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1" r:id="rId9"/>
    <p:sldId id="262" r:id="rId10"/>
    <p:sldId id="268" r:id="rId11"/>
    <p:sldId id="269" r:id="rId12"/>
    <p:sldId id="270" r:id="rId13"/>
    <p:sldId id="271" r:id="rId14"/>
    <p:sldId id="266" r:id="rId15"/>
    <p:sldId id="263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20:16:26.01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24575,'8'1'0,"0"1"0,-1 0 0,1 0 0,-1 0 0,0 1 0,1 0 0,8 6 0,9 2 0,-22-10 0,32 15 0,1-3 0,0-1 0,1-1 0,44 6 0,18-10 0,-62-6 0,70 12 0,-5 12 0,-59-13 0,1-2 0,0-1 0,54 2 0,-66-10 0,212 13 0,239-2 0,-307-14 0,20 4 0,213-4 0,-360-3 0,-1-2 0,82-23 0,-87 18 0,1 2 0,0 1 0,70-3 0,589 15 0,-446 12 0,-4-1 0,-125-16 0,106 4 0,-151 11 0,-55-8 0,50 4 0,261-8 229,-159-3-1823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20:56:05.85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20:56:11.74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24575,'7'0'0,"-1"1"0,1 1 0,0-1 0,0 1 0,-1 0 0,1 1 0,7 3 0,11 4 0,88 36 0,-76-29 0,2-2 0,68 18 0,-99-32 0,-1 1 0,0 1 0,0-1 0,-1 1 0,1 0 0,-1 1 0,1-1 0,-1 1 0,0 1 0,0-1 0,8 9 0,0 3 0,0 0 0,18 30 0,-23-31 0,1 0 0,1-1 0,0 0 0,23 21 0,-28-31 0,0 0 0,1 0 0,0 0 0,-1 0 0,1-1 0,1-1 0,12 5 0,57 7 0,-47-10 0,22 5 0,-9-1 0,47 3 0,-76-10 0,0-1 0,0-1 0,0 0 0,0-1 0,-1 0 0,1-1 0,21-7 0,-13 1 0,-1 2 0,-1 0 0,0-2 0,-1-1 0,0 0 0,28-20 0,-36 20 0,0 0 0,1 1 0,0 1 0,1 0 0,-1 1 0,2 0 0,-1 1 0,1 0 0,0 1 0,0 1 0,19-4 0,102-18 0,-11 1 0,-93 22 0,0 1 0,0 2 0,41 4 0,93 20 0,-101-12 0,106 4 0,-18-3 0,7 1 0,1091-15 0,-1214 3 0,-1 2 0,0 1 0,44 12 0,60 10 0,-58-19 0,190 13 0,-242-20 0,54 11 0,-52-7 0,46 3 0,19-9 0,-57-1 0,0 2 0,-1 1 0,61 11 0,-34-2 0,1-3 0,-1-3 0,105-6 0,-45 0 0,-25 2 0,-4 2 0,135-15 0,-90 1 0,186 7 0,-195 6 0,68 12 0,-34 0 0,493-10 0,-341-5 0,-149 15 0,-22 0 0,185-12 0,-174-1 0,-121-3 0,0-1 0,0-1 0,54-16 0,1 0 0,-65 16 0,14-3 0,1 1 0,65-2 0,-98 9 20,7-1-251,1 2 0,-1-1 1,0 2-1,0 0 0,19 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0:48:47.52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 0 24575,'-4'0'0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20:16:47.16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1 330 24575,'50'2'0,"1"3"0,60 14 0,33 4 0,81-15 0,-144-7 0,140 18 0,-124-4 0,0-5 0,120-1 0,-131-11 0,97 3 0,-145 4 0,55 14 0,-54-9 0,48 5 0,143-11 0,-50-2 0,-72 11 0,-74-7 0,61 3 0,178-12 0,-68 0 0,241 25 0,-157 16 0,4-10 0,-58-4 0,43 2 0,-120-21 0,82 5 0,707 8 0,-636-20 0,839 2 0,-914-14 0,-41 0 0,11 0 0,23 0 0,-58 0 0,13 0 0,2650 15 0,-2609-15 0,-6 0 0,1388 14 0,-711 1 0,-553 13 0,-58-1 0,-219-12 0,-1-2 0,0-4 0,92-17 0,11-22 0,16-3 0,-145 40 0,0 1 0,73-1 0,-96 7 0,400-2 0,-3-30 0,-317 18 0,146-18 0,-158 25 0,252-14 0,113 22 0,-423 0 0,0 2 0,33 7 0,-31-5 0,46 4 0,-10-5 0,86 19 0,-91-12 0,108 6 0,423-17 0,-253-2 0,-329 3 0,0-1 0,0 1 0,0 0 0,0 1 0,0 0 0,0 0 0,0 1 0,0 0 0,-1 0 0,0 1 0,1 0 0,-2 0 0,12 9 0,2 5 0,-1 0 0,31 39 0,-3-4 0,-16-14 0,-23-28 0,1 0 0,1-1 0,10 10 0,26 23 0,-31-29 0,0 0 0,27 18 0,-35-27 0,1-1 0,-1 0 0,1-1 0,0 0 0,0 0 0,0-1 0,0 0 0,0 0 0,16 1 0,0-2 0,0-2 0,0 0 0,-1-2 0,1 0 0,-1-2 0,24-7 0,136-56 0,-122 42 0,77-20 0,-73 28 0,-29 7 0,1 1 0,0 3 0,65-7 0,457 13 0,-269 3 0,222-2 0,-478 2 0,0 2 0,59 13 0,23 4 0,326 13 0,-27-2 0,-240-13 0,292 18 0,-452-36 0,1 1 0,-1 0 0,0 1 0,0 1 0,0 0 0,0 1 0,27 13 0,-4-1 0,-13-10 0,0 0 0,0-1 0,0-1 0,30 1 0,55 11 0,-33 2 0,2-4 0,135 8 0,-211-23 0,465 5 0,-387-9 0,0-4 0,0-3 0,138-38 0,-184 38 0,-15 4 0,1 0 0,0 2 0,0 1 0,0 0 0,30-1 0,549 8 0,-592-3 0,0-1 0,0 1 0,0-1 0,-1 0 0,1-1 0,0 0 0,-1 0 0,1-1 0,6-3 0,-10 4 0,0-1 0,-1 1 0,0 0 0,0-1 0,1 1 0,-1-1 0,-1 0 0,1 0 0,0 0 0,-1-1 0,0 1 0,0 0 0,0-1 0,0 0 0,0 1 0,-1-1 0,1 0 0,-1 0 0,1-5 0,0-5 0,0 1 0,-1-1 0,0 0 0,-1 0 0,-1 0 0,0 1 0,-1-1 0,-1 0 0,0 1 0,0-1 0,-2 1 0,-6-15 0,7 20 0,0-1 0,-1 1 0,0 1 0,0-1 0,-1 1 0,0 0 0,0 0 0,-1 1 0,0-1 0,0 2 0,0-1 0,-1 1 0,0 0 0,0 0 0,0 1 0,-1 0 0,1 1 0,-1 0 0,-14-3 0,-67-9 0,-151-5 0,93 11 0,-72-9 0,-278 14 0,459 8 0,1 2 0,1 2 0,-48 15 0,83-22 0,-28 5 0,-1-1 0,0-1 0,0-2 0,0-2 0,-42-3 0,-4 1 0,-18-1 0,1-3 0,-171-33 0,137 13 0,-176-13 0,-274-30 0,376 34 0,-190-22 0,319 51 0,-366-16 0,368 21 0,32 0 0,0 1 0,-1 2 0,-54 9 0,32-1 0,-1-3 0,0-3 0,-99-6 0,59 0 0,33 2 0,-326 11 0,-24 4 0,196-11 0,73 9 0,-22 0 0,16 0 0,22 0 0,85-11 0,-76 13 0,32-3 0,67-10 0,0 1 0,-51 13 0,21-1 0,-107 15 0,-63-9 0,87-9 0,102-9 0,-23 2 0,-1 3 0,-100 26 0,105-16 0,-1-3 0,-1-2 0,-116 10 0,126-19 0,0 2 0,-50 13 0,-36 5 0,91-18 0,-50 6 0,-102-1 0,152-11 0,-11-2 0,0 3 0,0 2 0,0 2 0,-55 13 0,26 1 0,-135 13 0,-186-25 0,230-10 0,-1076 3 0,1179-4 0,0-3 0,-121-28 0,37 5 0,128 25 0,-49-8 0,-83-2 0,151 15 0,0 0 0,-1-1 0,1-1 0,0 1 0,0-1 0,0-1 0,0 0 0,0 0 0,1-1 0,0 0 0,-10-5 0,-55-31 0,-3 4 0,-157-53 0,155 61 0,-248-74 0,210 68 0,-57-30 0,127 44 0,-1 2 0,0 2 0,-1 2 0,-63-9 0,106 22 0,0 1 0,1 0 0,-1 0 0,1 1 0,-1 0 0,1-1 0,-1 1 0,1 1 0,0-1 0,-1 1 0,1-1 0,0 1 0,0 1 0,0-1 0,0 0 0,0 1 0,1 0 0,-1 0 0,1 0 0,0 0 0,-4 5 0,-5 8 0,0 1 0,1 1 0,-15 30 0,-9 15 0,23-44 0,5-9 0,1 0 0,-2-1 0,-11 13 0,16-19 0,0-1 0,-1 1 0,1-1 0,-1 1 0,0-1 0,1 0 0,-1 0 0,0-1 0,0 1 0,0-1 0,-1 0 0,1 0 0,-5 0 0,-58 4 0,-98-7 0,52-1 0,-768 3 0,846 1 0,-57 11 0,-4 0 0,-300-7 0,227-7 0,91-2 0,-121-21 0,121 13 0,-121-5 0,105 18 0,-202-10 0,-582-35 0,516 61 0,-293-5 0,421-14 0,-719 2 0,916-2 0,0-1 0,0-3 0,-67-18 0,84 19 0,-24-3 0,0 2 0,-1 2 0,1 2 0,-65 6 0,11-2 0,-804-47 0,760 35 0,-165 8 0,147 4 0,91-5 0,1-3 0,-91-20 0,-71-1 0,73 12 0,62 2 0,-380-34 0,253 33 0,-46 0 0,139 14 0,-254 12 0,257-2 0,-102 14 0,-111 20 0,-87 16 0,335-37 0,1 4 0,-100 44 0,23-7 0,145-58 0,0-1 0,0 0 0,-1-2 0,-31 1 0,21-2 0,31-2 0,0 0 0,0 1 0,-1-1 0,1 0 0,0 1 0,0-1 0,0 1 0,0 0 0,0 0 0,0 0 0,0 0 0,0 0 0,0 0 0,0 0 0,-3 3 0,5-3 0,-1 0 0,0 0 0,1 0 0,-1 0 0,1 0 0,0 0 0,-1 0 0,1 0 0,0 0 0,-1 0 0,1 0 0,0 1 0,0-1 0,0 0 0,0 0 0,0 0 0,0 0 0,0 0 0,0 1 0,1-1 0,0 2 0,0 1 0,1-1 0,0 1 0,0 0 0,1-1 0,-1 1 0,1-1 0,-1 0 0,1 0 0,0 0 0,0 0 0,1 0 0,-1 0 0,1-1 0,5 3 0,13 5 0,0-1 0,1 0 0,0-2 0,0-1 0,31 4 0,121 6 0,-157-15 0,597 5 0,-334-9 0,-180 2 0,200-29 0,-102 3 0,-189 26 0,0-1 0,-1 0 0,1-1 0,-1 0 0,1 0 0,15-9 0,52-36 0,-7 5 0,-29 22 0,84-30 0,-100 44 0,1 0 0,-1 2 0,1 1 0,49-2 0,361 9 0,-248 11 0,208 42 0,-149-18 0,-65-20 0,269-8 0,-353-10 0,123 16 0,-150-7-1365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20:16:51.82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 24575,'42'40'0,"3"-1"0,1-3 0,69 43 0,-105-74 0,1-1 0,-1 1 0,1-2 0,0 1 0,0-2 0,0 1 0,1-2 0,-1 1 0,0-2 0,14 1 0,51 6 0,95 26 0,-115-27 0,0-1 0,87-5 0,-76-1 0,-43-1 0,-1-2 0,0 0 0,0-1 0,-1-1 0,30-12 0,3-1 0,11 3 0,2 2 0,83-6 0,3 0 0,-112 15 0,0 2 0,45 2 0,-50 2 0,1-1 0,73-12 0,-65 5 0,0 2 0,1 2 0,47 3 0,50-3 0,-118 0 0,0-2 0,-1-1 0,1-1 0,28-12 0,-29 10 0,1 0 0,0 2 0,44-7 0,27 0 0,-58 7 0,71-2 0,-77 10 0,-1 1 0,61 13 0,69 8 0,-114-17 0,254 21 0,94-17-331,-320-11-703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20:16:53.93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24575,'5'0'0,"-1"1"0,0 0 0,1 0 0,-1 0 0,0 0 0,0 1 0,0 0 0,0-1 0,0 1 0,-1 1 0,5 2 0,25 12 0,-8-10 0,0-1 0,0-1 0,34 2 0,-12-1 0,56 3 0,124-5 0,-28-2 0,-46 16 0,-91-9 0,109 18 0,94 23 0,-221-39 0,-23-5 0,0-1 0,-1-1 0,40 2 0,-43-4 0,0 0 0,0 1 0,0 1 0,-1 0 0,18 8 0,-14-5 0,0-1 0,38 6 0,-41-9 0,1 0 0,-1 1 0,0 1 0,0 0 0,28 14 0,-8 1 0,44 31 0,-64-41 0,0-1 0,1-1 0,-1 0 0,2-1 0,-1-1 0,1-1 0,0-1 0,19 3 0,-34-7 0,83 22 0,24 4 0,-32-9-1365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19:24:25.00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24575,'5'4'0,"1"-1"0,0 0 0,-1 0 0,2 0 0,-1-1 0,0 1 0,0-2 0,1 1 0,-1-1 0,12 1 0,22 7 0,-8 0 0,0-2 0,1-2 0,-1 0 0,59-1 0,-26-1 0,20 6 0,26 2 0,529-11 0,-602 1 0,38 8 0,14 0 0,61 3 0,50 1 0,98 0 0,490 63 0,-276-27 0,170-30 0,-449-21 0,579-43 0,-643 31 0,318 7 0,-421 13 0,124 29 0,-46-6 0,317 31 0,-130-19 0,-136-16 0,141 22 0,288 36 0,-139-9 0,-6 25 0,396 64 0,-420-118 0,227-22 0,152-24 0,-827 1 0,-1-1 0,0 0 0,1 0 0,-1 0 0,0-1 0,1 0 0,12-5 0,-18 6 0,-1 0 0,1 1 0,-1-1 0,1 0 0,-1 0 0,0 0 0,1 0 0,-1 0 0,0 0 0,0 0 0,0-1 0,0 1 0,0 0 0,0-1 0,0 1 0,0 0 0,0-1 0,-1 1 0,1-1 0,-1 0 0,1 1 0,-1-1 0,1 1 0,-1-1 0,0 0 0,0 1 0,0-1 0,0 0 0,0 1 0,0-1 0,0 1 0,-1-1 0,1 0 0,-1 1 0,1-1 0,-1 1 0,1-1 0,-1 1 0,0-1 0,0 1 0,-1-2 0,-12-18 0,-2 0 0,0 2 0,-1 0 0,-31-27 0,28 30 0,0 0 0,-1 2 0,-1 0 0,-25-12 0,-97-37 0,37 26 0,-209-44 0,81 35 0,171 37 0,-111-1 0,146 10 0,-143-3 0,139 1 0,0-2 0,1-2 0,-40-11 0,-8-7 0,-509-136 0,526 150 0,-106-6 0,-68 15 0,164 2 0,-137-13 0,108 4 0,-125-13 0,-152-5 0,288 27 0,-148-2 0,230 0 0,-1-1 0,1 0 0,-1 0 0,1-1 0,0 0 0,0-1 0,0 0 0,-11-7 0,-32-14 0,47 23 0,0 1 0,0-1 0,0 1 0,-1 0 0,1 0 0,0 1 0,0-1 0,-1 1 0,1 0 0,0 1 0,-9 1 0,13-2 0,1 0 0,-1 0 0,1 1 0,0-1 0,-1 0 0,1 0 0,0 0 0,-1 1 0,1-1 0,0 0 0,-1 0 0,1 1 0,0-1 0,0 0 0,-1 1 0,1-1 0,0 0 0,0 1 0,-1-1 0,1 0 0,0 1 0,0-1 0,0 0 0,0 1 0,0-1 0,0 1 0,0-1 0,0 0 0,0 1 0,0-1 0,0 1 0,0-1 0,0 0 0,0 1 0,0-1 0,0 0 0,0 1 0,0-1 0,0 1 0,0-1 0,1 0 0,-1 1 0,0 0 0,12 14 0,-12-15 0,16 17 0,2-1 0,-1-1 0,2-1 0,-1-1 0,2 0 0,0-2 0,1 0 0,0-1 0,0-1 0,32 9 0,24 2 0,135 17 0,-69-15 0,-110-18 0,54 1 0,-61-4 0,1 0 0,-1 1 0,41 10 0,46 20 0,134 32 0,1-2 0,-26-6 0,-37-29 0,-161-24 0,58 3 0,106-7 0,-69-1 0,1150 2 0,-1237-2 0,0-2 0,50-11 0,-56 9 0,60-14 0,106-39 0,77-48 0,179-55 0,42 23 0,-482 137 0,0-1 0,0 2 0,16-2 0,-24 3 0,0 0 0,0 0 0,0 0 0,0 0 0,-1 0 0,1 0 0,0 0 0,0 0 0,0 0 0,0 1 0,0-1 0,-1 0 0,1 0 0,0 0 0,0 0 0,0 0 0,0 0 0,0 0 0,0 1 0,0-1 0,0 0 0,-1 0 0,1 0 0,0 0 0,0 1 0,0-1 0,0 0 0,0 0 0,0 0 0,0 0 0,0 1 0,0-1 0,0 0 0,0 0 0,0 0 0,0 0 0,0 1 0,0-1 0,0 0 0,0 0 0,0 0 0,1 0 0,-1 1 0,0-1 0,0 0 0,0 0 0,0 0 0,0 0 0,0 0 0,0 0 0,0 1 0,1-1 0,-1 0 0,0 0 0,0 0 0,0 0 0,0 0 0,0 0 0,1 0 0,-1 0 0,0 0 0,0 0 0,0 0 0,0 0 0,1 0 0,-14 10 0,-6 2 0,1 2 0,-17 15 0,23-17 0,-1-2 0,0 0 0,0 0 0,-1-1 0,0-1 0,-17 7 0,25-12 0,-1 0 0,0-1 0,1 0 0,-1 0 0,0 0 0,0-1 0,-1 0 0,1-1 0,0 1 0,0-1 0,0-1 0,0 1 0,0-1 0,-9-3 0,-9-3 0,1-2 0,0-1 0,1-1 0,-31-18 0,31 15 0,-1 1 0,-1 2 0,-44-16 0,48 22 0,1 1 0,-1 1 0,-1 0 0,1 1 0,0 2 0,0 0 0,-27 4 0,46-4 0,1 0 0,-1 1 0,0-1 0,1 0 0,-1 1 0,0-1 0,0 1 0,1 0 0,-1-1 0,1 1 0,-1 0 0,1 0 0,-1 0 0,1 0 0,0 0 0,-1 0 0,1 1 0,0-1 0,0 0 0,0 1 0,0-1 0,0 0 0,0 1 0,0-1 0,0 1 0,1 0 0,-1-1 0,0 1 0,1 0 0,0-1 0,-1 1 0,1 0 0,0 0 0,0-1 0,0 1 0,0 0 0,0 0 0,0-1 0,0 1 0,1 0 0,-1 0 0,1-1 0,-1 1 0,2 2 0,3 7 0,-1 0 0,2 0 0,-1 0 0,2-1 0,8 11 0,-6-7 0,1-1 0,0 0 0,1 0 0,1-1 0,0-1 0,1 0 0,0 0 0,0-1 0,1-1 0,1-1 0,-1 0 0,1 0 0,1-2 0,-1 0 0,1 0 0,32 5 0,53-1 0,4 0 0,-17 2 0,-57-10 0,0 3 0,48 12 0,-59-11 0,2 2 0,1-1 0,0-1 0,0-1 0,0-1 0,40 1 0,-27-2 0,1 1 0,-1 2 0,0 1 0,47 16 0,-15-4 0,-17-9 0,1-3 0,0-1 0,0-3 0,55-4 0,-98 1 0,179 9 0,-54-1 0,39-4 0,347 24 0,-417-15 0,89 11 0,272 0 0,-431-23 0,57 9 0,11 1 0,585-8 0,-359-5 0,-267 2 0,26 1 0,0-3 0,152-24 0,-170 16 0,0 3 0,1 3 0,86 5 0,-43 1 0,-97-1 0,0 0 0,29 7 0,-26-4 0,0-1 0,17 1 0,277 18 0,31 1 0,102 5 0,-292-16 0,-64-9 0,-55-3 0,0 1 0,48 8 0,-22 0 0,0-4 0,0-2 0,65-5 0,-31 1 0,245 2 0,268-3 0,-369-23 0,-135 12 0,-1 5 0,128 7 0,14 0 0,-156-4 0,519-7 0,-415 32 0,29 2 0,-58-20 0,1-7 0,167-26 0,-305 28 0,-1 1 0,0 1 0,1 1 0,-1 2 0,36 6 0,10 4 0,135 43 0,-180-48 0,0 0 0,0-1 0,50 3 0,79-6 0,-103-4 0,-50 1 35,7 0 261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0:35:45.1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24575,'14'1'0,"0"1"0,-1 0 0,27 9 0,3 0 0,194 29 0,63 14 0,-179-28 0,0-5 0,1-5 0,209-1 0,-142-14 0,64-3 0,-28-30 0,-157 19 0,116-8 0,48 21 0,139-8 0,406-5 0,-524 41 0,-128-11 0,682 27 0,-125-1 0,208 2 0,826-46 0,-1478-10 0,7 0 0,-148 12 0,161 24 0,14-1 0,-132-15 0,228-2 0,-230-9 0,192 22 0,-227-7 0,104 0 0,-159-14 0,1-1 0,-1-2 0,0-3 0,67-18 0,64-12 0,-8 2 0,-140 26 0,192-46 0,-171 45 0,-1 3 0,76-2 0,-58 8 0,208 5 0,-180 6 0,38 1 0,255 11 0,68 2 0,81-26 0,173 4 0,-555 6 0,-75-1 0,1-5 0,121-11 0,59-34 0,-75 10 0,29-2 0,233-33 0,-337 58 0,-62 7 0,-1-2 0,50-13 0,-81 14 0,1 0 0,0 1 0,1 1 0,-1 1 0,0 1 0,25 3 0,-15 1 0,-1 2 0,1 1 0,42 16 0,-35-11 0,2-2 0,-1-1 0,1-2 0,63 3 0,162-10 0,-117-3 0,137 20 0,-224-12 0,100-5 0,23 1 0,-166 1 0,0 1 0,0 1 0,20 7 0,-19-5 0,0-1 0,24 4 0,-15-6-1365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6T10:35:49.91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1 117 24575,'4'1'0,"1"0"0,0 0 0,-1 0 0,1 1 0,-1 0 0,0-1 0,1 2 0,-1-1 0,0 0 0,4 4 0,7 3 0,48 27 0,1-4 0,2-2 0,1-3 0,81 21 0,-52-27 0,1-4 0,0-4 0,183 0 0,-201-11 0,-34-1 0,0-1 0,72-10 0,-97 4 0,0 0 0,-1-1 0,0-1 0,25-15 0,-13 8 0,-16 8 0,0 0 0,0 1 0,0 1 0,1 0 0,0 1 0,0 1 0,0 1 0,25-2 0,94 1 0,385-22 0,-128-30 0,-302 37 0,0-4 0,109-43 0,-152 45 0,84-28 0,-117 45 0,-1-1 0,1 2 0,0 0 0,0 0 0,1 2 0,-1-1 0,22 4 0,-28-1 0,-1 0 0,1 1 0,0 0 0,-1 0 0,0 1 0,0-1 0,0 2 0,0-1 0,-1 1 0,8 7 0,-8-7 0,1 1 0,-1-1 0,1-1 0,0 1 0,1-1 0,-1 0 0,1-1 0,-1 0 0,14 4 0,163 38 0,-88-19 0,-62-19 0,0-1 0,68 3 0,72-11 0,-59-1 0,-6 5 0,106-5 0,-193 0 0,-1-2 0,0 0 0,39-15 0,-34 10 0,44-10 0,12 9 0,152-3 0,-41 6 0,559-8 0,-489 18 0,39 22 0,-192-11 0,208-4 0,-231-10 0,-73 2 0,0 1 0,0 0 0,0 1 0,0 1 0,0 0 0,-1 1 0,16 8 0,-15-7 0,1 0 0,0-1 0,0 0 0,1-1 0,25 3 0,-3-2 0,0 1 0,0 2 0,41 15 0,3 0 0,111 34 0,-150-47 112,0-2-1,70 3 1,89-8-1210,-165-4 496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20:45:13.95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24575,'37'1'0,"-1"1"0,1 3 0,-1 1 0,40 11 0,-32-7 0,60 4 0,-67-11 0,1 3 0,60 16 0,-77-14 0,-1 1 0,1 1 0,22 15 0,-22-12 0,46 20 0,-45-25 0,-1-1 0,1-1 0,1-1 0,-1-1 0,0-1 0,1-1 0,33-2 0,1377-1 0,-1386 3 0,58 10 0,-57-6 0,51 2 0,92-10 0,117 3 0,-217 8 0,132 30 0,-104-15 0,123 3 0,-182-19 0,0-3 0,103-6 0,-64-1 0,-84 1 77,1 0-1,-1-2 0,21-5 0,20-3-1746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20:45:20.0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24575,'316'17'0,"-193"-7"0,6 2 0,104 4 0,-121-18 0,163 4 0,-96 25 0,-127-16 0,108 7 0,-128-16 0,-1 1 0,1 2 0,-1 1 0,42 14 0,-35-12 0,1-2 0,0-2 0,-1-1 0,1-1 0,50-6 0,-3 2 0,732 2 0,-641-14 0,-28 1 0,565 10 0,-366 5 0,-174 0 0,190-4 0,-240-12 0,27 0 0,319 32 0,-135-10 0,-62-5 0,-136 10 0,58 1 0,6 0 0,12 0 0,202-15 0,-395 0 0,0-1 0,31-8 0,24-2 0,258 8 0,-46 2 0,-222-2 0,0-3 0,88-20 0,-59-3 0,-73 22 0,0 0 0,1 2 0,0 0 0,0 2 0,28-3 0,430 6 0,-231 3 0,-162-4 0,96 5 0,-172-2 0,-1 1 0,0 0 0,1 0 0,-1 1 0,-1 1 0,1-1 0,15 10 0,1 2 0,30 25 0,-11-7 0,39 38-1365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C7201-6189-B2BB-6FEA-0E19A7355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4954FD-A1F6-4648-9E20-FB9CAD8B8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29C492-A442-B25D-15B7-D74BE60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6AB3-5416-4F13-808C-337E9101E1D6}" type="datetimeFigureOut">
              <a:rPr lang="de-DE" smtClean="0"/>
              <a:t>07.11.2022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ED2840-D31B-4D66-5E63-6015E162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0744A4-CBC6-5803-7BF3-E45EEB8D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A3E1-D53D-4B5A-B7A3-051593D937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22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5B86D-694C-89B4-A4FB-C8D45A6C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0118CA-CD6F-0D36-2815-EF0873EE1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9D643D-89EF-57AB-8AF8-DDA12C5D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6AB3-5416-4F13-808C-337E9101E1D6}" type="datetimeFigureOut">
              <a:rPr lang="de-DE" smtClean="0"/>
              <a:t>07.11.2022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633A9E-E848-F168-F6F1-936842D6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676E34-8E94-19D1-B2EF-5D4D2BC0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A3E1-D53D-4B5A-B7A3-051593D937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01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400E044-DFA9-CEAB-B3C3-7129A600E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AF70C2-21C4-CA51-D2DB-852C6DDBB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71CE58-E464-81B1-7203-1ACB8647F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6AB3-5416-4F13-808C-337E9101E1D6}" type="datetimeFigureOut">
              <a:rPr lang="de-DE" smtClean="0"/>
              <a:t>07.11.2022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E8082-EC3A-D004-B6AC-6859CAE6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F56204-B948-7A5C-9A0E-75BC5728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A3E1-D53D-4B5A-B7A3-051593D937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05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CEF765-CF79-B8F6-0702-3E0C410C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D4358B-91E0-4773-95DF-49AA0DC3A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A165E-32C1-D7CB-3EB8-808B0F06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6AB3-5416-4F13-808C-337E9101E1D6}" type="datetimeFigureOut">
              <a:rPr lang="de-DE" smtClean="0"/>
              <a:t>07.11.2022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299407-6CDE-6D9E-7423-2E259585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F33EDC-B0C7-EAC1-5C21-3C32B351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A3E1-D53D-4B5A-B7A3-051593D937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43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7C59B-16E2-9135-86DD-A951099D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734CAB-ACB3-4145-C933-23AF69308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B0E154-4419-94D6-60C9-1D3D5D99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6AB3-5416-4F13-808C-337E9101E1D6}" type="datetimeFigureOut">
              <a:rPr lang="de-DE" smtClean="0"/>
              <a:t>07.11.2022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40B6AE-96E1-0A46-4ACE-7831B0AA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B89A5C-FA26-3368-232F-C0599A2B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A3E1-D53D-4B5A-B7A3-051593D937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86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AEE6E-FFDC-5C53-3373-51EE08C9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088423-383F-CE62-5B84-B7BE2D624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B95931-7E52-EDFD-EE59-FC1CA2D48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B14D75-7C28-1C65-0EE0-1C60C77C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6AB3-5416-4F13-808C-337E9101E1D6}" type="datetimeFigureOut">
              <a:rPr lang="de-DE" smtClean="0"/>
              <a:t>07.11.2022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B07B7B-FDD4-DE51-105F-1B2E1EEE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9C87C4-4225-35D9-A437-1CEE36B7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A3E1-D53D-4B5A-B7A3-051593D937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20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37485-E36C-1FFA-82B1-4375A4D32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BD1DFC-47B0-1931-0C90-D2E9F77ED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909CC6-54E5-26F0-B6F7-54BA5F423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A2A8E6-5AF0-CC97-E2F2-0D8EE9256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8D83EB-E210-F99B-2416-49F9F1920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3003FC4-7B32-4B54-1C52-ABF1FFF0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6AB3-5416-4F13-808C-337E9101E1D6}" type="datetimeFigureOut">
              <a:rPr lang="de-DE" smtClean="0"/>
              <a:t>07.11.2022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FA2E0B1-AFFF-9362-3584-E6AB2377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5DE68C3-E810-D735-BA76-CAACC428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A3E1-D53D-4B5A-B7A3-051593D937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73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0098C-5C82-C838-87F9-DDFE9C2F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82B902-429A-6309-DD16-194DD63B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6AB3-5416-4F13-808C-337E9101E1D6}" type="datetimeFigureOut">
              <a:rPr lang="de-DE" smtClean="0"/>
              <a:t>07.11.2022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C112FA-FA07-3328-1371-62ED94CA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426393-426C-7D16-AF56-ED24E728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A3E1-D53D-4B5A-B7A3-051593D937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28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56C803-35FC-10E0-0C4E-623DCC79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6AB3-5416-4F13-808C-337E9101E1D6}" type="datetimeFigureOut">
              <a:rPr lang="de-DE" smtClean="0"/>
              <a:t>07.11.2022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96BAE0B-3133-51E8-0AD2-79745BB1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CCE753-5536-930B-BED7-56463034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A3E1-D53D-4B5A-B7A3-051593D937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99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6CA78-5FC4-EDFC-EE2A-E576AB61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0F91DE-B21B-7AA7-0417-388EAB641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D1B6BF-B68A-5440-4034-9AFED2B46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EF795D-D374-4C0E-D3D6-CC02D7A0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6AB3-5416-4F13-808C-337E9101E1D6}" type="datetimeFigureOut">
              <a:rPr lang="de-DE" smtClean="0"/>
              <a:t>07.11.2022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333017-DB0C-0461-778A-11A4ACDC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8E3138-F816-F885-2F25-79684BBD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A3E1-D53D-4B5A-B7A3-051593D937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19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D69D1-5E2A-8451-FEED-13A4580E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4BD7233-0FB3-829E-6180-274E37600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06F650-7FB2-CFAD-BF35-2CC4418A3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488DD6-0D87-42F0-BCD5-6559EE2B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6AB3-5416-4F13-808C-337E9101E1D6}" type="datetimeFigureOut">
              <a:rPr lang="de-DE" smtClean="0"/>
              <a:t>07.11.2022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CB02F9-F924-FAE4-3437-A147AC40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BB682-CD51-2CD8-183E-16669958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A3E1-D53D-4B5A-B7A3-051593D937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36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015C581-DDC3-E5C5-30D6-39BEF1E0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0E04B2-A41C-5569-D443-005BFE19C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4FA26B-C78F-1587-70FB-7C113F5D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6AB3-5416-4F13-808C-337E9101E1D6}" type="datetimeFigureOut">
              <a:rPr lang="de-DE" smtClean="0"/>
              <a:t>07.11.2022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76EE2B-0526-71EA-D65F-0F8F3478A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688869-98F3-F9CC-BF4E-A0EE0DDA6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FA3E1-D53D-4B5A-B7A3-051593D937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96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customXml" Target="../ink/ink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1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35458-5D9C-30C1-FD97-B142CC3B9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Sprache und Gesellschaft 0SUG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A30471-58AE-3532-0DB6-0DD309EE3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Priv.-</a:t>
            </a:r>
            <a:r>
              <a:rPr lang="de-DE" dirty="0" err="1"/>
              <a:t>Doz</a:t>
            </a:r>
            <a:r>
              <a:rPr lang="de-DE" dirty="0"/>
              <a:t>. Dr. Martin Maurach</a:t>
            </a:r>
          </a:p>
          <a:p>
            <a:r>
              <a:rPr lang="de-DE" dirty="0"/>
              <a:t>7.11. 2022</a:t>
            </a:r>
          </a:p>
          <a:p>
            <a:r>
              <a:rPr lang="de-DE" dirty="0"/>
              <a:t>Thema 7: Der interpretative soziologische Blick</a:t>
            </a:r>
          </a:p>
        </p:txBody>
      </p:sp>
    </p:spTree>
    <p:extLst>
      <p:ext uri="{BB962C8B-B14F-4D97-AF65-F5344CB8AC3E}">
        <p14:creationId xmlns:p14="http://schemas.microsoft.com/office/powerpoint/2010/main" val="405221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B4EB3D2-84FB-8765-7E29-33CBF2FCF6A4}"/>
              </a:ext>
            </a:extLst>
          </p:cNvPr>
          <p:cNvSpPr txBox="1"/>
          <p:nvPr/>
        </p:nvSpPr>
        <p:spPr>
          <a:xfrm>
            <a:off x="1789044" y="1892411"/>
            <a:ext cx="8444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Soziale Rollen gehören nach Löffler zu einer arbeitsteiligen Gesell-</a:t>
            </a:r>
            <a:r>
              <a:rPr lang="de-DE" sz="2400" dirty="0" err="1"/>
              <a:t>schaft</a:t>
            </a:r>
            <a:r>
              <a:rPr lang="de-DE" sz="2400" dirty="0"/>
              <a:t>: Verschiedene Individuen übernehmen unterschiedliche Funktionen (= soziale Rollen, analog zu Rollen im Drama).</a:t>
            </a:r>
          </a:p>
          <a:p>
            <a:r>
              <a:rPr lang="de-DE" sz="2400" dirty="0"/>
              <a:t>Ein bestimmter Status (z.B. ein bestimmtes Einkommen) kann eine Voraussetzung für eine bestimmte Rolle sein.</a:t>
            </a:r>
          </a:p>
        </p:txBody>
      </p:sp>
    </p:spTree>
    <p:extLst>
      <p:ext uri="{BB962C8B-B14F-4D97-AF65-F5344CB8AC3E}">
        <p14:creationId xmlns:p14="http://schemas.microsoft.com/office/powerpoint/2010/main" val="59140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2C9B4CA-0ACA-6760-31F6-6886CEAF99D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7000" contrast="37000"/>
          </a:blip>
          <a:stretch>
            <a:fillRect/>
          </a:stretch>
        </p:blipFill>
        <p:spPr>
          <a:xfrm>
            <a:off x="1347380" y="2349911"/>
            <a:ext cx="9497240" cy="16492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7471064-0013-0713-848D-7D399734E5F4}"/>
                  </a:ext>
                </a:extLst>
              </p14:cNvPr>
              <p14:cNvContentPartPr/>
              <p14:nvPr/>
            </p14:nvContentPartPr>
            <p14:xfrm>
              <a:off x="1543324" y="2457724"/>
              <a:ext cx="1574640" cy="1288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7471064-0013-0713-848D-7D399734E5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0684" y="2395084"/>
                <a:ext cx="17002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324F89E-0EC4-E4FB-DFF0-79D16DA8EFC1}"/>
                  </a:ext>
                </a:extLst>
              </p14:cNvPr>
              <p14:cNvContentPartPr/>
              <p14:nvPr/>
            </p14:nvContentPartPr>
            <p14:xfrm>
              <a:off x="6921724" y="3755524"/>
              <a:ext cx="3611520" cy="882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324F89E-0EC4-E4FB-DFF0-79D16DA8EF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58724" y="3692884"/>
                <a:ext cx="3737160" cy="2138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feld 10">
            <a:extLst>
              <a:ext uri="{FF2B5EF4-FFF2-40B4-BE49-F238E27FC236}">
                <a16:creationId xmlns:a16="http://schemas.microsoft.com/office/drawing/2014/main" id="{A77EAA1A-BAF4-E28A-FC32-C9B33BE9B082}"/>
              </a:ext>
            </a:extLst>
          </p:cNvPr>
          <p:cNvSpPr txBox="1"/>
          <p:nvPr/>
        </p:nvSpPr>
        <p:spPr>
          <a:xfrm>
            <a:off x="8819350" y="4465753"/>
            <a:ext cx="361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Löffler, S. 39</a:t>
            </a:r>
          </a:p>
        </p:txBody>
      </p:sp>
    </p:spTree>
    <p:extLst>
      <p:ext uri="{BB962C8B-B14F-4D97-AF65-F5344CB8AC3E}">
        <p14:creationId xmlns:p14="http://schemas.microsoft.com/office/powerpoint/2010/main" val="340401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D0F6C37-1076-9CAC-A9E8-DE4F7D6B514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37000" contrast="54000"/>
          </a:blip>
          <a:stretch>
            <a:fillRect/>
          </a:stretch>
        </p:blipFill>
        <p:spPr>
          <a:xfrm>
            <a:off x="511272" y="2810121"/>
            <a:ext cx="11491282" cy="123775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36E994E-E0F6-0B3D-E07D-FE713B114651}"/>
              </a:ext>
            </a:extLst>
          </p:cNvPr>
          <p:cNvSpPr txBox="1"/>
          <p:nvPr/>
        </p:nvSpPr>
        <p:spPr>
          <a:xfrm>
            <a:off x="1022556" y="471948"/>
            <a:ext cx="10343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Gruppen, Rollen und Sprachvarietäten in Beziehung zu bringen, ist methodisch al-so sehr schwierig. Daher erscheinen Stereotypen und Einstellungen zu Sprachen und Sprechweisen schließlich als lohnenderer und wichtigerer Forschungsgegen-stand: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EA4365C-4591-7591-E0D7-26DFCB2EA064}"/>
                  </a:ext>
                </a:extLst>
              </p14:cNvPr>
              <p14:cNvContentPartPr/>
              <p14:nvPr/>
            </p14:nvContentPartPr>
            <p14:xfrm>
              <a:off x="864724" y="2880364"/>
              <a:ext cx="360" cy="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EA4365C-4591-7591-E0D7-26DFCB2EA0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084" y="281772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34F732C-F0D5-D172-CA69-0BA985FCF4E1}"/>
                  </a:ext>
                </a:extLst>
              </p14:cNvPr>
              <p14:cNvContentPartPr/>
              <p14:nvPr/>
            </p14:nvContentPartPr>
            <p14:xfrm>
              <a:off x="717484" y="2860924"/>
              <a:ext cx="3359160" cy="1576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34F732C-F0D5-D172-CA69-0BA985FCF4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4844" y="2798284"/>
                <a:ext cx="3484800" cy="2833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66589818-8758-B3B2-5F0B-68E217364B5D}"/>
              </a:ext>
            </a:extLst>
          </p:cNvPr>
          <p:cNvSpPr txBox="1"/>
          <p:nvPr/>
        </p:nvSpPr>
        <p:spPr>
          <a:xfrm>
            <a:off x="9222658" y="4483510"/>
            <a:ext cx="2143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Löffler, S. 40)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1CB00A8-9AC6-25B9-930B-4FD5253E3FEB}"/>
              </a:ext>
            </a:extLst>
          </p:cNvPr>
          <p:cNvSpPr txBox="1"/>
          <p:nvPr/>
        </p:nvSpPr>
        <p:spPr>
          <a:xfrm>
            <a:off x="1235102" y="5239910"/>
            <a:ext cx="10130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Beispiel: Deutsche Dialekte sind in Deutschland durchaus unterschiedlich </a:t>
            </a:r>
            <a:r>
              <a:rPr lang="de-DE" sz="2400" dirty="0" err="1"/>
              <a:t>be</a:t>
            </a:r>
            <a:r>
              <a:rPr lang="de-DE" sz="2400" dirty="0"/>
              <a:t>-liebt, z.B. Bayerisch und Sächsisch. Mit ihnen werden verschiedene Gruppen-images assoziiert.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473B731-95D7-9E04-DF38-EE9FE4CAF737}"/>
                  </a:ext>
                </a:extLst>
              </p14:cNvPr>
              <p14:cNvContentPartPr/>
              <p14:nvPr/>
            </p14:nvContentPartPr>
            <p14:xfrm>
              <a:off x="11720520" y="3959064"/>
              <a:ext cx="1800" cy="3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473B731-95D7-9E04-DF38-EE9FE4CAF7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57880" y="3896064"/>
                <a:ext cx="12744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963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0267F76-8D2B-3603-7135-63E389CDF1D0}"/>
              </a:ext>
            </a:extLst>
          </p:cNvPr>
          <p:cNvSpPr txBox="1"/>
          <p:nvPr/>
        </p:nvSpPr>
        <p:spPr>
          <a:xfrm>
            <a:off x="1582310" y="866692"/>
            <a:ext cx="84522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An einigen praktischen Beispielen wollen wir </a:t>
            </a:r>
            <a:r>
              <a:rPr lang="de-DE" sz="2800" b="1" dirty="0" err="1"/>
              <a:t>Vermu-tungen</a:t>
            </a:r>
            <a:r>
              <a:rPr lang="de-DE" sz="2800" b="1" dirty="0"/>
              <a:t> anstellen über die Sprecher und deren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sprachliche Merkmale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soziale 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Rolle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situative Voraussetzungen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Normen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aktuelle Erfahrungen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43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19BD39-E1A7-65F2-C23F-D540BC605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400" y="1987826"/>
            <a:ext cx="6982294" cy="19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3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E502CBF-D897-A39C-E424-34ADCEBFA295}"/>
              </a:ext>
            </a:extLst>
          </p:cNvPr>
          <p:cNvSpPr txBox="1"/>
          <p:nvPr/>
        </p:nvSpPr>
        <p:spPr>
          <a:xfrm>
            <a:off x="2782957" y="1773141"/>
            <a:ext cx="6359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https://www.shell.de/ueber-uns/initiativen/shell-jugendstudie/stimmen-der-jugendlichen.html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950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E363FD1-7A1D-2F66-44DF-DFA9CF4E73BE}"/>
              </a:ext>
            </a:extLst>
          </p:cNvPr>
          <p:cNvSpPr txBox="1"/>
          <p:nvPr/>
        </p:nvSpPr>
        <p:spPr>
          <a:xfrm>
            <a:off x="875072" y="1367624"/>
            <a:ext cx="104811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Disziplinen soziolinguistischer Analysen (nach Löffler, S. 31f.)</a:t>
            </a: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Systemgrammatik: Kategorien sprachlicher Merkmale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Soziologie: Unterscheidungen (‚Taxonomien‘) von Individuen, Gruppen, Status und Rollen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Empirische Sozialforschung: Erhebung und Analyse von Daten</a:t>
            </a:r>
          </a:p>
        </p:txBody>
      </p:sp>
    </p:spTree>
    <p:extLst>
      <p:ext uri="{BB962C8B-B14F-4D97-AF65-F5344CB8AC3E}">
        <p14:creationId xmlns:p14="http://schemas.microsoft.com/office/powerpoint/2010/main" val="128546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8769F2B-90E3-B155-C298-1062B59D8EE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32000" contrast="50000"/>
          </a:blip>
          <a:stretch>
            <a:fillRect/>
          </a:stretch>
        </p:blipFill>
        <p:spPr>
          <a:xfrm>
            <a:off x="1140549" y="2890684"/>
            <a:ext cx="10861274" cy="117987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3B176F7-28CF-4CF6-5A8E-A12883737657}"/>
              </a:ext>
            </a:extLst>
          </p:cNvPr>
          <p:cNvSpPr txBox="1"/>
          <p:nvPr/>
        </p:nvSpPr>
        <p:spPr>
          <a:xfrm>
            <a:off x="9222658" y="4532670"/>
            <a:ext cx="234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Löffler, S. 38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F03382-672F-3B6F-D9E3-EFD5B22FCB3F}"/>
              </a:ext>
            </a:extLst>
          </p:cNvPr>
          <p:cNvSpPr txBox="1"/>
          <p:nvPr/>
        </p:nvSpPr>
        <p:spPr>
          <a:xfrm>
            <a:off x="3254477" y="1199535"/>
            <a:ext cx="636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‚Interpretative‘ an der Soziologie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B5B3148-DAFB-593F-7BF7-DBB71C2EF592}"/>
                  </a:ext>
                </a:extLst>
              </p14:cNvPr>
              <p14:cNvContentPartPr/>
              <p14:nvPr/>
            </p14:nvContentPartPr>
            <p14:xfrm>
              <a:off x="9753484" y="3795124"/>
              <a:ext cx="1869120" cy="795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B5B3148-DAFB-593F-7BF7-DBB71C2EF5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0484" y="3732124"/>
                <a:ext cx="19947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C6835B3-3DCB-9167-523A-9648B5A5167D}"/>
                  </a:ext>
                </a:extLst>
              </p14:cNvPr>
              <p14:cNvContentPartPr/>
              <p14:nvPr/>
            </p14:nvContentPartPr>
            <p14:xfrm>
              <a:off x="1336684" y="2899444"/>
              <a:ext cx="9598680" cy="3463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C6835B3-3DCB-9167-523A-9648B5A516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4044" y="2836804"/>
                <a:ext cx="9724320" cy="47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758BB7D-2C39-0D50-109D-14D3799C6CDE}"/>
              </a:ext>
            </a:extLst>
          </p:cNvPr>
          <p:cNvGrpSpPr/>
          <p:nvPr/>
        </p:nvGrpSpPr>
        <p:grpSpPr>
          <a:xfrm>
            <a:off x="9861484" y="3706204"/>
            <a:ext cx="1652400" cy="295920"/>
            <a:chOff x="9861484" y="3706204"/>
            <a:chExt cx="165240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F2F2021-4432-BAC8-4AF4-42C5DEADDFD3}"/>
                    </a:ext>
                  </a:extLst>
                </p14:cNvPr>
                <p14:cNvContentPartPr/>
                <p14:nvPr/>
              </p14:nvContentPartPr>
              <p14:xfrm>
                <a:off x="9861484" y="3902404"/>
                <a:ext cx="1454040" cy="99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F2F2021-4432-BAC8-4AF4-42C5DEADDFD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98844" y="3839764"/>
                  <a:ext cx="1579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3962BDB-2854-DBCC-2A4F-FE358BD918D8}"/>
                    </a:ext>
                  </a:extLst>
                </p14:cNvPr>
                <p14:cNvContentPartPr/>
                <p14:nvPr/>
              </p14:nvContentPartPr>
              <p14:xfrm>
                <a:off x="10598764" y="3706204"/>
                <a:ext cx="915120" cy="183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3962BDB-2854-DBCC-2A4F-FE358BD918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535764" y="3643564"/>
                  <a:ext cx="1040760" cy="30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232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DB5395D-2282-A685-3068-2AA8F23328E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33000" contrast="49000"/>
          </a:blip>
          <a:stretch>
            <a:fillRect/>
          </a:stretch>
        </p:blipFill>
        <p:spPr>
          <a:xfrm>
            <a:off x="160922" y="2361538"/>
            <a:ext cx="11345375" cy="18049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A1A905B-3AB9-9622-55E9-AFE152B3D782}"/>
                  </a:ext>
                </a:extLst>
              </p14:cNvPr>
              <p14:cNvContentPartPr/>
              <p14:nvPr/>
            </p14:nvContentPartPr>
            <p14:xfrm>
              <a:off x="460597" y="2424835"/>
              <a:ext cx="8727120" cy="3430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A1A905B-3AB9-9622-55E9-AFE152B3D7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957" y="2361835"/>
                <a:ext cx="8852760" cy="4687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7C3144DE-1FB9-2840-509F-F9C30F7AC40F}"/>
              </a:ext>
            </a:extLst>
          </p:cNvPr>
          <p:cNvSpPr txBox="1"/>
          <p:nvPr/>
        </p:nvSpPr>
        <p:spPr>
          <a:xfrm>
            <a:off x="7983110" y="4229781"/>
            <a:ext cx="282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Löffler, S. 32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01B8CD-5E78-7F3E-D6CE-22E9235F1636}"/>
              </a:ext>
            </a:extLst>
          </p:cNvPr>
          <p:cNvSpPr txBox="1"/>
          <p:nvPr/>
        </p:nvSpPr>
        <p:spPr>
          <a:xfrm>
            <a:off x="874642" y="707666"/>
            <a:ext cx="1053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Anhand von sozialen Merkmalen wie Einkommen, Beruf, Familienstand, Prestige usw. soziale Gruppen zu definieren, ist gar nicht so einfach:</a:t>
            </a:r>
          </a:p>
        </p:txBody>
      </p:sp>
    </p:spTree>
    <p:extLst>
      <p:ext uri="{BB962C8B-B14F-4D97-AF65-F5344CB8AC3E}">
        <p14:creationId xmlns:p14="http://schemas.microsoft.com/office/powerpoint/2010/main" val="423731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4D861BF-0DAB-AD20-0C7E-BC39E62AD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204" y="904568"/>
            <a:ext cx="7365292" cy="53585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D08CD95-C131-80E7-D89C-1494EE7E4915}"/>
              </a:ext>
            </a:extLst>
          </p:cNvPr>
          <p:cNvSpPr txBox="1"/>
          <p:nvPr/>
        </p:nvSpPr>
        <p:spPr>
          <a:xfrm>
            <a:off x="10215716" y="6263148"/>
            <a:ext cx="145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Paul Flora</a:t>
            </a:r>
          </a:p>
        </p:txBody>
      </p:sp>
    </p:spTree>
    <p:extLst>
      <p:ext uri="{BB962C8B-B14F-4D97-AF65-F5344CB8AC3E}">
        <p14:creationId xmlns:p14="http://schemas.microsoft.com/office/powerpoint/2010/main" val="229887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E18CF55-7092-E678-803E-3465F38C7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91" y="166977"/>
            <a:ext cx="9646689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9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8F99890-07BF-DCCB-B990-EB818E277E18}"/>
              </a:ext>
            </a:extLst>
          </p:cNvPr>
          <p:cNvSpPr txBox="1"/>
          <p:nvPr/>
        </p:nvSpPr>
        <p:spPr>
          <a:xfrm>
            <a:off x="1518699" y="1908313"/>
            <a:ext cx="3204376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Sozialkompetenz</a:t>
            </a:r>
          </a:p>
          <a:p>
            <a:endParaRPr lang="de-DE" sz="2400" dirty="0"/>
          </a:p>
          <a:p>
            <a:r>
              <a:rPr lang="de-DE" sz="2400" dirty="0"/>
              <a:t>Disposition (z.B. Kreativität und Lernfähigkeit)</a:t>
            </a:r>
          </a:p>
          <a:p>
            <a:endParaRPr lang="de-DE" sz="2400" dirty="0"/>
          </a:p>
          <a:p>
            <a:r>
              <a:rPr lang="de-DE" sz="2400" dirty="0"/>
              <a:t>Aktuelle Erfahrungen und Normen</a:t>
            </a:r>
          </a:p>
          <a:p>
            <a:endParaRPr lang="de-DE" sz="2400" dirty="0"/>
          </a:p>
          <a:p>
            <a:r>
              <a:rPr lang="de-DE" sz="2400" dirty="0"/>
              <a:t>Sprachkompetenz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FACAAA-4973-5590-B04E-52F242B10542}"/>
              </a:ext>
            </a:extLst>
          </p:cNvPr>
          <p:cNvSpPr txBox="1"/>
          <p:nvPr/>
        </p:nvSpPr>
        <p:spPr>
          <a:xfrm>
            <a:off x="7088673" y="1908313"/>
            <a:ext cx="3204376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Sozialkompetenz</a:t>
            </a:r>
          </a:p>
          <a:p>
            <a:endParaRPr lang="de-DE" sz="2400" dirty="0"/>
          </a:p>
          <a:p>
            <a:r>
              <a:rPr lang="de-DE" sz="2400" dirty="0"/>
              <a:t>Disposition (z.B. Kreativität und Lernfähigkeit)</a:t>
            </a:r>
          </a:p>
          <a:p>
            <a:endParaRPr lang="de-DE" sz="2400" dirty="0"/>
          </a:p>
          <a:p>
            <a:r>
              <a:rPr lang="de-DE" sz="2400" dirty="0"/>
              <a:t>Aktuelle Erfahrungen und Normen</a:t>
            </a:r>
          </a:p>
          <a:p>
            <a:endParaRPr lang="de-DE" sz="2400" dirty="0"/>
          </a:p>
          <a:p>
            <a:r>
              <a:rPr lang="de-DE" sz="2400" dirty="0"/>
              <a:t>Sprachkompetenz</a:t>
            </a:r>
            <a:endParaRPr lang="de-DE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E34B1409-7B00-BDB8-DBD4-9FBC47D72AFE}"/>
              </a:ext>
            </a:extLst>
          </p:cNvPr>
          <p:cNvSpPr/>
          <p:nvPr/>
        </p:nvSpPr>
        <p:spPr>
          <a:xfrm>
            <a:off x="5417574" y="3429000"/>
            <a:ext cx="963561" cy="287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3ADEDDD1-146B-39F0-1E66-4811804F9D73}"/>
              </a:ext>
            </a:extLst>
          </p:cNvPr>
          <p:cNvSpPr/>
          <p:nvPr/>
        </p:nvSpPr>
        <p:spPr>
          <a:xfrm rot="10800000">
            <a:off x="5430613" y="3877596"/>
            <a:ext cx="963561" cy="287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F7FF781A-911C-9641-8941-8B77A45622E4}"/>
              </a:ext>
            </a:extLst>
          </p:cNvPr>
          <p:cNvSpPr/>
          <p:nvPr/>
        </p:nvSpPr>
        <p:spPr>
          <a:xfrm rot="5400000">
            <a:off x="8251835" y="5821817"/>
            <a:ext cx="636788" cy="241264"/>
          </a:xfrm>
          <a:prstGeom prst="rightArrow">
            <a:avLst>
              <a:gd name="adj1" fmla="val 431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72F9CA7A-CDE2-1FF5-8678-044CAF5D4529}"/>
              </a:ext>
            </a:extLst>
          </p:cNvPr>
          <p:cNvSpPr/>
          <p:nvPr/>
        </p:nvSpPr>
        <p:spPr>
          <a:xfrm rot="5400000">
            <a:off x="2681861" y="5821817"/>
            <a:ext cx="636788" cy="241264"/>
          </a:xfrm>
          <a:prstGeom prst="rightArrow">
            <a:avLst>
              <a:gd name="adj1" fmla="val 431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867877-DADF-BCBF-D84E-378C2485E2E5}"/>
              </a:ext>
            </a:extLst>
          </p:cNvPr>
          <p:cNvSpPr txBox="1"/>
          <p:nvPr/>
        </p:nvSpPr>
        <p:spPr>
          <a:xfrm>
            <a:off x="2182761" y="6331974"/>
            <a:ext cx="231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Textexemplar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187D7A3-04C1-A7B9-A101-43255CDC82DB}"/>
              </a:ext>
            </a:extLst>
          </p:cNvPr>
          <p:cNvSpPr txBox="1"/>
          <p:nvPr/>
        </p:nvSpPr>
        <p:spPr>
          <a:xfrm>
            <a:off x="7782232" y="6260843"/>
            <a:ext cx="231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Textexemplar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2DD1273-992F-6460-F17F-A801F83AC4B5}"/>
              </a:ext>
            </a:extLst>
          </p:cNvPr>
          <p:cNvSpPr txBox="1"/>
          <p:nvPr/>
        </p:nvSpPr>
        <p:spPr>
          <a:xfrm>
            <a:off x="4105341" y="702370"/>
            <a:ext cx="4585520" cy="461665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Redekonstellation / Außenwelt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B51ACC3-3104-008A-3451-7280262BDF3A}"/>
              </a:ext>
            </a:extLst>
          </p:cNvPr>
          <p:cNvSpPr/>
          <p:nvPr/>
        </p:nvSpPr>
        <p:spPr>
          <a:xfrm>
            <a:off x="4105341" y="1164035"/>
            <a:ext cx="476491" cy="744278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B5E6706-7426-BB85-2583-156A69CD87AE}"/>
              </a:ext>
            </a:extLst>
          </p:cNvPr>
          <p:cNvSpPr/>
          <p:nvPr/>
        </p:nvSpPr>
        <p:spPr>
          <a:xfrm>
            <a:off x="8257290" y="1180100"/>
            <a:ext cx="476491" cy="744278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EAA88E0-31C1-5E4C-7867-C9D88983CB67}"/>
              </a:ext>
            </a:extLst>
          </p:cNvPr>
          <p:cNvSpPr txBox="1"/>
          <p:nvPr/>
        </p:nvSpPr>
        <p:spPr>
          <a:xfrm>
            <a:off x="932621" y="707923"/>
            <a:ext cx="10246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Auch Selbsteinschätzungen des sozialen Status ermöglichen kaum zuverlässige Gruppenbildungen (Löffler, S.  32, 33-37).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6ADF37-F1A3-8E35-9C63-6F2A585A32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57000"/>
          </a:blip>
          <a:stretch>
            <a:fillRect/>
          </a:stretch>
        </p:blipFill>
        <p:spPr>
          <a:xfrm>
            <a:off x="932620" y="2330245"/>
            <a:ext cx="10026427" cy="213359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B75FF38-AE4D-DA92-462E-32B16D554FBB}"/>
              </a:ext>
            </a:extLst>
          </p:cNvPr>
          <p:cNvSpPr txBox="1"/>
          <p:nvPr/>
        </p:nvSpPr>
        <p:spPr>
          <a:xfrm>
            <a:off x="8327923" y="4857135"/>
            <a:ext cx="219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Löffler, S. 37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9065DC8-FCFC-B4B3-A9FF-94FAAF9C4D4D}"/>
                  </a:ext>
                </a:extLst>
              </p14:cNvPr>
              <p14:cNvContentPartPr/>
              <p14:nvPr/>
            </p14:nvContentPartPr>
            <p14:xfrm>
              <a:off x="1144597" y="2488555"/>
              <a:ext cx="6542640" cy="135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9065DC8-FCFC-B4B3-A9FF-94FAAF9C4D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1957" y="2425555"/>
                <a:ext cx="66682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85A2895-6BE3-3188-2D0B-45F49245B479}"/>
                  </a:ext>
                </a:extLst>
              </p14:cNvPr>
              <p14:cNvContentPartPr/>
              <p14:nvPr/>
            </p14:nvContentPartPr>
            <p14:xfrm>
              <a:off x="7640797" y="4163995"/>
              <a:ext cx="2998800" cy="1400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85A2895-6BE3-3188-2D0B-45F49245B4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78157" y="4100995"/>
                <a:ext cx="3124440" cy="2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32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5BEDA2-9E50-3BD8-E302-CE696C45D2CF}"/>
              </a:ext>
            </a:extLst>
          </p:cNvPr>
          <p:cNvSpPr txBox="1"/>
          <p:nvPr/>
        </p:nvSpPr>
        <p:spPr>
          <a:xfrm>
            <a:off x="1887793" y="2867518"/>
            <a:ext cx="98420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Folgerung</a:t>
            </a:r>
          </a:p>
          <a:p>
            <a:r>
              <a:rPr lang="de-DE" sz="3200" dirty="0">
                <a:solidFill>
                  <a:srgbClr val="D60093"/>
                </a:solidFill>
              </a:rPr>
              <a:t>Alle diese methodischen Unsicherheiten erschweren es, einer sozialen Gruppe einen bestimmten Code </a:t>
            </a:r>
            <a:r>
              <a:rPr lang="de-DE" sz="3200" dirty="0" err="1">
                <a:solidFill>
                  <a:srgbClr val="D60093"/>
                </a:solidFill>
              </a:rPr>
              <a:t>zuzuschrei-ben</a:t>
            </a:r>
            <a:r>
              <a:rPr lang="de-DE" sz="3200" dirty="0">
                <a:solidFill>
                  <a:srgbClr val="D60093"/>
                </a:solidFill>
              </a:rPr>
              <a:t>.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5EA8EBFD-7744-15BF-63CD-93DF996BB80A}"/>
              </a:ext>
            </a:extLst>
          </p:cNvPr>
          <p:cNvSpPr/>
          <p:nvPr/>
        </p:nvSpPr>
        <p:spPr>
          <a:xfrm>
            <a:off x="855406" y="3347963"/>
            <a:ext cx="786581" cy="673431"/>
          </a:xfrm>
          <a:prstGeom prst="right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587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Breitbild</PresentationFormat>
  <Paragraphs>52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Lucida Fax</vt:lpstr>
      <vt:lpstr>Office</vt:lpstr>
      <vt:lpstr>Sprache und Gesellschaft 0SUG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Maurach</dc:creator>
  <cp:lastModifiedBy>Maurach Martin Priv.-Doz. Dr</cp:lastModifiedBy>
  <cp:revision>23</cp:revision>
  <dcterms:created xsi:type="dcterms:W3CDTF">2022-11-05T19:20:49Z</dcterms:created>
  <dcterms:modified xsi:type="dcterms:W3CDTF">2022-11-07T10:50:10Z</dcterms:modified>
</cp:coreProperties>
</file>