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70" r:id="rId9"/>
    <p:sldId id="264" r:id="rId10"/>
    <p:sldId id="271" r:id="rId11"/>
    <p:sldId id="272" r:id="rId12"/>
    <p:sldId id="273" r:id="rId13"/>
    <p:sldId id="265" r:id="rId14"/>
    <p:sldId id="274" r:id="rId15"/>
    <p:sldId id="266" r:id="rId16"/>
    <p:sldId id="275" r:id="rId17"/>
    <p:sldId id="267" r:id="rId18"/>
    <p:sldId id="276" r:id="rId19"/>
    <p:sldId id="268" r:id="rId20"/>
    <p:sldId id="269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4" y="22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20.02.2021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3720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982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20.02.2021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20.02.2021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20.02.2021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20.02.2021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20.02.2021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20.02.2021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20.02.2021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Profitability indicators</a:t>
            </a:r>
            <a:endParaRPr lang="cs-CZ" b="1" dirty="0" smtClean="0"/>
          </a:p>
          <a:p>
            <a:r>
              <a:rPr lang="en-US" b="1" dirty="0" smtClean="0"/>
              <a:t>Return </a:t>
            </a:r>
            <a:r>
              <a:rPr lang="en-US" b="1" dirty="0"/>
              <a:t>on assets: ROA 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  </a:t>
            </a:r>
            <a:r>
              <a:rPr lang="en-US" dirty="0" smtClean="0"/>
              <a:t>Net </a:t>
            </a:r>
            <a:r>
              <a:rPr lang="en-US" dirty="0"/>
              <a:t>profit / ASSETS</a:t>
            </a:r>
          </a:p>
          <a:p>
            <a:pPr marL="0" indent="0">
              <a:buNone/>
            </a:pPr>
            <a:r>
              <a:rPr lang="cs-CZ" dirty="0" smtClean="0"/>
              <a:t>  </a:t>
            </a:r>
            <a:r>
              <a:rPr lang="en-US" dirty="0" smtClean="0"/>
              <a:t>Evaluated </a:t>
            </a:r>
            <a:r>
              <a:rPr lang="en-US" dirty="0"/>
              <a:t>over time and compared to </a:t>
            </a:r>
            <a:r>
              <a:rPr lang="en-US" dirty="0" smtClean="0"/>
              <a:t>industry</a:t>
            </a:r>
            <a:endParaRPr lang="cs-CZ" dirty="0" smtClean="0"/>
          </a:p>
          <a:p>
            <a:r>
              <a:rPr lang="en-US" b="1" dirty="0" smtClean="0"/>
              <a:t>Return </a:t>
            </a:r>
            <a:r>
              <a:rPr lang="en-US" b="1" dirty="0"/>
              <a:t>on equity: ROE 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  </a:t>
            </a:r>
            <a:r>
              <a:rPr lang="en-US" dirty="0" smtClean="0"/>
              <a:t>Net </a:t>
            </a:r>
            <a:r>
              <a:rPr lang="en-US" dirty="0"/>
              <a:t>profit / Equity</a:t>
            </a:r>
          </a:p>
          <a:p>
            <a:pPr marL="0" indent="0">
              <a:buNone/>
            </a:pPr>
            <a:r>
              <a:rPr lang="cs-CZ" dirty="0" smtClean="0"/>
              <a:t>  </a:t>
            </a:r>
            <a:r>
              <a:rPr lang="en-US" dirty="0" smtClean="0"/>
              <a:t>It </a:t>
            </a:r>
            <a:r>
              <a:rPr lang="en-US" dirty="0"/>
              <a:t>is evaluated similarly to </a:t>
            </a:r>
            <a:r>
              <a:rPr lang="en-US" dirty="0" smtClean="0"/>
              <a:t>ROA.</a:t>
            </a:r>
            <a:r>
              <a:rPr lang="cs-CZ" dirty="0" smtClean="0"/>
              <a:t> </a:t>
            </a:r>
            <a:r>
              <a:rPr lang="en-US" dirty="0" smtClean="0"/>
              <a:t>Indebtedness</a:t>
            </a:r>
            <a:r>
              <a:rPr lang="en-US" dirty="0"/>
              <a:t>, which increases the required value, must be taken into account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225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Profitability </a:t>
            </a:r>
            <a:r>
              <a:rPr lang="en-US" b="1" dirty="0"/>
              <a:t>of sales: ROS 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en-US" dirty="0" smtClean="0"/>
              <a:t>Net </a:t>
            </a:r>
            <a:r>
              <a:rPr lang="en-US" dirty="0"/>
              <a:t>profit / Sales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en-US" dirty="0" smtClean="0"/>
              <a:t>Depending </a:t>
            </a:r>
            <a:r>
              <a:rPr lang="en-US" dirty="0"/>
              <a:t>on the company's strategy, a low positive value can be offset by asset turnover</a:t>
            </a:r>
          </a:p>
          <a:p>
            <a:r>
              <a:rPr lang="en-US" b="1" dirty="0"/>
              <a:t>Return on invested capital</a:t>
            </a:r>
            <a:r>
              <a:rPr lang="cs-CZ" b="1" dirty="0"/>
              <a:t>: </a:t>
            </a:r>
            <a:r>
              <a:rPr lang="en-US" b="1" dirty="0"/>
              <a:t>ROI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en-US" dirty="0"/>
              <a:t>EBIT / Long-term liabilities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en-US" dirty="0"/>
              <a:t>Measures with the </a:t>
            </a:r>
            <a:r>
              <a:rPr lang="en-US" dirty="0" smtClean="0"/>
              <a:t>WACC. </a:t>
            </a:r>
            <a:r>
              <a:rPr lang="en-US" dirty="0"/>
              <a:t>It measures whether the company achieves profits corresponding with the risk</a:t>
            </a:r>
            <a:r>
              <a:rPr lang="cs-CZ" dirty="0"/>
              <a:t>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383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EBIT </a:t>
            </a:r>
            <a:r>
              <a:rPr lang="en-US" b="1" dirty="0"/>
              <a:t>/ Fixed assets</a:t>
            </a:r>
          </a:p>
          <a:p>
            <a:pPr marL="0" indent="0">
              <a:buNone/>
            </a:pPr>
            <a:r>
              <a:rPr lang="cs-CZ" dirty="0"/>
              <a:t>  </a:t>
            </a:r>
            <a:r>
              <a:rPr lang="en-US" dirty="0"/>
              <a:t>Measures the producing part of the assets to the operating profit</a:t>
            </a:r>
            <a:r>
              <a:rPr lang="cs-CZ" dirty="0"/>
              <a:t> </a:t>
            </a:r>
            <a:r>
              <a:rPr lang="en-US" dirty="0"/>
              <a:t>(metaphorically expressed as profit per machine)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386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Activity indicators</a:t>
            </a:r>
          </a:p>
          <a:p>
            <a:r>
              <a:rPr lang="en-US" dirty="0" smtClean="0"/>
              <a:t>Forms </a:t>
            </a:r>
            <a:r>
              <a:rPr lang="en-US" dirty="0"/>
              <a:t>of indicators</a:t>
            </a:r>
          </a:p>
          <a:p>
            <a:pPr marL="0" indent="0">
              <a:buNone/>
            </a:pPr>
            <a:r>
              <a:rPr lang="en-US" dirty="0" smtClean="0"/>
              <a:t>Turnover </a:t>
            </a:r>
            <a:r>
              <a:rPr lang="en-US" dirty="0"/>
              <a:t>= Sales / Assets</a:t>
            </a:r>
          </a:p>
          <a:p>
            <a:pPr marL="0" indent="0">
              <a:buNone/>
            </a:pPr>
            <a:r>
              <a:rPr lang="en-US" dirty="0" smtClean="0"/>
              <a:t>Turnover </a:t>
            </a:r>
            <a:r>
              <a:rPr lang="en-US" dirty="0"/>
              <a:t>time </a:t>
            </a:r>
            <a:r>
              <a:rPr lang="en-US" dirty="0" smtClean="0"/>
              <a:t>= </a:t>
            </a:r>
            <a:r>
              <a:rPr lang="en-US" dirty="0"/>
              <a:t>Assets / </a:t>
            </a:r>
            <a:r>
              <a:rPr lang="cs-CZ" dirty="0" smtClean="0"/>
              <a:t>S</a:t>
            </a:r>
            <a:r>
              <a:rPr lang="en-US" dirty="0" smtClean="0"/>
              <a:t>ales </a:t>
            </a:r>
            <a:r>
              <a:rPr lang="en-US" dirty="0"/>
              <a:t>* </a:t>
            </a:r>
            <a:r>
              <a:rPr lang="en-US" dirty="0" smtClean="0"/>
              <a:t>365</a:t>
            </a:r>
            <a:endParaRPr lang="cs-CZ" dirty="0" smtClean="0"/>
          </a:p>
          <a:p>
            <a:r>
              <a:rPr lang="en-US" dirty="0"/>
              <a:t>Evaluation of the indicator</a:t>
            </a:r>
          </a:p>
          <a:p>
            <a:pPr marL="0" indent="0">
              <a:buNone/>
            </a:pPr>
            <a:r>
              <a:rPr lang="en-US" dirty="0" smtClean="0"/>
              <a:t>There </a:t>
            </a:r>
            <a:r>
              <a:rPr lang="en-US" dirty="0"/>
              <a:t>are no recommended values, they are evaluated in time and in </a:t>
            </a:r>
            <a:r>
              <a:rPr lang="cs-CZ" dirty="0"/>
              <a:t>c</a:t>
            </a:r>
            <a:r>
              <a:rPr lang="en-US" dirty="0" err="1" smtClean="0"/>
              <a:t>omparison</a:t>
            </a:r>
            <a:r>
              <a:rPr lang="en-US" dirty="0" smtClean="0"/>
              <a:t> with</a:t>
            </a:r>
            <a:r>
              <a:rPr lang="cs-CZ" dirty="0" smtClean="0"/>
              <a:t> </a:t>
            </a:r>
            <a:r>
              <a:rPr lang="en-US" dirty="0" smtClean="0"/>
              <a:t>industry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681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Assets</a:t>
            </a:r>
            <a:r>
              <a:rPr lang="cs-CZ" dirty="0" smtClean="0"/>
              <a:t> </a:t>
            </a:r>
            <a:r>
              <a:rPr lang="en-US" dirty="0" smtClean="0"/>
              <a:t>Turnover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= </a:t>
            </a:r>
            <a:r>
              <a:rPr lang="en-US" dirty="0" smtClean="0"/>
              <a:t> </a:t>
            </a:r>
            <a:r>
              <a:rPr lang="en-US" dirty="0"/>
              <a:t>Sales / </a:t>
            </a:r>
            <a:r>
              <a:rPr lang="cs-CZ" dirty="0" smtClean="0"/>
              <a:t>A</a:t>
            </a:r>
            <a:r>
              <a:rPr lang="en-US" dirty="0" err="1" smtClean="0"/>
              <a:t>ssets</a:t>
            </a:r>
            <a:endParaRPr lang="en-US" dirty="0"/>
          </a:p>
          <a:p>
            <a:r>
              <a:rPr lang="en-US" dirty="0" smtClean="0"/>
              <a:t>Turnover </a:t>
            </a:r>
            <a:r>
              <a:rPr lang="en-US" dirty="0"/>
              <a:t>of fixed assets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en-US" dirty="0" smtClean="0"/>
              <a:t>= </a:t>
            </a:r>
            <a:r>
              <a:rPr lang="en-US" dirty="0"/>
              <a:t>Sales / </a:t>
            </a:r>
            <a:r>
              <a:rPr lang="cs-CZ" dirty="0" smtClean="0"/>
              <a:t>F</a:t>
            </a:r>
            <a:r>
              <a:rPr lang="en-US" dirty="0" err="1" smtClean="0"/>
              <a:t>ixed</a:t>
            </a:r>
            <a:r>
              <a:rPr lang="en-US" dirty="0" smtClean="0"/>
              <a:t> </a:t>
            </a:r>
            <a:r>
              <a:rPr lang="cs-CZ" dirty="0" smtClean="0"/>
              <a:t>A</a:t>
            </a:r>
            <a:r>
              <a:rPr lang="en-US" dirty="0" err="1" smtClean="0"/>
              <a:t>ssets</a:t>
            </a:r>
            <a:endParaRPr lang="cs-CZ" dirty="0" smtClean="0"/>
          </a:p>
          <a:p>
            <a:r>
              <a:rPr lang="en-US" dirty="0" smtClean="0"/>
              <a:t>Turnover </a:t>
            </a:r>
            <a:r>
              <a:rPr lang="en-US" dirty="0"/>
              <a:t>of current assets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en-US" dirty="0" smtClean="0"/>
              <a:t>= </a:t>
            </a:r>
            <a:r>
              <a:rPr lang="en-US" dirty="0"/>
              <a:t>Sales / current assets</a:t>
            </a:r>
          </a:p>
          <a:p>
            <a:r>
              <a:rPr lang="en-US" dirty="0" smtClean="0"/>
              <a:t>Inventory </a:t>
            </a:r>
            <a:r>
              <a:rPr lang="en-US" dirty="0"/>
              <a:t>Turnover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en-US" dirty="0" smtClean="0"/>
              <a:t>= </a:t>
            </a:r>
            <a:r>
              <a:rPr lang="en-US" dirty="0"/>
              <a:t>Sales / Inventory</a:t>
            </a:r>
          </a:p>
          <a:p>
            <a:r>
              <a:rPr lang="en-US" dirty="0" smtClean="0"/>
              <a:t>Receivables </a:t>
            </a:r>
            <a:r>
              <a:rPr lang="cs-CZ" dirty="0" smtClean="0"/>
              <a:t>T</a:t>
            </a:r>
            <a:r>
              <a:rPr lang="en-US" dirty="0" err="1" smtClean="0"/>
              <a:t>urnover</a:t>
            </a:r>
            <a:r>
              <a:rPr lang="en-US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en-US" dirty="0" smtClean="0"/>
              <a:t>= </a:t>
            </a:r>
            <a:r>
              <a:rPr lang="en-US" dirty="0"/>
              <a:t>Sales / </a:t>
            </a:r>
            <a:r>
              <a:rPr lang="en-US" dirty="0" smtClean="0"/>
              <a:t>receivables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534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821281"/>
          </a:xfrm>
        </p:spPr>
        <p:txBody>
          <a:bodyPr/>
          <a:lstStyle/>
          <a:p>
            <a:r>
              <a:rPr lang="en-US" dirty="0"/>
              <a:t>Turnover of fixed </a:t>
            </a:r>
            <a:r>
              <a:rPr lang="en-US" dirty="0" smtClean="0"/>
              <a:t>assets</a:t>
            </a:r>
            <a:r>
              <a:rPr lang="cs-CZ" dirty="0" smtClean="0"/>
              <a:t> </a:t>
            </a:r>
            <a:r>
              <a:rPr lang="en-US" dirty="0" smtClean="0"/>
              <a:t>= </a:t>
            </a:r>
            <a:r>
              <a:rPr lang="en-US" dirty="0"/>
              <a:t>Sales / fixed assets</a:t>
            </a:r>
          </a:p>
          <a:p>
            <a:r>
              <a:rPr lang="en-US" dirty="0" smtClean="0"/>
              <a:t>They </a:t>
            </a:r>
            <a:r>
              <a:rPr lang="en-US" dirty="0"/>
              <a:t>indicate the amount of </a:t>
            </a:r>
            <a:r>
              <a:rPr lang="en-US" dirty="0" smtClean="0"/>
              <a:t>sales </a:t>
            </a:r>
            <a:r>
              <a:rPr lang="en-US" dirty="0"/>
              <a:t>per crown of </a:t>
            </a:r>
            <a:r>
              <a:rPr lang="cs-CZ" dirty="0" err="1" smtClean="0"/>
              <a:t>fixed</a:t>
            </a:r>
            <a:r>
              <a:rPr lang="cs-CZ" dirty="0" smtClean="0"/>
              <a:t> </a:t>
            </a:r>
            <a:r>
              <a:rPr lang="en-US" dirty="0" smtClean="0"/>
              <a:t>assets</a:t>
            </a:r>
            <a:endParaRPr lang="en-US" dirty="0"/>
          </a:p>
          <a:p>
            <a:r>
              <a:rPr lang="en-US" dirty="0" smtClean="0"/>
              <a:t>Deterioration </a:t>
            </a:r>
            <a:r>
              <a:rPr lang="en-US" dirty="0"/>
              <a:t>of the indicator usually means a problem in revenues</a:t>
            </a:r>
          </a:p>
          <a:p>
            <a:r>
              <a:rPr lang="en-US" dirty="0"/>
              <a:t>For small and new companies, the effect of depreciation must be taken into account. Depreciation reduces the value of fixed assets and the ratio improves over time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16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Turnover </a:t>
            </a:r>
            <a:r>
              <a:rPr lang="en-US" dirty="0"/>
              <a:t>of current </a:t>
            </a:r>
            <a:r>
              <a:rPr lang="en-US" dirty="0" smtClean="0"/>
              <a:t>assets</a:t>
            </a:r>
            <a:r>
              <a:rPr lang="cs-CZ" dirty="0" smtClean="0"/>
              <a:t> (</a:t>
            </a:r>
            <a:r>
              <a:rPr lang="cs-CZ" dirty="0" err="1" smtClean="0"/>
              <a:t>inventories</a:t>
            </a:r>
            <a:r>
              <a:rPr lang="cs-CZ" dirty="0"/>
              <a:t>, </a:t>
            </a:r>
            <a:r>
              <a:rPr lang="cs-CZ" dirty="0" err="1" smtClean="0"/>
              <a:t>receivables</a:t>
            </a:r>
            <a:r>
              <a:rPr lang="cs-CZ" dirty="0" smtClean="0"/>
              <a:t>) </a:t>
            </a:r>
            <a:endParaRPr lang="en-US" dirty="0"/>
          </a:p>
          <a:p>
            <a:r>
              <a:rPr lang="en-US" dirty="0" smtClean="0"/>
              <a:t>They </a:t>
            </a:r>
            <a:r>
              <a:rPr lang="en-US" dirty="0"/>
              <a:t>indicate the number of turnovers</a:t>
            </a:r>
          </a:p>
          <a:p>
            <a:r>
              <a:rPr lang="en-US" dirty="0" smtClean="0"/>
              <a:t>Deterioration </a:t>
            </a:r>
            <a:r>
              <a:rPr lang="en-US" dirty="0"/>
              <a:t>of the indicator usually means a problem in current assets (non-paying customers….)</a:t>
            </a:r>
          </a:p>
          <a:p>
            <a:r>
              <a:rPr lang="en-US" dirty="0" smtClean="0"/>
              <a:t>Seasonal </a:t>
            </a:r>
            <a:r>
              <a:rPr lang="en-US" dirty="0"/>
              <a:t>fluctuations in current assets should be taken into account in the assessment.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86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Debt ratios</a:t>
            </a:r>
          </a:p>
          <a:p>
            <a:pPr marL="0" indent="0">
              <a:buNone/>
            </a:pPr>
            <a:r>
              <a:rPr lang="en-US" dirty="0" smtClean="0"/>
              <a:t>Indicators </a:t>
            </a:r>
            <a:r>
              <a:rPr lang="en-US" dirty="0"/>
              <a:t>expressing the method of </a:t>
            </a:r>
            <a:r>
              <a:rPr lang="en-US" dirty="0" smtClean="0"/>
              <a:t>financing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ability</a:t>
            </a:r>
            <a:r>
              <a:rPr lang="cs-CZ" dirty="0"/>
              <a:t> to </a:t>
            </a:r>
            <a:r>
              <a:rPr lang="cs-CZ" dirty="0" err="1" smtClean="0"/>
              <a:t>repay</a:t>
            </a: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66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Indebtedness </a:t>
            </a:r>
            <a:endParaRPr lang="cs-CZ" b="1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en-US" dirty="0" smtClean="0"/>
              <a:t>= </a:t>
            </a:r>
            <a:r>
              <a:rPr lang="en-US" dirty="0"/>
              <a:t>Debt / </a:t>
            </a:r>
            <a:r>
              <a:rPr lang="en-US" dirty="0" smtClean="0"/>
              <a:t>Assets</a:t>
            </a:r>
            <a:endParaRPr lang="cs-CZ" dirty="0" smtClean="0"/>
          </a:p>
          <a:p>
            <a:pPr marL="0" indent="0">
              <a:buNone/>
            </a:pPr>
            <a:r>
              <a:rPr lang="en-US" dirty="0"/>
              <a:t>The indicator </a:t>
            </a:r>
            <a:r>
              <a:rPr lang="en-US" dirty="0" smtClean="0"/>
              <a:t>shows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en-US" dirty="0"/>
              <a:t>how much the company uses the debt </a:t>
            </a:r>
            <a:r>
              <a:rPr lang="en-US" dirty="0" smtClean="0"/>
              <a:t>for financing</a:t>
            </a:r>
            <a:endParaRPr lang="cs-CZ" dirty="0" smtClean="0"/>
          </a:p>
          <a:p>
            <a:r>
              <a:rPr lang="en-US" b="1" dirty="0" smtClean="0"/>
              <a:t>Financial </a:t>
            </a:r>
            <a:r>
              <a:rPr lang="en-US" b="1" dirty="0"/>
              <a:t>independence </a:t>
            </a:r>
            <a:endParaRPr lang="cs-CZ" b="1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en-US" dirty="0" smtClean="0"/>
              <a:t>= </a:t>
            </a:r>
            <a:r>
              <a:rPr lang="en-US" dirty="0"/>
              <a:t>Equity / </a:t>
            </a:r>
            <a:r>
              <a:rPr lang="en-US" dirty="0" smtClean="0"/>
              <a:t>Assets</a:t>
            </a:r>
            <a:endParaRPr lang="cs-CZ" dirty="0" smtClean="0"/>
          </a:p>
          <a:p>
            <a:pPr marL="0" indent="0">
              <a:buNone/>
            </a:pPr>
            <a:r>
              <a:rPr lang="en-US" dirty="0"/>
              <a:t>The indicator shows</a:t>
            </a:r>
            <a:r>
              <a:rPr lang="cs-CZ" dirty="0"/>
              <a:t>,</a:t>
            </a:r>
            <a:r>
              <a:rPr lang="en-US" dirty="0"/>
              <a:t> how much the company uses the </a:t>
            </a:r>
            <a:r>
              <a:rPr lang="cs-CZ" dirty="0" err="1" smtClean="0"/>
              <a:t>equity</a:t>
            </a:r>
            <a:r>
              <a:rPr lang="en-US" dirty="0" smtClean="0"/>
              <a:t> </a:t>
            </a:r>
            <a:r>
              <a:rPr lang="en-US" dirty="0"/>
              <a:t>for financing</a:t>
            </a:r>
            <a:endParaRPr lang="cs-CZ" dirty="0"/>
          </a:p>
          <a:p>
            <a:pPr marL="0" indent="0">
              <a:buNone/>
            </a:pPr>
            <a:r>
              <a:rPr lang="en-US" sz="1600" dirty="0" smtClean="0"/>
              <a:t>Sum </a:t>
            </a:r>
            <a:r>
              <a:rPr lang="en-US" sz="1600" dirty="0"/>
              <a:t>of indebtedness and independence = 100</a:t>
            </a:r>
            <a:r>
              <a:rPr lang="en-US" sz="1600" dirty="0" smtClean="0"/>
              <a:t>%</a:t>
            </a:r>
            <a:endParaRPr lang="en-US" sz="1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5236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Interest coverage</a:t>
            </a:r>
            <a:r>
              <a:rPr lang="cs-CZ" b="1" dirty="0" smtClean="0"/>
              <a:t> I.</a:t>
            </a:r>
            <a:r>
              <a:rPr lang="en-US" b="1" dirty="0" smtClean="0"/>
              <a:t> </a:t>
            </a:r>
            <a:r>
              <a:rPr lang="cs-CZ" dirty="0" smtClean="0"/>
              <a:t>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en-US" dirty="0" smtClean="0"/>
              <a:t>= </a:t>
            </a:r>
            <a:r>
              <a:rPr lang="en-US" dirty="0"/>
              <a:t>EBIT / interest paid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A</a:t>
            </a:r>
            <a:r>
              <a:rPr lang="en-US" dirty="0" smtClean="0"/>
              <a:t> </a:t>
            </a:r>
            <a:r>
              <a:rPr lang="en-US" dirty="0"/>
              <a:t>short-term drop in the value of the indicator below </a:t>
            </a:r>
            <a:r>
              <a:rPr lang="cs-CZ" dirty="0" smtClean="0"/>
              <a:t>1</a:t>
            </a:r>
            <a:r>
              <a:rPr lang="en-US" dirty="0" smtClean="0"/>
              <a:t> </a:t>
            </a:r>
            <a:r>
              <a:rPr lang="en-US" dirty="0"/>
              <a:t>is not a threatening problem. Interest can be paid on depreciation. Long-term values below 1 lead to the bankruptcy of the company due to insufficient renewal of fixed assets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211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F</a:t>
            </a:r>
            <a:r>
              <a:rPr lang="en-US" dirty="0" err="1" smtClean="0"/>
              <a:t>inancial</a:t>
            </a:r>
            <a:r>
              <a:rPr lang="en-US" dirty="0" smtClean="0"/>
              <a:t> analysis procedure</a:t>
            </a:r>
          </a:p>
          <a:p>
            <a:r>
              <a:rPr lang="en-US" dirty="0" smtClean="0"/>
              <a:t>Selection </a:t>
            </a:r>
            <a:r>
              <a:rPr lang="en-US" dirty="0"/>
              <a:t>of suitable indicators and calculation of their value</a:t>
            </a:r>
          </a:p>
          <a:p>
            <a:r>
              <a:rPr lang="en-US" dirty="0" smtClean="0"/>
              <a:t>Evaluation </a:t>
            </a:r>
            <a:r>
              <a:rPr lang="en-US" dirty="0"/>
              <a:t>of ratios over time (trend analysis)</a:t>
            </a:r>
          </a:p>
          <a:p>
            <a:r>
              <a:rPr lang="en-US" dirty="0" smtClean="0"/>
              <a:t>Comparison </a:t>
            </a:r>
            <a:r>
              <a:rPr lang="en-US" dirty="0"/>
              <a:t>of ratios with industry </a:t>
            </a:r>
            <a:r>
              <a:rPr lang="en-US" dirty="0" smtClean="0"/>
              <a:t>standards</a:t>
            </a:r>
            <a:r>
              <a:rPr lang="cs-CZ" dirty="0" smtClean="0"/>
              <a:t> </a:t>
            </a:r>
            <a:r>
              <a:rPr lang="en-US" dirty="0" smtClean="0"/>
              <a:t>(</a:t>
            </a:r>
            <a:r>
              <a:rPr lang="en-US" dirty="0"/>
              <a:t>comparative analysis - benchmarking)</a:t>
            </a:r>
          </a:p>
          <a:p>
            <a:r>
              <a:rPr lang="en-US" dirty="0" smtClean="0"/>
              <a:t>Evaluation </a:t>
            </a:r>
            <a:r>
              <a:rPr lang="en-US" dirty="0"/>
              <a:t>of indicator systems in mutual relations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20.02.2021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Interest coverage II. </a:t>
            </a:r>
            <a:endParaRPr lang="cs-CZ" b="1" dirty="0" smtClean="0"/>
          </a:p>
          <a:p>
            <a:pPr marL="457200" lvl="1" indent="0">
              <a:buNone/>
            </a:pPr>
            <a:r>
              <a:rPr lang="cs-CZ" dirty="0" smtClean="0"/>
              <a:t>	= </a:t>
            </a:r>
            <a:r>
              <a:rPr lang="en-US" dirty="0" smtClean="0"/>
              <a:t>Cash Flow</a:t>
            </a:r>
            <a:r>
              <a:rPr lang="cs-CZ" dirty="0" smtClean="0"/>
              <a:t> / </a:t>
            </a:r>
            <a:r>
              <a:rPr lang="en-US" dirty="0"/>
              <a:t>interest paid </a:t>
            </a:r>
            <a:endParaRPr lang="cs-CZ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short-term fall below 1 is also threatening. </a:t>
            </a:r>
            <a:r>
              <a:rPr lang="cs-CZ" dirty="0" smtClean="0"/>
              <a:t>Set </a:t>
            </a:r>
            <a:r>
              <a:rPr lang="en-US" dirty="0" err="1" smtClean="0"/>
              <a:t>Insolvenc</a:t>
            </a:r>
            <a:r>
              <a:rPr lang="cs-CZ" dirty="0" smtClean="0"/>
              <a:t>i.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Fixed payment coverage </a:t>
            </a:r>
            <a:endParaRPr lang="cs-CZ" b="1" dirty="0" smtClean="0"/>
          </a:p>
          <a:p>
            <a:pPr marL="457200" lvl="1" indent="0">
              <a:buNone/>
            </a:pPr>
            <a:r>
              <a:rPr lang="en-US" dirty="0" smtClean="0"/>
              <a:t>= </a:t>
            </a:r>
            <a:r>
              <a:rPr lang="en-US" dirty="0"/>
              <a:t>Cash Flow / fixed payments</a:t>
            </a:r>
          </a:p>
          <a:p>
            <a:pPr marL="0" indent="0">
              <a:buNone/>
            </a:pPr>
            <a:r>
              <a:rPr lang="en-US" dirty="0"/>
              <a:t>Especially small companies must include the need for repayment in the </a:t>
            </a:r>
            <a:r>
              <a:rPr lang="en-US" dirty="0" smtClean="0"/>
              <a:t>evaluation</a:t>
            </a:r>
            <a:r>
              <a:rPr lang="cs-CZ" dirty="0" smtClean="0"/>
              <a:t> l</a:t>
            </a:r>
            <a:r>
              <a:rPr lang="en-US" dirty="0" err="1" smtClean="0"/>
              <a:t>oan</a:t>
            </a:r>
            <a:r>
              <a:rPr lang="en-US" dirty="0" smtClean="0"/>
              <a:t> </a:t>
            </a:r>
            <a:r>
              <a:rPr lang="en-US" dirty="0"/>
              <a:t>(large companies have indebtedness stabilized thanks to a portfolio of </a:t>
            </a:r>
            <a:r>
              <a:rPr lang="en-US" dirty="0" smtClean="0"/>
              <a:t>various</a:t>
            </a:r>
            <a:r>
              <a:rPr lang="cs-CZ" dirty="0" smtClean="0"/>
              <a:t> </a:t>
            </a:r>
            <a:r>
              <a:rPr lang="en-US" dirty="0" smtClean="0"/>
              <a:t>loans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111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Short</a:t>
            </a:r>
            <a:r>
              <a:rPr lang="cs-CZ" b="1" dirty="0"/>
              <a:t>-term </a:t>
            </a:r>
            <a:r>
              <a:rPr lang="cs-CZ" b="1" dirty="0" err="1"/>
              <a:t>debts</a:t>
            </a:r>
            <a:r>
              <a:rPr lang="cs-CZ" b="1" dirty="0"/>
              <a:t> ratio</a:t>
            </a:r>
            <a:r>
              <a:rPr lang="en-US" b="1" dirty="0"/>
              <a:t> 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	=</a:t>
            </a:r>
            <a:r>
              <a:rPr lang="en-US" dirty="0"/>
              <a:t>Short term debts / assets</a:t>
            </a:r>
          </a:p>
          <a:p>
            <a:pPr marL="0" indent="0">
              <a:buNone/>
            </a:pPr>
            <a:r>
              <a:rPr lang="en-US" dirty="0"/>
              <a:t>An increase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US" dirty="0"/>
              <a:t>the indicator with high indebtedness usually indicates serious </a:t>
            </a:r>
            <a:r>
              <a:rPr lang="en-US" dirty="0" smtClean="0"/>
              <a:t>problems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en-US" b="1" dirty="0" smtClean="0"/>
              <a:t>Loan </a:t>
            </a:r>
            <a:r>
              <a:rPr lang="en-US" b="1" dirty="0"/>
              <a:t>payback period </a:t>
            </a:r>
            <a:endParaRPr lang="cs-CZ" b="1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en-US" dirty="0" smtClean="0"/>
              <a:t>= </a:t>
            </a:r>
            <a:r>
              <a:rPr lang="cs-CZ" dirty="0" smtClean="0"/>
              <a:t>D</a:t>
            </a:r>
            <a:r>
              <a:rPr lang="en-US" dirty="0" err="1" smtClean="0"/>
              <a:t>ebt</a:t>
            </a:r>
            <a:r>
              <a:rPr lang="en-US" dirty="0" smtClean="0"/>
              <a:t> </a:t>
            </a:r>
            <a:r>
              <a:rPr lang="en-US" dirty="0"/>
              <a:t>/ cash flow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1692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Liquidity ratios</a:t>
            </a:r>
          </a:p>
          <a:p>
            <a:r>
              <a:rPr lang="en-US" b="1" dirty="0"/>
              <a:t>Current liquidity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 C</a:t>
            </a:r>
            <a:r>
              <a:rPr lang="en-US" dirty="0" err="1" smtClean="0"/>
              <a:t>urrent</a:t>
            </a:r>
            <a:r>
              <a:rPr lang="en-US" dirty="0" smtClean="0"/>
              <a:t> </a:t>
            </a:r>
            <a:r>
              <a:rPr lang="en-US" dirty="0"/>
              <a:t>assets / </a:t>
            </a:r>
            <a:r>
              <a:rPr lang="cs-CZ" dirty="0" smtClean="0"/>
              <a:t>L</a:t>
            </a:r>
            <a:r>
              <a:rPr lang="en-US" dirty="0" err="1" smtClean="0"/>
              <a:t>iabilities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Recommended </a:t>
            </a:r>
            <a:r>
              <a:rPr lang="en-US" dirty="0"/>
              <a:t>value = 2</a:t>
            </a:r>
            <a:endParaRPr lang="cs-CZ" dirty="0"/>
          </a:p>
          <a:p>
            <a:r>
              <a:rPr lang="cs-CZ" b="1" dirty="0" smtClean="0"/>
              <a:t>A</a:t>
            </a:r>
            <a:r>
              <a:rPr lang="en-US" b="1" dirty="0" err="1" smtClean="0"/>
              <a:t>cid</a:t>
            </a:r>
            <a:r>
              <a:rPr lang="en-US" b="1" dirty="0" smtClean="0"/>
              <a:t> test</a:t>
            </a:r>
            <a:endParaRPr lang="en-US" b="1" dirty="0"/>
          </a:p>
          <a:p>
            <a:pPr marL="0" indent="0">
              <a:buNone/>
            </a:pPr>
            <a:r>
              <a:rPr lang="cs-CZ" dirty="0" smtClean="0"/>
              <a:t>	=</a:t>
            </a:r>
            <a:r>
              <a:rPr lang="en-US" dirty="0" smtClean="0"/>
              <a:t>(</a:t>
            </a:r>
            <a:r>
              <a:rPr lang="cs-CZ" dirty="0" smtClean="0"/>
              <a:t>C</a:t>
            </a:r>
            <a:r>
              <a:rPr lang="en-US" dirty="0" smtClean="0"/>
              <a:t>ash </a:t>
            </a:r>
            <a:r>
              <a:rPr lang="en-US" dirty="0"/>
              <a:t>+ </a:t>
            </a:r>
            <a:r>
              <a:rPr lang="cs-CZ" dirty="0" smtClean="0"/>
              <a:t>R</a:t>
            </a:r>
            <a:r>
              <a:rPr lang="en-US" dirty="0" err="1" smtClean="0"/>
              <a:t>eceivables</a:t>
            </a:r>
            <a:r>
              <a:rPr lang="en-US" dirty="0"/>
              <a:t>) / </a:t>
            </a:r>
            <a:r>
              <a:rPr lang="cs-CZ" dirty="0" smtClean="0"/>
              <a:t>C</a:t>
            </a:r>
            <a:r>
              <a:rPr lang="en-US" dirty="0" err="1" smtClean="0"/>
              <a:t>urrent</a:t>
            </a:r>
            <a:r>
              <a:rPr lang="en-US" dirty="0" smtClean="0"/>
              <a:t> liabilities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C</a:t>
            </a:r>
            <a:r>
              <a:rPr lang="en-US" dirty="0" err="1"/>
              <a:t>ompares</a:t>
            </a:r>
            <a:r>
              <a:rPr lang="en-US" dirty="0"/>
              <a:t> the </a:t>
            </a:r>
            <a:r>
              <a:rPr lang="cs-CZ" dirty="0"/>
              <a:t>cash </a:t>
            </a:r>
            <a:r>
              <a:rPr lang="en-US" dirty="0"/>
              <a:t> available to the company </a:t>
            </a:r>
            <a:r>
              <a:rPr lang="cs-CZ" dirty="0" smtClean="0"/>
              <a:t>+ </a:t>
            </a:r>
            <a:r>
              <a:rPr lang="cs-CZ" dirty="0" err="1" smtClean="0"/>
              <a:t>receivables</a:t>
            </a:r>
            <a:r>
              <a:rPr lang="cs-CZ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the </a:t>
            </a:r>
            <a:r>
              <a:rPr lang="en-US" dirty="0" smtClean="0"/>
              <a:t>liabilities</a:t>
            </a:r>
            <a:r>
              <a:rPr lang="cs-CZ" dirty="0" smtClean="0"/>
              <a:t>. R</a:t>
            </a:r>
            <a:r>
              <a:rPr lang="en-US" dirty="0" err="1" smtClean="0"/>
              <a:t>ecommended</a:t>
            </a:r>
            <a:r>
              <a:rPr lang="en-US" dirty="0" smtClean="0"/>
              <a:t> </a:t>
            </a:r>
            <a:r>
              <a:rPr lang="en-US" dirty="0"/>
              <a:t>value = 1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741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Cash liquidity</a:t>
            </a:r>
            <a:endParaRPr lang="cs-CZ" b="1" dirty="0"/>
          </a:p>
          <a:p>
            <a:pPr marL="457200" lvl="1" indent="0">
              <a:buNone/>
            </a:pPr>
            <a:r>
              <a:rPr lang="cs-CZ" dirty="0"/>
              <a:t>= Money (cash)</a:t>
            </a:r>
            <a:r>
              <a:rPr lang="en-US" dirty="0"/>
              <a:t>/ </a:t>
            </a:r>
            <a:r>
              <a:rPr lang="cs-CZ" dirty="0"/>
              <a:t>C</a:t>
            </a:r>
            <a:r>
              <a:rPr lang="en-US" dirty="0" err="1"/>
              <a:t>urrent</a:t>
            </a:r>
            <a:r>
              <a:rPr lang="en-US" dirty="0"/>
              <a:t> liabilities</a:t>
            </a:r>
          </a:p>
          <a:p>
            <a:pPr marL="0" indent="0">
              <a:buNone/>
            </a:pPr>
            <a:r>
              <a:rPr lang="cs-CZ" dirty="0" smtClean="0"/>
              <a:t>C</a:t>
            </a:r>
            <a:r>
              <a:rPr lang="en-US" dirty="0" err="1" smtClean="0"/>
              <a:t>ompares</a:t>
            </a:r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cs-CZ" dirty="0"/>
              <a:t>cash </a:t>
            </a:r>
            <a:r>
              <a:rPr lang="en-US" dirty="0"/>
              <a:t> available to the company with the liabilities to be paid in the near future.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704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Capital market indicators</a:t>
            </a:r>
          </a:p>
          <a:p>
            <a:pPr marL="0" indent="0">
              <a:buNone/>
            </a:pPr>
            <a:r>
              <a:rPr lang="en-US" dirty="0" smtClean="0"/>
              <a:t>Market </a:t>
            </a:r>
            <a:r>
              <a:rPr lang="en-US" dirty="0"/>
              <a:t>value indicators combine the company's accounting </a:t>
            </a:r>
            <a:r>
              <a:rPr lang="en-US" dirty="0" smtClean="0"/>
              <a:t>data</a:t>
            </a:r>
            <a:r>
              <a:rPr lang="cs-CZ" dirty="0" smtClean="0"/>
              <a:t> </a:t>
            </a:r>
            <a:r>
              <a:rPr lang="en-US" dirty="0" smtClean="0"/>
              <a:t>(</a:t>
            </a:r>
            <a:r>
              <a:rPr lang="en-US" dirty="0"/>
              <a:t>present) with investor expectations (future). Investors' views on the future of the company reflect the market price of the company.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586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Capital market indicators</a:t>
            </a:r>
          </a:p>
          <a:p>
            <a:pPr marL="0" indent="0">
              <a:buNone/>
            </a:pPr>
            <a:r>
              <a:rPr lang="en-US" b="1" dirty="0" smtClean="0"/>
              <a:t>Earnings </a:t>
            </a:r>
            <a:r>
              <a:rPr lang="en-US" b="1" dirty="0"/>
              <a:t>per share </a:t>
            </a:r>
            <a:endParaRPr lang="cs-CZ" b="1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en-US" dirty="0" smtClean="0"/>
              <a:t>= </a:t>
            </a:r>
            <a:r>
              <a:rPr lang="en-US" dirty="0"/>
              <a:t>Earnings after tax / </a:t>
            </a:r>
            <a:r>
              <a:rPr lang="en-US" dirty="0" smtClean="0"/>
              <a:t>Number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en-US" dirty="0" smtClean="0"/>
              <a:t> shares</a:t>
            </a:r>
            <a:endParaRPr lang="cs-CZ" dirty="0" smtClean="0"/>
          </a:p>
          <a:p>
            <a:r>
              <a:rPr lang="en-US" b="1" dirty="0" smtClean="0"/>
              <a:t>Dividend </a:t>
            </a:r>
            <a:r>
              <a:rPr lang="en-US" b="1" dirty="0"/>
              <a:t>yield </a:t>
            </a:r>
            <a:endParaRPr lang="cs-CZ" b="1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en-US" dirty="0" smtClean="0"/>
              <a:t>= </a:t>
            </a:r>
            <a:r>
              <a:rPr lang="en-US" dirty="0"/>
              <a:t>Dividends / Market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en-US" dirty="0" smtClean="0"/>
              <a:t>stocks</a:t>
            </a:r>
            <a:endParaRPr lang="en-US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755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 / E ratio (Price / Earnings ratio) </a:t>
            </a:r>
            <a:r>
              <a:rPr lang="cs-CZ" dirty="0"/>
              <a:t>	</a:t>
            </a:r>
            <a:r>
              <a:rPr lang="en-US" dirty="0"/>
              <a:t>= Market price / Earnings per share</a:t>
            </a:r>
          </a:p>
          <a:p>
            <a:r>
              <a:rPr lang="en-US" b="1" dirty="0" smtClean="0"/>
              <a:t>P </a:t>
            </a:r>
            <a:r>
              <a:rPr lang="en-US" b="1" dirty="0"/>
              <a:t>/ S </a:t>
            </a:r>
            <a:r>
              <a:rPr lang="en-US" b="1" dirty="0" smtClean="0"/>
              <a:t>ratio</a:t>
            </a:r>
            <a:r>
              <a:rPr lang="cs-CZ" b="1" dirty="0" smtClean="0"/>
              <a:t> </a:t>
            </a:r>
            <a:r>
              <a:rPr lang="en-US" b="1" dirty="0"/>
              <a:t>(Price / </a:t>
            </a:r>
            <a:r>
              <a:rPr lang="cs-CZ" b="1" dirty="0" smtClean="0"/>
              <a:t>Sales </a:t>
            </a:r>
            <a:r>
              <a:rPr lang="en-US" b="1" dirty="0" smtClean="0"/>
              <a:t>ratio</a:t>
            </a:r>
            <a:r>
              <a:rPr lang="en-US" b="1" dirty="0"/>
              <a:t>) </a:t>
            </a:r>
            <a:r>
              <a:rPr lang="cs-CZ" dirty="0"/>
              <a:t>	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 </a:t>
            </a:r>
            <a:r>
              <a:rPr lang="en-US" dirty="0" smtClean="0"/>
              <a:t>Market </a:t>
            </a:r>
            <a:r>
              <a:rPr lang="en-US" dirty="0"/>
              <a:t>price / </a:t>
            </a:r>
            <a:r>
              <a:rPr lang="cs-CZ" dirty="0" smtClean="0"/>
              <a:t>Sales </a:t>
            </a:r>
            <a:r>
              <a:rPr lang="en-US" dirty="0" smtClean="0"/>
              <a:t>per </a:t>
            </a:r>
            <a:r>
              <a:rPr lang="en-US" dirty="0"/>
              <a:t>share</a:t>
            </a:r>
          </a:p>
          <a:p>
            <a:r>
              <a:rPr lang="en-US" b="1" dirty="0" smtClean="0"/>
              <a:t>M </a:t>
            </a:r>
            <a:r>
              <a:rPr lang="en-US" b="1" dirty="0"/>
              <a:t>/ B </a:t>
            </a:r>
            <a:r>
              <a:rPr lang="cs-CZ" b="1" dirty="0" smtClean="0"/>
              <a:t> (</a:t>
            </a:r>
            <a:r>
              <a:rPr lang="en-US" b="1" dirty="0" smtClean="0"/>
              <a:t>Market </a:t>
            </a:r>
            <a:r>
              <a:rPr lang="en-US" b="1" dirty="0"/>
              <a:t>to Book </a:t>
            </a:r>
            <a:r>
              <a:rPr lang="en-US" b="1" dirty="0" smtClean="0"/>
              <a:t>Ratio</a:t>
            </a:r>
            <a:r>
              <a:rPr lang="cs-CZ" b="1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	=Market </a:t>
            </a:r>
            <a:r>
              <a:rPr lang="en-US" dirty="0" smtClean="0"/>
              <a:t>Price </a:t>
            </a:r>
            <a:r>
              <a:rPr lang="en-US" dirty="0"/>
              <a:t>/ Book </a:t>
            </a:r>
            <a:r>
              <a:rPr lang="en-US" dirty="0" smtClean="0"/>
              <a:t>Value</a:t>
            </a:r>
            <a:endParaRPr lang="cs-CZ" dirty="0" smtClean="0"/>
          </a:p>
          <a:p>
            <a:r>
              <a:rPr lang="en-US" b="1" dirty="0" smtClean="0"/>
              <a:t>g </a:t>
            </a:r>
            <a:r>
              <a:rPr lang="cs-CZ" b="1" dirty="0" smtClean="0"/>
              <a:t>(</a:t>
            </a:r>
            <a:r>
              <a:rPr lang="cs-CZ" b="1" dirty="0" err="1" smtClean="0"/>
              <a:t>growth</a:t>
            </a:r>
            <a:r>
              <a:rPr lang="cs-CZ" b="1" dirty="0" smtClean="0"/>
              <a:t>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= </a:t>
            </a:r>
            <a:r>
              <a:rPr lang="en-US" dirty="0" smtClean="0"/>
              <a:t> </a:t>
            </a:r>
            <a:r>
              <a:rPr lang="en-US" dirty="0"/>
              <a:t>AP * ROE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01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Activation ratio AP 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en-US" dirty="0"/>
              <a:t>= (net profit - dividend) / net profit</a:t>
            </a:r>
          </a:p>
          <a:p>
            <a:r>
              <a:rPr lang="en-US" b="1" dirty="0" smtClean="0"/>
              <a:t>Payout </a:t>
            </a:r>
            <a:r>
              <a:rPr lang="en-US" b="1" dirty="0"/>
              <a:t>ratio VP </a:t>
            </a:r>
            <a:endParaRPr lang="cs-CZ" b="1" dirty="0"/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en-US" dirty="0"/>
              <a:t>= dividend / net profit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09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Sources of financial analysis</a:t>
            </a:r>
          </a:p>
          <a:p>
            <a:r>
              <a:rPr lang="en-US" dirty="0" smtClean="0"/>
              <a:t>Financial </a:t>
            </a:r>
            <a:r>
              <a:rPr lang="en-US" dirty="0"/>
              <a:t>Statements</a:t>
            </a:r>
          </a:p>
          <a:p>
            <a:pPr lvl="1"/>
            <a:r>
              <a:rPr lang="cs-CZ" dirty="0" smtClean="0"/>
              <a:t>B</a:t>
            </a:r>
            <a:r>
              <a:rPr lang="en-US" dirty="0" err="1" smtClean="0"/>
              <a:t>alance</a:t>
            </a:r>
            <a:r>
              <a:rPr lang="en-US" dirty="0" smtClean="0"/>
              <a:t> </a:t>
            </a:r>
            <a:r>
              <a:rPr lang="en-US" dirty="0"/>
              <a:t>sheet</a:t>
            </a:r>
          </a:p>
          <a:p>
            <a:pPr lvl="1"/>
            <a:r>
              <a:rPr lang="cs-CZ" dirty="0" smtClean="0"/>
              <a:t>P</a:t>
            </a:r>
            <a:r>
              <a:rPr lang="en-US" dirty="0" err="1" smtClean="0"/>
              <a:t>rofit</a:t>
            </a:r>
            <a:r>
              <a:rPr lang="en-US" dirty="0" smtClean="0"/>
              <a:t> </a:t>
            </a:r>
            <a:r>
              <a:rPr lang="en-US" dirty="0"/>
              <a:t>and loss statement (income statement)</a:t>
            </a:r>
          </a:p>
          <a:p>
            <a:pPr lvl="1"/>
            <a:r>
              <a:rPr lang="en-US" dirty="0" smtClean="0"/>
              <a:t>CF </a:t>
            </a:r>
            <a:r>
              <a:rPr lang="en-US" dirty="0"/>
              <a:t>statement</a:t>
            </a:r>
          </a:p>
          <a:p>
            <a:r>
              <a:rPr lang="cs-CZ" dirty="0" smtClean="0"/>
              <a:t>O</a:t>
            </a:r>
            <a:r>
              <a:rPr lang="en-US" dirty="0" err="1" smtClean="0"/>
              <a:t>ther</a:t>
            </a:r>
            <a:r>
              <a:rPr lang="en-US" dirty="0" smtClean="0"/>
              <a:t> </a:t>
            </a:r>
            <a:r>
              <a:rPr lang="en-US" dirty="0"/>
              <a:t>sources</a:t>
            </a:r>
          </a:p>
          <a:p>
            <a:r>
              <a:rPr lang="cs-CZ" dirty="0" smtClean="0"/>
              <a:t>A</a:t>
            </a:r>
            <a:r>
              <a:rPr lang="en-US" dirty="0" err="1" smtClean="0"/>
              <a:t>nnual</a:t>
            </a:r>
            <a:r>
              <a:rPr lang="en-US" dirty="0" smtClean="0"/>
              <a:t> Report</a:t>
            </a:r>
            <a:r>
              <a:rPr lang="cs-CZ" dirty="0" smtClean="0"/>
              <a:t> and </a:t>
            </a:r>
            <a:r>
              <a:rPr lang="cs-CZ" dirty="0" err="1" smtClean="0"/>
              <a:t>financial</a:t>
            </a:r>
            <a:r>
              <a:rPr lang="cs-CZ" dirty="0" smtClean="0"/>
              <a:t> notes</a:t>
            </a:r>
            <a:endParaRPr lang="en-US" dirty="0"/>
          </a:p>
          <a:p>
            <a:r>
              <a:rPr lang="cs-CZ" dirty="0" smtClean="0"/>
              <a:t>M</a:t>
            </a:r>
            <a:r>
              <a:rPr lang="en-US" dirty="0" err="1" smtClean="0"/>
              <a:t>anagement</a:t>
            </a:r>
            <a:r>
              <a:rPr lang="en-US" dirty="0" smtClean="0"/>
              <a:t> </a:t>
            </a:r>
            <a:r>
              <a:rPr lang="en-US" dirty="0"/>
              <a:t>accounting</a:t>
            </a:r>
          </a:p>
          <a:p>
            <a:r>
              <a:rPr lang="cs-CZ" dirty="0" smtClean="0"/>
              <a:t>I</a:t>
            </a:r>
            <a:r>
              <a:rPr lang="en-US" dirty="0" err="1" smtClean="0"/>
              <a:t>nternal</a:t>
            </a:r>
            <a:r>
              <a:rPr lang="en-US" dirty="0" smtClean="0"/>
              <a:t> </a:t>
            </a:r>
            <a:r>
              <a:rPr lang="en-US" dirty="0"/>
              <a:t>sources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20.02.2021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483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</a:t>
            </a:r>
            <a:r>
              <a:rPr lang="en-US" dirty="0" err="1" smtClean="0"/>
              <a:t>ethods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cs-CZ" dirty="0" smtClean="0"/>
              <a:t>F</a:t>
            </a:r>
            <a:r>
              <a:rPr lang="en-US" dirty="0" err="1" smtClean="0"/>
              <a:t>inancial</a:t>
            </a:r>
            <a:r>
              <a:rPr lang="en-US" dirty="0" smtClean="0"/>
              <a:t> </a:t>
            </a:r>
            <a:r>
              <a:rPr lang="cs-CZ" dirty="0" smtClean="0"/>
              <a:t>A</a:t>
            </a:r>
            <a:r>
              <a:rPr lang="en-US" dirty="0" err="1" smtClean="0"/>
              <a:t>nalysis</a:t>
            </a:r>
            <a:endParaRPr lang="en-US" dirty="0"/>
          </a:p>
          <a:p>
            <a:r>
              <a:rPr lang="cs-CZ" dirty="0" smtClean="0"/>
              <a:t>A</a:t>
            </a:r>
            <a:r>
              <a:rPr lang="en-US" dirty="0" err="1" smtClean="0"/>
              <a:t>nalysis</a:t>
            </a:r>
            <a:r>
              <a:rPr lang="en-US" dirty="0" smtClean="0"/>
              <a:t> </a:t>
            </a:r>
            <a:r>
              <a:rPr lang="en-US" dirty="0"/>
              <a:t>of absolute </a:t>
            </a:r>
            <a:r>
              <a:rPr lang="en-US" dirty="0" smtClean="0"/>
              <a:t>indicators</a:t>
            </a:r>
            <a:r>
              <a:rPr lang="cs-CZ" dirty="0" smtClean="0"/>
              <a:t> (</a:t>
            </a:r>
            <a:r>
              <a:rPr lang="en-US" dirty="0"/>
              <a:t>Structure analysis and Trend </a:t>
            </a:r>
            <a:r>
              <a:rPr lang="en-US" dirty="0" smtClean="0"/>
              <a:t>analysis</a:t>
            </a:r>
            <a:r>
              <a:rPr lang="cs-CZ" dirty="0" smtClean="0"/>
              <a:t>)</a:t>
            </a:r>
            <a:endParaRPr lang="en-US" dirty="0"/>
          </a:p>
          <a:p>
            <a:r>
              <a:rPr lang="cs-CZ" dirty="0" err="1" smtClean="0"/>
              <a:t>An</a:t>
            </a:r>
            <a:r>
              <a:rPr lang="en-US" dirty="0" err="1" smtClean="0"/>
              <a:t>alysis</a:t>
            </a:r>
            <a:r>
              <a:rPr lang="en-US" dirty="0" smtClean="0"/>
              <a:t> </a:t>
            </a:r>
            <a:r>
              <a:rPr lang="en-US" dirty="0"/>
              <a:t>of difference </a:t>
            </a:r>
            <a:r>
              <a:rPr lang="en-US" dirty="0" smtClean="0"/>
              <a:t>indicators</a:t>
            </a:r>
            <a:r>
              <a:rPr lang="cs-CZ" dirty="0" smtClean="0"/>
              <a:t> </a:t>
            </a:r>
            <a:r>
              <a:rPr lang="en-US" dirty="0" smtClean="0"/>
              <a:t>  </a:t>
            </a:r>
            <a:r>
              <a:rPr lang="en-US" dirty="0"/>
              <a:t>(Net working capital and other funds)</a:t>
            </a:r>
          </a:p>
          <a:p>
            <a:r>
              <a:rPr lang="cs-CZ" dirty="0" smtClean="0"/>
              <a:t>A</a:t>
            </a:r>
            <a:r>
              <a:rPr lang="en-US" dirty="0" err="1" smtClean="0"/>
              <a:t>nalysis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cs-CZ" dirty="0" smtClean="0"/>
              <a:t>F</a:t>
            </a:r>
            <a:r>
              <a:rPr lang="en-US" dirty="0" err="1" smtClean="0"/>
              <a:t>inancial</a:t>
            </a:r>
            <a:r>
              <a:rPr lang="en-US" dirty="0" smtClean="0"/>
              <a:t> </a:t>
            </a:r>
            <a:r>
              <a:rPr lang="en-US" dirty="0"/>
              <a:t>ratios</a:t>
            </a:r>
          </a:p>
          <a:p>
            <a:r>
              <a:rPr lang="en-US" dirty="0" smtClean="0"/>
              <a:t>Specific </a:t>
            </a:r>
            <a:r>
              <a:rPr lang="en-US" dirty="0"/>
              <a:t>methods of financial </a:t>
            </a:r>
            <a:r>
              <a:rPr lang="en-US" dirty="0"/>
              <a:t>analysis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20.02.2021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164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Trend analysis</a:t>
            </a:r>
            <a:r>
              <a:rPr lang="cs-CZ" dirty="0" smtClean="0"/>
              <a:t> (</a:t>
            </a:r>
            <a:r>
              <a:rPr lang="en-US" dirty="0"/>
              <a:t>Horizontal </a:t>
            </a:r>
            <a:r>
              <a:rPr lang="en-US" dirty="0" smtClean="0"/>
              <a:t>analysis</a:t>
            </a:r>
            <a:r>
              <a:rPr lang="cs-CZ" dirty="0" smtClean="0"/>
              <a:t> )</a:t>
            </a:r>
            <a:r>
              <a:rPr lang="en-US" dirty="0" smtClean="0"/>
              <a:t>  </a:t>
            </a:r>
            <a:endParaRPr lang="en-US" dirty="0"/>
          </a:p>
          <a:p>
            <a:r>
              <a:rPr lang="en-US" dirty="0"/>
              <a:t>used to capture trends (assets, capital, sales, </a:t>
            </a:r>
            <a:r>
              <a:rPr lang="en-US" dirty="0" smtClean="0"/>
              <a:t>costs</a:t>
            </a:r>
            <a:r>
              <a:rPr lang="cs-CZ" dirty="0" smtClean="0"/>
              <a:t>…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indicates changes in the financial statement </a:t>
            </a:r>
            <a:r>
              <a:rPr lang="en-US" dirty="0" smtClean="0"/>
              <a:t>item</a:t>
            </a:r>
            <a:r>
              <a:rPr lang="cs-CZ" dirty="0" smtClean="0"/>
              <a:t>s</a:t>
            </a:r>
            <a:r>
              <a:rPr lang="en-US" dirty="0" smtClean="0"/>
              <a:t> </a:t>
            </a:r>
            <a:r>
              <a:rPr lang="en-US" dirty="0"/>
              <a:t>(in absolute and relative amount)</a:t>
            </a:r>
          </a:p>
          <a:p>
            <a:r>
              <a:rPr lang="en-US" dirty="0"/>
              <a:t>analyzes financial statements line by </a:t>
            </a:r>
            <a:r>
              <a:rPr lang="en-US" dirty="0" smtClean="0"/>
              <a:t>line</a:t>
            </a:r>
            <a:r>
              <a:rPr lang="cs-CZ" dirty="0"/>
              <a:t> (</a:t>
            </a:r>
            <a:r>
              <a:rPr lang="cs-CZ" dirty="0" err="1"/>
              <a:t>year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 smtClean="0"/>
              <a:t>year</a:t>
            </a:r>
            <a:r>
              <a:rPr lang="cs-CZ" dirty="0" smtClean="0"/>
              <a:t>)</a:t>
            </a:r>
            <a:endParaRPr lang="en-US" dirty="0"/>
          </a:p>
          <a:p>
            <a:r>
              <a:rPr lang="en-US" dirty="0"/>
              <a:t>usually analyzes a period of 5 - 10 years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594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Structure analysis (vertical analysis)</a:t>
            </a:r>
          </a:p>
          <a:p>
            <a:r>
              <a:rPr lang="en-US" dirty="0"/>
              <a:t>Calculates the share of individual components of the Balance Sheet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en-US" dirty="0"/>
              <a:t>Income Statement </a:t>
            </a:r>
            <a:r>
              <a:rPr lang="en-US" dirty="0" smtClean="0"/>
              <a:t>(expressed </a:t>
            </a:r>
            <a:r>
              <a:rPr lang="en-US" dirty="0"/>
              <a:t>in</a:t>
            </a:r>
            <a:r>
              <a:rPr lang="en-US" dirty="0" smtClean="0"/>
              <a:t>%)</a:t>
            </a:r>
            <a:r>
              <a:rPr lang="cs-CZ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advantage of the method is that it is not affected by </a:t>
            </a:r>
            <a:r>
              <a:rPr lang="en-US" dirty="0" err="1" smtClean="0"/>
              <a:t>inflation.This</a:t>
            </a:r>
            <a:r>
              <a:rPr lang="en-US" dirty="0" smtClean="0"/>
              <a:t> </a:t>
            </a:r>
            <a:r>
              <a:rPr lang="en-US" dirty="0"/>
              <a:t>allows comparisons of results from different </a:t>
            </a:r>
            <a:r>
              <a:rPr lang="en-US" dirty="0" smtClean="0"/>
              <a:t>years</a:t>
            </a:r>
            <a:r>
              <a:rPr lang="cs-CZ" dirty="0" smtClean="0"/>
              <a:t>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353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Analysis of financial ratios</a:t>
            </a:r>
          </a:p>
          <a:p>
            <a:r>
              <a:rPr lang="en-US" dirty="0" smtClean="0"/>
              <a:t>Profitability</a:t>
            </a:r>
            <a:r>
              <a:rPr lang="cs-CZ" dirty="0" smtClean="0"/>
              <a:t> </a:t>
            </a:r>
            <a:r>
              <a:rPr lang="cs-CZ" dirty="0" err="1" smtClean="0"/>
              <a:t>ratios</a:t>
            </a:r>
            <a:endParaRPr lang="en-US" dirty="0"/>
          </a:p>
          <a:p>
            <a:r>
              <a:rPr lang="en-US" dirty="0" smtClean="0"/>
              <a:t>Activity</a:t>
            </a:r>
            <a:r>
              <a:rPr lang="cs-CZ" dirty="0" smtClean="0"/>
              <a:t> </a:t>
            </a:r>
            <a:r>
              <a:rPr lang="cs-CZ" dirty="0" err="1" smtClean="0"/>
              <a:t>ratios</a:t>
            </a:r>
            <a:endParaRPr lang="en-US" dirty="0"/>
          </a:p>
          <a:p>
            <a:r>
              <a:rPr lang="en-US" dirty="0" smtClean="0"/>
              <a:t>Indebtedness</a:t>
            </a:r>
            <a:r>
              <a:rPr lang="cs-CZ" dirty="0" smtClean="0"/>
              <a:t> </a:t>
            </a:r>
            <a:r>
              <a:rPr lang="cs-CZ" dirty="0" err="1" smtClean="0"/>
              <a:t>ratios</a:t>
            </a:r>
            <a:endParaRPr lang="en-US" dirty="0"/>
          </a:p>
          <a:p>
            <a:r>
              <a:rPr lang="en-US" dirty="0" smtClean="0"/>
              <a:t>Liquidity</a:t>
            </a:r>
            <a:r>
              <a:rPr lang="cs-CZ" dirty="0" smtClean="0"/>
              <a:t> </a:t>
            </a:r>
            <a:r>
              <a:rPr lang="cs-CZ" dirty="0" err="1" smtClean="0"/>
              <a:t>ratios</a:t>
            </a:r>
            <a:endParaRPr lang="en-US" dirty="0"/>
          </a:p>
          <a:p>
            <a:r>
              <a:rPr lang="en-US" dirty="0" smtClean="0"/>
              <a:t>Market efficiency</a:t>
            </a:r>
            <a:r>
              <a:rPr lang="cs-CZ" dirty="0" smtClean="0"/>
              <a:t> </a:t>
            </a:r>
            <a:r>
              <a:rPr lang="cs-CZ" dirty="0" err="1" smtClean="0"/>
              <a:t>ratios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9586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Profit </a:t>
            </a:r>
            <a:r>
              <a:rPr lang="cs-CZ" dirty="0" err="1"/>
              <a:t>category</a:t>
            </a:r>
            <a:endParaRPr lang="cs-CZ" dirty="0"/>
          </a:p>
          <a:p>
            <a:r>
              <a:rPr lang="cs-CZ" dirty="0" err="1" smtClean="0"/>
              <a:t>Earnings</a:t>
            </a:r>
            <a:r>
              <a:rPr lang="cs-CZ" dirty="0" smtClean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owner</a:t>
            </a:r>
            <a:r>
              <a:rPr lang="cs-CZ" dirty="0"/>
              <a:t> = EAC</a:t>
            </a:r>
          </a:p>
          <a:p>
            <a:r>
              <a:rPr lang="cs-CZ" dirty="0" err="1" smtClean="0"/>
              <a:t>Earnings</a:t>
            </a:r>
            <a:r>
              <a:rPr lang="cs-CZ" dirty="0" smtClean="0"/>
              <a:t> (Net </a:t>
            </a:r>
            <a:r>
              <a:rPr lang="cs-CZ" dirty="0" err="1" smtClean="0"/>
              <a:t>Income</a:t>
            </a:r>
            <a:r>
              <a:rPr lang="cs-CZ" dirty="0" smtClean="0"/>
              <a:t>)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/>
              <a:t>tax = EAT (NIAT)</a:t>
            </a:r>
          </a:p>
          <a:p>
            <a:r>
              <a:rPr lang="cs-CZ" dirty="0" err="1" smtClean="0"/>
              <a:t>Earnings</a:t>
            </a:r>
            <a:r>
              <a:rPr lang="cs-CZ" dirty="0" smtClean="0"/>
              <a:t> (Net </a:t>
            </a:r>
            <a:r>
              <a:rPr lang="cs-CZ" dirty="0" err="1" smtClean="0"/>
              <a:t>Income</a:t>
            </a:r>
            <a:r>
              <a:rPr lang="cs-CZ" dirty="0" smtClean="0"/>
              <a:t>) </a:t>
            </a:r>
            <a:r>
              <a:rPr lang="cs-CZ" dirty="0" err="1" smtClean="0"/>
              <a:t>before</a:t>
            </a:r>
            <a:r>
              <a:rPr lang="cs-CZ" dirty="0" smtClean="0"/>
              <a:t> </a:t>
            </a:r>
            <a:r>
              <a:rPr lang="cs-CZ" dirty="0"/>
              <a:t>tax = EBT (NIBT)</a:t>
            </a:r>
          </a:p>
          <a:p>
            <a:r>
              <a:rPr lang="cs-CZ" dirty="0"/>
              <a:t>Profit </a:t>
            </a:r>
            <a:r>
              <a:rPr lang="cs-CZ" dirty="0" err="1"/>
              <a:t>before</a:t>
            </a:r>
            <a:r>
              <a:rPr lang="cs-CZ" dirty="0"/>
              <a:t> tax and </a:t>
            </a:r>
            <a:r>
              <a:rPr lang="cs-CZ" dirty="0" err="1"/>
              <a:t>interest</a:t>
            </a:r>
            <a:r>
              <a:rPr lang="cs-CZ" dirty="0"/>
              <a:t> = EBIT</a:t>
            </a:r>
          </a:p>
          <a:p>
            <a:r>
              <a:rPr lang="cs-CZ" dirty="0"/>
              <a:t>Profit </a:t>
            </a:r>
            <a:r>
              <a:rPr lang="cs-CZ" dirty="0" err="1"/>
              <a:t>before</a:t>
            </a:r>
            <a:r>
              <a:rPr lang="cs-CZ" dirty="0"/>
              <a:t> tax, </a:t>
            </a:r>
            <a:r>
              <a:rPr lang="cs-CZ" dirty="0" err="1"/>
              <a:t>interest</a:t>
            </a:r>
            <a:r>
              <a:rPr lang="cs-CZ" dirty="0"/>
              <a:t> and </a:t>
            </a:r>
            <a:r>
              <a:rPr lang="cs-CZ" dirty="0" err="1"/>
              <a:t>depreciation</a:t>
            </a:r>
            <a:r>
              <a:rPr lang="cs-CZ" dirty="0"/>
              <a:t> = EBDIT (EBITDA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79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Profitability indicators</a:t>
            </a:r>
          </a:p>
          <a:p>
            <a:r>
              <a:rPr lang="en-US" dirty="0"/>
              <a:t>They calculate the </a:t>
            </a:r>
            <a:r>
              <a:rPr lang="en-US" dirty="0" smtClean="0"/>
              <a:t>ratio </a:t>
            </a:r>
            <a:r>
              <a:rPr lang="en-US" dirty="0"/>
              <a:t>of profit to another indicator of the balance sheet </a:t>
            </a:r>
            <a:r>
              <a:rPr lang="en-US" dirty="0" smtClean="0"/>
              <a:t>or</a:t>
            </a:r>
            <a:r>
              <a:rPr lang="cs-CZ" dirty="0" smtClean="0"/>
              <a:t> </a:t>
            </a:r>
            <a:r>
              <a:rPr lang="en-US" dirty="0" smtClean="0"/>
              <a:t>income statement</a:t>
            </a:r>
            <a:endParaRPr lang="cs-CZ" dirty="0" smtClean="0"/>
          </a:p>
          <a:p>
            <a:r>
              <a:rPr lang="en-US" dirty="0"/>
              <a:t>Indicate whether the company achieves enough </a:t>
            </a:r>
            <a:r>
              <a:rPr lang="en-US" dirty="0" smtClean="0"/>
              <a:t>profit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20.02.2021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110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141</TotalTime>
  <Words>1128</Words>
  <Application>Microsoft Office PowerPoint</Application>
  <PresentationFormat>Vlastní</PresentationFormat>
  <Paragraphs>195</Paragraphs>
  <Slides>27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Clara Sans</vt:lpstr>
      <vt:lpstr>JU_OPVVV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Kopta Daniel Ing. Ph.D.</cp:lastModifiedBy>
  <cp:revision>15</cp:revision>
  <dcterms:created xsi:type="dcterms:W3CDTF">2017-07-17T18:52:59Z</dcterms:created>
  <dcterms:modified xsi:type="dcterms:W3CDTF">2021-02-20T17:44:49Z</dcterms:modified>
</cp:coreProperties>
</file>