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4" r:id="rId5"/>
    <p:sldId id="263" r:id="rId6"/>
    <p:sldId id="265" r:id="rId7"/>
    <p:sldId id="257" r:id="rId8"/>
    <p:sldId id="258" r:id="rId9"/>
    <p:sldId id="260" r:id="rId10"/>
    <p:sldId id="259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09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24575,'35'-2'0,"-1"-2"0,0-1 0,58-17 0,-57 13 0,0 1 0,0 2 0,47-3 0,810 8 0,-417 3 0,-413 2 0,-1 2 0,1 4 0,-2 2 0,72 23 0,-97-25 0,56 14 0,1-3 0,170 15 0,94-36 0,-321-5 0,1-1 0,-1-2 0,0-1 0,33-15 0,5 1 0,8-8-1365,-62 21-5461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5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24575,'1'2'0,"-1"-1"0,1 0 0,-1 1 0,1-1 0,0 0 0,0 1 0,-1-1 0,1 0 0,0 0 0,0 0 0,0 0 0,1 0 0,-1 0 0,0 0 0,0 0 0,0 0 0,1 0 0,-1-1 0,1 1 0,-1-1 0,0 1 0,1-1 0,-1 1 0,1-1 0,-1 0 0,1 1 0,2-1 0,48 5 0,-46-4 0,66 2 0,-19-1 0,81 13 0,19 4 0,-27-5 0,-31-5 0,1-3 0,111-8 0,-58 0 0,23 3 0,467-22 0,-456-14 0,-120 20 0,70-7 0,161-12 0,-233 19-1365,-39 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3:17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24575,'1939'0'-1365,"-1912"0"-5461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3:22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1 238 24575,'0'-2'0,"1"1"0,-1-1 0,1 1 0,0 0 0,-1-1 0,1 1 0,0 0 0,0-1 0,0 1 0,0 0 0,0 0 0,0 0 0,0 0 0,1 0 0,-1 0 0,0 0 0,0 1 0,1-1 0,-1 0 0,1 1 0,-1-1 0,0 1 0,1-1 0,-1 1 0,1 0 0,-1-1 0,3 1 0,49-6 0,-47 6 0,446-4 0,-232 7 0,-108-1 0,124-5 0,-150-12 0,-62 10 0,0 0 0,33-1 0,-7 3 0,50-12 0,10 0 0,67-18 0,-65 10 0,68-22 0,-135 32 0,38-5-1365,-57 10-5461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3:29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24575,'765'0'0,"-742"-2"0,0 0 0,44-11 0,-42 8 0,0 0 0,33-1 0,38 5 0,-53 2 0,0-2 0,0-1 0,65-13 0,-55 6 0,-1 3 0,1 3 0,103 5 0,-41 1 0,869-3-1365,-957 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3:4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24575,'3132'0'0,"-3063"4"10,-1 2-1,80 19 0,-26-4-1402,-81-15-5433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4:02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24575,'81'-1'0,"144"-18"0,-103 7 0,-77 8 0,69-12 0,-61 8 0,0 2 0,0 2 0,102 7 0,-38 0 0,104-3-1365,-193 0-5461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4:12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24575,'1432'0'0,"-1183"-16"0,13 0 0,-204 17 0,5 1 0,0-3 0,0-2 0,72-14 0,-72 8 0,1 2 0,0 4 0,89 6 0,-27 0 0,-117-3-44,25 1-145,0-1 0,-1-1 1,1-3-1,0 0 0,-1-2 1,44-14-1,-52 10-6637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4:21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24575,'1050'0'0,"-1019"-2"0,-1-2 0,1-1 0,-1-2 0,57-19 0,-14 3 0,-28 13 0,0 1 0,0 2 0,57-1 0,143 10 0,-88 1 0,253-3-1365,-382 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4:4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24575,'15'1'0,"1"0"0,-1 2 0,25 6 0,29 5 0,285-9 0,-195-7 0,-107-1 0,1-2 0,84-20 0,-73 12 0,67-5 0,-6 0 0,-50 4 0,0 1 0,-38 6 0,71-5 0,-65 9 0,48-10 0,-48 6 0,53-1 0,425 9 0,-490-3 0,0-1 0,39-9 0,-36 5 0,55-3 0,55 12 0,60-4 0,-128-16-1365,-55 13-5461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38:39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24575,'631'0'0,"-607"-2"0,1-1 0,-1-1 0,1-1 0,37-14 0,-8 4 0,18-17-1365,-50 22-5461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16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24575,'796'0'0,"-778"-1"-151,1 0-1,-1-2 0,0 0 0,1-1 1,-1-1-1,-1 0 0,1-2 1,27-14-1,-19 6-6674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38:58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38:59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39:0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39:04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24575,'-4'0'0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39:0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24575,'-5'0'0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09:1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24575,'892'0'0,"-864"1"0,0 2 0,0 1 0,48 14 0,-47-10 0,-1-1 0,1-2 0,40 3 0,609-8 0,-305-2 0,-203-11 0,-4-1 0,-148 15 0,0-1 0,0-1 0,-1-1 0,1 0 0,0-2 0,-1 0 0,0 0 0,0-2 0,0 0 0,0-1 0,16-10 0,-11 3-227,1 2-1,0 0 1,1 2-1,0 1 1,32-9-1,-37 15-6598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09:24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24575,'6'-4'0,"1"0"0,-1 1 0,0 0 0,1 0 0,-1 0 0,1 1 0,0 0 0,0 0 0,12-1 0,10-4 0,32-11 0,1 3 0,0 2 0,1 3 0,123-4 0,-164 13 0,0-1 0,34-8 0,-44 7 0,0 0 0,0 1 0,0 0 0,0 1 0,1 0 0,-1 1 0,0 0 0,0 1 0,1 1 0,-1 0 0,0 0 0,13 5 0,-5 2-341,0-1 0,1-1-1,23 4 1,-21-7-6485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09:33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 24575,'0'-1'0,"1"-1"0,0 1 0,-1 0 0,1-1 0,0 1 0,0 0 0,0 0 0,0 0 0,0 0 0,0 0 0,0 0 0,1 0 0,-1 0 0,0 0 0,0 0 0,1 1 0,-1-1 0,1 0 0,-1 1 0,0-1 0,3 0 0,39-11 0,-36 10 0,28-5 0,0 1 0,0 2 0,41 0 0,-31 3 0,54-10 0,-6-6 0,262-41 0,-262 45 0,8-1 0,117-1 0,686 17 0,-862 0 0,-1 3 0,0 1 0,0 2 0,41 13 0,42 8 0,-65-21 0,0-3 0,0-3 0,73-6 0,-9 1 0,7 2 0,175 3 0,-237 2 0,0 3 0,99 24 0,745 141 0,-705-154 0,318-12 0,-271-9 0,52 5 0,338-5 0,-578-2 0,1-3 0,-1-3 0,115-35 0,184-89 0,-89 37 0,-251 92 0,0 2 0,1 0 0,0 2 0,0 1 0,43 4 0,-30-2 0,56-4 0,156-14 0,-148 12 0,5-7 0,-64 5 0,56 1 0,56 3 0,159 7 0,-243 6 120,-66-9-269,0 0 1,1 0-1,-1 1 1,-1 0-1,1 0 1,0 1-1,0-1 1,-1 1-1,7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09:3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24575,'105'4'0,"125"23"0,484 125 0,-674-142 0,-1-3 0,1-1 0,51 1 0,123-8 0,-74-2 0,-87 3 0,-1-2 0,1-2 0,-1-3 0,65-16 0,-57 8 0,1 3 0,79-6 0,16-6-1365,-133 23-5461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09:42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24575,'9'0'0,"-1"1"0,0 1 0,0-1 0,16 6 0,25 5 0,327-7 0,-206-8 0,1746 3 0,-1869 5-1365,-30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2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09:47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24575,'4190'0'0,"-4170"-1"0,1-1 0,33-8 0,-32 5 0,-1 2 0,25-2 0,2 4 0,87-14 0,-68 7 0,-1 2 0,1 3 0,69 7 0,-13-1 0,1569-3 0,-1655-2 0,54-9 0,-50 4 0,42 0 0,1028 5 0,-539 5 0,-424 10 0,-17-1 0,-55-10 0,200 13 0,223-2 0,-313-16 0,383 34 0,-75 38 0,-338-47 0,-43-5 0,140 2 0,345 7 0,81 1 0,-443-26 0,185-4 0,-155-24 0,-166 16 0,87-4 0,-96 13 0,0-5 0,0-3 0,175-43 0,-122 21 0,237-21 0,-335 48 0,0-1 0,0-2 0,0-3 0,-1-1 0,-1-2 0,67-32 0,-49 22-1365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15:58:24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0 328 24575,'2778'0'0,"-2691"3"0,1 6 0,-1 4 0,150 43 0,-147-31 0,-3-3 0,3-7 0,125 10 0,1897-25 0,-950-6 0,-633-34 0,-12-4 0,-461 47 0,1-3 0,-1-3 0,-3-3 0,3-1 0,0-5 0,-3 0 0,0-1 0,0-6 0,-1 1 0,1-4 0,50-31 0,-34 9-227,2 7-1,1 0 1,3 5-1,0 4 1,99-28-1,-115 47-6598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28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24575,'6'0'0,"6"0"0,8 0 0,5 0 0,4 0 0,2-6 0,-4-1-8191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30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24575,'5'0'0,"7"0"0,7 0 0,6 0 0,4 0 0,2 0 0,2 0 0,0 0 0,0-6 0,0-1 0,-6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3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24575,'5'0'0,"7"0"0,7 0 0,6-5 0,4-2 0,2 0 0,2 1 0,-5 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3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24575,'5'0'0,"8"0"0,6 0 0,6 0 0,4 0 0,2 0 0,2 0 0,0 0 0,-5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4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24575,'113'2'0,"125"-5"0,-148-12 0,10-1 0,-7 1 0,-68 9 0,49-4 0,-16 4 0,88-20 0,1 0 0,-38 18 0,159 7 0,-109 4 0,140-1 0,307-5 0,-404-12 0,81-2 0,-235 15 0,67-11 0,35-3 0,356 15 0,-238 2 0,-234 2 0,1 1 0,-1 2 0,0 2 0,0 0 0,35 16 0,9 0 0,-42-14 0,-4 1 0,1-2 0,0-2 0,0 0 0,54 2 0,1100-9 0,-524-2 0,-650 2 0,54 0 0,0-2 0,94-15 0,-114 10 0,0 3 0,65 2 0,-65 3 0,-1-3 0,65-10 0,125-27 0,-212 35 37,0 2-1,43 0 0,-47 3-404,1-2-1,0 0 0,38-8 1,-38 2-6458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22:47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24575,'35'-10'0,"-4"0"0,38 0 0,0-3 0,96-28 0,-148 37 0,0 0 0,1 0 0,0 1 0,-1 1 0,29-1 0,96 5 0,-55 0 0,28 0 0,151-5 0,-167-9 0,-66 7 0,58-3 0,389 7 83,-231 3-1531,-222-2-5378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E8353-5AA3-9158-2797-45878077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70A27D-680C-4ACC-7447-B95F33E01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F3ECD-E7D2-32D9-9CA3-1B5121F7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BFB4CA-26A0-D168-10E4-4AA1F866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2FA32-A22C-F303-E42C-6A2AD975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7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A9F6A-CB17-D3BD-35EC-3766C785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C54803-4282-F927-50AC-51BBF96A2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00E515-72BF-A9C6-B6B1-3BCBE014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5AB272-A9EA-A987-9C70-B86589CD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397B0-0B0B-A384-9972-A71AED65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84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0FF75F-E74C-EE27-4909-15E173B23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52714A-BB44-172C-7F1B-AF0A864C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0F416D-2A33-47F1-586E-414E07B9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30A827-8E0A-E9B5-958B-7E442452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1071F4-123B-90F6-B4C3-62092C32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37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C7268-A72D-32A2-FDC8-E118D086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A9C1D4-3504-F674-866D-AA3755386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ABB877-1EFC-066F-2096-262E7D25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F18646-34D3-C067-3125-732E5281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0778C4-9B50-8A29-85B5-26DC0D34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5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F5983-0496-E5D0-9F80-24F991AC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7E043F-3515-FFBC-9639-F9577F9B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F4A2D2-EB99-1ED3-ED36-AFC51491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C20DA4-88B2-BADF-09F1-D325CF63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A3698-7621-FE0D-F6BE-689B56FE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F1020-71D3-0E26-3CFC-AF1AE4A6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D9B15-AE9D-4C3F-C3AF-F1FA95B4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23CD26-C89A-8BB6-BBBC-2375E752C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F2CC50-5FA5-E2DD-C7C7-6AC686E8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90D209-2A10-7117-E095-716C86EA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E14C88-603A-332E-A7DB-7B0BD5D4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6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99C40-4D83-3F83-E287-0E96B73C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7B6049-310F-3588-EA40-FE28F9E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F95F4E-1291-C243-F1AC-E24BE62DE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E513E4-8DF7-5FCE-649D-CB0D2AA29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3E4201-B4C7-93B6-7A21-F5EAB52EE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47141B-66A3-2EC7-122D-0BB202E2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CB8399-2BE1-286F-C909-A35CF47F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E9E7AA-EBDA-8C7B-50C3-397A9AAD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4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E405F-F988-21FE-E9F1-FB3DBBFD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5DD34E-0399-A681-B727-C56AC322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B0DDED-0F28-46BE-CC12-792DD334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FCCA02-DD38-D163-C2A7-94934B54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78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9368D9-092A-7EDB-A1BA-A18E34FF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C3FEF8-C206-21A8-A6AA-31F00855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8896E4-92D6-0EDF-43C3-C66A5014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9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94790-15EC-D7B3-9820-CC017DBA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E6C983-D874-7A7F-88F4-A03243F25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A59A23-23A7-3376-166A-780100370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77D185-7BB0-9DBB-D2DA-7E034A6E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E03B2D-11A5-18D4-98C6-1E79F342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013826-1C37-0033-6D55-B193C3A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2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86CD1-8D79-2726-5956-5D9957E0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8050A4-3AD0-9F48-A894-0433093F5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AE158D-6379-D4E8-D463-A0BA4B31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DF11F3-7650-03A3-F660-BE48E575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41F5FE-4A8D-B6E1-EB77-723EA45B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88DA06-B6EE-3EF5-C2F3-591C7B05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771C71-0FF9-3C73-BD47-3F12E2EA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3FF0B-FD51-EE8C-093E-31A9D93F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18DE9D-DE98-90AF-4C60-58A38C41F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08D3-3551-4A5C-B178-7C1DBC53A696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A4B9F-3EE3-06FA-7B1C-5772B4774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71B069-C1D7-1C40-DA9B-5B21FA863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AE06-6463-4C74-8378-A6ACC7294B3B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3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grune-insel-2247722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customXml" Target="../ink/ink24.xml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6" Type="http://schemas.openxmlformats.org/officeDocument/2006/relationships/customXml" Target="../ink/ink7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40" Type="http://schemas.openxmlformats.org/officeDocument/2006/relationships/customXml" Target="../ink/ink19.xml"/><Relationship Id="rId45" Type="http://schemas.openxmlformats.org/officeDocument/2006/relationships/customXml" Target="../ink/ink23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22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43" Type="http://schemas.openxmlformats.org/officeDocument/2006/relationships/customXml" Target="../ink/ink21.xml"/><Relationship Id="rId8" Type="http://schemas.openxmlformats.org/officeDocument/2006/relationships/customXml" Target="../ink/ink3.xml"/><Relationship Id="rId3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46" Type="http://schemas.openxmlformats.org/officeDocument/2006/relationships/image" Target="../media/image24.png"/><Relationship Id="rId20" Type="http://schemas.openxmlformats.org/officeDocument/2006/relationships/customXml" Target="../ink/ink9.xml"/><Relationship Id="rId4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30.xml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image" Target="../media/image32.png"/><Relationship Id="rId2" Type="http://schemas.openxmlformats.org/officeDocument/2006/relationships/image" Target="../media/image27.emf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28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B119F-DF4F-0C75-CDEE-783CB294D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 0SUG</a:t>
            </a:r>
            <a:endParaRPr lang="cs-CZ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D37A11-E24D-FE1E-D394-0D982D7B9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Priv.-Doz. Dr. Martin Maurach</a:t>
            </a:r>
          </a:p>
          <a:p>
            <a:r>
              <a:rPr lang="de-DE" dirty="0"/>
              <a:t>10.10. 2022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78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D4E6F0E-F3D7-7710-2CC4-AA9DDAA7909D}"/>
              </a:ext>
            </a:extLst>
          </p:cNvPr>
          <p:cNvSpPr txBox="1"/>
          <p:nvPr/>
        </p:nvSpPr>
        <p:spPr>
          <a:xfrm>
            <a:off x="937260" y="2092751"/>
            <a:ext cx="1083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kurze Reflexion von Ernst Bloch beschreibt in einer räumlichen Metapher („darin“) die Distanz von der eigenen erlebten Gegenwart. Diese kann erst im Rückblick verstanden – und an anderen Möglichkeiten oder an der Zukunft gemessen werden.</a:t>
            </a:r>
          </a:p>
          <a:p>
            <a:r>
              <a:rPr lang="de-DE" sz="2800" dirty="0"/>
              <a:t>Bloch spricht vom ‚Dunkel des gelebten Augenblicks‘. Dieser kann erst in der Selbstbegegnung </a:t>
            </a:r>
            <a:r>
              <a:rPr lang="de-DE" sz="2800"/>
              <a:t>nachträglich erkannt werden.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678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ürfel 1">
            <a:extLst>
              <a:ext uri="{FF2B5EF4-FFF2-40B4-BE49-F238E27FC236}">
                <a16:creationId xmlns:a16="http://schemas.microsoft.com/office/drawing/2014/main" id="{99B97214-3DE5-9F39-4BF9-4ABDE7E5FE60}"/>
              </a:ext>
            </a:extLst>
          </p:cNvPr>
          <p:cNvSpPr/>
          <p:nvPr/>
        </p:nvSpPr>
        <p:spPr>
          <a:xfrm rot="2421061">
            <a:off x="1992086" y="3559629"/>
            <a:ext cx="2808514" cy="1551214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Würfel 2">
            <a:extLst>
              <a:ext uri="{FF2B5EF4-FFF2-40B4-BE49-F238E27FC236}">
                <a16:creationId xmlns:a16="http://schemas.microsoft.com/office/drawing/2014/main" id="{E3DD6CA8-C273-90F4-0759-7D4C5240C8D7}"/>
              </a:ext>
            </a:extLst>
          </p:cNvPr>
          <p:cNvSpPr/>
          <p:nvPr/>
        </p:nvSpPr>
        <p:spPr>
          <a:xfrm rot="1717632">
            <a:off x="6535616" y="1541585"/>
            <a:ext cx="2808514" cy="1551214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F05A23-4A46-30C5-53CD-D69A41C0D7E6}"/>
              </a:ext>
            </a:extLst>
          </p:cNvPr>
          <p:cNvSpPr txBox="1"/>
          <p:nvPr/>
        </p:nvSpPr>
        <p:spPr>
          <a:xfrm>
            <a:off x="5335675" y="351692"/>
            <a:ext cx="62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Metapherntheorie</a:t>
            </a:r>
            <a:r>
              <a:rPr lang="de-DE" sz="2800" b="1" dirty="0"/>
              <a:t> von M.C. </a:t>
            </a:r>
            <a:r>
              <a:rPr lang="de-DE" sz="2800" b="1" dirty="0" err="1"/>
              <a:t>Bertau</a:t>
            </a:r>
            <a:r>
              <a:rPr lang="de-DE" sz="2800" b="1" dirty="0"/>
              <a:t> (1)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73D345D-F004-42B8-0296-A2EC8B3F3056}"/>
              </a:ext>
            </a:extLst>
          </p:cNvPr>
          <p:cNvCxnSpPr/>
          <p:nvPr/>
        </p:nvCxnSpPr>
        <p:spPr>
          <a:xfrm flipV="1">
            <a:off x="4541855" y="2612571"/>
            <a:ext cx="1793823" cy="1446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4D9DDF6-C9BC-5549-7C3D-538F3C43A55B}"/>
              </a:ext>
            </a:extLst>
          </p:cNvPr>
          <p:cNvCxnSpPr/>
          <p:nvPr/>
        </p:nvCxnSpPr>
        <p:spPr>
          <a:xfrm flipV="1">
            <a:off x="4694255" y="2764971"/>
            <a:ext cx="1793823" cy="14469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386DE11-4E61-9D50-DB68-84FA2FFA2859}"/>
              </a:ext>
            </a:extLst>
          </p:cNvPr>
          <p:cNvCxnSpPr>
            <a:cxnSpLocks/>
          </p:cNvCxnSpPr>
          <p:nvPr/>
        </p:nvCxnSpPr>
        <p:spPr>
          <a:xfrm flipV="1">
            <a:off x="4799050" y="2834939"/>
            <a:ext cx="1841428" cy="15203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409D367-9E09-A74B-A7FB-00DCC37BF495}"/>
              </a:ext>
            </a:extLst>
          </p:cNvPr>
          <p:cNvSpPr txBox="1"/>
          <p:nvPr/>
        </p:nvSpPr>
        <p:spPr>
          <a:xfrm>
            <a:off x="2056033" y="5708499"/>
            <a:ext cx="33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Normalraum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1FA70A7-1555-4242-0085-7EE98E757032}"/>
              </a:ext>
            </a:extLst>
          </p:cNvPr>
          <p:cNvSpPr txBox="1"/>
          <p:nvPr/>
        </p:nvSpPr>
        <p:spPr>
          <a:xfrm>
            <a:off x="7526215" y="3595118"/>
            <a:ext cx="284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Metaphorischer Raum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BCC3E2-BBA2-7A66-3E71-E1737C115752}"/>
              </a:ext>
            </a:extLst>
          </p:cNvPr>
          <p:cNvSpPr txBox="1"/>
          <p:nvPr/>
        </p:nvSpPr>
        <p:spPr>
          <a:xfrm>
            <a:off x="6096000" y="5014127"/>
            <a:ext cx="5841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</a:rPr>
              <a:t>Metaphern werden als Beziehungen zwischen einem „Normalraum“ und einem metaphorischen Raum sprachlicher Bedeutungen gesehen. In beiden Räumen entsprechen einander bestimmte „Begriffsfiguren“.</a:t>
            </a:r>
          </a:p>
        </p:txBody>
      </p:sp>
      <p:cxnSp>
        <p:nvCxnSpPr>
          <p:cNvPr id="18" name="Verbinder: gekrümmt 17">
            <a:extLst>
              <a:ext uri="{FF2B5EF4-FFF2-40B4-BE49-F238E27FC236}">
                <a16:creationId xmlns:a16="http://schemas.microsoft.com/office/drawing/2014/main" id="{8D78F792-67F9-CA6A-C360-E3BC9ADD9FCC}"/>
              </a:ext>
            </a:extLst>
          </p:cNvPr>
          <p:cNvCxnSpPr>
            <a:cxnSpLocks/>
          </p:cNvCxnSpPr>
          <p:nvPr/>
        </p:nvCxnSpPr>
        <p:spPr>
          <a:xfrm>
            <a:off x="3127270" y="4330587"/>
            <a:ext cx="900973" cy="455686"/>
          </a:xfrm>
          <a:prstGeom prst="curvedConnector3">
            <a:avLst>
              <a:gd name="adj1" fmla="val 52231"/>
            </a:avLst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krümmt 24">
            <a:extLst>
              <a:ext uri="{FF2B5EF4-FFF2-40B4-BE49-F238E27FC236}">
                <a16:creationId xmlns:a16="http://schemas.microsoft.com/office/drawing/2014/main" id="{597854D2-ED0B-D410-CA69-3D94FDD581F3}"/>
              </a:ext>
            </a:extLst>
          </p:cNvPr>
          <p:cNvCxnSpPr>
            <a:cxnSpLocks/>
          </p:cNvCxnSpPr>
          <p:nvPr/>
        </p:nvCxnSpPr>
        <p:spPr>
          <a:xfrm>
            <a:off x="6625242" y="2113170"/>
            <a:ext cx="900973" cy="455686"/>
          </a:xfrm>
          <a:prstGeom prst="curvedConnector3">
            <a:avLst>
              <a:gd name="adj1" fmla="val 52231"/>
            </a:avLst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630B93A-A431-3182-086E-AF116DFD9DAA}"/>
              </a:ext>
            </a:extLst>
          </p:cNvPr>
          <p:cNvSpPr txBox="1"/>
          <p:nvPr/>
        </p:nvSpPr>
        <p:spPr>
          <a:xfrm>
            <a:off x="6096000" y="466895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Metapherntheorie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M.C.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Bertau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(2)</a:t>
            </a:r>
          </a:p>
        </p:txBody>
      </p:sp>
      <p:sp>
        <p:nvSpPr>
          <p:cNvPr id="6" name="Halbbogen 5">
            <a:extLst>
              <a:ext uri="{FF2B5EF4-FFF2-40B4-BE49-F238E27FC236}">
                <a16:creationId xmlns:a16="http://schemas.microsoft.com/office/drawing/2014/main" id="{CC0527FE-CA31-013D-DB4F-B2244128A382}"/>
              </a:ext>
            </a:extLst>
          </p:cNvPr>
          <p:cNvSpPr/>
          <p:nvPr/>
        </p:nvSpPr>
        <p:spPr>
          <a:xfrm>
            <a:off x="663191" y="1291214"/>
            <a:ext cx="10580914" cy="4496637"/>
          </a:xfrm>
          <a:prstGeom prst="blockArc">
            <a:avLst>
              <a:gd name="adj1" fmla="val 10953512"/>
              <a:gd name="adj2" fmla="val 0"/>
              <a:gd name="adj3" fmla="val 25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8A19010A-9008-B4CC-50F8-B145DAB755CD}"/>
              </a:ext>
            </a:extLst>
          </p:cNvPr>
          <p:cNvSpPr/>
          <p:nvPr/>
        </p:nvSpPr>
        <p:spPr>
          <a:xfrm>
            <a:off x="4059533" y="1778558"/>
            <a:ext cx="592853" cy="422031"/>
          </a:xfrm>
          <a:prstGeom prst="star5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41F96175-B5BA-E2F5-82AC-03A3F9930FE3}"/>
              </a:ext>
            </a:extLst>
          </p:cNvPr>
          <p:cNvSpPr/>
          <p:nvPr/>
        </p:nvSpPr>
        <p:spPr>
          <a:xfrm>
            <a:off x="6620187" y="3277086"/>
            <a:ext cx="592853" cy="422031"/>
          </a:xfrm>
          <a:prstGeom prst="star5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B08D7E-6849-A841-8A8F-801FCF923E63}"/>
              </a:ext>
            </a:extLst>
          </p:cNvPr>
          <p:cNvSpPr/>
          <p:nvPr/>
        </p:nvSpPr>
        <p:spPr>
          <a:xfrm>
            <a:off x="5819669" y="1621135"/>
            <a:ext cx="1080198" cy="53256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53BE5AF-FC6F-25E4-C4D4-1E54EAE62340}"/>
              </a:ext>
            </a:extLst>
          </p:cNvPr>
          <p:cNvSpPr/>
          <p:nvPr/>
        </p:nvSpPr>
        <p:spPr>
          <a:xfrm>
            <a:off x="2756596" y="4159182"/>
            <a:ext cx="1080198" cy="5325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F85CC38-7AD6-78F0-498E-777BB99187C9}"/>
              </a:ext>
            </a:extLst>
          </p:cNvPr>
          <p:cNvSpPr/>
          <p:nvPr/>
        </p:nvSpPr>
        <p:spPr>
          <a:xfrm>
            <a:off x="8752114" y="1989573"/>
            <a:ext cx="874207" cy="54261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A9BAAF-AF52-42B9-F1F2-92E102956B7A}"/>
              </a:ext>
            </a:extLst>
          </p:cNvPr>
          <p:cNvSpPr/>
          <p:nvPr/>
        </p:nvSpPr>
        <p:spPr>
          <a:xfrm>
            <a:off x="4945462" y="3970773"/>
            <a:ext cx="874207" cy="542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A90056F-343D-F7C3-7AFA-EF14174B0ECD}"/>
              </a:ext>
            </a:extLst>
          </p:cNvPr>
          <p:cNvCxnSpPr>
            <a:cxnSpLocks/>
          </p:cNvCxnSpPr>
          <p:nvPr/>
        </p:nvCxnSpPr>
        <p:spPr>
          <a:xfrm flipV="1">
            <a:off x="3616567" y="2494328"/>
            <a:ext cx="2306097" cy="156551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78C893E-ADC1-A84B-458B-75D079A831B9}"/>
              </a:ext>
            </a:extLst>
          </p:cNvPr>
          <p:cNvSpPr txBox="1"/>
          <p:nvPr/>
        </p:nvSpPr>
        <p:spPr>
          <a:xfrm>
            <a:off x="7335297" y="4242079"/>
            <a:ext cx="4783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/>
              <a:t>Bertau</a:t>
            </a:r>
            <a:r>
              <a:rPr lang="de-DE" sz="2200" dirty="0"/>
              <a:t> referiert Theorien des </a:t>
            </a:r>
            <a:r>
              <a:rPr lang="de-DE" sz="2200" dirty="0" err="1"/>
              <a:t>Verste-hens</a:t>
            </a:r>
            <a:r>
              <a:rPr lang="de-DE" sz="2200" dirty="0"/>
              <a:t> von Alfred Schütz und Hans Hör-mann. ‚Verstehen‘ wird von beiden gleichfalls räumlich gedeutet als </a:t>
            </a:r>
            <a:r>
              <a:rPr lang="de-DE" sz="2200" dirty="0" err="1"/>
              <a:t>Einpas-sen</a:t>
            </a:r>
            <a:r>
              <a:rPr lang="de-DE" sz="2200" dirty="0"/>
              <a:t> neuer Vorstellungen in einen </a:t>
            </a:r>
            <a:r>
              <a:rPr lang="de-DE" sz="2200" dirty="0" err="1"/>
              <a:t>gege-benen</a:t>
            </a:r>
            <a:r>
              <a:rPr lang="de-DE" sz="2200" dirty="0"/>
              <a:t> „</a:t>
            </a:r>
            <a:r>
              <a:rPr lang="de-DE" sz="2200" dirty="0" err="1"/>
              <a:t>Verstehenshorizont</a:t>
            </a:r>
            <a:r>
              <a:rPr lang="de-DE" sz="2200" dirty="0"/>
              <a:t>“.</a:t>
            </a:r>
          </a:p>
        </p:txBody>
      </p:sp>
      <p:pic>
        <p:nvPicPr>
          <p:cNvPr id="17" name="Grafik 16" descr="Verwirrte Person mit einfarbiger Füllung">
            <a:extLst>
              <a:ext uri="{FF2B5EF4-FFF2-40B4-BE49-F238E27FC236}">
                <a16:creationId xmlns:a16="http://schemas.microsoft.com/office/drawing/2014/main" id="{9CE6B64D-4C69-5F72-67D5-A9DF73CED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498" y="4825720"/>
            <a:ext cx="1728247" cy="17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F6AAA77-35B6-F039-8200-802E37F10E44}"/>
              </a:ext>
            </a:extLst>
          </p:cNvPr>
          <p:cNvSpPr txBox="1"/>
          <p:nvPr/>
        </p:nvSpPr>
        <p:spPr>
          <a:xfrm>
            <a:off x="5790363" y="426702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Metapherntheorie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M.C.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Bertau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(3)</a:t>
            </a:r>
          </a:p>
        </p:txBody>
      </p:sp>
      <p:pic>
        <p:nvPicPr>
          <p:cNvPr id="25" name="Grafik 24" descr="Spatz">
            <a:extLst>
              <a:ext uri="{FF2B5EF4-FFF2-40B4-BE49-F238E27FC236}">
                <a16:creationId xmlns:a16="http://schemas.microsoft.com/office/drawing/2014/main" id="{84D0BBD3-46F5-A259-B0C8-47B338FB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363" y="2971799"/>
            <a:ext cx="2024743" cy="2024743"/>
          </a:xfrm>
          <a:prstGeom prst="rect">
            <a:avLst/>
          </a:prstGeom>
        </p:spPr>
      </p:pic>
      <p:pic>
        <p:nvPicPr>
          <p:cNvPr id="27" name="Grafik 26" descr="Kolibri">
            <a:extLst>
              <a:ext uri="{FF2B5EF4-FFF2-40B4-BE49-F238E27FC236}">
                <a16:creationId xmlns:a16="http://schemas.microsoft.com/office/drawing/2014/main" id="{D263BCBB-17E9-9A38-53C3-70F3A00D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2581" y="2057399"/>
            <a:ext cx="914400" cy="914400"/>
          </a:xfrm>
          <a:prstGeom prst="rect">
            <a:avLst/>
          </a:prstGeom>
        </p:spPr>
      </p:pic>
      <p:pic>
        <p:nvPicPr>
          <p:cNvPr id="29" name="Grafik 28" descr="Eule">
            <a:extLst>
              <a:ext uri="{FF2B5EF4-FFF2-40B4-BE49-F238E27FC236}">
                <a16:creationId xmlns:a16="http://schemas.microsoft.com/office/drawing/2014/main" id="{4E960611-227F-B96B-08DF-3D2922EE0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16" y="2865664"/>
            <a:ext cx="914400" cy="914400"/>
          </a:xfrm>
          <a:prstGeom prst="rect">
            <a:avLst/>
          </a:prstGeom>
        </p:spPr>
      </p:pic>
      <p:pic>
        <p:nvPicPr>
          <p:cNvPr id="31" name="Grafik 30" descr="Pfau">
            <a:extLst>
              <a:ext uri="{FF2B5EF4-FFF2-40B4-BE49-F238E27FC236}">
                <a16:creationId xmlns:a16="http://schemas.microsoft.com/office/drawing/2014/main" id="{77B1C2A6-82AE-1902-336B-364C65355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6343" y="1307237"/>
            <a:ext cx="914400" cy="914400"/>
          </a:xfrm>
          <a:prstGeom prst="rect">
            <a:avLst/>
          </a:prstGeom>
        </p:spPr>
      </p:pic>
      <p:pic>
        <p:nvPicPr>
          <p:cNvPr id="33" name="Grafik 32" descr="Hahn">
            <a:extLst>
              <a:ext uri="{FF2B5EF4-FFF2-40B4-BE49-F238E27FC236}">
                <a16:creationId xmlns:a16="http://schemas.microsoft.com/office/drawing/2014/main" id="{6FFE5CF9-C321-29F8-51E8-757CD2ACD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62225" y="4367892"/>
            <a:ext cx="914400" cy="914400"/>
          </a:xfrm>
          <a:prstGeom prst="rect">
            <a:avLst/>
          </a:prstGeom>
        </p:spPr>
      </p:pic>
      <p:pic>
        <p:nvPicPr>
          <p:cNvPr id="35" name="Grafik 34" descr="Fledermäuse">
            <a:extLst>
              <a:ext uri="{FF2B5EF4-FFF2-40B4-BE49-F238E27FC236}">
                <a16:creationId xmlns:a16="http://schemas.microsoft.com/office/drawing/2014/main" id="{058FA8A8-56DA-FE8D-4653-4C2AD60601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61507" y="1224643"/>
            <a:ext cx="914400" cy="914400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F2B782AE-0C0B-ED3E-D8FF-76FC7C2019FA}"/>
              </a:ext>
            </a:extLst>
          </p:cNvPr>
          <p:cNvSpPr/>
          <p:nvPr/>
        </p:nvSpPr>
        <p:spPr>
          <a:xfrm>
            <a:off x="4310743" y="2310492"/>
            <a:ext cx="3506238" cy="29717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A35D92F-C1BB-347A-A7ED-AB9C0EAE200A}"/>
              </a:ext>
            </a:extLst>
          </p:cNvPr>
          <p:cNvSpPr/>
          <p:nvPr/>
        </p:nvSpPr>
        <p:spPr>
          <a:xfrm>
            <a:off x="2862225" y="1828800"/>
            <a:ext cx="6467550" cy="39025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067D8D0-16FA-8D9F-AC5B-20A0201A6B58}"/>
              </a:ext>
            </a:extLst>
          </p:cNvPr>
          <p:cNvSpPr/>
          <p:nvPr/>
        </p:nvSpPr>
        <p:spPr>
          <a:xfrm>
            <a:off x="2515886" y="949922"/>
            <a:ext cx="7240435" cy="57937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D1844CA-7423-E2EA-9AD7-F5E33D516A65}"/>
              </a:ext>
            </a:extLst>
          </p:cNvPr>
          <p:cNvSpPr/>
          <p:nvPr/>
        </p:nvSpPr>
        <p:spPr>
          <a:xfrm>
            <a:off x="1412421" y="179614"/>
            <a:ext cx="9764362" cy="66274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3554A9E-09A5-7F34-801C-D49C8C7D52D1}"/>
              </a:ext>
            </a:extLst>
          </p:cNvPr>
          <p:cNvSpPr/>
          <p:nvPr/>
        </p:nvSpPr>
        <p:spPr>
          <a:xfrm>
            <a:off x="440871" y="50887"/>
            <a:ext cx="11944350" cy="72234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801A5C-E5A3-760D-1E69-495A84262962}"/>
              </a:ext>
            </a:extLst>
          </p:cNvPr>
          <p:cNvSpPr txBox="1"/>
          <p:nvPr/>
        </p:nvSpPr>
        <p:spPr>
          <a:xfrm>
            <a:off x="7526214" y="4933741"/>
            <a:ext cx="447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Auch die Theorie sprachlicher bzw. kognitiver Prototypen basiert auf einer räumlichen Vorstellung.</a:t>
            </a:r>
          </a:p>
        </p:txBody>
      </p:sp>
    </p:spTree>
    <p:extLst>
      <p:ext uri="{BB962C8B-B14F-4D97-AF65-F5344CB8AC3E}">
        <p14:creationId xmlns:p14="http://schemas.microsoft.com/office/powerpoint/2010/main" val="390712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8541BB6-366E-8F80-1E38-8D7FDE89929D}"/>
              </a:ext>
            </a:extLst>
          </p:cNvPr>
          <p:cNvSpPr txBox="1"/>
          <p:nvPr/>
        </p:nvSpPr>
        <p:spPr>
          <a:xfrm>
            <a:off x="594360" y="405353"/>
            <a:ext cx="1074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Raummetaphorik spielt auch in der Rede von sprachlicher Variation eine Rolle.</a:t>
            </a:r>
            <a:endParaRPr lang="cs-CZ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087BE3-F3D0-FD67-1A0B-140D66F97731}"/>
              </a:ext>
            </a:extLst>
          </p:cNvPr>
          <p:cNvSpPr txBox="1"/>
          <p:nvPr/>
        </p:nvSpPr>
        <p:spPr>
          <a:xfrm>
            <a:off x="594360" y="1508289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Z.B. kann man darüber streiten, wie strikt oder ggf. durchlässig Sprach- oder / </a:t>
            </a:r>
            <a:r>
              <a:rPr lang="de-DE" sz="2800"/>
              <a:t>und Dialektgrenzen </a:t>
            </a:r>
            <a:r>
              <a:rPr lang="de-DE" sz="2800" dirty="0"/>
              <a:t>sind.</a:t>
            </a:r>
            <a:endParaRPr lang="cs-CZ" sz="2800" dirty="0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74EEC068-03F8-3785-CF90-BC522BA9E273}"/>
              </a:ext>
            </a:extLst>
          </p:cNvPr>
          <p:cNvSpPr/>
          <p:nvPr/>
        </p:nvSpPr>
        <p:spPr>
          <a:xfrm>
            <a:off x="4552950" y="2611225"/>
            <a:ext cx="1192235" cy="2955185"/>
          </a:xfrm>
          <a:custGeom>
            <a:avLst/>
            <a:gdLst>
              <a:gd name="connsiteX0" fmla="*/ 0 w 772998"/>
              <a:gd name="connsiteY0" fmla="*/ 0 h 2271860"/>
              <a:gd name="connsiteX1" fmla="*/ 113121 w 772998"/>
              <a:gd name="connsiteY1" fmla="*/ 28280 h 2271860"/>
              <a:gd name="connsiteX2" fmla="*/ 245097 w 772998"/>
              <a:gd name="connsiteY2" fmla="*/ 160256 h 2271860"/>
              <a:gd name="connsiteX3" fmla="*/ 263950 w 772998"/>
              <a:gd name="connsiteY3" fmla="*/ 254524 h 2271860"/>
              <a:gd name="connsiteX4" fmla="*/ 311084 w 772998"/>
              <a:gd name="connsiteY4" fmla="*/ 791852 h 2271860"/>
              <a:gd name="connsiteX5" fmla="*/ 471340 w 772998"/>
              <a:gd name="connsiteY5" fmla="*/ 980388 h 2271860"/>
              <a:gd name="connsiteX6" fmla="*/ 509047 w 772998"/>
              <a:gd name="connsiteY6" fmla="*/ 1055802 h 2271860"/>
              <a:gd name="connsiteX7" fmla="*/ 490194 w 772998"/>
              <a:gd name="connsiteY7" fmla="*/ 1187777 h 2271860"/>
              <a:gd name="connsiteX8" fmla="*/ 377072 w 772998"/>
              <a:gd name="connsiteY8" fmla="*/ 1282045 h 2271860"/>
              <a:gd name="connsiteX9" fmla="*/ 320511 w 772998"/>
              <a:gd name="connsiteY9" fmla="*/ 1329179 h 2271860"/>
              <a:gd name="connsiteX10" fmla="*/ 301658 w 772998"/>
              <a:gd name="connsiteY10" fmla="*/ 1366887 h 2271860"/>
              <a:gd name="connsiteX11" fmla="*/ 273377 w 772998"/>
              <a:gd name="connsiteY11" fmla="*/ 1404594 h 2271860"/>
              <a:gd name="connsiteX12" fmla="*/ 245097 w 772998"/>
              <a:gd name="connsiteY12" fmla="*/ 1498862 h 2271860"/>
              <a:gd name="connsiteX13" fmla="*/ 263950 w 772998"/>
              <a:gd name="connsiteY13" fmla="*/ 1602557 h 2271860"/>
              <a:gd name="connsiteX14" fmla="*/ 292231 w 772998"/>
              <a:gd name="connsiteY14" fmla="*/ 1630837 h 2271860"/>
              <a:gd name="connsiteX15" fmla="*/ 311084 w 772998"/>
              <a:gd name="connsiteY15" fmla="*/ 1659118 h 2271860"/>
              <a:gd name="connsiteX16" fmla="*/ 424206 w 772998"/>
              <a:gd name="connsiteY16" fmla="*/ 1800520 h 2271860"/>
              <a:gd name="connsiteX17" fmla="*/ 527901 w 772998"/>
              <a:gd name="connsiteY17" fmla="*/ 1932495 h 2271860"/>
              <a:gd name="connsiteX18" fmla="*/ 584462 w 772998"/>
              <a:gd name="connsiteY18" fmla="*/ 1998483 h 2271860"/>
              <a:gd name="connsiteX19" fmla="*/ 631596 w 772998"/>
              <a:gd name="connsiteY19" fmla="*/ 2064470 h 2271860"/>
              <a:gd name="connsiteX20" fmla="*/ 678730 w 772998"/>
              <a:gd name="connsiteY20" fmla="*/ 2121031 h 2271860"/>
              <a:gd name="connsiteX21" fmla="*/ 707010 w 772998"/>
              <a:gd name="connsiteY21" fmla="*/ 2187019 h 2271860"/>
              <a:gd name="connsiteX22" fmla="*/ 744717 w 772998"/>
              <a:gd name="connsiteY22" fmla="*/ 2262433 h 2271860"/>
              <a:gd name="connsiteX23" fmla="*/ 772998 w 772998"/>
              <a:gd name="connsiteY23" fmla="*/ 2271860 h 22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2998" h="2271860">
                <a:moveTo>
                  <a:pt x="0" y="0"/>
                </a:moveTo>
                <a:cubicBezTo>
                  <a:pt x="37707" y="9427"/>
                  <a:pt x="77677" y="12330"/>
                  <a:pt x="113121" y="28280"/>
                </a:cubicBezTo>
                <a:cubicBezTo>
                  <a:pt x="179525" y="58162"/>
                  <a:pt x="203832" y="105236"/>
                  <a:pt x="245097" y="160256"/>
                </a:cubicBezTo>
                <a:cubicBezTo>
                  <a:pt x="251381" y="191679"/>
                  <a:pt x="260620" y="222653"/>
                  <a:pt x="263950" y="254524"/>
                </a:cubicBezTo>
                <a:cubicBezTo>
                  <a:pt x="282633" y="433348"/>
                  <a:pt x="261690" y="618973"/>
                  <a:pt x="311084" y="791852"/>
                </a:cubicBezTo>
                <a:cubicBezTo>
                  <a:pt x="333743" y="871159"/>
                  <a:pt x="421851" y="914403"/>
                  <a:pt x="471340" y="980388"/>
                </a:cubicBezTo>
                <a:cubicBezTo>
                  <a:pt x="488203" y="1002872"/>
                  <a:pt x="496478" y="1030664"/>
                  <a:pt x="509047" y="1055802"/>
                </a:cubicBezTo>
                <a:cubicBezTo>
                  <a:pt x="502763" y="1099794"/>
                  <a:pt x="504874" y="1145834"/>
                  <a:pt x="490194" y="1187777"/>
                </a:cubicBezTo>
                <a:cubicBezTo>
                  <a:pt x="470615" y="1243718"/>
                  <a:pt x="419183" y="1252891"/>
                  <a:pt x="377072" y="1282045"/>
                </a:cubicBezTo>
                <a:cubicBezTo>
                  <a:pt x="356894" y="1296014"/>
                  <a:pt x="339365" y="1313468"/>
                  <a:pt x="320511" y="1329179"/>
                </a:cubicBezTo>
                <a:cubicBezTo>
                  <a:pt x="314227" y="1341748"/>
                  <a:pt x="309106" y="1354970"/>
                  <a:pt x="301658" y="1366887"/>
                </a:cubicBezTo>
                <a:cubicBezTo>
                  <a:pt x="293331" y="1380210"/>
                  <a:pt x="280403" y="1390541"/>
                  <a:pt x="273377" y="1404594"/>
                </a:cubicBezTo>
                <a:cubicBezTo>
                  <a:pt x="261904" y="1427540"/>
                  <a:pt x="251862" y="1471802"/>
                  <a:pt x="245097" y="1498862"/>
                </a:cubicBezTo>
                <a:cubicBezTo>
                  <a:pt x="251381" y="1533427"/>
                  <a:pt x="252134" y="1569472"/>
                  <a:pt x="263950" y="1602557"/>
                </a:cubicBezTo>
                <a:cubicBezTo>
                  <a:pt x="268434" y="1615112"/>
                  <a:pt x="283696" y="1620595"/>
                  <a:pt x="292231" y="1630837"/>
                </a:cubicBezTo>
                <a:cubicBezTo>
                  <a:pt x="299484" y="1639541"/>
                  <a:pt x="305582" y="1649214"/>
                  <a:pt x="311084" y="1659118"/>
                </a:cubicBezTo>
                <a:cubicBezTo>
                  <a:pt x="383584" y="1789617"/>
                  <a:pt x="274498" y="1628356"/>
                  <a:pt x="424206" y="1800520"/>
                </a:cubicBezTo>
                <a:cubicBezTo>
                  <a:pt x="460917" y="1842738"/>
                  <a:pt x="492700" y="1889011"/>
                  <a:pt x="527901" y="1932495"/>
                </a:cubicBezTo>
                <a:cubicBezTo>
                  <a:pt x="546129" y="1955012"/>
                  <a:pt x="567623" y="1974909"/>
                  <a:pt x="584462" y="1998483"/>
                </a:cubicBezTo>
                <a:cubicBezTo>
                  <a:pt x="600173" y="2020479"/>
                  <a:pt x="615115" y="2043045"/>
                  <a:pt x="631596" y="2064470"/>
                </a:cubicBezTo>
                <a:cubicBezTo>
                  <a:pt x="646560" y="2083923"/>
                  <a:pt x="664656" y="2100925"/>
                  <a:pt x="678730" y="2121031"/>
                </a:cubicBezTo>
                <a:cubicBezTo>
                  <a:pt x="696555" y="2146496"/>
                  <a:pt x="697008" y="2160348"/>
                  <a:pt x="707010" y="2187019"/>
                </a:cubicBezTo>
                <a:cubicBezTo>
                  <a:pt x="712194" y="2200844"/>
                  <a:pt x="728447" y="2249417"/>
                  <a:pt x="744717" y="2262433"/>
                </a:cubicBezTo>
                <a:cubicBezTo>
                  <a:pt x="752476" y="2268641"/>
                  <a:pt x="772998" y="2271860"/>
                  <a:pt x="772998" y="22718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CF42066-0856-C739-F241-8CBFD8C987BC}"/>
              </a:ext>
            </a:extLst>
          </p:cNvPr>
          <p:cNvCxnSpPr/>
          <p:nvPr/>
        </p:nvCxnSpPr>
        <p:spPr>
          <a:xfrm flipV="1">
            <a:off x="3887595" y="2772237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9CC9515-452B-3BAC-3934-89FDA47C6610}"/>
              </a:ext>
            </a:extLst>
          </p:cNvPr>
          <p:cNvCxnSpPr/>
          <p:nvPr/>
        </p:nvCxnSpPr>
        <p:spPr>
          <a:xfrm flipV="1">
            <a:off x="4120515" y="2876570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C719952-F7B9-EFC9-FFEA-5F1D41C64DC5}"/>
              </a:ext>
            </a:extLst>
          </p:cNvPr>
          <p:cNvCxnSpPr/>
          <p:nvPr/>
        </p:nvCxnSpPr>
        <p:spPr>
          <a:xfrm flipV="1">
            <a:off x="4225800" y="3097285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75B6D59-6422-2BC0-EE84-7438D39CB703}"/>
              </a:ext>
            </a:extLst>
          </p:cNvPr>
          <p:cNvCxnSpPr/>
          <p:nvPr/>
        </p:nvCxnSpPr>
        <p:spPr>
          <a:xfrm flipV="1">
            <a:off x="4145280" y="3462367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DB6B3F4-BAD3-9F1F-36D5-84A2BB7056AA}"/>
              </a:ext>
            </a:extLst>
          </p:cNvPr>
          <p:cNvCxnSpPr/>
          <p:nvPr/>
        </p:nvCxnSpPr>
        <p:spPr>
          <a:xfrm flipV="1">
            <a:off x="4145280" y="3767167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AC598C7-3903-4F12-9E41-4B06313CCFAE}"/>
              </a:ext>
            </a:extLst>
          </p:cNvPr>
          <p:cNvCxnSpPr/>
          <p:nvPr/>
        </p:nvCxnSpPr>
        <p:spPr>
          <a:xfrm flipV="1">
            <a:off x="4374617" y="3886603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0371162-D869-6093-7349-1B51506BF34D}"/>
              </a:ext>
            </a:extLst>
          </p:cNvPr>
          <p:cNvCxnSpPr/>
          <p:nvPr/>
        </p:nvCxnSpPr>
        <p:spPr>
          <a:xfrm flipV="1">
            <a:off x="4205945" y="4580111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6F86FCB3-6E72-E00D-FEA3-C0F8C304A79A}"/>
              </a:ext>
            </a:extLst>
          </p:cNvPr>
          <p:cNvSpPr/>
          <p:nvPr/>
        </p:nvSpPr>
        <p:spPr>
          <a:xfrm>
            <a:off x="5292090" y="2884602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E6D326-4B9F-0D59-8834-7DC196A33EF3}"/>
              </a:ext>
            </a:extLst>
          </p:cNvPr>
          <p:cNvSpPr/>
          <p:nvPr/>
        </p:nvSpPr>
        <p:spPr>
          <a:xfrm>
            <a:off x="5237945" y="3134373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4E2FD41-EAFF-AC5E-C111-24A2EAB220D0}"/>
              </a:ext>
            </a:extLst>
          </p:cNvPr>
          <p:cNvSpPr/>
          <p:nvPr/>
        </p:nvSpPr>
        <p:spPr>
          <a:xfrm>
            <a:off x="5309019" y="3489960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0060BDC-F431-FD65-634B-0C993980A6FF}"/>
              </a:ext>
            </a:extLst>
          </p:cNvPr>
          <p:cNvSpPr/>
          <p:nvPr/>
        </p:nvSpPr>
        <p:spPr>
          <a:xfrm>
            <a:off x="5703570" y="4472076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8139FCA-DFDA-EF8E-48F6-F20D52C51ABF}"/>
              </a:ext>
            </a:extLst>
          </p:cNvPr>
          <p:cNvSpPr/>
          <p:nvPr/>
        </p:nvSpPr>
        <p:spPr>
          <a:xfrm>
            <a:off x="5528673" y="3611939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D9A4E6F-9B3A-F8E3-928A-3856D20A1FAE}"/>
              </a:ext>
            </a:extLst>
          </p:cNvPr>
          <p:cNvSpPr/>
          <p:nvPr/>
        </p:nvSpPr>
        <p:spPr>
          <a:xfrm>
            <a:off x="5684520" y="3715732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9104721-B222-494A-4FF5-583DA0535484}"/>
              </a:ext>
            </a:extLst>
          </p:cNvPr>
          <p:cNvSpPr/>
          <p:nvPr/>
        </p:nvSpPr>
        <p:spPr>
          <a:xfrm>
            <a:off x="5495199" y="4075011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921727E-459A-0C9C-A9E7-E3BA7ED9872D}"/>
              </a:ext>
            </a:extLst>
          </p:cNvPr>
          <p:cNvSpPr/>
          <p:nvPr/>
        </p:nvSpPr>
        <p:spPr>
          <a:xfrm>
            <a:off x="5792300" y="4093904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4816078-692B-552C-47E2-73CD39B73F1B}"/>
              </a:ext>
            </a:extLst>
          </p:cNvPr>
          <p:cNvSpPr/>
          <p:nvPr/>
        </p:nvSpPr>
        <p:spPr>
          <a:xfrm>
            <a:off x="6060021" y="3429000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FE333F-4E46-973B-F8A4-DEA78AF339ED}"/>
              </a:ext>
            </a:extLst>
          </p:cNvPr>
          <p:cNvSpPr/>
          <p:nvPr/>
        </p:nvSpPr>
        <p:spPr>
          <a:xfrm>
            <a:off x="5684520" y="3309967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82C9761-3742-E179-F68E-DB4701A16604}"/>
              </a:ext>
            </a:extLst>
          </p:cNvPr>
          <p:cNvSpPr/>
          <p:nvPr/>
        </p:nvSpPr>
        <p:spPr>
          <a:xfrm>
            <a:off x="5444490" y="3037002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D3B074C-678D-7369-E734-E49150A0FA80}"/>
              </a:ext>
            </a:extLst>
          </p:cNvPr>
          <p:cNvSpPr/>
          <p:nvPr/>
        </p:nvSpPr>
        <p:spPr>
          <a:xfrm>
            <a:off x="6152561" y="3715732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D3E415D-32E1-4E2C-00D7-38CCB10714FF}"/>
              </a:ext>
            </a:extLst>
          </p:cNvPr>
          <p:cNvSpPr/>
          <p:nvPr/>
        </p:nvSpPr>
        <p:spPr>
          <a:xfrm>
            <a:off x="5977380" y="2990968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A6B67F3-D67C-5B4B-3124-8027B7F40D7D}"/>
              </a:ext>
            </a:extLst>
          </p:cNvPr>
          <p:cNvSpPr/>
          <p:nvPr/>
        </p:nvSpPr>
        <p:spPr>
          <a:xfrm>
            <a:off x="6287090" y="4075011"/>
            <a:ext cx="185080" cy="15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C93D523-46CF-13F7-21BC-908F900B6403}"/>
              </a:ext>
            </a:extLst>
          </p:cNvPr>
          <p:cNvCxnSpPr/>
          <p:nvPr/>
        </p:nvCxnSpPr>
        <p:spPr>
          <a:xfrm flipV="1">
            <a:off x="4526989" y="4059015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E3176A-492F-179A-FDE7-214E3BCFB85A}"/>
              </a:ext>
            </a:extLst>
          </p:cNvPr>
          <p:cNvCxnSpPr/>
          <p:nvPr/>
        </p:nvCxnSpPr>
        <p:spPr>
          <a:xfrm flipV="1">
            <a:off x="4394687" y="4929777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A192248-A885-06A0-203A-A500A428719C}"/>
              </a:ext>
            </a:extLst>
          </p:cNvPr>
          <p:cNvCxnSpPr/>
          <p:nvPr/>
        </p:nvCxnSpPr>
        <p:spPr>
          <a:xfrm flipV="1">
            <a:off x="4358345" y="4732511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A873051D-F1A0-90EB-3796-B2CA36E32053}"/>
              </a:ext>
            </a:extLst>
          </p:cNvPr>
          <p:cNvCxnSpPr/>
          <p:nvPr/>
        </p:nvCxnSpPr>
        <p:spPr>
          <a:xfrm flipV="1">
            <a:off x="4510785" y="5113452"/>
            <a:ext cx="560070" cy="4529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Wasser, Ozean, Natur, Riff enthält.&#10;&#10;Automatisch generierte Beschreibung">
            <a:extLst>
              <a:ext uri="{FF2B5EF4-FFF2-40B4-BE49-F238E27FC236}">
                <a16:creationId xmlns:a16="http://schemas.microsoft.com/office/drawing/2014/main" id="{6AE5D0CB-E952-CA2E-7D47-9A7B4357C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82026" y="801278"/>
            <a:ext cx="5092310" cy="31721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84A9866-8D23-615F-F9F2-FA134E3D6136}"/>
              </a:ext>
            </a:extLst>
          </p:cNvPr>
          <p:cNvSpPr txBox="1"/>
          <p:nvPr/>
        </p:nvSpPr>
        <p:spPr>
          <a:xfrm>
            <a:off x="942680" y="4958499"/>
            <a:ext cx="978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Auch der Begriff „Sprachinsel“ enthält eine räumliche Metaphorik.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887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CCC218-53C0-FF74-D919-C4DD9BE55A3F}"/>
              </a:ext>
            </a:extLst>
          </p:cNvPr>
          <p:cNvSpPr txBox="1"/>
          <p:nvPr/>
        </p:nvSpPr>
        <p:spPr>
          <a:xfrm>
            <a:off x="1771650" y="537210"/>
            <a:ext cx="602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Raum als kulturelle Größe im Alltag</a:t>
            </a:r>
            <a:endParaRPr lang="cs-CZ" sz="28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1C85938-7639-55D9-B0AE-21C60804B42F}"/>
              </a:ext>
            </a:extLst>
          </p:cNvPr>
          <p:cNvSpPr txBox="1"/>
          <p:nvPr/>
        </p:nvSpPr>
        <p:spPr>
          <a:xfrm>
            <a:off x="1691640" y="1394460"/>
            <a:ext cx="5349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/>
              <a:t>Wie nah ist zu nah – bei Fremden?</a:t>
            </a:r>
            <a:endParaRPr lang="cs-CZ" sz="2600" dirty="0"/>
          </a:p>
        </p:txBody>
      </p:sp>
      <p:pic>
        <p:nvPicPr>
          <p:cNvPr id="7" name="Grafik 6" descr="Verwirrte Person mit einfarbiger Füllung">
            <a:extLst>
              <a:ext uri="{FF2B5EF4-FFF2-40B4-BE49-F238E27FC236}">
                <a16:creationId xmlns:a16="http://schemas.microsoft.com/office/drawing/2014/main" id="{7C56AC7C-BF20-6444-8EB8-19207B381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6890" y="2301240"/>
            <a:ext cx="914400" cy="914400"/>
          </a:xfrm>
          <a:prstGeom prst="rect">
            <a:avLst/>
          </a:prstGeom>
        </p:spPr>
      </p:pic>
      <p:pic>
        <p:nvPicPr>
          <p:cNvPr id="8" name="Grafik 7" descr="Verwirrte Person mit einfarbiger Füllung">
            <a:extLst>
              <a:ext uri="{FF2B5EF4-FFF2-40B4-BE49-F238E27FC236}">
                <a16:creationId xmlns:a16="http://schemas.microsoft.com/office/drawing/2014/main" id="{4B0FCA30-C970-2D8C-59E4-C29C45C1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1650" y="3581400"/>
            <a:ext cx="914400" cy="914400"/>
          </a:xfrm>
          <a:prstGeom prst="rect">
            <a:avLst/>
          </a:prstGeom>
        </p:spPr>
      </p:pic>
      <p:pic>
        <p:nvPicPr>
          <p:cNvPr id="9" name="Grafik 8" descr="Verwirrte Person mit einfarbiger Füllung">
            <a:extLst>
              <a:ext uri="{FF2B5EF4-FFF2-40B4-BE49-F238E27FC236}">
                <a16:creationId xmlns:a16="http://schemas.microsoft.com/office/drawing/2014/main" id="{AC6C31F7-EA8A-B047-5343-0923D7B0D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990" y="2251710"/>
            <a:ext cx="914400" cy="914400"/>
          </a:xfrm>
          <a:prstGeom prst="rect">
            <a:avLst/>
          </a:prstGeom>
        </p:spPr>
      </p:pic>
      <p:pic>
        <p:nvPicPr>
          <p:cNvPr id="10" name="Grafik 9" descr="Verwirrte Person mit einfarbiger Füllung">
            <a:extLst>
              <a:ext uri="{FF2B5EF4-FFF2-40B4-BE49-F238E27FC236}">
                <a16:creationId xmlns:a16="http://schemas.microsoft.com/office/drawing/2014/main" id="{89F9D2C5-B6AE-DDA2-AB80-62151EF8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5540" y="5006340"/>
            <a:ext cx="914400" cy="914400"/>
          </a:xfrm>
          <a:prstGeom prst="rect">
            <a:avLst/>
          </a:prstGeom>
        </p:spPr>
      </p:pic>
      <p:pic>
        <p:nvPicPr>
          <p:cNvPr id="11" name="Grafik 10" descr="Verwirrte Person mit einfarbiger Füllung">
            <a:extLst>
              <a:ext uri="{FF2B5EF4-FFF2-40B4-BE49-F238E27FC236}">
                <a16:creationId xmlns:a16="http://schemas.microsoft.com/office/drawing/2014/main" id="{253112A3-1C6F-A95D-F117-F0F0873A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1355" y="3581400"/>
            <a:ext cx="914400" cy="914400"/>
          </a:xfrm>
          <a:prstGeom prst="rect">
            <a:avLst/>
          </a:prstGeom>
        </p:spPr>
      </p:pic>
      <p:pic>
        <p:nvPicPr>
          <p:cNvPr id="12" name="Grafik 11" descr="Verwirrte Person mit einfarbiger Füllung">
            <a:extLst>
              <a:ext uri="{FF2B5EF4-FFF2-40B4-BE49-F238E27FC236}">
                <a16:creationId xmlns:a16="http://schemas.microsoft.com/office/drawing/2014/main" id="{A7DB8351-1679-E5CF-A842-F1BD399E0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030" y="5006340"/>
            <a:ext cx="914400" cy="914400"/>
          </a:xfrm>
          <a:prstGeom prst="rect">
            <a:avLst/>
          </a:prstGeom>
        </p:spPr>
      </p:pic>
      <p:sp>
        <p:nvSpPr>
          <p:cNvPr id="14" name="Pfeil: nach links und rechts 13">
            <a:extLst>
              <a:ext uri="{FF2B5EF4-FFF2-40B4-BE49-F238E27FC236}">
                <a16:creationId xmlns:a16="http://schemas.microsoft.com/office/drawing/2014/main" id="{518D5B1A-BDEC-8175-6A6D-1F46AC1CCA62}"/>
              </a:ext>
            </a:extLst>
          </p:cNvPr>
          <p:cNvSpPr/>
          <p:nvPr/>
        </p:nvSpPr>
        <p:spPr>
          <a:xfrm>
            <a:off x="2804160" y="2697242"/>
            <a:ext cx="1584960" cy="2174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feil: nach links und rechts 14">
            <a:extLst>
              <a:ext uri="{FF2B5EF4-FFF2-40B4-BE49-F238E27FC236}">
                <a16:creationId xmlns:a16="http://schemas.microsoft.com/office/drawing/2014/main" id="{FD879FF9-0832-A133-4252-77E0A2642CE5}"/>
              </a:ext>
            </a:extLst>
          </p:cNvPr>
          <p:cNvSpPr/>
          <p:nvPr/>
        </p:nvSpPr>
        <p:spPr>
          <a:xfrm>
            <a:off x="2415540" y="3943351"/>
            <a:ext cx="1120140" cy="2057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5C7BBD35-A853-0597-622B-9DDB2626AF22}"/>
              </a:ext>
            </a:extLst>
          </p:cNvPr>
          <p:cNvSpPr/>
          <p:nvPr/>
        </p:nvSpPr>
        <p:spPr>
          <a:xfrm>
            <a:off x="2415540" y="5109211"/>
            <a:ext cx="24765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4DD4870-3C47-9388-E342-6AA84666E006}"/>
              </a:ext>
            </a:extLst>
          </p:cNvPr>
          <p:cNvSpPr txBox="1"/>
          <p:nvPr/>
        </p:nvSpPr>
        <p:spPr>
          <a:xfrm>
            <a:off x="7520940" y="2266415"/>
            <a:ext cx="273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mehr als 1 m?</a:t>
            </a:r>
            <a:endParaRPr lang="cs-CZ" sz="2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092ABF6-02DA-DC38-2451-2B50EBE8DA5E}"/>
              </a:ext>
            </a:extLst>
          </p:cNvPr>
          <p:cNvSpPr txBox="1"/>
          <p:nvPr/>
        </p:nvSpPr>
        <p:spPr>
          <a:xfrm>
            <a:off x="7418070" y="3819257"/>
            <a:ext cx="315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ca. 50 cm?</a:t>
            </a:r>
            <a:endParaRPr lang="cs-CZ" sz="2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823F085-7C33-E86C-EE7D-DA21929699BA}"/>
              </a:ext>
            </a:extLst>
          </p:cNvPr>
          <p:cNvSpPr txBox="1"/>
          <p:nvPr/>
        </p:nvSpPr>
        <p:spPr>
          <a:xfrm>
            <a:off x="7418070" y="5109210"/>
            <a:ext cx="282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unter 10 cm?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746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09B897-38DD-3B26-498C-F61CFCEE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14" y="0"/>
            <a:ext cx="5141952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13E717-D354-8E6A-75D6-514D501E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30" y="963122"/>
            <a:ext cx="5407185" cy="10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09B897-38DD-3B26-498C-F61CFCEE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14" y="0"/>
            <a:ext cx="5141952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13E717-D354-8E6A-75D6-514D501E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30" y="963122"/>
            <a:ext cx="5407185" cy="1078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899C93-ED60-CF71-575D-8D5040A43619}"/>
                  </a:ext>
                </a:extLst>
              </p14:cNvPr>
              <p14:cNvContentPartPr/>
              <p14:nvPr/>
            </p14:nvContentPartPr>
            <p14:xfrm>
              <a:off x="2621711" y="1073970"/>
              <a:ext cx="1204200" cy="58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899C93-ED60-CF71-575D-8D5040A436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2711" y="1065330"/>
                <a:ext cx="1221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3CFC4CB-8422-4EFA-F893-092648B9618D}"/>
                  </a:ext>
                </a:extLst>
              </p14:cNvPr>
              <p14:cNvContentPartPr/>
              <p14:nvPr/>
            </p14:nvContentPartPr>
            <p14:xfrm>
              <a:off x="2194290" y="1484910"/>
              <a:ext cx="364680" cy="23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3CFC4CB-8422-4EFA-F893-092648B961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5290" y="1476270"/>
                <a:ext cx="3823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03C0A7A-A950-603D-84A2-F251711E8709}"/>
              </a:ext>
            </a:extLst>
          </p:cNvPr>
          <p:cNvGrpSpPr/>
          <p:nvPr/>
        </p:nvGrpSpPr>
        <p:grpSpPr>
          <a:xfrm>
            <a:off x="1473930" y="1703430"/>
            <a:ext cx="729720" cy="68040"/>
            <a:chOff x="1473930" y="1703430"/>
            <a:chExt cx="72972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24CF877-4C4C-809C-CBF1-3984EF9D55DB}"/>
                    </a:ext>
                  </a:extLst>
                </p14:cNvPr>
                <p14:cNvContentPartPr/>
                <p14:nvPr/>
              </p14:nvContentPartPr>
              <p14:xfrm>
                <a:off x="1473930" y="1771110"/>
                <a:ext cx="360" cy="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24CF877-4C4C-809C-CBF1-3984EF9D55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5290" y="17624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6C25A59-88FB-8CBE-0B78-2451FDC15939}"/>
                    </a:ext>
                  </a:extLst>
                </p14:cNvPr>
                <p14:cNvContentPartPr/>
                <p14:nvPr/>
              </p14:nvContentPartPr>
              <p14:xfrm>
                <a:off x="1485450" y="1766790"/>
                <a:ext cx="54360" cy="4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6C25A59-88FB-8CBE-0B78-2451FDC159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6450" y="1757790"/>
                  <a:ext cx="72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714B2B5-1FFD-6A91-43AE-416E0502ED08}"/>
                    </a:ext>
                  </a:extLst>
                </p14:cNvPr>
                <p14:cNvContentPartPr/>
                <p14:nvPr/>
              </p14:nvContentPartPr>
              <p14:xfrm>
                <a:off x="1611450" y="1752750"/>
                <a:ext cx="101520" cy="7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714B2B5-1FFD-6A91-43AE-416E0502ED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2810" y="1744110"/>
                  <a:ext cx="119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BEBB9F-29AB-EFD1-0EBF-46477BB0E2DF}"/>
                    </a:ext>
                  </a:extLst>
                </p14:cNvPr>
                <p14:cNvContentPartPr/>
                <p14:nvPr/>
              </p14:nvContentPartPr>
              <p14:xfrm>
                <a:off x="1885770" y="1703430"/>
                <a:ext cx="65880" cy="10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BEBB9F-29AB-EFD1-0EBF-46477BB0E2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7130" y="1694790"/>
                  <a:ext cx="83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ADFB820-0AA1-D019-2EF8-A6303D2D8FD8}"/>
                    </a:ext>
                  </a:extLst>
                </p14:cNvPr>
                <p14:cNvContentPartPr/>
                <p14:nvPr/>
              </p14:nvContentPartPr>
              <p14:xfrm>
                <a:off x="2125530" y="1714230"/>
                <a:ext cx="7812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ADFB820-0AA1-D019-2EF8-A6303D2D8F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6890" y="1705230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36340B9-4E97-13CB-10B1-8BE414F32D32}"/>
                  </a:ext>
                </a:extLst>
              </p14:cNvPr>
              <p14:cNvContentPartPr/>
              <p14:nvPr/>
            </p14:nvContentPartPr>
            <p14:xfrm>
              <a:off x="1473930" y="2143598"/>
              <a:ext cx="2783160" cy="702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36340B9-4E97-13CB-10B1-8BE414F32D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4930" y="2134958"/>
                <a:ext cx="28008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E6C147C-5AB0-6911-0E57-ABFDCF98821D}"/>
                  </a:ext>
                </a:extLst>
              </p14:cNvPr>
              <p14:cNvContentPartPr/>
              <p14:nvPr/>
            </p14:nvContentPartPr>
            <p14:xfrm>
              <a:off x="2628090" y="2334894"/>
              <a:ext cx="753480" cy="45719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E6C147C-5AB0-6911-0E57-ABFDCF9882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19450" y="2325965"/>
                <a:ext cx="771120" cy="63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2EE4E73-5F2F-6EAE-6602-2CFFED0F25F9}"/>
                  </a:ext>
                </a:extLst>
              </p14:cNvPr>
              <p14:cNvContentPartPr/>
              <p14:nvPr/>
            </p14:nvContentPartPr>
            <p14:xfrm>
              <a:off x="1794330" y="2941110"/>
              <a:ext cx="987840" cy="550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2EE4E73-5F2F-6EAE-6602-2CFFED0F25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5330" y="2932110"/>
                <a:ext cx="10054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DDB691E-0424-629F-A9FC-CEABD872D1C1}"/>
                  </a:ext>
                </a:extLst>
              </p14:cNvPr>
              <p14:cNvContentPartPr/>
              <p14:nvPr/>
            </p14:nvContentPartPr>
            <p14:xfrm>
              <a:off x="1919970" y="3600270"/>
              <a:ext cx="70812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DDB691E-0424-629F-A9FC-CEABD872D1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0970" y="3591630"/>
                <a:ext cx="725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69DCC51-AD49-152E-486B-2A06414D1BBF}"/>
                  </a:ext>
                </a:extLst>
              </p14:cNvPr>
              <p14:cNvContentPartPr/>
              <p14:nvPr/>
            </p14:nvContentPartPr>
            <p14:xfrm>
              <a:off x="2879730" y="3514950"/>
              <a:ext cx="787320" cy="85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69DCC51-AD49-152E-486B-2A06414D1B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1090" y="3505950"/>
                <a:ext cx="804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2416FFE-A7AA-271A-9179-804B1C867AB6}"/>
                  </a:ext>
                </a:extLst>
              </p14:cNvPr>
              <p14:cNvContentPartPr/>
              <p14:nvPr/>
            </p14:nvContentPartPr>
            <p14:xfrm>
              <a:off x="4687943" y="3757631"/>
              <a:ext cx="993600" cy="252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2416FFE-A7AA-271A-9179-804B1C867A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78943" y="3748991"/>
                <a:ext cx="1011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800D8F2-D438-C032-8779-2CDB54EC1658}"/>
                  </a:ext>
                </a:extLst>
              </p14:cNvPr>
              <p14:cNvContentPartPr/>
              <p14:nvPr/>
            </p14:nvContentPartPr>
            <p14:xfrm>
              <a:off x="2091330" y="4206150"/>
              <a:ext cx="1289160" cy="226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800D8F2-D438-C032-8779-2CDB54EC16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2690" y="4197150"/>
                <a:ext cx="1306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1E4D9FC-3728-B9B0-800F-0D5F5F3E2CE5}"/>
                  </a:ext>
                </a:extLst>
              </p14:cNvPr>
              <p14:cNvContentPartPr/>
              <p14:nvPr/>
            </p14:nvContentPartPr>
            <p14:xfrm>
              <a:off x="3840210" y="5026950"/>
              <a:ext cx="456120" cy="25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1E4D9FC-3728-B9B0-800F-0D5F5F3E2CE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31210" y="5017950"/>
                <a:ext cx="473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B9588DA-9A0A-B6B8-7FAF-8C18BEC4A3BB}"/>
                  </a:ext>
                </a:extLst>
              </p14:cNvPr>
              <p14:cNvContentPartPr/>
              <p14:nvPr/>
            </p14:nvContentPartPr>
            <p14:xfrm>
              <a:off x="1896930" y="5870430"/>
              <a:ext cx="1119240" cy="38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B9588DA-9A0A-B6B8-7FAF-8C18BEC4A3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88290" y="5861430"/>
                <a:ext cx="1136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93B91BB-B483-DB94-F6A9-284DAA65D48D}"/>
                  </a:ext>
                </a:extLst>
              </p14:cNvPr>
              <p14:cNvContentPartPr/>
              <p14:nvPr/>
            </p14:nvContentPartPr>
            <p14:xfrm>
              <a:off x="2560050" y="6684390"/>
              <a:ext cx="867600" cy="367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93B91BB-B483-DB94-F6A9-284DAA65D48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51410" y="6675390"/>
                <a:ext cx="885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9BED253-7955-5001-A7ED-DA72A5B748D0}"/>
                  </a:ext>
                </a:extLst>
              </p14:cNvPr>
              <p14:cNvContentPartPr/>
              <p14:nvPr/>
            </p14:nvContentPartPr>
            <p14:xfrm>
              <a:off x="8202297" y="1257975"/>
              <a:ext cx="1087560" cy="788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9BED253-7955-5001-A7ED-DA72A5B748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3657" y="1249335"/>
                <a:ext cx="1105200" cy="964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2E32F706-028F-2842-682B-E26A34BBA461}"/>
              </a:ext>
            </a:extLst>
          </p:cNvPr>
          <p:cNvSpPr txBox="1"/>
          <p:nvPr/>
        </p:nvSpPr>
        <p:spPr>
          <a:xfrm>
            <a:off x="6906063" y="191535"/>
            <a:ext cx="5141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Räumliche Metaphern in der Rede von R. Barzel</a:t>
            </a:r>
            <a:endParaRPr lang="cs-CZ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84237F5-F42E-A0A1-99EC-75B3FA8E5764}"/>
                  </a:ext>
                </a:extLst>
              </p14:cNvPr>
              <p14:cNvContentPartPr/>
              <p14:nvPr/>
            </p14:nvContentPartPr>
            <p14:xfrm>
              <a:off x="2582544" y="3360734"/>
              <a:ext cx="338400" cy="33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84237F5-F42E-A0A1-99EC-75B3FA8E57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73544" y="3352094"/>
                <a:ext cx="35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CAC5288-D191-03D5-5E04-C06F10DFE230}"/>
                  </a:ext>
                </a:extLst>
              </p14:cNvPr>
              <p14:cNvContentPartPr/>
              <p14:nvPr/>
            </p14:nvContentPartPr>
            <p14:xfrm>
              <a:off x="2563824" y="1941614"/>
              <a:ext cx="360" cy="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CAC5288-D191-03D5-5E04-C06F10DFE2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4824" y="19326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4FE073D-B2F7-0542-01DF-EC7C6BB7BB5F}"/>
                  </a:ext>
                </a:extLst>
              </p14:cNvPr>
              <p14:cNvContentPartPr/>
              <p14:nvPr/>
            </p14:nvContentPartPr>
            <p14:xfrm>
              <a:off x="1903944" y="2073734"/>
              <a:ext cx="360" cy="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4FE073D-B2F7-0542-01DF-EC7C6BB7BB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4944" y="20647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60CA446-D8CD-58F9-04AC-A58F35B5E55B}"/>
                  </a:ext>
                </a:extLst>
              </p14:cNvPr>
              <p14:cNvContentPartPr/>
              <p14:nvPr/>
            </p14:nvContentPartPr>
            <p14:xfrm>
              <a:off x="2950104" y="2299814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60CA446-D8CD-58F9-04AC-A58F35B5E5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1464" y="22911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A4570EB-43EC-286E-8730-8C35453160C7}"/>
                  </a:ext>
                </a:extLst>
              </p14:cNvPr>
              <p14:cNvContentPartPr/>
              <p14:nvPr/>
            </p14:nvContentPartPr>
            <p14:xfrm>
              <a:off x="8529384" y="3638654"/>
              <a:ext cx="1800" cy="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A4570EB-43EC-286E-8730-8C35453160C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20384" y="3629654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F0BD00D-0467-CE85-D9B3-D66D5C17F81E}"/>
                  </a:ext>
                </a:extLst>
              </p14:cNvPr>
              <p14:cNvContentPartPr/>
              <p14:nvPr/>
            </p14:nvContentPartPr>
            <p14:xfrm>
              <a:off x="988104" y="2224574"/>
              <a:ext cx="2160" cy="3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F0BD00D-0467-CE85-D9B3-D66D5C17F81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9104" y="2215574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80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76B9C59C-3744-7CC5-807F-1841D2D8F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19002"/>
              </p:ext>
            </p:extLst>
          </p:nvPr>
        </p:nvGraphicFramePr>
        <p:xfrm>
          <a:off x="1093509" y="719666"/>
          <a:ext cx="9066492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3246">
                  <a:extLst>
                    <a:ext uri="{9D8B030D-6E8A-4147-A177-3AD203B41FA5}">
                      <a16:colId xmlns:a16="http://schemas.microsoft.com/office/drawing/2014/main" val="3992631594"/>
                    </a:ext>
                  </a:extLst>
                </a:gridCol>
                <a:gridCol w="4533246">
                  <a:extLst>
                    <a:ext uri="{9D8B030D-6E8A-4147-A177-3AD203B41FA5}">
                      <a16:colId xmlns:a16="http://schemas.microsoft.com/office/drawing/2014/main" val="1202897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Raummetaphern und räumliche Ausdrücke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Bedeutungsfelder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Lage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allgemein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91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 </a:t>
                      </a:r>
                      <a:r>
                        <a:rPr lang="de-DE" dirty="0" err="1"/>
                        <a:t>Erhardscher</a:t>
                      </a:r>
                      <a:r>
                        <a:rPr lang="de-DE" dirty="0"/>
                        <a:t> Dimension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Emphase, </a:t>
                      </a:r>
                      <a:r>
                        <a:rPr lang="de-DE" baseline="0" dirty="0"/>
                        <a:t>Größenvergleich* </a:t>
                      </a:r>
                      <a:endParaRPr lang="cs-CZ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56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voller und enger, Grenzen, erweitern, schrumpft, Freiheitsraum, erdrosseln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Enge, Bedrängnis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32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von außen, aus dem Innern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Antithese innen - außen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9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die vor uns liegen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Zukunft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96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zu Hause, Wanderdünen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Geographisch präzisiert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4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6885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15DF0CD-5003-C2CF-8908-3C8A6F02DB4D}"/>
              </a:ext>
            </a:extLst>
          </p:cNvPr>
          <p:cNvSpPr txBox="1"/>
          <p:nvPr/>
        </p:nvSpPr>
        <p:spPr>
          <a:xfrm>
            <a:off x="6023728" y="4600280"/>
            <a:ext cx="583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Ludwig Erhard gilt als Begründer der sozialen Marktwirt-</a:t>
            </a:r>
            <a:r>
              <a:rPr lang="de-DE" dirty="0" err="1"/>
              <a:t>schaft</a:t>
            </a:r>
            <a:r>
              <a:rPr lang="de-DE" dirty="0"/>
              <a:t> in der Bundesrepublik Deutschland.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98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erwirrte Person mit einfarbiger Füllung">
            <a:extLst>
              <a:ext uri="{FF2B5EF4-FFF2-40B4-BE49-F238E27FC236}">
                <a16:creationId xmlns:a16="http://schemas.microsoft.com/office/drawing/2014/main" id="{604C3292-9F27-707F-74D5-49DE03F0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45320">
            <a:off x="4430206" y="2502031"/>
            <a:ext cx="2923094" cy="2923094"/>
          </a:xfrm>
          <a:prstGeom prst="rect">
            <a:avLst/>
          </a:prstGeom>
        </p:spPr>
      </p:pic>
      <p:sp>
        <p:nvSpPr>
          <p:cNvPr id="4" name="Zylinder 3">
            <a:extLst>
              <a:ext uri="{FF2B5EF4-FFF2-40B4-BE49-F238E27FC236}">
                <a16:creationId xmlns:a16="http://schemas.microsoft.com/office/drawing/2014/main" id="{939AB2B0-4C6B-0C50-8E30-1590AC0934A8}"/>
              </a:ext>
            </a:extLst>
          </p:cNvPr>
          <p:cNvSpPr/>
          <p:nvPr/>
        </p:nvSpPr>
        <p:spPr>
          <a:xfrm>
            <a:off x="5043339" y="122548"/>
            <a:ext cx="1941923" cy="6504495"/>
          </a:xfrm>
          <a:prstGeom prst="can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A00B24-C142-A037-66EA-6DBBD5C1C4C7}"/>
              </a:ext>
            </a:extLst>
          </p:cNvPr>
          <p:cNvSpPr txBox="1"/>
          <p:nvPr/>
        </p:nvSpPr>
        <p:spPr>
          <a:xfrm>
            <a:off x="5297862" y="2521546"/>
            <a:ext cx="8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Lage</a:t>
            </a:r>
            <a:endParaRPr lang="cs-CZ" sz="2400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A73022B-282C-0FBC-CAFB-C673A13653FC}"/>
              </a:ext>
            </a:extLst>
          </p:cNvPr>
          <p:cNvSpPr/>
          <p:nvPr/>
        </p:nvSpPr>
        <p:spPr>
          <a:xfrm>
            <a:off x="3365369" y="3552333"/>
            <a:ext cx="1602556" cy="82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E59D2C1-3F98-6468-551E-F08AEE1662A4}"/>
              </a:ext>
            </a:extLst>
          </p:cNvPr>
          <p:cNvSpPr/>
          <p:nvPr/>
        </p:nvSpPr>
        <p:spPr>
          <a:xfrm rot="10800000">
            <a:off x="6975112" y="3524839"/>
            <a:ext cx="1602556" cy="82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63D9A8-1BB3-E9AA-B483-A1F7E0651E6D}"/>
              </a:ext>
            </a:extLst>
          </p:cNvPr>
          <p:cNvSpPr txBox="1"/>
          <p:nvPr/>
        </p:nvSpPr>
        <p:spPr>
          <a:xfrm>
            <a:off x="3186259" y="3190129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Enge, Bedrängnis</a:t>
            </a:r>
            <a:endParaRPr lang="cs-CZ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B2111B-21A6-E3CC-3F27-49E1DB4B7A54}"/>
              </a:ext>
            </a:extLst>
          </p:cNvPr>
          <p:cNvSpPr txBox="1"/>
          <p:nvPr/>
        </p:nvSpPr>
        <p:spPr>
          <a:xfrm>
            <a:off x="2686639" y="1300113"/>
            <a:ext cx="170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Außen</a:t>
            </a:r>
            <a:endParaRPr lang="cs-CZ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DDD151-4C41-08A5-B06A-878330DB1A25}"/>
              </a:ext>
            </a:extLst>
          </p:cNvPr>
          <p:cNvSpPr txBox="1"/>
          <p:nvPr/>
        </p:nvSpPr>
        <p:spPr>
          <a:xfrm>
            <a:off x="5505254" y="1206631"/>
            <a:ext cx="10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Innen</a:t>
            </a:r>
            <a:endParaRPr lang="cs-CZ" sz="24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ED2C97C4-EE5D-CF21-6DF4-39FC530D9B51}"/>
              </a:ext>
            </a:extLst>
          </p:cNvPr>
          <p:cNvSpPr/>
          <p:nvPr/>
        </p:nvSpPr>
        <p:spPr>
          <a:xfrm>
            <a:off x="7776390" y="2830447"/>
            <a:ext cx="3253897" cy="305527"/>
          </a:xfrm>
          <a:prstGeom prst="rightArrow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6D3BB78-C732-EE1E-DE45-D8A290213BE6}"/>
              </a:ext>
            </a:extLst>
          </p:cNvPr>
          <p:cNvSpPr txBox="1"/>
          <p:nvPr/>
        </p:nvSpPr>
        <p:spPr>
          <a:xfrm>
            <a:off x="9581268" y="2383046"/>
            <a:ext cx="248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vor uns liegen</a:t>
            </a:r>
            <a:endParaRPr lang="cs-CZ" sz="2000" dirty="0"/>
          </a:p>
        </p:txBody>
      </p:sp>
      <p:pic>
        <p:nvPicPr>
          <p:cNvPr id="19" name="Grafik 18" descr="Gesicht mit dicken Augenbrauen">
            <a:extLst>
              <a:ext uri="{FF2B5EF4-FFF2-40B4-BE49-F238E27FC236}">
                <a16:creationId xmlns:a16="http://schemas.microsoft.com/office/drawing/2014/main" id="{D4C1BFAF-0E7B-738D-AA3A-3DBF5DF41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1955" y="2622939"/>
            <a:ext cx="577164" cy="51303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4EF4E27-F322-4CCE-E9AC-8874F7EE413F}"/>
              </a:ext>
            </a:extLst>
          </p:cNvPr>
          <p:cNvSpPr txBox="1"/>
          <p:nvPr/>
        </p:nvSpPr>
        <p:spPr>
          <a:xfrm>
            <a:off x="8257358" y="195007"/>
            <a:ext cx="381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Illustration einiger räumlicher Meta-</a:t>
            </a:r>
            <a:r>
              <a:rPr lang="de-DE" u="sng" dirty="0" err="1"/>
              <a:t>phern</a:t>
            </a:r>
            <a:r>
              <a:rPr lang="de-DE" u="sng" dirty="0"/>
              <a:t> in der Rede von R. Barzel</a:t>
            </a:r>
          </a:p>
        </p:txBody>
      </p:sp>
    </p:spTree>
    <p:extLst>
      <p:ext uri="{BB962C8B-B14F-4D97-AF65-F5344CB8AC3E}">
        <p14:creationId xmlns:p14="http://schemas.microsoft.com/office/powerpoint/2010/main" val="23033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AA6DC2-8180-AFCF-F735-834FDEBA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097"/>
            <a:ext cx="12192000" cy="475580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6916BC-3C0E-30AD-72C7-A4C2EC445B85}"/>
              </a:ext>
            </a:extLst>
          </p:cNvPr>
          <p:cNvSpPr txBox="1"/>
          <p:nvPr/>
        </p:nvSpPr>
        <p:spPr>
          <a:xfrm>
            <a:off x="4204355" y="245097"/>
            <a:ext cx="44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Ernst Bloch: Geist der Utopie</a:t>
            </a:r>
            <a:endParaRPr lang="cs-CZ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80BFF0-466D-6781-249F-F32B19556B36}"/>
              </a:ext>
            </a:extLst>
          </p:cNvPr>
          <p:cNvSpPr txBox="1"/>
          <p:nvPr/>
        </p:nvSpPr>
        <p:spPr>
          <a:xfrm>
            <a:off x="1197204" y="5920033"/>
            <a:ext cx="922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 räumlichen und zeitlichen Bestimmungen enthält dieser Text? (Es sind nur Präpositionen etc.)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5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AA6DC2-8180-AFCF-F735-834FDEBA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097"/>
            <a:ext cx="12192000" cy="475580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6916BC-3C0E-30AD-72C7-A4C2EC445B85}"/>
              </a:ext>
            </a:extLst>
          </p:cNvPr>
          <p:cNvSpPr txBox="1"/>
          <p:nvPr/>
        </p:nvSpPr>
        <p:spPr>
          <a:xfrm>
            <a:off x="4204355" y="245097"/>
            <a:ext cx="44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Ernst Bloch: Geist der Utopie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C92903-939F-0FEB-0CD3-51E6EDBC1804}"/>
                  </a:ext>
                </a:extLst>
              </p14:cNvPr>
              <p14:cNvContentPartPr/>
              <p14:nvPr/>
            </p14:nvContentPartPr>
            <p14:xfrm>
              <a:off x="1696584" y="2375054"/>
              <a:ext cx="1083960" cy="57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C92903-939F-0FEB-0CD3-51E6EDBC18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584" y="2366414"/>
                <a:ext cx="1101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A3B34E8-2325-3CDD-C9D2-1F9B2656E37C}"/>
                  </a:ext>
                </a:extLst>
              </p14:cNvPr>
              <p14:cNvContentPartPr/>
              <p14:nvPr/>
            </p14:nvContentPartPr>
            <p14:xfrm>
              <a:off x="6315744" y="2836934"/>
              <a:ext cx="338760" cy="47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A3B34E8-2325-3CDD-C9D2-1F9B2656E3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6744" y="2828294"/>
                <a:ext cx="356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346AA18-196B-FEFD-DDD7-D640686B3DC2}"/>
                  </a:ext>
                </a:extLst>
              </p14:cNvPr>
              <p14:cNvContentPartPr/>
              <p14:nvPr/>
            </p14:nvContentPartPr>
            <p14:xfrm>
              <a:off x="8031144" y="3345254"/>
              <a:ext cx="3283560" cy="134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346AA18-196B-FEFD-DDD7-D640686B3D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2504" y="3336254"/>
                <a:ext cx="3301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FBCB50-1BDE-22C3-96C9-AA01127D00EE}"/>
                  </a:ext>
                </a:extLst>
              </p14:cNvPr>
              <p14:cNvContentPartPr/>
              <p14:nvPr/>
            </p14:nvContentPartPr>
            <p14:xfrm>
              <a:off x="357744" y="3921254"/>
              <a:ext cx="857160" cy="770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FBCB50-1BDE-22C3-96C9-AA01127D00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104" y="3912614"/>
                <a:ext cx="874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B130E89-BC09-DF22-9EEC-23FF30872A0F}"/>
                  </a:ext>
                </a:extLst>
              </p14:cNvPr>
              <p14:cNvContentPartPr/>
              <p14:nvPr/>
            </p14:nvContentPartPr>
            <p14:xfrm>
              <a:off x="6739824" y="3826934"/>
              <a:ext cx="947880" cy="13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B130E89-BC09-DF22-9EEC-23FF30872A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0824" y="3818294"/>
                <a:ext cx="965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CE272A0-1E69-60F9-E1F8-256183D9F334}"/>
                  </a:ext>
                </a:extLst>
              </p14:cNvPr>
              <p14:cNvContentPartPr/>
              <p14:nvPr/>
            </p14:nvContentPartPr>
            <p14:xfrm>
              <a:off x="1573824" y="4412654"/>
              <a:ext cx="5595120" cy="1227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CE272A0-1E69-60F9-E1F8-256183D9F3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5184" y="4404014"/>
                <a:ext cx="5612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1E6533-29CE-B447-C36D-C676F4E573F9}"/>
                  </a:ext>
                </a:extLst>
              </p14:cNvPr>
              <p14:cNvContentPartPr/>
              <p14:nvPr/>
            </p14:nvContentPartPr>
            <p14:xfrm>
              <a:off x="2502126" y="3340950"/>
              <a:ext cx="3376159" cy="17940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1E6533-29CE-B447-C36D-C676F4E573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93124" y="3331907"/>
                <a:ext cx="3393803" cy="1971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erwirrte Person mit einfarbiger Füllung">
            <a:extLst>
              <a:ext uri="{FF2B5EF4-FFF2-40B4-BE49-F238E27FC236}">
                <a16:creationId xmlns:a16="http://schemas.microsoft.com/office/drawing/2014/main" id="{604C3292-9F27-707F-74D5-49DE03F0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1153" y="2234153"/>
            <a:ext cx="2923094" cy="2923094"/>
          </a:xfrm>
          <a:prstGeom prst="rect">
            <a:avLst/>
          </a:prstGeom>
        </p:spPr>
      </p:pic>
      <p:sp>
        <p:nvSpPr>
          <p:cNvPr id="4" name="Zylinder 3">
            <a:extLst>
              <a:ext uri="{FF2B5EF4-FFF2-40B4-BE49-F238E27FC236}">
                <a16:creationId xmlns:a16="http://schemas.microsoft.com/office/drawing/2014/main" id="{939AB2B0-4C6B-0C50-8E30-1590AC0934A8}"/>
              </a:ext>
            </a:extLst>
          </p:cNvPr>
          <p:cNvSpPr/>
          <p:nvPr/>
        </p:nvSpPr>
        <p:spPr>
          <a:xfrm>
            <a:off x="4958499" y="1159497"/>
            <a:ext cx="2667786" cy="4713402"/>
          </a:xfrm>
          <a:prstGeom prst="can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D4B9B2-3741-80E8-3E26-4465C7746A18}"/>
              </a:ext>
            </a:extLst>
          </p:cNvPr>
          <p:cNvSpPr txBox="1"/>
          <p:nvPr/>
        </p:nvSpPr>
        <p:spPr>
          <a:xfrm>
            <a:off x="8147957" y="342900"/>
            <a:ext cx="341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Bloch erscheint der Mensch in einem für ihn selbst </a:t>
            </a:r>
            <a:r>
              <a:rPr lang="de-DE" dirty="0" err="1"/>
              <a:t>undurchsichti</a:t>
            </a:r>
            <a:r>
              <a:rPr lang="de-DE" dirty="0"/>
              <a:t>-gen Raum.</a:t>
            </a:r>
          </a:p>
        </p:txBody>
      </p:sp>
    </p:spTree>
    <p:extLst>
      <p:ext uri="{BB962C8B-B14F-4D97-AF65-F5344CB8AC3E}">
        <p14:creationId xmlns:p14="http://schemas.microsoft.com/office/powerpoint/2010/main" val="27575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Breitbild</PresentationFormat>
  <Paragraphs>47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Sprache und Gesellschaft 0SUG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Maurach Martin Priv.-Doz. Dr</dc:creator>
  <cp:lastModifiedBy>Maurach Martin Priv.-Doz. Dr</cp:lastModifiedBy>
  <cp:revision>28</cp:revision>
  <dcterms:created xsi:type="dcterms:W3CDTF">2022-10-07T13:07:00Z</dcterms:created>
  <dcterms:modified xsi:type="dcterms:W3CDTF">2022-10-10T10:33:30Z</dcterms:modified>
</cp:coreProperties>
</file>