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178"/>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4" r:id="rId47"/>
    <p:sldId id="305" r:id="rId48"/>
    <p:sldId id="306" r:id="rId49"/>
    <p:sldId id="307" r:id="rId50"/>
    <p:sldId id="308" r:id="rId51"/>
    <p:sldId id="309" r:id="rId52"/>
    <p:sldId id="310"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 id="374" r:id="rId116"/>
    <p:sldId id="375" r:id="rId117"/>
    <p:sldId id="376" r:id="rId118"/>
    <p:sldId id="377" r:id="rId119"/>
    <p:sldId id="378" r:id="rId120"/>
    <p:sldId id="379" r:id="rId121"/>
    <p:sldId id="380" r:id="rId122"/>
    <p:sldId id="381" r:id="rId123"/>
    <p:sldId id="382" r:id="rId124"/>
    <p:sldId id="383" r:id="rId125"/>
    <p:sldId id="384" r:id="rId126"/>
    <p:sldId id="385" r:id="rId127"/>
    <p:sldId id="386" r:id="rId128"/>
    <p:sldId id="387" r:id="rId129"/>
    <p:sldId id="388" r:id="rId130"/>
    <p:sldId id="389" r:id="rId131"/>
    <p:sldId id="390" r:id="rId132"/>
    <p:sldId id="391" r:id="rId133"/>
    <p:sldId id="392" r:id="rId134"/>
    <p:sldId id="393" r:id="rId135"/>
    <p:sldId id="394" r:id="rId136"/>
    <p:sldId id="395" r:id="rId137"/>
    <p:sldId id="396" r:id="rId138"/>
    <p:sldId id="397" r:id="rId139"/>
    <p:sldId id="398" r:id="rId140"/>
    <p:sldId id="399" r:id="rId141"/>
    <p:sldId id="400" r:id="rId142"/>
    <p:sldId id="401" r:id="rId143"/>
    <p:sldId id="402" r:id="rId144"/>
    <p:sldId id="403" r:id="rId145"/>
    <p:sldId id="404" r:id="rId146"/>
    <p:sldId id="405" r:id="rId147"/>
    <p:sldId id="406" r:id="rId148"/>
    <p:sldId id="407" r:id="rId149"/>
    <p:sldId id="408" r:id="rId150"/>
    <p:sldId id="409" r:id="rId151"/>
    <p:sldId id="410" r:id="rId152"/>
    <p:sldId id="411" r:id="rId153"/>
    <p:sldId id="412" r:id="rId154"/>
    <p:sldId id="413" r:id="rId155"/>
    <p:sldId id="414" r:id="rId156"/>
    <p:sldId id="415" r:id="rId157"/>
    <p:sldId id="416" r:id="rId158"/>
    <p:sldId id="417" r:id="rId159"/>
    <p:sldId id="418" r:id="rId160"/>
    <p:sldId id="419" r:id="rId161"/>
    <p:sldId id="420" r:id="rId162"/>
    <p:sldId id="421" r:id="rId163"/>
    <p:sldId id="422" r:id="rId164"/>
    <p:sldId id="423" r:id="rId165"/>
    <p:sldId id="424" r:id="rId166"/>
    <p:sldId id="425" r:id="rId167"/>
    <p:sldId id="426" r:id="rId168"/>
    <p:sldId id="427" r:id="rId169"/>
    <p:sldId id="428" r:id="rId170"/>
    <p:sldId id="429" r:id="rId171"/>
    <p:sldId id="430" r:id="rId172"/>
    <p:sldId id="431" r:id="rId173"/>
    <p:sldId id="432" r:id="rId174"/>
    <p:sldId id="433" r:id="rId175"/>
    <p:sldId id="434" r:id="rId176"/>
    <p:sldId id="435" r:id="rId177"/>
  </p:sldIdLst>
  <p:sldSz cx="10693400" cy="7561263"/>
  <p:notesSz cx="6797675" cy="9926638"/>
  <p:defaultTextStyle>
    <a:defPPr>
      <a:defRPr lang="cs-CZ"/>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994" autoAdjust="0"/>
    <p:restoredTop sz="94660"/>
  </p:normalViewPr>
  <p:slideViewPr>
    <p:cSldViewPr snapToGrid="0">
      <p:cViewPr varScale="1">
        <p:scale>
          <a:sx n="104" d="100"/>
          <a:sy n="104" d="100"/>
        </p:scale>
        <p:origin x="714" y="96"/>
      </p:cViewPr>
      <p:guideLst>
        <p:guide orient="horz" pos="2381"/>
        <p:guide pos="336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ableStyles" Target="tableStyle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66C8AE-9999-490A-831B-E8E0816CAA56}"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cs-CZ"/>
        </a:p>
      </dgm:t>
    </dgm:pt>
    <dgm:pt modelId="{6AACDE75-F49F-48C2-B1DB-9083C139DB72}" type="pres">
      <dgm:prSet presAssocID="{EA66C8AE-9999-490A-831B-E8E0816CAA56}" presName="Name0" presStyleCnt="0">
        <dgm:presLayoutVars>
          <dgm:chMax val="7"/>
          <dgm:resizeHandles val="exact"/>
        </dgm:presLayoutVars>
      </dgm:prSet>
      <dgm:spPr/>
    </dgm:pt>
  </dgm:ptLst>
  <dgm:cxnLst>
    <dgm:cxn modelId="{2A7F747C-ED91-4406-8B38-F6AAE450CBF4}" type="presOf" srcId="{EA66C8AE-9999-490A-831B-E8E0816CAA56}" destId="{6AACDE75-F49F-48C2-B1DB-9083C139DB72}" srcOrd="0"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A94EAB-4547-48E9-8615-AA82E8E4CD2D}" type="doc">
      <dgm:prSet loTypeId="urn:microsoft.com/office/officeart/2005/8/layout/venn2" loCatId="relationship" qsTypeId="urn:microsoft.com/office/officeart/2005/8/quickstyle/simple1" qsCatId="simple" csTypeId="urn:microsoft.com/office/officeart/2005/8/colors/colorful1#1" csCatId="colorful" phldr="1"/>
      <dgm:spPr/>
      <dgm:t>
        <a:bodyPr/>
        <a:lstStyle/>
        <a:p>
          <a:endParaRPr lang="cs-CZ"/>
        </a:p>
      </dgm:t>
    </dgm:pt>
    <dgm:pt modelId="{3F5B8927-634F-4B00-8B26-1BB8F7210928}">
      <dgm:prSet phldrT="[Text]" custT="1"/>
      <dgm:spPr/>
      <dgm:t>
        <a:bodyPr/>
        <a:lstStyle/>
        <a:p>
          <a:endParaRPr lang="cs-CZ" sz="3400" b="1" dirty="0"/>
        </a:p>
      </dgm:t>
    </dgm:pt>
    <dgm:pt modelId="{D5D499FA-2665-4103-88AB-00F17D5F93F8}" type="parTrans" cxnId="{83C34144-388D-4C9D-810C-1942A05340E7}">
      <dgm:prSet/>
      <dgm:spPr/>
      <dgm:t>
        <a:bodyPr/>
        <a:lstStyle/>
        <a:p>
          <a:endParaRPr lang="cs-CZ"/>
        </a:p>
      </dgm:t>
    </dgm:pt>
    <dgm:pt modelId="{5A7C5EFC-C58E-4AC2-9F0F-871C7374BD54}" type="sibTrans" cxnId="{83C34144-388D-4C9D-810C-1942A05340E7}">
      <dgm:prSet/>
      <dgm:spPr/>
      <dgm:t>
        <a:bodyPr/>
        <a:lstStyle/>
        <a:p>
          <a:endParaRPr lang="cs-CZ"/>
        </a:p>
      </dgm:t>
    </dgm:pt>
    <dgm:pt modelId="{C248C70C-229C-471C-A9CA-BA5939BA8E42}">
      <dgm:prSet phldrT="[Text]" custT="1"/>
      <dgm:spPr/>
      <dgm:t>
        <a:bodyPr/>
        <a:lstStyle/>
        <a:p>
          <a:r>
            <a:rPr lang="cs-CZ" sz="4800" dirty="0" err="1"/>
            <a:t>Philosophy</a:t>
          </a:r>
          <a:endParaRPr lang="cs-CZ" sz="4800" dirty="0"/>
        </a:p>
      </dgm:t>
    </dgm:pt>
    <dgm:pt modelId="{1E2F0B06-A066-4A9D-80C2-BD221915F7FA}" type="parTrans" cxnId="{032455F3-489D-47BF-A94F-0A271DE39460}">
      <dgm:prSet/>
      <dgm:spPr/>
      <dgm:t>
        <a:bodyPr/>
        <a:lstStyle/>
        <a:p>
          <a:endParaRPr lang="cs-CZ"/>
        </a:p>
      </dgm:t>
    </dgm:pt>
    <dgm:pt modelId="{187DD90D-3213-4D51-A352-22E675184408}" type="sibTrans" cxnId="{032455F3-489D-47BF-A94F-0A271DE39460}">
      <dgm:prSet/>
      <dgm:spPr/>
      <dgm:t>
        <a:bodyPr/>
        <a:lstStyle/>
        <a:p>
          <a:endParaRPr lang="cs-CZ"/>
        </a:p>
      </dgm:t>
    </dgm:pt>
    <dgm:pt modelId="{C491D8FF-71C3-4D29-BD23-915AA46458B6}">
      <dgm:prSet phldrT="[Text]" custT="1"/>
      <dgm:spPr/>
      <dgm:t>
        <a:bodyPr/>
        <a:lstStyle/>
        <a:p>
          <a:r>
            <a:rPr lang="cs-CZ" sz="4400" dirty="0" err="1"/>
            <a:t>Ethics</a:t>
          </a:r>
          <a:endParaRPr lang="cs-CZ" sz="4400" dirty="0"/>
        </a:p>
      </dgm:t>
    </dgm:pt>
    <dgm:pt modelId="{D741639E-84D7-42A1-9F27-423171C8B745}" type="parTrans" cxnId="{9C0733A6-6624-48AC-A044-BD8AA6571D40}">
      <dgm:prSet/>
      <dgm:spPr/>
      <dgm:t>
        <a:bodyPr/>
        <a:lstStyle/>
        <a:p>
          <a:endParaRPr lang="cs-CZ"/>
        </a:p>
      </dgm:t>
    </dgm:pt>
    <dgm:pt modelId="{A6D9127B-4D67-42CC-BED8-59490D63F281}" type="sibTrans" cxnId="{9C0733A6-6624-48AC-A044-BD8AA6571D40}">
      <dgm:prSet/>
      <dgm:spPr/>
      <dgm:t>
        <a:bodyPr/>
        <a:lstStyle/>
        <a:p>
          <a:endParaRPr lang="cs-CZ"/>
        </a:p>
      </dgm:t>
    </dgm:pt>
    <dgm:pt modelId="{FDBC5D7B-3CD7-4DD0-9F99-4C7DBFBE73DD}" type="pres">
      <dgm:prSet presAssocID="{6DA94EAB-4547-48E9-8615-AA82E8E4CD2D}" presName="Name0" presStyleCnt="0">
        <dgm:presLayoutVars>
          <dgm:chMax val="7"/>
          <dgm:resizeHandles val="exact"/>
        </dgm:presLayoutVars>
      </dgm:prSet>
      <dgm:spPr/>
    </dgm:pt>
    <dgm:pt modelId="{33F692BF-91BA-4F2C-BB04-7D64685717A4}" type="pres">
      <dgm:prSet presAssocID="{6DA94EAB-4547-48E9-8615-AA82E8E4CD2D}" presName="comp1" presStyleCnt="0"/>
      <dgm:spPr/>
    </dgm:pt>
    <dgm:pt modelId="{94FAC92E-B285-40A8-9BDC-761B7C145123}" type="pres">
      <dgm:prSet presAssocID="{6DA94EAB-4547-48E9-8615-AA82E8E4CD2D}" presName="circle1" presStyleLbl="node1" presStyleIdx="0" presStyleCnt="3" custScaleX="114438" custLinFactNeighborX="312"/>
      <dgm:spPr/>
    </dgm:pt>
    <dgm:pt modelId="{FA9FCC57-7100-46B0-9C0B-15DE25539C9C}" type="pres">
      <dgm:prSet presAssocID="{6DA94EAB-4547-48E9-8615-AA82E8E4CD2D}" presName="c1text" presStyleLbl="node1" presStyleIdx="0" presStyleCnt="3">
        <dgm:presLayoutVars>
          <dgm:bulletEnabled val="1"/>
        </dgm:presLayoutVars>
      </dgm:prSet>
      <dgm:spPr/>
    </dgm:pt>
    <dgm:pt modelId="{A6DC6B12-BDA4-4E34-A9D3-EE769B720236}" type="pres">
      <dgm:prSet presAssocID="{6DA94EAB-4547-48E9-8615-AA82E8E4CD2D}" presName="comp2" presStyleCnt="0"/>
      <dgm:spPr/>
    </dgm:pt>
    <dgm:pt modelId="{A89116C5-D20F-4D2A-AE26-6A232C25C5E3}" type="pres">
      <dgm:prSet presAssocID="{6DA94EAB-4547-48E9-8615-AA82E8E4CD2D}" presName="circle2" presStyleLbl="node1" presStyleIdx="1" presStyleCnt="3" custScaleX="153251" custScaleY="95046" custLinFactNeighborX="749" custLinFactNeighborY="-104"/>
      <dgm:spPr/>
    </dgm:pt>
    <dgm:pt modelId="{9A2657C4-6DFD-484F-AF12-78153D021601}" type="pres">
      <dgm:prSet presAssocID="{6DA94EAB-4547-48E9-8615-AA82E8E4CD2D}" presName="c2text" presStyleLbl="node1" presStyleIdx="1" presStyleCnt="3">
        <dgm:presLayoutVars>
          <dgm:bulletEnabled val="1"/>
        </dgm:presLayoutVars>
      </dgm:prSet>
      <dgm:spPr/>
    </dgm:pt>
    <dgm:pt modelId="{5A9226EA-A08F-43D6-93F2-F64CC68389F9}" type="pres">
      <dgm:prSet presAssocID="{6DA94EAB-4547-48E9-8615-AA82E8E4CD2D}" presName="comp3" presStyleCnt="0"/>
      <dgm:spPr/>
    </dgm:pt>
    <dgm:pt modelId="{B42E536D-F1F5-4AFC-A72E-AA3E1E93AB15}" type="pres">
      <dgm:prSet presAssocID="{6DA94EAB-4547-48E9-8615-AA82E8E4CD2D}" presName="circle3" presStyleLbl="node1" presStyleIdx="2" presStyleCnt="3" custLinFactNeighborX="904"/>
      <dgm:spPr/>
    </dgm:pt>
    <dgm:pt modelId="{368CDB06-43C5-4FCF-AA65-37EDAA1C27EF}" type="pres">
      <dgm:prSet presAssocID="{6DA94EAB-4547-48E9-8615-AA82E8E4CD2D}" presName="c3text" presStyleLbl="node1" presStyleIdx="2" presStyleCnt="3">
        <dgm:presLayoutVars>
          <dgm:bulletEnabled val="1"/>
        </dgm:presLayoutVars>
      </dgm:prSet>
      <dgm:spPr/>
    </dgm:pt>
  </dgm:ptLst>
  <dgm:cxnLst>
    <dgm:cxn modelId="{9898153C-7856-4E2F-8C0C-F5E47F5DFE48}" type="presOf" srcId="{C491D8FF-71C3-4D29-BD23-915AA46458B6}" destId="{368CDB06-43C5-4FCF-AA65-37EDAA1C27EF}" srcOrd="1" destOrd="0" presId="urn:microsoft.com/office/officeart/2005/8/layout/venn2"/>
    <dgm:cxn modelId="{83C34144-388D-4C9D-810C-1942A05340E7}" srcId="{6DA94EAB-4547-48E9-8615-AA82E8E4CD2D}" destId="{3F5B8927-634F-4B00-8B26-1BB8F7210928}" srcOrd="0" destOrd="0" parTransId="{D5D499FA-2665-4103-88AB-00F17D5F93F8}" sibTransId="{5A7C5EFC-C58E-4AC2-9F0F-871C7374BD54}"/>
    <dgm:cxn modelId="{8CF0036F-4A3F-4995-9B48-0E213318C65A}" type="presOf" srcId="{C248C70C-229C-471C-A9CA-BA5939BA8E42}" destId="{9A2657C4-6DFD-484F-AF12-78153D021601}" srcOrd="1" destOrd="0" presId="urn:microsoft.com/office/officeart/2005/8/layout/venn2"/>
    <dgm:cxn modelId="{88862D70-4DD1-486F-9FEA-E0CB59AA5E8D}" type="presOf" srcId="{C491D8FF-71C3-4D29-BD23-915AA46458B6}" destId="{B42E536D-F1F5-4AFC-A72E-AA3E1E93AB15}" srcOrd="0" destOrd="0" presId="urn:microsoft.com/office/officeart/2005/8/layout/venn2"/>
    <dgm:cxn modelId="{91632674-328A-4ADA-85BC-15FC9A59DB87}" type="presOf" srcId="{3F5B8927-634F-4B00-8B26-1BB8F7210928}" destId="{FA9FCC57-7100-46B0-9C0B-15DE25539C9C}" srcOrd="1" destOrd="0" presId="urn:microsoft.com/office/officeart/2005/8/layout/venn2"/>
    <dgm:cxn modelId="{9C0733A6-6624-48AC-A044-BD8AA6571D40}" srcId="{6DA94EAB-4547-48E9-8615-AA82E8E4CD2D}" destId="{C491D8FF-71C3-4D29-BD23-915AA46458B6}" srcOrd="2" destOrd="0" parTransId="{D741639E-84D7-42A1-9F27-423171C8B745}" sibTransId="{A6D9127B-4D67-42CC-BED8-59490D63F281}"/>
    <dgm:cxn modelId="{B216ABB9-7745-4453-9D6B-6271ADA75606}" type="presOf" srcId="{6DA94EAB-4547-48E9-8615-AA82E8E4CD2D}" destId="{FDBC5D7B-3CD7-4DD0-9F99-4C7DBFBE73DD}" srcOrd="0" destOrd="0" presId="urn:microsoft.com/office/officeart/2005/8/layout/venn2"/>
    <dgm:cxn modelId="{7C0E57C0-3402-40DE-9F2E-5EAAF2EB0FBD}" type="presOf" srcId="{3F5B8927-634F-4B00-8B26-1BB8F7210928}" destId="{94FAC92E-B285-40A8-9BDC-761B7C145123}" srcOrd="0" destOrd="0" presId="urn:microsoft.com/office/officeart/2005/8/layout/venn2"/>
    <dgm:cxn modelId="{21A45ED8-FEB0-47CC-A0C5-07592E2D053F}" type="presOf" srcId="{C248C70C-229C-471C-A9CA-BA5939BA8E42}" destId="{A89116C5-D20F-4D2A-AE26-6A232C25C5E3}" srcOrd="0" destOrd="0" presId="urn:microsoft.com/office/officeart/2005/8/layout/venn2"/>
    <dgm:cxn modelId="{032455F3-489D-47BF-A94F-0A271DE39460}" srcId="{6DA94EAB-4547-48E9-8615-AA82E8E4CD2D}" destId="{C248C70C-229C-471C-A9CA-BA5939BA8E42}" srcOrd="1" destOrd="0" parTransId="{1E2F0B06-A066-4A9D-80C2-BD221915F7FA}" sibTransId="{187DD90D-3213-4D51-A352-22E675184408}"/>
    <dgm:cxn modelId="{0CC4D7E4-0C48-4E6F-8856-0318C8163328}" type="presParOf" srcId="{FDBC5D7B-3CD7-4DD0-9F99-4C7DBFBE73DD}" destId="{33F692BF-91BA-4F2C-BB04-7D64685717A4}" srcOrd="0" destOrd="0" presId="urn:microsoft.com/office/officeart/2005/8/layout/venn2"/>
    <dgm:cxn modelId="{A991BDC5-8958-492A-877E-D50B7B803117}" type="presParOf" srcId="{33F692BF-91BA-4F2C-BB04-7D64685717A4}" destId="{94FAC92E-B285-40A8-9BDC-761B7C145123}" srcOrd="0" destOrd="0" presId="urn:microsoft.com/office/officeart/2005/8/layout/venn2"/>
    <dgm:cxn modelId="{7B40AC09-5AC2-439F-81F4-CFB8EC82A9C9}" type="presParOf" srcId="{33F692BF-91BA-4F2C-BB04-7D64685717A4}" destId="{FA9FCC57-7100-46B0-9C0B-15DE25539C9C}" srcOrd="1" destOrd="0" presId="urn:microsoft.com/office/officeart/2005/8/layout/venn2"/>
    <dgm:cxn modelId="{88DBD739-EDEE-4D74-80F2-725EDF9770B6}" type="presParOf" srcId="{FDBC5D7B-3CD7-4DD0-9F99-4C7DBFBE73DD}" destId="{A6DC6B12-BDA4-4E34-A9D3-EE769B720236}" srcOrd="1" destOrd="0" presId="urn:microsoft.com/office/officeart/2005/8/layout/venn2"/>
    <dgm:cxn modelId="{94CCC9BB-CF54-47A4-9A78-26AE3720ED77}" type="presParOf" srcId="{A6DC6B12-BDA4-4E34-A9D3-EE769B720236}" destId="{A89116C5-D20F-4D2A-AE26-6A232C25C5E3}" srcOrd="0" destOrd="0" presId="urn:microsoft.com/office/officeart/2005/8/layout/venn2"/>
    <dgm:cxn modelId="{F11806C5-196B-4455-A4BD-C1B6D5F8ABE2}" type="presParOf" srcId="{A6DC6B12-BDA4-4E34-A9D3-EE769B720236}" destId="{9A2657C4-6DFD-484F-AF12-78153D021601}" srcOrd="1" destOrd="0" presId="urn:microsoft.com/office/officeart/2005/8/layout/venn2"/>
    <dgm:cxn modelId="{00620CCF-209F-414C-A344-272AFEFDE79E}" type="presParOf" srcId="{FDBC5D7B-3CD7-4DD0-9F99-4C7DBFBE73DD}" destId="{5A9226EA-A08F-43D6-93F2-F64CC68389F9}" srcOrd="2" destOrd="0" presId="urn:microsoft.com/office/officeart/2005/8/layout/venn2"/>
    <dgm:cxn modelId="{66BFC3A6-2FC7-45B3-9F8C-A9EA212F1E21}" type="presParOf" srcId="{5A9226EA-A08F-43D6-93F2-F64CC68389F9}" destId="{B42E536D-F1F5-4AFC-A72E-AA3E1E93AB15}" srcOrd="0" destOrd="0" presId="urn:microsoft.com/office/officeart/2005/8/layout/venn2"/>
    <dgm:cxn modelId="{87EADE79-D967-40F1-B644-C080C38FD69D}" type="presParOf" srcId="{5A9226EA-A08F-43D6-93F2-F64CC68389F9}" destId="{368CDB06-43C5-4FCF-AA65-37EDAA1C27EF}" srcOrd="1" destOrd="0" presId="urn:microsoft.com/office/officeart/2005/8/layout/ven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9E6D44-4C0B-4BC2-81D4-955D82B6DCC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5CCCD843-E705-45BB-8D6D-75200FAE937E}">
      <dgm:prSet phldrT="[Text]" custT="1"/>
      <dgm:spPr/>
      <dgm:t>
        <a:bodyPr/>
        <a:lstStyle/>
        <a:p>
          <a:r>
            <a:rPr lang="cs-CZ" sz="4000" dirty="0" err="1"/>
            <a:t>Philosophy</a:t>
          </a:r>
          <a:endParaRPr lang="cs-CZ" sz="4000" dirty="0"/>
        </a:p>
      </dgm:t>
    </dgm:pt>
    <dgm:pt modelId="{DA6B67BF-9B96-479E-A351-7909656CA279}" type="parTrans" cxnId="{F4B46F3E-0CA0-4CD7-B011-0742CA8766C3}">
      <dgm:prSet/>
      <dgm:spPr/>
      <dgm:t>
        <a:bodyPr/>
        <a:lstStyle/>
        <a:p>
          <a:endParaRPr lang="cs-CZ"/>
        </a:p>
      </dgm:t>
    </dgm:pt>
    <dgm:pt modelId="{85FB104E-69E6-40BD-A049-66B22E1DCB8B}" type="sibTrans" cxnId="{F4B46F3E-0CA0-4CD7-B011-0742CA8766C3}">
      <dgm:prSet/>
      <dgm:spPr/>
      <dgm:t>
        <a:bodyPr/>
        <a:lstStyle/>
        <a:p>
          <a:endParaRPr lang="cs-CZ"/>
        </a:p>
      </dgm:t>
    </dgm:pt>
    <dgm:pt modelId="{D3D1700C-C807-4C01-81C1-10E8CD3CE70F}">
      <dgm:prSet phldrT="[Text]" custT="1"/>
      <dgm:spPr/>
      <dgm:t>
        <a:bodyPr/>
        <a:lstStyle/>
        <a:p>
          <a:r>
            <a:rPr lang="cs-CZ" sz="2800" dirty="0" err="1"/>
            <a:t>Theoretical</a:t>
          </a:r>
          <a:r>
            <a:rPr lang="cs-CZ" sz="2800" dirty="0"/>
            <a:t> </a:t>
          </a:r>
          <a:r>
            <a:rPr lang="cs-CZ" sz="2800" dirty="0" err="1"/>
            <a:t>philosophy</a:t>
          </a:r>
          <a:endParaRPr lang="cs-CZ" sz="2800" dirty="0"/>
        </a:p>
      </dgm:t>
    </dgm:pt>
    <dgm:pt modelId="{9B3E39A7-854C-427E-8C9C-65B927D33857}" type="parTrans" cxnId="{F731FA09-DD4D-4712-A63F-DB3A79934D0D}">
      <dgm:prSet/>
      <dgm:spPr/>
      <dgm:t>
        <a:bodyPr/>
        <a:lstStyle/>
        <a:p>
          <a:endParaRPr lang="cs-CZ"/>
        </a:p>
      </dgm:t>
    </dgm:pt>
    <dgm:pt modelId="{6C3DAF77-0BAC-4D1D-ABD8-8A8D25F006E3}" type="sibTrans" cxnId="{F731FA09-DD4D-4712-A63F-DB3A79934D0D}">
      <dgm:prSet/>
      <dgm:spPr/>
      <dgm:t>
        <a:bodyPr/>
        <a:lstStyle/>
        <a:p>
          <a:endParaRPr lang="cs-CZ"/>
        </a:p>
      </dgm:t>
    </dgm:pt>
    <dgm:pt modelId="{747032AF-B43F-40C2-B571-9BE05FF5C769}">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cs-CZ" sz="2800" dirty="0"/>
            <a:t>Ontology</a:t>
          </a:r>
        </a:p>
        <a:p>
          <a:pPr marL="0" marR="0" indent="0" defTabSz="914400" eaLnBrk="1" fontAlgn="auto" latinLnBrk="0" hangingPunct="1">
            <a:lnSpc>
              <a:spcPct val="100000"/>
            </a:lnSpc>
            <a:spcBef>
              <a:spcPts val="0"/>
            </a:spcBef>
            <a:spcAft>
              <a:spcPts val="0"/>
            </a:spcAft>
            <a:buClrTx/>
            <a:buSzTx/>
            <a:buFontTx/>
            <a:buNone/>
            <a:tabLst/>
            <a:defRPr/>
          </a:pPr>
          <a:r>
            <a:rPr lang="cs-CZ" sz="2800" dirty="0" err="1"/>
            <a:t>Metaphysics</a:t>
          </a:r>
          <a:endParaRPr lang="cs-CZ" sz="2800" dirty="0"/>
        </a:p>
        <a:p>
          <a:pPr defTabSz="533400">
            <a:lnSpc>
              <a:spcPct val="90000"/>
            </a:lnSpc>
            <a:spcBef>
              <a:spcPct val="0"/>
            </a:spcBef>
            <a:spcAft>
              <a:spcPct val="35000"/>
            </a:spcAft>
          </a:pPr>
          <a:r>
            <a:rPr lang="cs-CZ" sz="2800" dirty="0"/>
            <a:t>Epistemology – </a:t>
          </a:r>
          <a:r>
            <a:rPr lang="cs-CZ" sz="2800" dirty="0" err="1"/>
            <a:t>Noology</a:t>
          </a:r>
          <a:r>
            <a:rPr lang="cs-CZ" sz="2800" dirty="0"/>
            <a:t> - </a:t>
          </a:r>
          <a:r>
            <a:rPr lang="cs-CZ" sz="2800" dirty="0" err="1"/>
            <a:t>Noethics</a:t>
          </a:r>
          <a:endParaRPr lang="cs-CZ" sz="2800" dirty="0"/>
        </a:p>
        <a:p>
          <a:pPr defTabSz="533400">
            <a:lnSpc>
              <a:spcPct val="90000"/>
            </a:lnSpc>
            <a:spcBef>
              <a:spcPct val="0"/>
            </a:spcBef>
            <a:spcAft>
              <a:spcPct val="35000"/>
            </a:spcAft>
          </a:pPr>
          <a:r>
            <a:rPr lang="cs-CZ" sz="2800" dirty="0" err="1"/>
            <a:t>Logic</a:t>
          </a:r>
          <a:endParaRPr lang="cs-CZ" sz="2800" dirty="0"/>
        </a:p>
        <a:p>
          <a:pPr defTabSz="533400">
            <a:lnSpc>
              <a:spcPct val="90000"/>
            </a:lnSpc>
            <a:spcBef>
              <a:spcPct val="0"/>
            </a:spcBef>
            <a:spcAft>
              <a:spcPct val="35000"/>
            </a:spcAft>
          </a:pPr>
          <a:r>
            <a:rPr lang="cs-CZ" sz="1900" dirty="0"/>
            <a:t>…</a:t>
          </a:r>
        </a:p>
      </dgm:t>
    </dgm:pt>
    <dgm:pt modelId="{7D06C4A5-7BF2-43C1-833D-92B3631C6E37}" type="parTrans" cxnId="{56F580BE-C64F-42C4-B9E4-3183FC91F256}">
      <dgm:prSet/>
      <dgm:spPr/>
      <dgm:t>
        <a:bodyPr/>
        <a:lstStyle/>
        <a:p>
          <a:endParaRPr lang="cs-CZ"/>
        </a:p>
      </dgm:t>
    </dgm:pt>
    <dgm:pt modelId="{07A6B59E-A79B-45A4-A21F-C92A5481B488}" type="sibTrans" cxnId="{56F580BE-C64F-42C4-B9E4-3183FC91F256}">
      <dgm:prSet/>
      <dgm:spPr/>
      <dgm:t>
        <a:bodyPr/>
        <a:lstStyle/>
        <a:p>
          <a:endParaRPr lang="cs-CZ"/>
        </a:p>
      </dgm:t>
    </dgm:pt>
    <dgm:pt modelId="{2BB3FA4F-11B1-4AF7-A349-EF6633C8DF24}">
      <dgm:prSet phldrT="[Text]" custT="1"/>
      <dgm:spPr/>
      <dgm:t>
        <a:bodyPr/>
        <a:lstStyle/>
        <a:p>
          <a:r>
            <a:rPr lang="cs-CZ" sz="2800" dirty="0" err="1"/>
            <a:t>Practical</a:t>
          </a:r>
          <a:r>
            <a:rPr lang="cs-CZ" sz="2800" dirty="0"/>
            <a:t> </a:t>
          </a:r>
          <a:r>
            <a:rPr lang="cs-CZ" sz="2800" dirty="0" err="1"/>
            <a:t>philosophy</a:t>
          </a:r>
          <a:endParaRPr lang="cs-CZ" sz="2800" dirty="0"/>
        </a:p>
      </dgm:t>
    </dgm:pt>
    <dgm:pt modelId="{EE2228B7-5BFA-4E58-9DBA-B97AC393FB2C}" type="parTrans" cxnId="{1E85CEF5-84D6-4670-AAC7-35832118CA99}">
      <dgm:prSet/>
      <dgm:spPr/>
      <dgm:t>
        <a:bodyPr/>
        <a:lstStyle/>
        <a:p>
          <a:endParaRPr lang="cs-CZ"/>
        </a:p>
      </dgm:t>
    </dgm:pt>
    <dgm:pt modelId="{479C9449-FE89-4DAC-839A-3B76DF3FBEA2}" type="sibTrans" cxnId="{1E85CEF5-84D6-4670-AAC7-35832118CA99}">
      <dgm:prSet/>
      <dgm:spPr/>
      <dgm:t>
        <a:bodyPr/>
        <a:lstStyle/>
        <a:p>
          <a:endParaRPr lang="cs-CZ"/>
        </a:p>
      </dgm:t>
    </dgm:pt>
    <dgm:pt modelId="{F57298D0-9627-4A16-9B3A-E1E6C13A5A6F}">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cs-CZ" sz="2800" i="0" dirty="0" err="1"/>
            <a:t>Politics</a:t>
          </a:r>
          <a:endParaRPr lang="cs-CZ" sz="2800" i="0" dirty="0"/>
        </a:p>
        <a:p>
          <a:pPr algn="ctr" defTabSz="1244600">
            <a:lnSpc>
              <a:spcPct val="90000"/>
            </a:lnSpc>
            <a:spcBef>
              <a:spcPct val="0"/>
            </a:spcBef>
            <a:spcAft>
              <a:spcPct val="35000"/>
            </a:spcAft>
          </a:pPr>
          <a:r>
            <a:rPr lang="cs-CZ" sz="2800" dirty="0" err="1"/>
            <a:t>Ethics</a:t>
          </a:r>
          <a:endParaRPr lang="cs-CZ" sz="2800" dirty="0"/>
        </a:p>
        <a:p>
          <a:pPr algn="ctr" defTabSz="1244600">
            <a:lnSpc>
              <a:spcPct val="90000"/>
            </a:lnSpc>
            <a:spcBef>
              <a:spcPct val="0"/>
            </a:spcBef>
            <a:spcAft>
              <a:spcPct val="35000"/>
            </a:spcAft>
          </a:pPr>
          <a:r>
            <a:rPr lang="cs-CZ" sz="2800" dirty="0" err="1"/>
            <a:t>Aesthetics</a:t>
          </a:r>
          <a:endParaRPr lang="cs-CZ" sz="2800" dirty="0"/>
        </a:p>
        <a:p>
          <a:pPr algn="l" defTabSz="1244600">
            <a:lnSpc>
              <a:spcPct val="90000"/>
            </a:lnSpc>
            <a:spcBef>
              <a:spcPct val="0"/>
            </a:spcBef>
            <a:spcAft>
              <a:spcPct val="35000"/>
            </a:spcAft>
          </a:pPr>
          <a:r>
            <a:rPr lang="cs-CZ" sz="2800" i="1" dirty="0" err="1"/>
            <a:t>Decision</a:t>
          </a:r>
          <a:r>
            <a:rPr lang="cs-CZ" sz="2800" i="1" dirty="0"/>
            <a:t> </a:t>
          </a:r>
          <a:r>
            <a:rPr lang="cs-CZ" sz="2800" i="1" dirty="0" err="1"/>
            <a:t>theory</a:t>
          </a:r>
          <a:endParaRPr lang="cs-CZ" sz="2800" i="1" dirty="0"/>
        </a:p>
        <a:p>
          <a:pPr algn="l" defTabSz="1244600">
            <a:lnSpc>
              <a:spcPct val="90000"/>
            </a:lnSpc>
            <a:spcBef>
              <a:spcPct val="0"/>
            </a:spcBef>
            <a:spcAft>
              <a:spcPct val="35000"/>
            </a:spcAft>
          </a:pPr>
          <a:r>
            <a:rPr lang="cs-CZ" sz="2800" i="1" dirty="0" err="1"/>
            <a:t>Value</a:t>
          </a:r>
          <a:r>
            <a:rPr lang="cs-CZ" sz="2800" i="1" dirty="0"/>
            <a:t> </a:t>
          </a:r>
          <a:r>
            <a:rPr lang="cs-CZ" sz="2800" i="1" dirty="0" err="1"/>
            <a:t>theory</a:t>
          </a:r>
          <a:endParaRPr lang="cs-CZ" sz="2800" i="1" dirty="0"/>
        </a:p>
        <a:p>
          <a:pPr algn="l" defTabSz="1244600">
            <a:lnSpc>
              <a:spcPct val="90000"/>
            </a:lnSpc>
            <a:spcBef>
              <a:spcPct val="0"/>
            </a:spcBef>
            <a:spcAft>
              <a:spcPct val="35000"/>
            </a:spcAft>
          </a:pPr>
          <a:r>
            <a:rPr lang="cs-CZ" sz="2800" i="1" dirty="0" err="1"/>
            <a:t>Reflective</a:t>
          </a:r>
          <a:r>
            <a:rPr lang="cs-CZ" sz="2800" i="1" dirty="0"/>
            <a:t> </a:t>
          </a:r>
          <a:r>
            <a:rPr lang="cs-CZ" sz="2800" i="1" dirty="0" err="1"/>
            <a:t>practice</a:t>
          </a:r>
          <a:endParaRPr lang="cs-CZ" sz="2800" i="1" dirty="0"/>
        </a:p>
        <a:p>
          <a:pPr algn="ctr" defTabSz="1244600">
            <a:lnSpc>
              <a:spcPct val="90000"/>
            </a:lnSpc>
            <a:spcBef>
              <a:spcPct val="0"/>
            </a:spcBef>
            <a:spcAft>
              <a:spcPct val="35000"/>
            </a:spcAft>
          </a:pPr>
          <a:r>
            <a:rPr lang="cs-CZ" sz="1900" dirty="0"/>
            <a:t>…</a:t>
          </a:r>
        </a:p>
      </dgm:t>
    </dgm:pt>
    <dgm:pt modelId="{416934E1-D88E-4958-BB43-6BBCDB919739}" type="parTrans" cxnId="{01351336-2152-47FC-8928-F67FE312DF6A}">
      <dgm:prSet/>
      <dgm:spPr/>
      <dgm:t>
        <a:bodyPr/>
        <a:lstStyle/>
        <a:p>
          <a:endParaRPr lang="cs-CZ"/>
        </a:p>
      </dgm:t>
    </dgm:pt>
    <dgm:pt modelId="{00A12EC9-F490-418B-865A-B80E0596E631}" type="sibTrans" cxnId="{01351336-2152-47FC-8928-F67FE312DF6A}">
      <dgm:prSet/>
      <dgm:spPr/>
      <dgm:t>
        <a:bodyPr/>
        <a:lstStyle/>
        <a:p>
          <a:endParaRPr lang="cs-CZ"/>
        </a:p>
      </dgm:t>
    </dgm:pt>
    <dgm:pt modelId="{F75160F4-317A-4CCD-8D63-4445BCCAAB94}" type="pres">
      <dgm:prSet presAssocID="{EC9E6D44-4C0B-4BC2-81D4-955D82B6DCC9}" presName="hierChild1" presStyleCnt="0">
        <dgm:presLayoutVars>
          <dgm:chPref val="1"/>
          <dgm:dir/>
          <dgm:animOne val="branch"/>
          <dgm:animLvl val="lvl"/>
          <dgm:resizeHandles/>
        </dgm:presLayoutVars>
      </dgm:prSet>
      <dgm:spPr/>
    </dgm:pt>
    <dgm:pt modelId="{3B1B6653-1847-4846-B0C7-A02F6CC3823D}" type="pres">
      <dgm:prSet presAssocID="{5CCCD843-E705-45BB-8D6D-75200FAE937E}" presName="hierRoot1" presStyleCnt="0"/>
      <dgm:spPr/>
    </dgm:pt>
    <dgm:pt modelId="{5036BA07-1EC0-4428-BA15-A0E8E3403504}" type="pres">
      <dgm:prSet presAssocID="{5CCCD843-E705-45BB-8D6D-75200FAE937E}" presName="composite" presStyleCnt="0"/>
      <dgm:spPr/>
    </dgm:pt>
    <dgm:pt modelId="{CC9DA3EF-BF7F-44F4-B350-B368792B435F}" type="pres">
      <dgm:prSet presAssocID="{5CCCD843-E705-45BB-8D6D-75200FAE937E}" presName="background" presStyleLbl="node0" presStyleIdx="0" presStyleCnt="1"/>
      <dgm:spPr/>
    </dgm:pt>
    <dgm:pt modelId="{47349F56-FDF8-40AF-A2B7-FCFA9C3B297B}" type="pres">
      <dgm:prSet presAssocID="{5CCCD843-E705-45BB-8D6D-75200FAE937E}" presName="text" presStyleLbl="fgAcc0" presStyleIdx="0" presStyleCnt="1" custScaleX="241379" custScaleY="136513">
        <dgm:presLayoutVars>
          <dgm:chPref val="3"/>
        </dgm:presLayoutVars>
      </dgm:prSet>
      <dgm:spPr/>
    </dgm:pt>
    <dgm:pt modelId="{F027E8CB-3197-41B4-AC75-64161F66373E}" type="pres">
      <dgm:prSet presAssocID="{5CCCD843-E705-45BB-8D6D-75200FAE937E}" presName="hierChild2" presStyleCnt="0"/>
      <dgm:spPr/>
    </dgm:pt>
    <dgm:pt modelId="{4465F2FF-EF4E-4584-B8F1-65319B4FD4C8}" type="pres">
      <dgm:prSet presAssocID="{9B3E39A7-854C-427E-8C9C-65B927D33857}" presName="Name10" presStyleLbl="parChTrans1D2" presStyleIdx="0" presStyleCnt="2"/>
      <dgm:spPr/>
    </dgm:pt>
    <dgm:pt modelId="{EC99FB5E-5321-4666-8729-A4B0944FC84F}" type="pres">
      <dgm:prSet presAssocID="{D3D1700C-C807-4C01-81C1-10E8CD3CE70F}" presName="hierRoot2" presStyleCnt="0"/>
      <dgm:spPr/>
    </dgm:pt>
    <dgm:pt modelId="{6BA80A34-FFE7-4133-AF30-C62777BA18BA}" type="pres">
      <dgm:prSet presAssocID="{D3D1700C-C807-4C01-81C1-10E8CD3CE70F}" presName="composite2" presStyleCnt="0"/>
      <dgm:spPr/>
    </dgm:pt>
    <dgm:pt modelId="{9FD51684-8EFC-404B-9CE1-2BE66789389A}" type="pres">
      <dgm:prSet presAssocID="{D3D1700C-C807-4C01-81C1-10E8CD3CE70F}" presName="background2" presStyleLbl="node2" presStyleIdx="0" presStyleCnt="2"/>
      <dgm:spPr/>
    </dgm:pt>
    <dgm:pt modelId="{94837F94-0201-47F6-91D0-57FFCAF582CC}" type="pres">
      <dgm:prSet presAssocID="{D3D1700C-C807-4C01-81C1-10E8CD3CE70F}" presName="text2" presStyleLbl="fgAcc2" presStyleIdx="0" presStyleCnt="2" custScaleX="215870">
        <dgm:presLayoutVars>
          <dgm:chPref val="3"/>
        </dgm:presLayoutVars>
      </dgm:prSet>
      <dgm:spPr/>
    </dgm:pt>
    <dgm:pt modelId="{D75AC4D2-07FF-4A4B-B4C5-D75077F7F4DA}" type="pres">
      <dgm:prSet presAssocID="{D3D1700C-C807-4C01-81C1-10E8CD3CE70F}" presName="hierChild3" presStyleCnt="0"/>
      <dgm:spPr/>
    </dgm:pt>
    <dgm:pt modelId="{FCB4F790-7A14-4292-BA3A-07BC87FC3456}" type="pres">
      <dgm:prSet presAssocID="{7D06C4A5-7BF2-43C1-833D-92B3631C6E37}" presName="Name17" presStyleLbl="parChTrans1D3" presStyleIdx="0" presStyleCnt="2"/>
      <dgm:spPr/>
    </dgm:pt>
    <dgm:pt modelId="{EEEF0C0E-CDEB-4F67-BA71-7ACB7890FFC0}" type="pres">
      <dgm:prSet presAssocID="{747032AF-B43F-40C2-B571-9BE05FF5C769}" presName="hierRoot3" presStyleCnt="0"/>
      <dgm:spPr/>
    </dgm:pt>
    <dgm:pt modelId="{999E35B7-45CD-46D3-A955-8DA9C705F1BA}" type="pres">
      <dgm:prSet presAssocID="{747032AF-B43F-40C2-B571-9BE05FF5C769}" presName="composite3" presStyleCnt="0"/>
      <dgm:spPr/>
    </dgm:pt>
    <dgm:pt modelId="{3929760D-02FD-42A5-9326-7EE23A47AD62}" type="pres">
      <dgm:prSet presAssocID="{747032AF-B43F-40C2-B571-9BE05FF5C769}" presName="background3" presStyleLbl="node3" presStyleIdx="0" presStyleCnt="2"/>
      <dgm:spPr/>
    </dgm:pt>
    <dgm:pt modelId="{4059EBAF-35BA-4071-9CF2-986A4BB45545}" type="pres">
      <dgm:prSet presAssocID="{747032AF-B43F-40C2-B571-9BE05FF5C769}" presName="text3" presStyleLbl="fgAcc3" presStyleIdx="0" presStyleCnt="2" custScaleX="304852" custScaleY="333223">
        <dgm:presLayoutVars>
          <dgm:chPref val="3"/>
        </dgm:presLayoutVars>
      </dgm:prSet>
      <dgm:spPr/>
    </dgm:pt>
    <dgm:pt modelId="{24F4EA52-3B10-4C1A-86EB-F2380088C384}" type="pres">
      <dgm:prSet presAssocID="{747032AF-B43F-40C2-B571-9BE05FF5C769}" presName="hierChild4" presStyleCnt="0"/>
      <dgm:spPr/>
    </dgm:pt>
    <dgm:pt modelId="{F6990E37-53A3-476F-9290-D303407E61A2}" type="pres">
      <dgm:prSet presAssocID="{EE2228B7-5BFA-4E58-9DBA-B97AC393FB2C}" presName="Name10" presStyleLbl="parChTrans1D2" presStyleIdx="1" presStyleCnt="2"/>
      <dgm:spPr/>
    </dgm:pt>
    <dgm:pt modelId="{16FDFB13-309D-41A6-8422-8724180F1B5A}" type="pres">
      <dgm:prSet presAssocID="{2BB3FA4F-11B1-4AF7-A349-EF6633C8DF24}" presName="hierRoot2" presStyleCnt="0"/>
      <dgm:spPr/>
    </dgm:pt>
    <dgm:pt modelId="{7BB63B1D-98EC-4DD8-AC34-AE212744EDDA}" type="pres">
      <dgm:prSet presAssocID="{2BB3FA4F-11B1-4AF7-A349-EF6633C8DF24}" presName="composite2" presStyleCnt="0"/>
      <dgm:spPr/>
    </dgm:pt>
    <dgm:pt modelId="{93C207E3-D47C-400A-90C2-F0FC92AE3950}" type="pres">
      <dgm:prSet presAssocID="{2BB3FA4F-11B1-4AF7-A349-EF6633C8DF24}" presName="background2" presStyleLbl="node2" presStyleIdx="1" presStyleCnt="2"/>
      <dgm:spPr/>
    </dgm:pt>
    <dgm:pt modelId="{A91E50AC-3B32-4C87-B177-C3749D3E6A5F}" type="pres">
      <dgm:prSet presAssocID="{2BB3FA4F-11B1-4AF7-A349-EF6633C8DF24}" presName="text2" presStyleLbl="fgAcc2" presStyleIdx="1" presStyleCnt="2" custScaleX="217913">
        <dgm:presLayoutVars>
          <dgm:chPref val="3"/>
        </dgm:presLayoutVars>
      </dgm:prSet>
      <dgm:spPr/>
    </dgm:pt>
    <dgm:pt modelId="{4099EA97-33BF-4B08-9E43-27B0D10AB058}" type="pres">
      <dgm:prSet presAssocID="{2BB3FA4F-11B1-4AF7-A349-EF6633C8DF24}" presName="hierChild3" presStyleCnt="0"/>
      <dgm:spPr/>
    </dgm:pt>
    <dgm:pt modelId="{6EA81BE2-DDA3-44A9-82F7-DACA157DDB0D}" type="pres">
      <dgm:prSet presAssocID="{416934E1-D88E-4958-BB43-6BBCDB919739}" presName="Name17" presStyleLbl="parChTrans1D3" presStyleIdx="1" presStyleCnt="2"/>
      <dgm:spPr/>
    </dgm:pt>
    <dgm:pt modelId="{545EC14C-6D01-4A7B-8E34-EE3887CC8FF4}" type="pres">
      <dgm:prSet presAssocID="{F57298D0-9627-4A16-9B3A-E1E6C13A5A6F}" presName="hierRoot3" presStyleCnt="0"/>
      <dgm:spPr/>
    </dgm:pt>
    <dgm:pt modelId="{8D8ED857-C995-4F43-AC3D-F42492180395}" type="pres">
      <dgm:prSet presAssocID="{F57298D0-9627-4A16-9B3A-E1E6C13A5A6F}" presName="composite3" presStyleCnt="0"/>
      <dgm:spPr/>
    </dgm:pt>
    <dgm:pt modelId="{CE674C5D-569A-4F1C-9D51-265B88E9F5BE}" type="pres">
      <dgm:prSet presAssocID="{F57298D0-9627-4A16-9B3A-E1E6C13A5A6F}" presName="background3" presStyleLbl="node3" presStyleIdx="1" presStyleCnt="2"/>
      <dgm:spPr/>
    </dgm:pt>
    <dgm:pt modelId="{1EEFF192-E70D-479B-A531-10FA9654F114}" type="pres">
      <dgm:prSet presAssocID="{F57298D0-9627-4A16-9B3A-E1E6C13A5A6F}" presName="text3" presStyleLbl="fgAcc3" presStyleIdx="1" presStyleCnt="2" custScaleX="286468" custScaleY="450134">
        <dgm:presLayoutVars>
          <dgm:chPref val="3"/>
        </dgm:presLayoutVars>
      </dgm:prSet>
      <dgm:spPr/>
    </dgm:pt>
    <dgm:pt modelId="{A240D230-6F82-4692-B837-C8B993009838}" type="pres">
      <dgm:prSet presAssocID="{F57298D0-9627-4A16-9B3A-E1E6C13A5A6F}" presName="hierChild4" presStyleCnt="0"/>
      <dgm:spPr/>
    </dgm:pt>
  </dgm:ptLst>
  <dgm:cxnLst>
    <dgm:cxn modelId="{F731FA09-DD4D-4712-A63F-DB3A79934D0D}" srcId="{5CCCD843-E705-45BB-8D6D-75200FAE937E}" destId="{D3D1700C-C807-4C01-81C1-10E8CD3CE70F}" srcOrd="0" destOrd="0" parTransId="{9B3E39A7-854C-427E-8C9C-65B927D33857}" sibTransId="{6C3DAF77-0BAC-4D1D-ABD8-8A8D25F006E3}"/>
    <dgm:cxn modelId="{B529FA26-6877-4AA9-B2B8-268F2E56F0A8}" type="presOf" srcId="{747032AF-B43F-40C2-B571-9BE05FF5C769}" destId="{4059EBAF-35BA-4071-9CF2-986A4BB45545}" srcOrd="0" destOrd="0" presId="urn:microsoft.com/office/officeart/2005/8/layout/hierarchy1"/>
    <dgm:cxn modelId="{E31DD22A-EB74-4047-BBEB-50AE897E8B08}" type="presOf" srcId="{EE2228B7-5BFA-4E58-9DBA-B97AC393FB2C}" destId="{F6990E37-53A3-476F-9290-D303407E61A2}" srcOrd="0" destOrd="0" presId="urn:microsoft.com/office/officeart/2005/8/layout/hierarchy1"/>
    <dgm:cxn modelId="{F58D8C31-AE6F-477E-9AF4-38FE1114BE92}" type="presOf" srcId="{7D06C4A5-7BF2-43C1-833D-92B3631C6E37}" destId="{FCB4F790-7A14-4292-BA3A-07BC87FC3456}" srcOrd="0" destOrd="0" presId="urn:microsoft.com/office/officeart/2005/8/layout/hierarchy1"/>
    <dgm:cxn modelId="{9BC0CC34-6131-41C3-B4A4-860AB7CAD7BF}" type="presOf" srcId="{D3D1700C-C807-4C01-81C1-10E8CD3CE70F}" destId="{94837F94-0201-47F6-91D0-57FFCAF582CC}" srcOrd="0" destOrd="0" presId="urn:microsoft.com/office/officeart/2005/8/layout/hierarchy1"/>
    <dgm:cxn modelId="{01351336-2152-47FC-8928-F67FE312DF6A}" srcId="{2BB3FA4F-11B1-4AF7-A349-EF6633C8DF24}" destId="{F57298D0-9627-4A16-9B3A-E1E6C13A5A6F}" srcOrd="0" destOrd="0" parTransId="{416934E1-D88E-4958-BB43-6BBCDB919739}" sibTransId="{00A12EC9-F490-418B-865A-B80E0596E631}"/>
    <dgm:cxn modelId="{F4B46F3E-0CA0-4CD7-B011-0742CA8766C3}" srcId="{EC9E6D44-4C0B-4BC2-81D4-955D82B6DCC9}" destId="{5CCCD843-E705-45BB-8D6D-75200FAE937E}" srcOrd="0" destOrd="0" parTransId="{DA6B67BF-9B96-479E-A351-7909656CA279}" sibTransId="{85FB104E-69E6-40BD-A049-66B22E1DCB8B}"/>
    <dgm:cxn modelId="{FBAE9066-6E5C-4559-8BC2-D0D2FCF07BAA}" type="presOf" srcId="{5CCCD843-E705-45BB-8D6D-75200FAE937E}" destId="{47349F56-FDF8-40AF-A2B7-FCFA9C3B297B}" srcOrd="0" destOrd="0" presId="urn:microsoft.com/office/officeart/2005/8/layout/hierarchy1"/>
    <dgm:cxn modelId="{43E21771-425E-449D-BF05-FCB61E0B2249}" type="presOf" srcId="{9B3E39A7-854C-427E-8C9C-65B927D33857}" destId="{4465F2FF-EF4E-4584-B8F1-65319B4FD4C8}" srcOrd="0" destOrd="0" presId="urn:microsoft.com/office/officeart/2005/8/layout/hierarchy1"/>
    <dgm:cxn modelId="{36016178-2A7F-45DC-94CA-4E75FECBEA34}" type="presOf" srcId="{F57298D0-9627-4A16-9B3A-E1E6C13A5A6F}" destId="{1EEFF192-E70D-479B-A531-10FA9654F114}" srcOrd="0" destOrd="0" presId="urn:microsoft.com/office/officeart/2005/8/layout/hierarchy1"/>
    <dgm:cxn modelId="{6F33FD88-B64B-4898-A5AD-B44D0F13C1EF}" type="presOf" srcId="{2BB3FA4F-11B1-4AF7-A349-EF6633C8DF24}" destId="{A91E50AC-3B32-4C87-B177-C3749D3E6A5F}" srcOrd="0" destOrd="0" presId="urn:microsoft.com/office/officeart/2005/8/layout/hierarchy1"/>
    <dgm:cxn modelId="{45694F9F-A77E-40D8-B0B6-6D3A434BBAF7}" type="presOf" srcId="{EC9E6D44-4C0B-4BC2-81D4-955D82B6DCC9}" destId="{F75160F4-317A-4CCD-8D63-4445BCCAAB94}" srcOrd="0" destOrd="0" presId="urn:microsoft.com/office/officeart/2005/8/layout/hierarchy1"/>
    <dgm:cxn modelId="{56F580BE-C64F-42C4-B9E4-3183FC91F256}" srcId="{D3D1700C-C807-4C01-81C1-10E8CD3CE70F}" destId="{747032AF-B43F-40C2-B571-9BE05FF5C769}" srcOrd="0" destOrd="0" parTransId="{7D06C4A5-7BF2-43C1-833D-92B3631C6E37}" sibTransId="{07A6B59E-A79B-45A4-A21F-C92A5481B488}"/>
    <dgm:cxn modelId="{1AB7F9EA-90AF-4110-92EE-AE5B60B8A76E}" type="presOf" srcId="{416934E1-D88E-4958-BB43-6BBCDB919739}" destId="{6EA81BE2-DDA3-44A9-82F7-DACA157DDB0D}" srcOrd="0" destOrd="0" presId="urn:microsoft.com/office/officeart/2005/8/layout/hierarchy1"/>
    <dgm:cxn modelId="{1E85CEF5-84D6-4670-AAC7-35832118CA99}" srcId="{5CCCD843-E705-45BB-8D6D-75200FAE937E}" destId="{2BB3FA4F-11B1-4AF7-A349-EF6633C8DF24}" srcOrd="1" destOrd="0" parTransId="{EE2228B7-5BFA-4E58-9DBA-B97AC393FB2C}" sibTransId="{479C9449-FE89-4DAC-839A-3B76DF3FBEA2}"/>
    <dgm:cxn modelId="{A4F0971A-9B74-4C68-833D-F12E55E0F208}" type="presParOf" srcId="{F75160F4-317A-4CCD-8D63-4445BCCAAB94}" destId="{3B1B6653-1847-4846-B0C7-A02F6CC3823D}" srcOrd="0" destOrd="0" presId="urn:microsoft.com/office/officeart/2005/8/layout/hierarchy1"/>
    <dgm:cxn modelId="{564FF6ED-09D3-4098-8A36-72178448EF3C}" type="presParOf" srcId="{3B1B6653-1847-4846-B0C7-A02F6CC3823D}" destId="{5036BA07-1EC0-4428-BA15-A0E8E3403504}" srcOrd="0" destOrd="0" presId="urn:microsoft.com/office/officeart/2005/8/layout/hierarchy1"/>
    <dgm:cxn modelId="{EB5BB74A-F887-4811-860C-CBB81F0D51C8}" type="presParOf" srcId="{5036BA07-1EC0-4428-BA15-A0E8E3403504}" destId="{CC9DA3EF-BF7F-44F4-B350-B368792B435F}" srcOrd="0" destOrd="0" presId="urn:microsoft.com/office/officeart/2005/8/layout/hierarchy1"/>
    <dgm:cxn modelId="{6AC68B6B-C389-46D2-8C31-C822607338EC}" type="presParOf" srcId="{5036BA07-1EC0-4428-BA15-A0E8E3403504}" destId="{47349F56-FDF8-40AF-A2B7-FCFA9C3B297B}" srcOrd="1" destOrd="0" presId="urn:microsoft.com/office/officeart/2005/8/layout/hierarchy1"/>
    <dgm:cxn modelId="{481FBDDA-6F49-483D-81AE-9574479AF0B4}" type="presParOf" srcId="{3B1B6653-1847-4846-B0C7-A02F6CC3823D}" destId="{F027E8CB-3197-41B4-AC75-64161F66373E}" srcOrd="1" destOrd="0" presId="urn:microsoft.com/office/officeart/2005/8/layout/hierarchy1"/>
    <dgm:cxn modelId="{6949D637-7F7C-415D-892C-65379E0752D3}" type="presParOf" srcId="{F027E8CB-3197-41B4-AC75-64161F66373E}" destId="{4465F2FF-EF4E-4584-B8F1-65319B4FD4C8}" srcOrd="0" destOrd="0" presId="urn:microsoft.com/office/officeart/2005/8/layout/hierarchy1"/>
    <dgm:cxn modelId="{56A6593A-C8E9-4837-92D0-FA7BC904445A}" type="presParOf" srcId="{F027E8CB-3197-41B4-AC75-64161F66373E}" destId="{EC99FB5E-5321-4666-8729-A4B0944FC84F}" srcOrd="1" destOrd="0" presId="urn:microsoft.com/office/officeart/2005/8/layout/hierarchy1"/>
    <dgm:cxn modelId="{87319722-2C47-4E5E-9501-148C36E84419}" type="presParOf" srcId="{EC99FB5E-5321-4666-8729-A4B0944FC84F}" destId="{6BA80A34-FFE7-4133-AF30-C62777BA18BA}" srcOrd="0" destOrd="0" presId="urn:microsoft.com/office/officeart/2005/8/layout/hierarchy1"/>
    <dgm:cxn modelId="{321787B5-C86A-413E-8487-2736831A5E36}" type="presParOf" srcId="{6BA80A34-FFE7-4133-AF30-C62777BA18BA}" destId="{9FD51684-8EFC-404B-9CE1-2BE66789389A}" srcOrd="0" destOrd="0" presId="urn:microsoft.com/office/officeart/2005/8/layout/hierarchy1"/>
    <dgm:cxn modelId="{B40152A0-F1CA-45AB-A5B5-EEF57CA2198C}" type="presParOf" srcId="{6BA80A34-FFE7-4133-AF30-C62777BA18BA}" destId="{94837F94-0201-47F6-91D0-57FFCAF582CC}" srcOrd="1" destOrd="0" presId="urn:microsoft.com/office/officeart/2005/8/layout/hierarchy1"/>
    <dgm:cxn modelId="{AE5B600B-8FCE-4055-A0F8-88073D9F4A72}" type="presParOf" srcId="{EC99FB5E-5321-4666-8729-A4B0944FC84F}" destId="{D75AC4D2-07FF-4A4B-B4C5-D75077F7F4DA}" srcOrd="1" destOrd="0" presId="urn:microsoft.com/office/officeart/2005/8/layout/hierarchy1"/>
    <dgm:cxn modelId="{0C5BAC29-9907-4D6D-B855-29C8AD2F2BFE}" type="presParOf" srcId="{D75AC4D2-07FF-4A4B-B4C5-D75077F7F4DA}" destId="{FCB4F790-7A14-4292-BA3A-07BC87FC3456}" srcOrd="0" destOrd="0" presId="urn:microsoft.com/office/officeart/2005/8/layout/hierarchy1"/>
    <dgm:cxn modelId="{85AD1992-DC19-4F31-8E81-CB75ED368175}" type="presParOf" srcId="{D75AC4D2-07FF-4A4B-B4C5-D75077F7F4DA}" destId="{EEEF0C0E-CDEB-4F67-BA71-7ACB7890FFC0}" srcOrd="1" destOrd="0" presId="urn:microsoft.com/office/officeart/2005/8/layout/hierarchy1"/>
    <dgm:cxn modelId="{FFAFEA4D-C519-47EA-993E-38F51818A98A}" type="presParOf" srcId="{EEEF0C0E-CDEB-4F67-BA71-7ACB7890FFC0}" destId="{999E35B7-45CD-46D3-A955-8DA9C705F1BA}" srcOrd="0" destOrd="0" presId="urn:microsoft.com/office/officeart/2005/8/layout/hierarchy1"/>
    <dgm:cxn modelId="{DD283E96-4EC3-49C9-BC13-CA234546A8EA}" type="presParOf" srcId="{999E35B7-45CD-46D3-A955-8DA9C705F1BA}" destId="{3929760D-02FD-42A5-9326-7EE23A47AD62}" srcOrd="0" destOrd="0" presId="urn:microsoft.com/office/officeart/2005/8/layout/hierarchy1"/>
    <dgm:cxn modelId="{38E2656B-5B19-44F4-8E58-639AB1C125A4}" type="presParOf" srcId="{999E35B7-45CD-46D3-A955-8DA9C705F1BA}" destId="{4059EBAF-35BA-4071-9CF2-986A4BB45545}" srcOrd="1" destOrd="0" presId="urn:microsoft.com/office/officeart/2005/8/layout/hierarchy1"/>
    <dgm:cxn modelId="{17274C5F-738E-4075-8D7E-FE7BA14BF2C7}" type="presParOf" srcId="{EEEF0C0E-CDEB-4F67-BA71-7ACB7890FFC0}" destId="{24F4EA52-3B10-4C1A-86EB-F2380088C384}" srcOrd="1" destOrd="0" presId="urn:microsoft.com/office/officeart/2005/8/layout/hierarchy1"/>
    <dgm:cxn modelId="{0CF7A014-E3D9-4BE8-870D-4884F12AA2BC}" type="presParOf" srcId="{F027E8CB-3197-41B4-AC75-64161F66373E}" destId="{F6990E37-53A3-476F-9290-D303407E61A2}" srcOrd="2" destOrd="0" presId="urn:microsoft.com/office/officeart/2005/8/layout/hierarchy1"/>
    <dgm:cxn modelId="{678CC5D0-58CD-44DB-8AF5-77C203C1F7B4}" type="presParOf" srcId="{F027E8CB-3197-41B4-AC75-64161F66373E}" destId="{16FDFB13-309D-41A6-8422-8724180F1B5A}" srcOrd="3" destOrd="0" presId="urn:microsoft.com/office/officeart/2005/8/layout/hierarchy1"/>
    <dgm:cxn modelId="{7AEE3D20-ADA2-4F4E-844A-7CA0D1A168A6}" type="presParOf" srcId="{16FDFB13-309D-41A6-8422-8724180F1B5A}" destId="{7BB63B1D-98EC-4DD8-AC34-AE212744EDDA}" srcOrd="0" destOrd="0" presId="urn:microsoft.com/office/officeart/2005/8/layout/hierarchy1"/>
    <dgm:cxn modelId="{6BA7D9C3-CC28-4C3B-9BD7-B47C0B51F5C6}" type="presParOf" srcId="{7BB63B1D-98EC-4DD8-AC34-AE212744EDDA}" destId="{93C207E3-D47C-400A-90C2-F0FC92AE3950}" srcOrd="0" destOrd="0" presId="urn:microsoft.com/office/officeart/2005/8/layout/hierarchy1"/>
    <dgm:cxn modelId="{14CC0851-EBFA-4462-9169-E832D15C29F3}" type="presParOf" srcId="{7BB63B1D-98EC-4DD8-AC34-AE212744EDDA}" destId="{A91E50AC-3B32-4C87-B177-C3749D3E6A5F}" srcOrd="1" destOrd="0" presId="urn:microsoft.com/office/officeart/2005/8/layout/hierarchy1"/>
    <dgm:cxn modelId="{8E729ED4-6E9C-4474-B297-7795CE36BAEA}" type="presParOf" srcId="{16FDFB13-309D-41A6-8422-8724180F1B5A}" destId="{4099EA97-33BF-4B08-9E43-27B0D10AB058}" srcOrd="1" destOrd="0" presId="urn:microsoft.com/office/officeart/2005/8/layout/hierarchy1"/>
    <dgm:cxn modelId="{9330B206-11FD-43C0-BE53-CF11F53D0E05}" type="presParOf" srcId="{4099EA97-33BF-4B08-9E43-27B0D10AB058}" destId="{6EA81BE2-DDA3-44A9-82F7-DACA157DDB0D}" srcOrd="0" destOrd="0" presId="urn:microsoft.com/office/officeart/2005/8/layout/hierarchy1"/>
    <dgm:cxn modelId="{A7DEC768-EEEE-4310-8CB5-6490D1ACBFF5}" type="presParOf" srcId="{4099EA97-33BF-4B08-9E43-27B0D10AB058}" destId="{545EC14C-6D01-4A7B-8E34-EE3887CC8FF4}" srcOrd="1" destOrd="0" presId="urn:microsoft.com/office/officeart/2005/8/layout/hierarchy1"/>
    <dgm:cxn modelId="{5B05A023-505B-4055-9DD3-39EF2F1CE2FA}" type="presParOf" srcId="{545EC14C-6D01-4A7B-8E34-EE3887CC8FF4}" destId="{8D8ED857-C995-4F43-AC3D-F42492180395}" srcOrd="0" destOrd="0" presId="urn:microsoft.com/office/officeart/2005/8/layout/hierarchy1"/>
    <dgm:cxn modelId="{7276F4EF-E397-46E9-B8D9-D88186D97D1C}" type="presParOf" srcId="{8D8ED857-C995-4F43-AC3D-F42492180395}" destId="{CE674C5D-569A-4F1C-9D51-265B88E9F5BE}" srcOrd="0" destOrd="0" presId="urn:microsoft.com/office/officeart/2005/8/layout/hierarchy1"/>
    <dgm:cxn modelId="{A352F93F-FA8C-4B26-9F04-55958A9EEFAB}" type="presParOf" srcId="{8D8ED857-C995-4F43-AC3D-F42492180395}" destId="{1EEFF192-E70D-479B-A531-10FA9654F114}" srcOrd="1" destOrd="0" presId="urn:microsoft.com/office/officeart/2005/8/layout/hierarchy1"/>
    <dgm:cxn modelId="{5ACAAF65-F729-4899-83C6-150CCFDDC206}" type="presParOf" srcId="{545EC14C-6D01-4A7B-8E34-EE3887CC8FF4}" destId="{A240D230-6F82-4692-B837-C8B99300983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4B349E-D364-47BB-8C9A-2131E9BCEED8}" type="doc">
      <dgm:prSet loTypeId="urn:microsoft.com/office/officeart/2005/8/layout/pyramid3" loCatId="pyramid" qsTypeId="urn:microsoft.com/office/officeart/2005/8/quickstyle/simple1" qsCatId="simple" csTypeId="urn:microsoft.com/office/officeart/2005/8/colors/accent1_2" csCatId="accent1" phldr="1"/>
      <dgm:spPr/>
      <dgm:t>
        <a:bodyPr/>
        <a:lstStyle/>
        <a:p>
          <a:endParaRPr lang="cs-CZ"/>
        </a:p>
      </dgm:t>
    </dgm:pt>
    <dgm:pt modelId="{63AAD782-A3A3-4B9E-B164-681C14DBA122}">
      <dgm:prSet phldrT="[Text]" custT="1"/>
      <dgm:spPr>
        <a:gradFill rotWithShape="0">
          <a:gsLst>
            <a:gs pos="0">
              <a:schemeClr val="accent1">
                <a:lumMod val="75000"/>
              </a:schemeClr>
            </a:gs>
            <a:gs pos="50000">
              <a:schemeClr val="accent1">
                <a:tint val="44500"/>
                <a:satMod val="160000"/>
              </a:schemeClr>
            </a:gs>
            <a:gs pos="100000">
              <a:schemeClr val="accent1">
                <a:tint val="23500"/>
                <a:satMod val="160000"/>
              </a:schemeClr>
            </a:gs>
          </a:gsLst>
          <a:lin ang="5400000" scaled="0"/>
        </a:gradFill>
      </dgm:spPr>
      <dgm:t>
        <a:bodyPr/>
        <a:lstStyle/>
        <a:p>
          <a:r>
            <a:rPr lang="cs-CZ" sz="3600" b="1" dirty="0" err="1"/>
            <a:t>Metaethics</a:t>
          </a:r>
          <a:endParaRPr lang="cs-CZ" sz="3600" b="1" dirty="0"/>
        </a:p>
      </dgm:t>
    </dgm:pt>
    <dgm:pt modelId="{ACB90434-FC47-4F67-8775-1FBBC8566969}" type="parTrans" cxnId="{2C142500-C086-420F-B486-FEF8F345E0DC}">
      <dgm:prSet/>
      <dgm:spPr/>
      <dgm:t>
        <a:bodyPr/>
        <a:lstStyle/>
        <a:p>
          <a:endParaRPr lang="cs-CZ"/>
        </a:p>
      </dgm:t>
    </dgm:pt>
    <dgm:pt modelId="{79F9F9E7-13CB-4371-82D6-EA30E59875D6}" type="sibTrans" cxnId="{2C142500-C086-420F-B486-FEF8F345E0DC}">
      <dgm:prSet/>
      <dgm:spPr/>
      <dgm:t>
        <a:bodyPr/>
        <a:lstStyle/>
        <a:p>
          <a:endParaRPr lang="cs-CZ"/>
        </a:p>
      </dgm:t>
    </dgm:pt>
    <dgm:pt modelId="{23B96CF9-F174-4292-A7C7-60BB429A75E7}">
      <dgm:prSet phldrT="[Text]" custT="1"/>
      <dgm:spPr>
        <a:gradFill rotWithShape="0">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dgm:spPr>
      <dgm:t>
        <a:bodyPr/>
        <a:lstStyle/>
        <a:p>
          <a:r>
            <a:rPr lang="cs-CZ" sz="2800" b="1" dirty="0"/>
            <a:t>Normative </a:t>
          </a:r>
          <a:r>
            <a:rPr lang="cs-CZ" sz="2800" b="1" dirty="0" err="1"/>
            <a:t>Ethics</a:t>
          </a:r>
          <a:endParaRPr lang="cs-CZ" sz="2800" b="1" dirty="0"/>
        </a:p>
      </dgm:t>
    </dgm:pt>
    <dgm:pt modelId="{7536631E-D0CF-438D-8898-BBA43D27652C}" type="parTrans" cxnId="{5A69DA82-C28F-491A-8339-BD06470416A5}">
      <dgm:prSet/>
      <dgm:spPr/>
      <dgm:t>
        <a:bodyPr/>
        <a:lstStyle/>
        <a:p>
          <a:endParaRPr lang="cs-CZ"/>
        </a:p>
      </dgm:t>
    </dgm:pt>
    <dgm:pt modelId="{A436E966-ED56-4507-8579-6C1A1A6A0F51}" type="sibTrans" cxnId="{5A69DA82-C28F-491A-8339-BD06470416A5}">
      <dgm:prSet/>
      <dgm:spPr/>
      <dgm:t>
        <a:bodyPr/>
        <a:lstStyle/>
        <a:p>
          <a:endParaRPr lang="cs-CZ"/>
        </a:p>
      </dgm:t>
    </dgm:pt>
    <dgm:pt modelId="{5F75331C-8957-432E-8A57-3D283B139980}">
      <dgm:prSet phldrT="[Text]"/>
      <dgm:spPr>
        <a:gradFill rotWithShape="0">
          <a:gsLst>
            <a:gs pos="0">
              <a:schemeClr val="accent1">
                <a:lumMod val="40000"/>
                <a:lumOff val="60000"/>
              </a:schemeClr>
            </a:gs>
            <a:gs pos="50000">
              <a:schemeClr val="accent1">
                <a:tint val="44500"/>
                <a:satMod val="160000"/>
              </a:schemeClr>
            </a:gs>
            <a:gs pos="100000">
              <a:schemeClr val="accent1">
                <a:tint val="23500"/>
                <a:satMod val="160000"/>
              </a:schemeClr>
            </a:gs>
          </a:gsLst>
          <a:lin ang="5400000" scaled="0"/>
        </a:gradFill>
      </dgm:spPr>
      <dgm:t>
        <a:bodyPr/>
        <a:lstStyle/>
        <a:p>
          <a:r>
            <a:rPr lang="cs-CZ" b="1" dirty="0" err="1"/>
            <a:t>Casuistry</a:t>
          </a:r>
          <a:r>
            <a:rPr lang="cs-CZ" b="1" dirty="0"/>
            <a:t> (</a:t>
          </a:r>
          <a:r>
            <a:rPr lang="cs-CZ" b="1" dirty="0" err="1"/>
            <a:t>paradigm</a:t>
          </a:r>
          <a:r>
            <a:rPr lang="cs-CZ" b="1" dirty="0"/>
            <a:t> </a:t>
          </a:r>
          <a:r>
            <a:rPr lang="cs-CZ" b="1" dirty="0" err="1"/>
            <a:t>cases</a:t>
          </a:r>
          <a:r>
            <a:rPr lang="cs-CZ" b="1" dirty="0"/>
            <a:t>)</a:t>
          </a:r>
        </a:p>
      </dgm:t>
    </dgm:pt>
    <dgm:pt modelId="{78CDAEAC-AF42-4559-B701-55787E111F9B}" type="parTrans" cxnId="{DE29FA12-46A8-4FB7-9C69-FE09E8347FE0}">
      <dgm:prSet/>
      <dgm:spPr/>
      <dgm:t>
        <a:bodyPr/>
        <a:lstStyle/>
        <a:p>
          <a:endParaRPr lang="cs-CZ"/>
        </a:p>
      </dgm:t>
    </dgm:pt>
    <dgm:pt modelId="{0A833EC1-488C-402D-8F34-B9888E1FDF5C}" type="sibTrans" cxnId="{DE29FA12-46A8-4FB7-9C69-FE09E8347FE0}">
      <dgm:prSet/>
      <dgm:spPr/>
      <dgm:t>
        <a:bodyPr/>
        <a:lstStyle/>
        <a:p>
          <a:endParaRPr lang="cs-CZ"/>
        </a:p>
      </dgm:t>
    </dgm:pt>
    <dgm:pt modelId="{7EC8D339-643D-4399-8955-88A2BAB7DE9F}">
      <dgm:prSet phldrT="[Text]"/>
      <dgm:spPr>
        <a:gradFill rotWithShape="0">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dgm:spPr>
      <dgm:t>
        <a:bodyPr/>
        <a:lstStyle/>
        <a:p>
          <a:r>
            <a:rPr lang="cs-CZ" b="1" dirty="0" err="1"/>
            <a:t>Codes</a:t>
          </a:r>
          <a:r>
            <a:rPr lang="cs-CZ" b="1" dirty="0"/>
            <a:t> </a:t>
          </a:r>
          <a:r>
            <a:rPr lang="cs-CZ" b="1" dirty="0" err="1"/>
            <a:t>of</a:t>
          </a:r>
          <a:r>
            <a:rPr lang="cs-CZ" b="1" dirty="0"/>
            <a:t> </a:t>
          </a:r>
          <a:r>
            <a:rPr lang="cs-CZ" b="1" dirty="0" err="1"/>
            <a:t>Ethics</a:t>
          </a:r>
          <a:endParaRPr lang="cs-CZ" b="1" dirty="0"/>
        </a:p>
        <a:p>
          <a:r>
            <a:rPr lang="cs-CZ" b="1" dirty="0"/>
            <a:t>(</a:t>
          </a:r>
          <a:r>
            <a:rPr lang="cs-CZ" b="1" dirty="0" err="1"/>
            <a:t>Rules</a:t>
          </a:r>
          <a:r>
            <a:rPr lang="cs-CZ" b="1" dirty="0"/>
            <a:t> </a:t>
          </a:r>
          <a:r>
            <a:rPr lang="cs-CZ" b="1" dirty="0" err="1"/>
            <a:t>and</a:t>
          </a:r>
          <a:r>
            <a:rPr lang="cs-CZ" b="1" dirty="0"/>
            <a:t> </a:t>
          </a:r>
          <a:r>
            <a:rPr lang="cs-CZ" b="1" dirty="0" err="1"/>
            <a:t>Rights</a:t>
          </a:r>
          <a:r>
            <a:rPr lang="cs-CZ" b="1" dirty="0"/>
            <a:t>)</a:t>
          </a:r>
        </a:p>
      </dgm:t>
    </dgm:pt>
    <dgm:pt modelId="{635522C6-6177-4787-9E44-89255490EB43}" type="parTrans" cxnId="{CBDAB5AD-41AB-44C5-A5F6-CFF01FAD78E3}">
      <dgm:prSet/>
      <dgm:spPr/>
      <dgm:t>
        <a:bodyPr/>
        <a:lstStyle/>
        <a:p>
          <a:endParaRPr lang="cs-CZ"/>
        </a:p>
      </dgm:t>
    </dgm:pt>
    <dgm:pt modelId="{267C11B3-5CD1-4BE7-AF6F-89B4850C522A}" type="sibTrans" cxnId="{CBDAB5AD-41AB-44C5-A5F6-CFF01FAD78E3}">
      <dgm:prSet/>
      <dgm:spPr/>
      <dgm:t>
        <a:bodyPr/>
        <a:lstStyle/>
        <a:p>
          <a:endParaRPr lang="cs-CZ"/>
        </a:p>
      </dgm:t>
    </dgm:pt>
    <dgm:pt modelId="{CC38C381-6013-49DD-93BC-4C58E8FA3743}" type="pres">
      <dgm:prSet presAssocID="{EA4B349E-D364-47BB-8C9A-2131E9BCEED8}" presName="Name0" presStyleCnt="0">
        <dgm:presLayoutVars>
          <dgm:dir/>
          <dgm:animLvl val="lvl"/>
          <dgm:resizeHandles val="exact"/>
        </dgm:presLayoutVars>
      </dgm:prSet>
      <dgm:spPr/>
    </dgm:pt>
    <dgm:pt modelId="{BC85210B-7199-4ABF-A8EA-0270348A5354}" type="pres">
      <dgm:prSet presAssocID="{63AAD782-A3A3-4B9E-B164-681C14DBA122}" presName="Name8" presStyleCnt="0"/>
      <dgm:spPr/>
    </dgm:pt>
    <dgm:pt modelId="{8840178F-D6CD-4D20-A3D7-29B0F8AF26B7}" type="pres">
      <dgm:prSet presAssocID="{63AAD782-A3A3-4B9E-B164-681C14DBA122}" presName="level" presStyleLbl="node1" presStyleIdx="0" presStyleCnt="4">
        <dgm:presLayoutVars>
          <dgm:chMax val="1"/>
          <dgm:bulletEnabled val="1"/>
        </dgm:presLayoutVars>
      </dgm:prSet>
      <dgm:spPr/>
    </dgm:pt>
    <dgm:pt modelId="{3326F5EE-4320-4CC1-9AA1-5F89EA350784}" type="pres">
      <dgm:prSet presAssocID="{63AAD782-A3A3-4B9E-B164-681C14DBA122}" presName="levelTx" presStyleLbl="revTx" presStyleIdx="0" presStyleCnt="0">
        <dgm:presLayoutVars>
          <dgm:chMax val="1"/>
          <dgm:bulletEnabled val="1"/>
        </dgm:presLayoutVars>
      </dgm:prSet>
      <dgm:spPr/>
    </dgm:pt>
    <dgm:pt modelId="{D69504B0-5462-4A44-9913-B19AAAD0F66E}" type="pres">
      <dgm:prSet presAssocID="{23B96CF9-F174-4292-A7C7-60BB429A75E7}" presName="Name8" presStyleCnt="0"/>
      <dgm:spPr/>
    </dgm:pt>
    <dgm:pt modelId="{A3545D96-5DA3-4D8C-AB32-155CBF0D1AD0}" type="pres">
      <dgm:prSet presAssocID="{23B96CF9-F174-4292-A7C7-60BB429A75E7}" presName="level" presStyleLbl="node1" presStyleIdx="1" presStyleCnt="4">
        <dgm:presLayoutVars>
          <dgm:chMax val="1"/>
          <dgm:bulletEnabled val="1"/>
        </dgm:presLayoutVars>
      </dgm:prSet>
      <dgm:spPr/>
    </dgm:pt>
    <dgm:pt modelId="{8602CFFB-9618-4C05-8CB0-758B7F3D6E5A}" type="pres">
      <dgm:prSet presAssocID="{23B96CF9-F174-4292-A7C7-60BB429A75E7}" presName="levelTx" presStyleLbl="revTx" presStyleIdx="0" presStyleCnt="0">
        <dgm:presLayoutVars>
          <dgm:chMax val="1"/>
          <dgm:bulletEnabled val="1"/>
        </dgm:presLayoutVars>
      </dgm:prSet>
      <dgm:spPr/>
    </dgm:pt>
    <dgm:pt modelId="{FEFF286C-197B-446D-8770-040B1439AD68}" type="pres">
      <dgm:prSet presAssocID="{7EC8D339-643D-4399-8955-88A2BAB7DE9F}" presName="Name8" presStyleCnt="0"/>
      <dgm:spPr/>
    </dgm:pt>
    <dgm:pt modelId="{92D3DC6C-DE6D-4E1D-A443-14EC6E2C7922}" type="pres">
      <dgm:prSet presAssocID="{7EC8D339-643D-4399-8955-88A2BAB7DE9F}" presName="level" presStyleLbl="node1" presStyleIdx="2" presStyleCnt="4">
        <dgm:presLayoutVars>
          <dgm:chMax val="1"/>
          <dgm:bulletEnabled val="1"/>
        </dgm:presLayoutVars>
      </dgm:prSet>
      <dgm:spPr/>
    </dgm:pt>
    <dgm:pt modelId="{067DE728-B149-4191-94A8-D70D8C7527D0}" type="pres">
      <dgm:prSet presAssocID="{7EC8D339-643D-4399-8955-88A2BAB7DE9F}" presName="levelTx" presStyleLbl="revTx" presStyleIdx="0" presStyleCnt="0">
        <dgm:presLayoutVars>
          <dgm:chMax val="1"/>
          <dgm:bulletEnabled val="1"/>
        </dgm:presLayoutVars>
      </dgm:prSet>
      <dgm:spPr/>
    </dgm:pt>
    <dgm:pt modelId="{284DE314-4C3A-495F-86C9-030D6C0C9C00}" type="pres">
      <dgm:prSet presAssocID="{5F75331C-8957-432E-8A57-3D283B139980}" presName="Name8" presStyleCnt="0"/>
      <dgm:spPr/>
    </dgm:pt>
    <dgm:pt modelId="{2C39E27D-7AB2-4818-AE16-328C88007642}" type="pres">
      <dgm:prSet presAssocID="{5F75331C-8957-432E-8A57-3D283B139980}" presName="level" presStyleLbl="node1" presStyleIdx="3" presStyleCnt="4">
        <dgm:presLayoutVars>
          <dgm:chMax val="1"/>
          <dgm:bulletEnabled val="1"/>
        </dgm:presLayoutVars>
      </dgm:prSet>
      <dgm:spPr/>
    </dgm:pt>
    <dgm:pt modelId="{42793D91-45AF-4885-B19F-A65EBEBFC9D2}" type="pres">
      <dgm:prSet presAssocID="{5F75331C-8957-432E-8A57-3D283B139980}" presName="levelTx" presStyleLbl="revTx" presStyleIdx="0" presStyleCnt="0">
        <dgm:presLayoutVars>
          <dgm:chMax val="1"/>
          <dgm:bulletEnabled val="1"/>
        </dgm:presLayoutVars>
      </dgm:prSet>
      <dgm:spPr/>
    </dgm:pt>
  </dgm:ptLst>
  <dgm:cxnLst>
    <dgm:cxn modelId="{2C142500-C086-420F-B486-FEF8F345E0DC}" srcId="{EA4B349E-D364-47BB-8C9A-2131E9BCEED8}" destId="{63AAD782-A3A3-4B9E-B164-681C14DBA122}" srcOrd="0" destOrd="0" parTransId="{ACB90434-FC47-4F67-8775-1FBBC8566969}" sibTransId="{79F9F9E7-13CB-4371-82D6-EA30E59875D6}"/>
    <dgm:cxn modelId="{6318F00F-5E89-4478-8572-DB00B14238C3}" type="presOf" srcId="{7EC8D339-643D-4399-8955-88A2BAB7DE9F}" destId="{067DE728-B149-4191-94A8-D70D8C7527D0}" srcOrd="1" destOrd="0" presId="urn:microsoft.com/office/officeart/2005/8/layout/pyramid3"/>
    <dgm:cxn modelId="{DE29FA12-46A8-4FB7-9C69-FE09E8347FE0}" srcId="{EA4B349E-D364-47BB-8C9A-2131E9BCEED8}" destId="{5F75331C-8957-432E-8A57-3D283B139980}" srcOrd="3" destOrd="0" parTransId="{78CDAEAC-AF42-4559-B701-55787E111F9B}" sibTransId="{0A833EC1-488C-402D-8F34-B9888E1FDF5C}"/>
    <dgm:cxn modelId="{4FDC8E5E-2A4E-4902-96EB-CE30FA877CB2}" type="presOf" srcId="{23B96CF9-F174-4292-A7C7-60BB429A75E7}" destId="{8602CFFB-9618-4C05-8CB0-758B7F3D6E5A}" srcOrd="1" destOrd="0" presId="urn:microsoft.com/office/officeart/2005/8/layout/pyramid3"/>
    <dgm:cxn modelId="{CFB2444F-C37C-4240-ADBF-1066046DD3E4}" type="presOf" srcId="{63AAD782-A3A3-4B9E-B164-681C14DBA122}" destId="{3326F5EE-4320-4CC1-9AA1-5F89EA350784}" srcOrd="1" destOrd="0" presId="urn:microsoft.com/office/officeart/2005/8/layout/pyramid3"/>
    <dgm:cxn modelId="{5A69DA82-C28F-491A-8339-BD06470416A5}" srcId="{EA4B349E-D364-47BB-8C9A-2131E9BCEED8}" destId="{23B96CF9-F174-4292-A7C7-60BB429A75E7}" srcOrd="1" destOrd="0" parTransId="{7536631E-D0CF-438D-8898-BBA43D27652C}" sibTransId="{A436E966-ED56-4507-8579-6C1A1A6A0F51}"/>
    <dgm:cxn modelId="{EBCF5B96-BB3F-4982-970B-5DA1851E9AF1}" type="presOf" srcId="{EA4B349E-D364-47BB-8C9A-2131E9BCEED8}" destId="{CC38C381-6013-49DD-93BC-4C58E8FA3743}" srcOrd="0" destOrd="0" presId="urn:microsoft.com/office/officeart/2005/8/layout/pyramid3"/>
    <dgm:cxn modelId="{BA6E5397-F4E3-4247-B8FC-FC291B4904E4}" type="presOf" srcId="{7EC8D339-643D-4399-8955-88A2BAB7DE9F}" destId="{92D3DC6C-DE6D-4E1D-A443-14EC6E2C7922}" srcOrd="0" destOrd="0" presId="urn:microsoft.com/office/officeart/2005/8/layout/pyramid3"/>
    <dgm:cxn modelId="{33B1E1A0-FCC3-41CA-8B16-5B212583B9BF}" type="presOf" srcId="{63AAD782-A3A3-4B9E-B164-681C14DBA122}" destId="{8840178F-D6CD-4D20-A3D7-29B0F8AF26B7}" srcOrd="0" destOrd="0" presId="urn:microsoft.com/office/officeart/2005/8/layout/pyramid3"/>
    <dgm:cxn modelId="{FDCD75A2-D3DE-4F68-A12D-A148F6E7F2FF}" type="presOf" srcId="{23B96CF9-F174-4292-A7C7-60BB429A75E7}" destId="{A3545D96-5DA3-4D8C-AB32-155CBF0D1AD0}" srcOrd="0" destOrd="0" presId="urn:microsoft.com/office/officeart/2005/8/layout/pyramid3"/>
    <dgm:cxn modelId="{CBDAB5AD-41AB-44C5-A5F6-CFF01FAD78E3}" srcId="{EA4B349E-D364-47BB-8C9A-2131E9BCEED8}" destId="{7EC8D339-643D-4399-8955-88A2BAB7DE9F}" srcOrd="2" destOrd="0" parTransId="{635522C6-6177-4787-9E44-89255490EB43}" sibTransId="{267C11B3-5CD1-4BE7-AF6F-89B4850C522A}"/>
    <dgm:cxn modelId="{5BC5C1BC-2F16-464F-AAC3-95C2BDCE7788}" type="presOf" srcId="{5F75331C-8957-432E-8A57-3D283B139980}" destId="{2C39E27D-7AB2-4818-AE16-328C88007642}" srcOrd="0" destOrd="0" presId="urn:microsoft.com/office/officeart/2005/8/layout/pyramid3"/>
    <dgm:cxn modelId="{F6B4EECE-14FC-4CBD-98EB-838E2E0D4554}" type="presOf" srcId="{5F75331C-8957-432E-8A57-3D283B139980}" destId="{42793D91-45AF-4885-B19F-A65EBEBFC9D2}" srcOrd="1" destOrd="0" presId="urn:microsoft.com/office/officeart/2005/8/layout/pyramid3"/>
    <dgm:cxn modelId="{E0D4289D-CFA1-494E-ADC7-0C9837108BA9}" type="presParOf" srcId="{CC38C381-6013-49DD-93BC-4C58E8FA3743}" destId="{BC85210B-7199-4ABF-A8EA-0270348A5354}" srcOrd="0" destOrd="0" presId="urn:microsoft.com/office/officeart/2005/8/layout/pyramid3"/>
    <dgm:cxn modelId="{6B0E470D-826F-49ED-A6C5-D11F61CF1723}" type="presParOf" srcId="{BC85210B-7199-4ABF-A8EA-0270348A5354}" destId="{8840178F-D6CD-4D20-A3D7-29B0F8AF26B7}" srcOrd="0" destOrd="0" presId="urn:microsoft.com/office/officeart/2005/8/layout/pyramid3"/>
    <dgm:cxn modelId="{20486794-72D7-4249-BE9D-BAA94312DE29}" type="presParOf" srcId="{BC85210B-7199-4ABF-A8EA-0270348A5354}" destId="{3326F5EE-4320-4CC1-9AA1-5F89EA350784}" srcOrd="1" destOrd="0" presId="urn:microsoft.com/office/officeart/2005/8/layout/pyramid3"/>
    <dgm:cxn modelId="{125DECB3-62CD-49E0-8A71-0FDAEA2F089C}" type="presParOf" srcId="{CC38C381-6013-49DD-93BC-4C58E8FA3743}" destId="{D69504B0-5462-4A44-9913-B19AAAD0F66E}" srcOrd="1" destOrd="0" presId="urn:microsoft.com/office/officeart/2005/8/layout/pyramid3"/>
    <dgm:cxn modelId="{A24A97C0-7365-4DBD-BA2E-3B2D4587E3DC}" type="presParOf" srcId="{D69504B0-5462-4A44-9913-B19AAAD0F66E}" destId="{A3545D96-5DA3-4D8C-AB32-155CBF0D1AD0}" srcOrd="0" destOrd="0" presId="urn:microsoft.com/office/officeart/2005/8/layout/pyramid3"/>
    <dgm:cxn modelId="{95934AF8-81DB-4C07-9580-D3AD4D9F3EAD}" type="presParOf" srcId="{D69504B0-5462-4A44-9913-B19AAAD0F66E}" destId="{8602CFFB-9618-4C05-8CB0-758B7F3D6E5A}" srcOrd="1" destOrd="0" presId="urn:microsoft.com/office/officeart/2005/8/layout/pyramid3"/>
    <dgm:cxn modelId="{6DA4C3B7-4DFF-4B04-9360-A17ECC8C1B0C}" type="presParOf" srcId="{CC38C381-6013-49DD-93BC-4C58E8FA3743}" destId="{FEFF286C-197B-446D-8770-040B1439AD68}" srcOrd="2" destOrd="0" presId="urn:microsoft.com/office/officeart/2005/8/layout/pyramid3"/>
    <dgm:cxn modelId="{0C559151-4DD2-4615-90AA-78FFBF5EFDD8}" type="presParOf" srcId="{FEFF286C-197B-446D-8770-040B1439AD68}" destId="{92D3DC6C-DE6D-4E1D-A443-14EC6E2C7922}" srcOrd="0" destOrd="0" presId="urn:microsoft.com/office/officeart/2005/8/layout/pyramid3"/>
    <dgm:cxn modelId="{6D5A018E-6FFC-4B60-9E93-6B1457B5FA46}" type="presParOf" srcId="{FEFF286C-197B-446D-8770-040B1439AD68}" destId="{067DE728-B149-4191-94A8-D70D8C7527D0}" srcOrd="1" destOrd="0" presId="urn:microsoft.com/office/officeart/2005/8/layout/pyramid3"/>
    <dgm:cxn modelId="{6573FA06-603A-4834-B1CC-5E4083F398F4}" type="presParOf" srcId="{CC38C381-6013-49DD-93BC-4C58E8FA3743}" destId="{284DE314-4C3A-495F-86C9-030D6C0C9C00}" srcOrd="3" destOrd="0" presId="urn:microsoft.com/office/officeart/2005/8/layout/pyramid3"/>
    <dgm:cxn modelId="{100193D4-47F5-4CED-815C-B3D8974A00CB}" type="presParOf" srcId="{284DE314-4C3A-495F-86C9-030D6C0C9C00}" destId="{2C39E27D-7AB2-4818-AE16-328C88007642}" srcOrd="0" destOrd="0" presId="urn:microsoft.com/office/officeart/2005/8/layout/pyramid3"/>
    <dgm:cxn modelId="{017D67A0-3CD5-418E-98A2-F710A37229E0}" type="presParOf" srcId="{284DE314-4C3A-495F-86C9-030D6C0C9C00}" destId="{42793D91-45AF-4885-B19F-A65EBEBFC9D2}" srcOrd="1" destOrd="0" presId="urn:microsoft.com/office/officeart/2005/8/layout/pyramid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8204CF-98A5-4421-8D9A-5AD1D40AAE55}"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cs-CZ"/>
        </a:p>
      </dgm:t>
    </dgm:pt>
    <dgm:pt modelId="{890DD7B5-3643-4697-AD7D-1A73F90B4524}">
      <dgm:prSet phldrT="[Text]" custT="1"/>
      <dgm:spPr>
        <a:solidFill>
          <a:srgbClr val="92D050"/>
        </a:solidFill>
      </dgm:spPr>
      <dgm:t>
        <a:bodyPr/>
        <a:lstStyle/>
        <a:p>
          <a:r>
            <a:rPr lang="cs-CZ" sz="2800" b="1" dirty="0" err="1">
              <a:solidFill>
                <a:schemeClr val="tx1"/>
              </a:solidFill>
            </a:rPr>
            <a:t>What</a:t>
          </a:r>
          <a:r>
            <a:rPr lang="cs-CZ" sz="2800" b="1" dirty="0">
              <a:solidFill>
                <a:schemeClr val="tx1"/>
              </a:solidFill>
            </a:rPr>
            <a:t> </a:t>
          </a:r>
          <a:r>
            <a:rPr lang="cs-CZ" sz="2800" b="1" dirty="0" err="1">
              <a:solidFill>
                <a:schemeClr val="tx1"/>
              </a:solidFill>
            </a:rPr>
            <a:t>is</a:t>
          </a:r>
          <a:r>
            <a:rPr lang="cs-CZ" sz="2800" b="1" dirty="0">
              <a:solidFill>
                <a:schemeClr val="tx1"/>
              </a:solidFill>
            </a:rPr>
            <a:t> </a:t>
          </a:r>
          <a:r>
            <a:rPr lang="cs-CZ" sz="2800" b="1" dirty="0" err="1">
              <a:solidFill>
                <a:schemeClr val="tx1"/>
              </a:solidFill>
            </a:rPr>
            <a:t>the</a:t>
          </a:r>
          <a:r>
            <a:rPr lang="cs-CZ" sz="2800" b="1" dirty="0">
              <a:solidFill>
                <a:schemeClr val="tx1"/>
              </a:solidFill>
            </a:rPr>
            <a:t> </a:t>
          </a:r>
          <a:r>
            <a:rPr lang="cs-CZ" sz="2800" b="1" dirty="0" err="1">
              <a:solidFill>
                <a:schemeClr val="tx1"/>
              </a:solidFill>
            </a:rPr>
            <a:t>source</a:t>
          </a:r>
          <a:r>
            <a:rPr lang="cs-CZ" sz="2800" b="1" dirty="0">
              <a:solidFill>
                <a:schemeClr val="tx1"/>
              </a:solidFill>
            </a:rPr>
            <a:t> </a:t>
          </a:r>
          <a:r>
            <a:rPr lang="cs-CZ" sz="2800" b="1" dirty="0" err="1">
              <a:solidFill>
                <a:schemeClr val="tx1"/>
              </a:solidFill>
            </a:rPr>
            <a:t>of</a:t>
          </a:r>
          <a:r>
            <a:rPr lang="cs-CZ" sz="2800" b="1" dirty="0">
              <a:solidFill>
                <a:schemeClr val="tx1"/>
              </a:solidFill>
            </a:rPr>
            <a:t> </a:t>
          </a:r>
          <a:r>
            <a:rPr lang="cs-CZ" sz="2800" b="1" dirty="0" err="1">
              <a:solidFill>
                <a:schemeClr val="tx1"/>
              </a:solidFill>
            </a:rPr>
            <a:t>ethics</a:t>
          </a:r>
          <a:r>
            <a:rPr lang="cs-CZ" sz="2800" b="1" dirty="0">
              <a:solidFill>
                <a:schemeClr val="tx1"/>
              </a:solidFill>
            </a:rPr>
            <a:t>?</a:t>
          </a:r>
        </a:p>
      </dgm:t>
    </dgm:pt>
    <dgm:pt modelId="{D2773AA9-E8AE-497C-8174-63267E3C6B82}" type="parTrans" cxnId="{DC47423E-7453-4C68-8A74-AD5F0AA08A5A}">
      <dgm:prSet/>
      <dgm:spPr/>
      <dgm:t>
        <a:bodyPr/>
        <a:lstStyle/>
        <a:p>
          <a:endParaRPr lang="cs-CZ"/>
        </a:p>
      </dgm:t>
    </dgm:pt>
    <dgm:pt modelId="{70F0FF29-3BEA-4F57-A13A-97EA98ABA759}" type="sibTrans" cxnId="{DC47423E-7453-4C68-8A74-AD5F0AA08A5A}">
      <dgm:prSet/>
      <dgm:spPr/>
      <dgm:t>
        <a:bodyPr/>
        <a:lstStyle/>
        <a:p>
          <a:endParaRPr lang="cs-CZ"/>
        </a:p>
      </dgm:t>
    </dgm:pt>
    <dgm:pt modelId="{03FE9C2C-F9CA-4CE3-A8CB-4D1EDA472295}">
      <dgm:prSet phldrT="[Text]" custT="1"/>
      <dgm:spPr>
        <a:solidFill>
          <a:schemeClr val="accent4">
            <a:lumMod val="40000"/>
            <a:lumOff val="60000"/>
          </a:schemeClr>
        </a:solidFill>
      </dgm:spPr>
      <dgm:t>
        <a:bodyPr/>
        <a:lstStyle/>
        <a:p>
          <a:r>
            <a:rPr lang="cs-CZ" sz="2800" b="1" dirty="0" err="1">
              <a:solidFill>
                <a:schemeClr val="tx1"/>
              </a:solidFill>
            </a:rPr>
            <a:t>Religious</a:t>
          </a:r>
          <a:r>
            <a:rPr lang="cs-CZ" sz="2800" b="1" dirty="0">
              <a:solidFill>
                <a:schemeClr val="tx1"/>
              </a:solidFill>
            </a:rPr>
            <a:t> </a:t>
          </a:r>
          <a:r>
            <a:rPr lang="cs-CZ" sz="2800" b="1" dirty="0" err="1">
              <a:solidFill>
                <a:schemeClr val="tx1"/>
              </a:solidFill>
            </a:rPr>
            <a:t>Answers</a:t>
          </a:r>
          <a:endParaRPr lang="cs-CZ" sz="2800" b="1" dirty="0">
            <a:solidFill>
              <a:schemeClr val="tx1"/>
            </a:solidFill>
          </a:endParaRPr>
        </a:p>
      </dgm:t>
    </dgm:pt>
    <dgm:pt modelId="{095D32A3-CACE-47D3-B72C-F7B590CB67AD}" type="parTrans" cxnId="{8E7A11ED-D66C-447C-9C14-D56C47D7E3BF}">
      <dgm:prSet/>
      <dgm:spPr/>
      <dgm:t>
        <a:bodyPr/>
        <a:lstStyle/>
        <a:p>
          <a:endParaRPr lang="cs-CZ"/>
        </a:p>
      </dgm:t>
    </dgm:pt>
    <dgm:pt modelId="{7E091030-6D07-4B76-995D-A215FA0C2272}" type="sibTrans" cxnId="{8E7A11ED-D66C-447C-9C14-D56C47D7E3BF}">
      <dgm:prSet/>
      <dgm:spPr/>
      <dgm:t>
        <a:bodyPr/>
        <a:lstStyle/>
        <a:p>
          <a:endParaRPr lang="cs-CZ"/>
        </a:p>
      </dgm:t>
    </dgm:pt>
    <dgm:pt modelId="{19E2AAC9-416C-43BD-B37A-409ED60B84FF}">
      <dgm:prSet phldrT="[Text]" custT="1"/>
      <dgm:spPr>
        <a:solidFill>
          <a:schemeClr val="accent4">
            <a:lumMod val="40000"/>
            <a:lumOff val="60000"/>
          </a:schemeClr>
        </a:solidFill>
      </dgm:spPr>
      <dgm:t>
        <a:bodyPr/>
        <a:lstStyle/>
        <a:p>
          <a:r>
            <a:rPr lang="cs-CZ" sz="2800" b="1" dirty="0" err="1">
              <a:solidFill>
                <a:schemeClr val="tx1"/>
              </a:solidFill>
            </a:rPr>
            <a:t>Secular</a:t>
          </a:r>
          <a:r>
            <a:rPr lang="cs-CZ" sz="2800" b="1" dirty="0">
              <a:solidFill>
                <a:schemeClr val="tx1"/>
              </a:solidFill>
            </a:rPr>
            <a:t> </a:t>
          </a:r>
          <a:r>
            <a:rPr lang="cs-CZ" sz="2800" b="1" dirty="0" err="1">
              <a:solidFill>
                <a:schemeClr val="tx1"/>
              </a:solidFill>
            </a:rPr>
            <a:t>Answers</a:t>
          </a:r>
          <a:endParaRPr lang="cs-CZ" sz="2800" b="1" dirty="0">
            <a:solidFill>
              <a:schemeClr val="tx1"/>
            </a:solidFill>
          </a:endParaRPr>
        </a:p>
      </dgm:t>
    </dgm:pt>
    <dgm:pt modelId="{69F51FA4-5C08-41D6-AFC0-268C798BA57F}" type="parTrans" cxnId="{137F6471-26BF-4CE5-82B0-A3833C14FBB2}">
      <dgm:prSet/>
      <dgm:spPr/>
      <dgm:t>
        <a:bodyPr/>
        <a:lstStyle/>
        <a:p>
          <a:endParaRPr lang="cs-CZ"/>
        </a:p>
      </dgm:t>
    </dgm:pt>
    <dgm:pt modelId="{1DA1AA90-51A5-41B3-BD44-5F6810A2AABB}" type="sibTrans" cxnId="{137F6471-26BF-4CE5-82B0-A3833C14FBB2}">
      <dgm:prSet/>
      <dgm:spPr/>
      <dgm:t>
        <a:bodyPr/>
        <a:lstStyle/>
        <a:p>
          <a:endParaRPr lang="cs-CZ"/>
        </a:p>
      </dgm:t>
    </dgm:pt>
    <dgm:pt modelId="{6976E1A8-86C8-416A-B421-EF70CEAAD674}">
      <dgm:prSet/>
      <dgm:spPr>
        <a:solidFill>
          <a:srgbClr val="FFC000"/>
        </a:solidFill>
      </dgm:spPr>
      <dgm:t>
        <a:bodyPr/>
        <a:lstStyle/>
        <a:p>
          <a:r>
            <a:rPr lang="cs-CZ" b="1" dirty="0" err="1">
              <a:solidFill>
                <a:schemeClr val="tx1"/>
              </a:solidFill>
            </a:rPr>
            <a:t>The</a:t>
          </a:r>
          <a:r>
            <a:rPr lang="cs-CZ" b="1" dirty="0">
              <a:solidFill>
                <a:schemeClr val="tx1"/>
              </a:solidFill>
            </a:rPr>
            <a:t> </a:t>
          </a:r>
          <a:r>
            <a:rPr lang="cs-CZ" b="1" dirty="0" err="1">
              <a:solidFill>
                <a:schemeClr val="tx1"/>
              </a:solidFill>
            </a:rPr>
            <a:t>Divine</a:t>
          </a:r>
          <a:r>
            <a:rPr lang="cs-CZ" b="1" dirty="0">
              <a:solidFill>
                <a:schemeClr val="tx1"/>
              </a:solidFill>
            </a:rPr>
            <a:t> </a:t>
          </a:r>
          <a:r>
            <a:rPr lang="cs-CZ" b="1" dirty="0" err="1">
              <a:solidFill>
                <a:schemeClr val="tx1"/>
              </a:solidFill>
            </a:rPr>
            <a:t>Will</a:t>
          </a:r>
          <a:endParaRPr lang="cs-CZ" b="1" dirty="0">
            <a:solidFill>
              <a:schemeClr val="tx1"/>
            </a:solidFill>
          </a:endParaRPr>
        </a:p>
      </dgm:t>
    </dgm:pt>
    <dgm:pt modelId="{DBE7DE76-9EF6-4C14-8F5D-FAE0505ED7D1}" type="parTrans" cxnId="{3772DAE2-5439-493E-B315-F006C4B6C7D4}">
      <dgm:prSet/>
      <dgm:spPr/>
      <dgm:t>
        <a:bodyPr/>
        <a:lstStyle/>
        <a:p>
          <a:endParaRPr lang="cs-CZ"/>
        </a:p>
      </dgm:t>
    </dgm:pt>
    <dgm:pt modelId="{8037891F-521D-430B-8B12-B8031FF7AE43}" type="sibTrans" cxnId="{3772DAE2-5439-493E-B315-F006C4B6C7D4}">
      <dgm:prSet/>
      <dgm:spPr/>
      <dgm:t>
        <a:bodyPr/>
        <a:lstStyle/>
        <a:p>
          <a:endParaRPr lang="cs-CZ"/>
        </a:p>
      </dgm:t>
    </dgm:pt>
    <dgm:pt modelId="{4E8D0C51-E01E-47A7-B2E1-65AB5CED3A81}">
      <dgm:prSet/>
      <dgm:spPr>
        <a:solidFill>
          <a:srgbClr val="FFC000"/>
        </a:solidFill>
      </dgm:spPr>
      <dgm:t>
        <a:bodyPr/>
        <a:lstStyle/>
        <a:p>
          <a:r>
            <a:rPr lang="cs-CZ" b="1" dirty="0" err="1">
              <a:solidFill>
                <a:schemeClr val="tx1"/>
              </a:solidFill>
            </a:rPr>
            <a:t>The</a:t>
          </a:r>
          <a:r>
            <a:rPr lang="cs-CZ" b="1" dirty="0">
              <a:solidFill>
                <a:schemeClr val="tx1"/>
              </a:solidFill>
            </a:rPr>
            <a:t> </a:t>
          </a:r>
          <a:r>
            <a:rPr lang="cs-CZ" b="1" dirty="0" err="1">
              <a:solidFill>
                <a:schemeClr val="tx1"/>
              </a:solidFill>
            </a:rPr>
            <a:t>Divine</a:t>
          </a:r>
          <a:r>
            <a:rPr lang="cs-CZ" b="1" dirty="0">
              <a:solidFill>
                <a:schemeClr val="tx1"/>
              </a:solidFill>
            </a:rPr>
            <a:t> </a:t>
          </a:r>
          <a:r>
            <a:rPr lang="cs-CZ" b="1" dirty="0" err="1">
              <a:solidFill>
                <a:schemeClr val="tx1"/>
              </a:solidFill>
            </a:rPr>
            <a:t>Law</a:t>
          </a:r>
          <a:endParaRPr lang="cs-CZ" b="1" dirty="0">
            <a:solidFill>
              <a:schemeClr val="tx1"/>
            </a:solidFill>
          </a:endParaRPr>
        </a:p>
      </dgm:t>
    </dgm:pt>
    <dgm:pt modelId="{50FCA4B4-6E06-4C24-ACD4-E38E86997295}" type="parTrans" cxnId="{E9F335A2-9C3D-4421-A469-1AB386525911}">
      <dgm:prSet/>
      <dgm:spPr/>
      <dgm:t>
        <a:bodyPr/>
        <a:lstStyle/>
        <a:p>
          <a:endParaRPr lang="cs-CZ"/>
        </a:p>
      </dgm:t>
    </dgm:pt>
    <dgm:pt modelId="{042DEC32-D44A-4CEC-8333-92BF16B7C063}" type="sibTrans" cxnId="{E9F335A2-9C3D-4421-A469-1AB386525911}">
      <dgm:prSet/>
      <dgm:spPr/>
      <dgm:t>
        <a:bodyPr/>
        <a:lstStyle/>
        <a:p>
          <a:endParaRPr lang="cs-CZ"/>
        </a:p>
      </dgm:t>
    </dgm:pt>
    <dgm:pt modelId="{D66AD685-E5A0-40DE-AEF3-7ECE9792A4B2}">
      <dgm:prSet/>
      <dgm:spPr>
        <a:solidFill>
          <a:schemeClr val="accent1">
            <a:lumMod val="40000"/>
            <a:lumOff val="60000"/>
          </a:schemeClr>
        </a:solidFill>
      </dgm:spPr>
      <dgm:t>
        <a:bodyPr/>
        <a:lstStyle/>
        <a:p>
          <a:r>
            <a:rPr lang="cs-CZ" b="1" dirty="0" err="1">
              <a:solidFill>
                <a:schemeClr val="tx1"/>
              </a:solidFill>
            </a:rPr>
            <a:t>Universal</a:t>
          </a:r>
          <a:r>
            <a:rPr lang="cs-CZ" b="1" dirty="0">
              <a:solidFill>
                <a:schemeClr val="tx1"/>
              </a:solidFill>
            </a:rPr>
            <a:t> </a:t>
          </a:r>
          <a:r>
            <a:rPr lang="cs-CZ" b="1" dirty="0" err="1">
              <a:solidFill>
                <a:schemeClr val="tx1"/>
              </a:solidFill>
            </a:rPr>
            <a:t>Sources</a:t>
          </a:r>
          <a:endParaRPr lang="cs-CZ" b="1" dirty="0">
            <a:solidFill>
              <a:schemeClr val="tx1"/>
            </a:solidFill>
          </a:endParaRPr>
        </a:p>
      </dgm:t>
    </dgm:pt>
    <dgm:pt modelId="{08FAB007-3210-4CF8-A3D5-50490894B8AD}" type="parTrans" cxnId="{E221AFFB-A8BA-4392-A0CB-1085CCC81CB5}">
      <dgm:prSet/>
      <dgm:spPr/>
      <dgm:t>
        <a:bodyPr/>
        <a:lstStyle/>
        <a:p>
          <a:endParaRPr lang="cs-CZ"/>
        </a:p>
      </dgm:t>
    </dgm:pt>
    <dgm:pt modelId="{EB0181D1-13C8-48B0-8178-8DA3570DA5A4}" type="sibTrans" cxnId="{E221AFFB-A8BA-4392-A0CB-1085CCC81CB5}">
      <dgm:prSet/>
      <dgm:spPr/>
      <dgm:t>
        <a:bodyPr/>
        <a:lstStyle/>
        <a:p>
          <a:endParaRPr lang="cs-CZ"/>
        </a:p>
      </dgm:t>
    </dgm:pt>
    <dgm:pt modelId="{D9453705-85D5-4C9B-8525-06F06A4FB4C4}">
      <dgm:prSet/>
      <dgm:spPr>
        <a:solidFill>
          <a:schemeClr val="accent1">
            <a:lumMod val="40000"/>
            <a:lumOff val="60000"/>
          </a:schemeClr>
        </a:solidFill>
      </dgm:spPr>
      <dgm:t>
        <a:bodyPr/>
        <a:lstStyle/>
        <a:p>
          <a:r>
            <a:rPr lang="cs-CZ" b="1" dirty="0" err="1">
              <a:solidFill>
                <a:schemeClr val="tx1"/>
              </a:solidFill>
            </a:rPr>
            <a:t>Relativist</a:t>
          </a:r>
          <a:r>
            <a:rPr lang="cs-CZ" b="1" dirty="0">
              <a:solidFill>
                <a:schemeClr val="tx1"/>
              </a:solidFill>
            </a:rPr>
            <a:t> </a:t>
          </a:r>
          <a:r>
            <a:rPr lang="cs-CZ" b="1" dirty="0" err="1">
              <a:solidFill>
                <a:schemeClr val="tx1"/>
              </a:solidFill>
            </a:rPr>
            <a:t>Answers</a:t>
          </a:r>
          <a:endParaRPr lang="cs-CZ" b="1" dirty="0">
            <a:solidFill>
              <a:schemeClr val="tx1"/>
            </a:solidFill>
          </a:endParaRPr>
        </a:p>
      </dgm:t>
    </dgm:pt>
    <dgm:pt modelId="{EADE0D53-FEDF-416F-A9A1-43655DD1955A}" type="parTrans" cxnId="{861D2CA7-E9ED-47BB-8144-5544D7EB2E70}">
      <dgm:prSet/>
      <dgm:spPr/>
      <dgm:t>
        <a:bodyPr/>
        <a:lstStyle/>
        <a:p>
          <a:endParaRPr lang="cs-CZ"/>
        </a:p>
      </dgm:t>
    </dgm:pt>
    <dgm:pt modelId="{E5D974A8-15F6-4B50-BCD1-889FF62A1E47}" type="sibTrans" cxnId="{861D2CA7-E9ED-47BB-8144-5544D7EB2E70}">
      <dgm:prSet/>
      <dgm:spPr/>
      <dgm:t>
        <a:bodyPr/>
        <a:lstStyle/>
        <a:p>
          <a:endParaRPr lang="cs-CZ"/>
        </a:p>
      </dgm:t>
    </dgm:pt>
    <dgm:pt modelId="{0E03CC3B-771C-4E36-B8E5-1BA45FF04BA5}">
      <dgm:prSet custT="1"/>
      <dgm:spPr>
        <a:solidFill>
          <a:srgbClr val="FFC000"/>
        </a:solidFill>
      </dgm:spPr>
      <dgm:t>
        <a:bodyPr/>
        <a:lstStyle/>
        <a:p>
          <a:r>
            <a:rPr lang="cs-CZ" sz="2400" b="1" dirty="0" err="1">
              <a:solidFill>
                <a:schemeClr val="tx1"/>
              </a:solidFill>
            </a:rPr>
            <a:t>Natural</a:t>
          </a:r>
          <a:r>
            <a:rPr lang="cs-CZ" sz="2400" b="1" dirty="0">
              <a:solidFill>
                <a:schemeClr val="tx1"/>
              </a:solidFill>
            </a:rPr>
            <a:t> </a:t>
          </a:r>
          <a:r>
            <a:rPr lang="cs-CZ" sz="2400" b="1" dirty="0" err="1">
              <a:solidFill>
                <a:schemeClr val="tx1"/>
              </a:solidFill>
            </a:rPr>
            <a:t>Law</a:t>
          </a:r>
          <a:endParaRPr lang="cs-CZ" sz="2400" b="1" dirty="0">
            <a:solidFill>
              <a:schemeClr val="tx1"/>
            </a:solidFill>
          </a:endParaRPr>
        </a:p>
      </dgm:t>
    </dgm:pt>
    <dgm:pt modelId="{5D7C663A-0256-48DF-8F30-14A5EDA21587}" type="parTrans" cxnId="{1F52C470-165C-4889-A8B4-5F0750AB4171}">
      <dgm:prSet/>
      <dgm:spPr/>
      <dgm:t>
        <a:bodyPr/>
        <a:lstStyle/>
        <a:p>
          <a:endParaRPr lang="cs-CZ"/>
        </a:p>
      </dgm:t>
    </dgm:pt>
    <dgm:pt modelId="{A2F9BE5D-02A2-4A00-A5EF-017AAC0A3E0E}" type="sibTrans" cxnId="{1F52C470-165C-4889-A8B4-5F0750AB4171}">
      <dgm:prSet/>
      <dgm:spPr/>
      <dgm:t>
        <a:bodyPr/>
        <a:lstStyle/>
        <a:p>
          <a:endParaRPr lang="cs-CZ"/>
        </a:p>
      </dgm:t>
    </dgm:pt>
    <dgm:pt modelId="{0FB577A2-161B-45DC-B836-89719B7E49FE}">
      <dgm:prSet custT="1"/>
      <dgm:spPr>
        <a:solidFill>
          <a:srgbClr val="FFC000"/>
        </a:solidFill>
      </dgm:spPr>
      <dgm:t>
        <a:bodyPr/>
        <a:lstStyle/>
        <a:p>
          <a:r>
            <a:rPr lang="cs-CZ" sz="2400" b="1" dirty="0" err="1">
              <a:solidFill>
                <a:schemeClr val="tx1"/>
              </a:solidFill>
            </a:rPr>
            <a:t>Hypo</a:t>
          </a:r>
          <a:r>
            <a:rPr lang="cs-CZ" sz="2400" b="1" dirty="0">
              <a:solidFill>
                <a:schemeClr val="tx1"/>
              </a:solidFill>
            </a:rPr>
            <a:t>-</a:t>
          </a:r>
          <a:r>
            <a:rPr lang="cs-CZ" sz="2400" b="1" dirty="0" err="1">
              <a:solidFill>
                <a:schemeClr val="tx1"/>
              </a:solidFill>
            </a:rPr>
            <a:t>thetical</a:t>
          </a:r>
          <a:r>
            <a:rPr lang="cs-CZ" sz="2400" b="1" dirty="0">
              <a:solidFill>
                <a:schemeClr val="tx1"/>
              </a:solidFill>
            </a:rPr>
            <a:t> </a:t>
          </a:r>
          <a:r>
            <a:rPr lang="cs-CZ" sz="2400" b="1" dirty="0" err="1">
              <a:solidFill>
                <a:schemeClr val="tx1"/>
              </a:solidFill>
            </a:rPr>
            <a:t>Contract</a:t>
          </a:r>
          <a:endParaRPr lang="cs-CZ" sz="2400" b="1" dirty="0">
            <a:solidFill>
              <a:schemeClr val="tx1"/>
            </a:solidFill>
          </a:endParaRPr>
        </a:p>
      </dgm:t>
    </dgm:pt>
    <dgm:pt modelId="{C4D81015-41E3-43CF-892A-D6A344214E40}" type="parTrans" cxnId="{B885839A-FDA2-4E68-BA01-D43BC62914AB}">
      <dgm:prSet/>
      <dgm:spPr/>
      <dgm:t>
        <a:bodyPr/>
        <a:lstStyle/>
        <a:p>
          <a:endParaRPr lang="cs-CZ"/>
        </a:p>
      </dgm:t>
    </dgm:pt>
    <dgm:pt modelId="{6B83E8A0-4B7F-4FCF-A48E-351B72CD37C7}" type="sibTrans" cxnId="{B885839A-FDA2-4E68-BA01-D43BC62914AB}">
      <dgm:prSet/>
      <dgm:spPr/>
      <dgm:t>
        <a:bodyPr/>
        <a:lstStyle/>
        <a:p>
          <a:endParaRPr lang="cs-CZ"/>
        </a:p>
      </dgm:t>
    </dgm:pt>
    <dgm:pt modelId="{3C2C040D-E08A-42C1-BADD-109AD4C14586}">
      <dgm:prSet custT="1"/>
      <dgm:spPr>
        <a:solidFill>
          <a:srgbClr val="FFC000"/>
        </a:solidFill>
      </dgm:spPr>
      <dgm:t>
        <a:bodyPr/>
        <a:lstStyle/>
        <a:p>
          <a:r>
            <a:rPr lang="cs-CZ" sz="2400" b="1" dirty="0" err="1">
              <a:solidFill>
                <a:schemeClr val="tx1"/>
              </a:solidFill>
            </a:rPr>
            <a:t>One</a:t>
          </a:r>
          <a:r>
            <a:rPr lang="cs-CZ" sz="2400" b="1" dirty="0">
              <a:solidFill>
                <a:schemeClr val="tx1"/>
              </a:solidFill>
            </a:rPr>
            <a:t>´s </a:t>
          </a:r>
          <a:r>
            <a:rPr lang="cs-CZ" sz="2400" b="1" dirty="0" err="1">
              <a:solidFill>
                <a:schemeClr val="tx1"/>
              </a:solidFill>
            </a:rPr>
            <a:t>Culture</a:t>
          </a:r>
          <a:endParaRPr lang="cs-CZ" sz="2400" b="1" dirty="0">
            <a:solidFill>
              <a:schemeClr val="tx1"/>
            </a:solidFill>
          </a:endParaRPr>
        </a:p>
      </dgm:t>
    </dgm:pt>
    <dgm:pt modelId="{1720264F-AE65-456B-BD99-248E463F2A05}" type="parTrans" cxnId="{F1EF531C-2AB5-4BAC-AA40-73EE0ABC3204}">
      <dgm:prSet/>
      <dgm:spPr/>
      <dgm:t>
        <a:bodyPr/>
        <a:lstStyle/>
        <a:p>
          <a:endParaRPr lang="cs-CZ"/>
        </a:p>
      </dgm:t>
    </dgm:pt>
    <dgm:pt modelId="{D7DF5BB7-090B-4A96-9CFB-9335004210D2}" type="sibTrans" cxnId="{F1EF531C-2AB5-4BAC-AA40-73EE0ABC3204}">
      <dgm:prSet/>
      <dgm:spPr/>
      <dgm:t>
        <a:bodyPr/>
        <a:lstStyle/>
        <a:p>
          <a:endParaRPr lang="cs-CZ"/>
        </a:p>
      </dgm:t>
    </dgm:pt>
    <dgm:pt modelId="{F6B32CE2-BE46-483C-8B10-89038F9129EA}">
      <dgm:prSet custT="1"/>
      <dgm:spPr>
        <a:solidFill>
          <a:srgbClr val="FFC000"/>
        </a:solidFill>
      </dgm:spPr>
      <dgm:t>
        <a:bodyPr/>
        <a:lstStyle/>
        <a:p>
          <a:r>
            <a:rPr lang="cs-CZ" sz="2000" b="1" dirty="0" err="1">
              <a:solidFill>
                <a:schemeClr val="tx1"/>
              </a:solidFill>
            </a:rPr>
            <a:t>Actual</a:t>
          </a:r>
          <a:r>
            <a:rPr lang="cs-CZ" sz="2000" b="1" dirty="0">
              <a:solidFill>
                <a:schemeClr val="tx1"/>
              </a:solidFill>
            </a:rPr>
            <a:t> </a:t>
          </a:r>
          <a:r>
            <a:rPr lang="cs-CZ" sz="2000" b="1" dirty="0" err="1">
              <a:solidFill>
                <a:schemeClr val="tx1"/>
              </a:solidFill>
            </a:rPr>
            <a:t>Social</a:t>
          </a:r>
          <a:r>
            <a:rPr lang="cs-CZ" sz="2000" b="1" dirty="0">
              <a:solidFill>
                <a:schemeClr val="tx1"/>
              </a:solidFill>
            </a:rPr>
            <a:t> </a:t>
          </a:r>
          <a:r>
            <a:rPr lang="cs-CZ" sz="2000" b="1" dirty="0" err="1">
              <a:solidFill>
                <a:schemeClr val="tx1"/>
              </a:solidFill>
            </a:rPr>
            <a:t>Contract</a:t>
          </a:r>
          <a:endParaRPr lang="cs-CZ" sz="2000" b="1" dirty="0">
            <a:solidFill>
              <a:schemeClr val="tx1"/>
            </a:solidFill>
          </a:endParaRPr>
        </a:p>
      </dgm:t>
    </dgm:pt>
    <dgm:pt modelId="{9698DF24-337E-44FC-8789-3EC7136C1E2F}" type="parTrans" cxnId="{FBA984D6-4C7C-4D81-B8C2-C2A25151E14D}">
      <dgm:prSet/>
      <dgm:spPr/>
      <dgm:t>
        <a:bodyPr/>
        <a:lstStyle/>
        <a:p>
          <a:endParaRPr lang="cs-CZ"/>
        </a:p>
      </dgm:t>
    </dgm:pt>
    <dgm:pt modelId="{D5CCCF8D-7054-44B1-B043-3E5D9EFFA41C}" type="sibTrans" cxnId="{FBA984D6-4C7C-4D81-B8C2-C2A25151E14D}">
      <dgm:prSet/>
      <dgm:spPr/>
      <dgm:t>
        <a:bodyPr/>
        <a:lstStyle/>
        <a:p>
          <a:endParaRPr lang="cs-CZ"/>
        </a:p>
      </dgm:t>
    </dgm:pt>
    <dgm:pt modelId="{9CA593F6-02F3-4568-983D-91D037C524E0}">
      <dgm:prSet custT="1"/>
      <dgm:spPr>
        <a:solidFill>
          <a:srgbClr val="FFC000"/>
        </a:solidFill>
      </dgm:spPr>
      <dgm:t>
        <a:bodyPr/>
        <a:lstStyle/>
        <a:p>
          <a:r>
            <a:rPr lang="cs-CZ" sz="2000" b="1" dirty="0" err="1">
              <a:solidFill>
                <a:schemeClr val="tx1"/>
              </a:solidFill>
            </a:rPr>
            <a:t>One</a:t>
          </a:r>
          <a:r>
            <a:rPr lang="cs-CZ" sz="2000" b="1" dirty="0">
              <a:solidFill>
                <a:schemeClr val="tx1"/>
              </a:solidFill>
            </a:rPr>
            <a:t>´s </a:t>
          </a:r>
          <a:r>
            <a:rPr lang="cs-CZ" sz="2000" b="1" dirty="0" err="1">
              <a:solidFill>
                <a:schemeClr val="tx1"/>
              </a:solidFill>
            </a:rPr>
            <a:t>Personal</a:t>
          </a:r>
          <a:r>
            <a:rPr lang="cs-CZ" sz="2000" b="1" dirty="0">
              <a:solidFill>
                <a:schemeClr val="tx1"/>
              </a:solidFill>
            </a:rPr>
            <a:t> </a:t>
          </a:r>
          <a:r>
            <a:rPr lang="cs-CZ" sz="2000" b="1" dirty="0" err="1">
              <a:solidFill>
                <a:schemeClr val="tx1"/>
              </a:solidFill>
            </a:rPr>
            <a:t>Preferences</a:t>
          </a:r>
          <a:endParaRPr lang="cs-CZ" sz="2000" b="1" dirty="0">
            <a:solidFill>
              <a:schemeClr val="tx1"/>
            </a:solidFill>
          </a:endParaRPr>
        </a:p>
      </dgm:t>
    </dgm:pt>
    <dgm:pt modelId="{5BDF0781-05BC-4306-B865-030FDDD77EFC}" type="parTrans" cxnId="{E622AB0B-77E9-48E7-911B-DAA1721B46D3}">
      <dgm:prSet/>
      <dgm:spPr/>
      <dgm:t>
        <a:bodyPr/>
        <a:lstStyle/>
        <a:p>
          <a:endParaRPr lang="cs-CZ"/>
        </a:p>
      </dgm:t>
    </dgm:pt>
    <dgm:pt modelId="{BF2DC0E4-7A41-4D43-B862-98B67240FC55}" type="sibTrans" cxnId="{E622AB0B-77E9-48E7-911B-DAA1721B46D3}">
      <dgm:prSet/>
      <dgm:spPr/>
      <dgm:t>
        <a:bodyPr/>
        <a:lstStyle/>
        <a:p>
          <a:endParaRPr lang="cs-CZ"/>
        </a:p>
      </dgm:t>
    </dgm:pt>
    <dgm:pt modelId="{1D1A8EB7-B483-4E6A-A92D-539825560B16}" type="pres">
      <dgm:prSet presAssocID="{268204CF-98A5-4421-8D9A-5AD1D40AAE55}" presName="Name0" presStyleCnt="0">
        <dgm:presLayoutVars>
          <dgm:chPref val="1"/>
          <dgm:dir/>
          <dgm:animOne val="branch"/>
          <dgm:animLvl val="lvl"/>
          <dgm:resizeHandles/>
        </dgm:presLayoutVars>
      </dgm:prSet>
      <dgm:spPr/>
    </dgm:pt>
    <dgm:pt modelId="{01824372-0393-496E-8374-914F1D383CAC}" type="pres">
      <dgm:prSet presAssocID="{890DD7B5-3643-4697-AD7D-1A73F90B4524}" presName="vertOne" presStyleCnt="0"/>
      <dgm:spPr/>
    </dgm:pt>
    <dgm:pt modelId="{94B6A41E-BC94-488A-A68E-893F03C89DA2}" type="pres">
      <dgm:prSet presAssocID="{890DD7B5-3643-4697-AD7D-1A73F90B4524}" presName="txOne" presStyleLbl="node0" presStyleIdx="0" presStyleCnt="1" custScaleY="43077" custLinFactNeighborX="86" custLinFactNeighborY="22712">
        <dgm:presLayoutVars>
          <dgm:chPref val="3"/>
        </dgm:presLayoutVars>
      </dgm:prSet>
      <dgm:spPr/>
    </dgm:pt>
    <dgm:pt modelId="{83FED49D-8BDA-430A-B523-8CBD08E3276B}" type="pres">
      <dgm:prSet presAssocID="{890DD7B5-3643-4697-AD7D-1A73F90B4524}" presName="parTransOne" presStyleCnt="0"/>
      <dgm:spPr/>
    </dgm:pt>
    <dgm:pt modelId="{85428403-421D-4D37-BC5F-7B39528FDBB8}" type="pres">
      <dgm:prSet presAssocID="{890DD7B5-3643-4697-AD7D-1A73F90B4524}" presName="horzOne" presStyleCnt="0"/>
      <dgm:spPr/>
    </dgm:pt>
    <dgm:pt modelId="{31F42DA1-4A0C-4C73-ABE2-87D01AC1340A}" type="pres">
      <dgm:prSet presAssocID="{03FE9C2C-F9CA-4CE3-A8CB-4D1EDA472295}" presName="vertTwo" presStyleCnt="0"/>
      <dgm:spPr/>
    </dgm:pt>
    <dgm:pt modelId="{7516BD53-F541-4463-990C-1E54155D186D}" type="pres">
      <dgm:prSet presAssocID="{03FE9C2C-F9CA-4CE3-A8CB-4D1EDA472295}" presName="txTwo" presStyleLbl="node2" presStyleIdx="0" presStyleCnt="2" custScaleY="66062">
        <dgm:presLayoutVars>
          <dgm:chPref val="3"/>
        </dgm:presLayoutVars>
      </dgm:prSet>
      <dgm:spPr/>
    </dgm:pt>
    <dgm:pt modelId="{A3D31EA3-288F-4F32-8ED7-E29955D2B5FC}" type="pres">
      <dgm:prSet presAssocID="{03FE9C2C-F9CA-4CE3-A8CB-4D1EDA472295}" presName="parTransTwo" presStyleCnt="0"/>
      <dgm:spPr/>
    </dgm:pt>
    <dgm:pt modelId="{AA5F464D-C023-4F92-9F78-8F4EC6D762D4}" type="pres">
      <dgm:prSet presAssocID="{03FE9C2C-F9CA-4CE3-A8CB-4D1EDA472295}" presName="horzTwo" presStyleCnt="0"/>
      <dgm:spPr/>
    </dgm:pt>
    <dgm:pt modelId="{FCD36802-B509-4E0F-98A6-2A6DA36BF271}" type="pres">
      <dgm:prSet presAssocID="{6976E1A8-86C8-416A-B421-EF70CEAAD674}" presName="vertThree" presStyleCnt="0"/>
      <dgm:spPr/>
    </dgm:pt>
    <dgm:pt modelId="{A0A03307-8A9C-4651-8594-D74F368249E5}" type="pres">
      <dgm:prSet presAssocID="{6976E1A8-86C8-416A-B421-EF70CEAAD674}" presName="txThree" presStyleLbl="node3" presStyleIdx="0" presStyleCnt="4">
        <dgm:presLayoutVars>
          <dgm:chPref val="3"/>
        </dgm:presLayoutVars>
      </dgm:prSet>
      <dgm:spPr/>
    </dgm:pt>
    <dgm:pt modelId="{687FADC8-6979-4E8C-AF48-B4C3EA3BE550}" type="pres">
      <dgm:prSet presAssocID="{6976E1A8-86C8-416A-B421-EF70CEAAD674}" presName="horzThree" presStyleCnt="0"/>
      <dgm:spPr/>
    </dgm:pt>
    <dgm:pt modelId="{CBA8E778-910C-4142-97A0-BA47F15DB6DE}" type="pres">
      <dgm:prSet presAssocID="{8037891F-521D-430B-8B12-B8031FF7AE43}" presName="sibSpaceThree" presStyleCnt="0"/>
      <dgm:spPr/>
    </dgm:pt>
    <dgm:pt modelId="{87FB0007-CE00-4766-A225-67979F908C6C}" type="pres">
      <dgm:prSet presAssocID="{4E8D0C51-E01E-47A7-B2E1-65AB5CED3A81}" presName="vertThree" presStyleCnt="0"/>
      <dgm:spPr/>
    </dgm:pt>
    <dgm:pt modelId="{F11CB649-A562-40D1-BF0B-CB264FA30697}" type="pres">
      <dgm:prSet presAssocID="{4E8D0C51-E01E-47A7-B2E1-65AB5CED3A81}" presName="txThree" presStyleLbl="node3" presStyleIdx="1" presStyleCnt="4">
        <dgm:presLayoutVars>
          <dgm:chPref val="3"/>
        </dgm:presLayoutVars>
      </dgm:prSet>
      <dgm:spPr/>
    </dgm:pt>
    <dgm:pt modelId="{AF36396C-6816-4E46-B7C8-AFBD9A570A0D}" type="pres">
      <dgm:prSet presAssocID="{4E8D0C51-E01E-47A7-B2E1-65AB5CED3A81}" presName="horzThree" presStyleCnt="0"/>
      <dgm:spPr/>
    </dgm:pt>
    <dgm:pt modelId="{D8E77183-48A5-4D52-AD5F-C477DD4FFBDA}" type="pres">
      <dgm:prSet presAssocID="{7E091030-6D07-4B76-995D-A215FA0C2272}" presName="sibSpaceTwo" presStyleCnt="0"/>
      <dgm:spPr/>
    </dgm:pt>
    <dgm:pt modelId="{A4483DD3-D54B-409A-94FE-81FBF6DF9AB2}" type="pres">
      <dgm:prSet presAssocID="{19E2AAC9-416C-43BD-B37A-409ED60B84FF}" presName="vertTwo" presStyleCnt="0"/>
      <dgm:spPr/>
    </dgm:pt>
    <dgm:pt modelId="{793539F2-33E5-4D41-B13F-E61140AE8BF1}" type="pres">
      <dgm:prSet presAssocID="{19E2AAC9-416C-43BD-B37A-409ED60B84FF}" presName="txTwo" presStyleLbl="node2" presStyleIdx="1" presStyleCnt="2" custScaleY="68666">
        <dgm:presLayoutVars>
          <dgm:chPref val="3"/>
        </dgm:presLayoutVars>
      </dgm:prSet>
      <dgm:spPr/>
    </dgm:pt>
    <dgm:pt modelId="{93B021C2-6C41-42BA-9B04-6F38A4AE4F54}" type="pres">
      <dgm:prSet presAssocID="{19E2AAC9-416C-43BD-B37A-409ED60B84FF}" presName="parTransTwo" presStyleCnt="0"/>
      <dgm:spPr/>
    </dgm:pt>
    <dgm:pt modelId="{F2508ECD-1DE0-4E28-9F33-4F53013F4CC3}" type="pres">
      <dgm:prSet presAssocID="{19E2AAC9-416C-43BD-B37A-409ED60B84FF}" presName="horzTwo" presStyleCnt="0"/>
      <dgm:spPr/>
    </dgm:pt>
    <dgm:pt modelId="{0496CE3E-E57B-4551-8B46-067E0D59DD88}" type="pres">
      <dgm:prSet presAssocID="{D66AD685-E5A0-40DE-AEF3-7ECE9792A4B2}" presName="vertThree" presStyleCnt="0"/>
      <dgm:spPr/>
    </dgm:pt>
    <dgm:pt modelId="{96F8161B-B211-41C3-9CA7-C2C93A137A2E}" type="pres">
      <dgm:prSet presAssocID="{D66AD685-E5A0-40DE-AEF3-7ECE9792A4B2}" presName="txThree" presStyleLbl="node3" presStyleIdx="2" presStyleCnt="4" custScaleY="58156">
        <dgm:presLayoutVars>
          <dgm:chPref val="3"/>
        </dgm:presLayoutVars>
      </dgm:prSet>
      <dgm:spPr/>
    </dgm:pt>
    <dgm:pt modelId="{2A99BBB5-F075-4B05-A4C4-1D658D3ADAD3}" type="pres">
      <dgm:prSet presAssocID="{D66AD685-E5A0-40DE-AEF3-7ECE9792A4B2}" presName="parTransThree" presStyleCnt="0"/>
      <dgm:spPr/>
    </dgm:pt>
    <dgm:pt modelId="{D1ACB299-18B2-4749-BC1D-90333CD4F276}" type="pres">
      <dgm:prSet presAssocID="{D66AD685-E5A0-40DE-AEF3-7ECE9792A4B2}" presName="horzThree" presStyleCnt="0"/>
      <dgm:spPr/>
    </dgm:pt>
    <dgm:pt modelId="{F5A13031-7D78-4F56-B567-991C2B694BFC}" type="pres">
      <dgm:prSet presAssocID="{0E03CC3B-771C-4E36-B8E5-1BA45FF04BA5}" presName="vertFour" presStyleCnt="0">
        <dgm:presLayoutVars>
          <dgm:chPref val="3"/>
        </dgm:presLayoutVars>
      </dgm:prSet>
      <dgm:spPr/>
    </dgm:pt>
    <dgm:pt modelId="{E51316DA-9DA5-458E-B7DD-BA9D80A0E15F}" type="pres">
      <dgm:prSet presAssocID="{0E03CC3B-771C-4E36-B8E5-1BA45FF04BA5}" presName="txFour" presStyleLbl="node4" presStyleIdx="0" presStyleCnt="5" custScaleX="119322" custLinFactNeighborX="-12233" custLinFactNeighborY="-1718">
        <dgm:presLayoutVars>
          <dgm:chPref val="3"/>
        </dgm:presLayoutVars>
      </dgm:prSet>
      <dgm:spPr/>
    </dgm:pt>
    <dgm:pt modelId="{52734287-DBD2-405C-9766-73C011847D4B}" type="pres">
      <dgm:prSet presAssocID="{0E03CC3B-771C-4E36-B8E5-1BA45FF04BA5}" presName="horzFour" presStyleCnt="0"/>
      <dgm:spPr/>
    </dgm:pt>
    <dgm:pt modelId="{C7BDD1E5-CA6C-4742-B9A3-A5624DCAC75C}" type="pres">
      <dgm:prSet presAssocID="{A2F9BE5D-02A2-4A00-A5EF-017AAC0A3E0E}" presName="sibSpaceFour" presStyleCnt="0"/>
      <dgm:spPr/>
    </dgm:pt>
    <dgm:pt modelId="{413E3D3C-4A85-4B3D-9888-9D3327C6A837}" type="pres">
      <dgm:prSet presAssocID="{0FB577A2-161B-45DC-B836-89719B7E49FE}" presName="vertFour" presStyleCnt="0">
        <dgm:presLayoutVars>
          <dgm:chPref val="3"/>
        </dgm:presLayoutVars>
      </dgm:prSet>
      <dgm:spPr/>
    </dgm:pt>
    <dgm:pt modelId="{3E8B0F3D-A162-4DA9-9C25-572D9035C92B}" type="pres">
      <dgm:prSet presAssocID="{0FB577A2-161B-45DC-B836-89719B7E49FE}" presName="txFour" presStyleLbl="node4" presStyleIdx="1" presStyleCnt="5" custScaleX="126803" custLinFactNeighborX="-14902" custLinFactNeighborY="2354">
        <dgm:presLayoutVars>
          <dgm:chPref val="3"/>
        </dgm:presLayoutVars>
      </dgm:prSet>
      <dgm:spPr/>
    </dgm:pt>
    <dgm:pt modelId="{F089A76B-FE05-4E34-835C-C9DF3B33F6A5}" type="pres">
      <dgm:prSet presAssocID="{0FB577A2-161B-45DC-B836-89719B7E49FE}" presName="horzFour" presStyleCnt="0"/>
      <dgm:spPr/>
    </dgm:pt>
    <dgm:pt modelId="{A2569833-EE96-41D2-8D11-BE3486D24F6F}" type="pres">
      <dgm:prSet presAssocID="{EB0181D1-13C8-48B0-8178-8DA3570DA5A4}" presName="sibSpaceThree" presStyleCnt="0"/>
      <dgm:spPr/>
    </dgm:pt>
    <dgm:pt modelId="{BAA2F11F-1BF8-473D-B0A1-FBB88E9C5520}" type="pres">
      <dgm:prSet presAssocID="{D9453705-85D5-4C9B-8525-06F06A4FB4C4}" presName="vertThree" presStyleCnt="0"/>
      <dgm:spPr/>
    </dgm:pt>
    <dgm:pt modelId="{BA07C4C0-E43C-461F-B814-F0426DD2DF50}" type="pres">
      <dgm:prSet presAssocID="{D9453705-85D5-4C9B-8525-06F06A4FB4C4}" presName="txThree" presStyleLbl="node3" presStyleIdx="3" presStyleCnt="4" custScaleY="58156">
        <dgm:presLayoutVars>
          <dgm:chPref val="3"/>
        </dgm:presLayoutVars>
      </dgm:prSet>
      <dgm:spPr/>
    </dgm:pt>
    <dgm:pt modelId="{B91424F0-AC2C-4F1F-A717-DD4369A64787}" type="pres">
      <dgm:prSet presAssocID="{D9453705-85D5-4C9B-8525-06F06A4FB4C4}" presName="parTransThree" presStyleCnt="0"/>
      <dgm:spPr/>
    </dgm:pt>
    <dgm:pt modelId="{9824B055-56F3-41B9-B1C2-6E97AD92081C}" type="pres">
      <dgm:prSet presAssocID="{D9453705-85D5-4C9B-8525-06F06A4FB4C4}" presName="horzThree" presStyleCnt="0"/>
      <dgm:spPr/>
    </dgm:pt>
    <dgm:pt modelId="{D784964D-B285-4AB7-A06A-9C066BE253C9}" type="pres">
      <dgm:prSet presAssocID="{3C2C040D-E08A-42C1-BADD-109AD4C14586}" presName="vertFour" presStyleCnt="0">
        <dgm:presLayoutVars>
          <dgm:chPref val="3"/>
        </dgm:presLayoutVars>
      </dgm:prSet>
      <dgm:spPr/>
    </dgm:pt>
    <dgm:pt modelId="{BC2921C6-D312-4197-B6DA-A41A7DF778DF}" type="pres">
      <dgm:prSet presAssocID="{3C2C040D-E08A-42C1-BADD-109AD4C14586}" presName="txFour" presStyleLbl="node4" presStyleIdx="2" presStyleCnt="5" custScaleX="116494">
        <dgm:presLayoutVars>
          <dgm:chPref val="3"/>
        </dgm:presLayoutVars>
      </dgm:prSet>
      <dgm:spPr/>
    </dgm:pt>
    <dgm:pt modelId="{3CAD094D-BC9E-4238-9B20-9289500FA2AF}" type="pres">
      <dgm:prSet presAssocID="{3C2C040D-E08A-42C1-BADD-109AD4C14586}" presName="horzFour" presStyleCnt="0"/>
      <dgm:spPr/>
    </dgm:pt>
    <dgm:pt modelId="{10E1CB09-12BC-4E26-A861-F2944E1F2F1F}" type="pres">
      <dgm:prSet presAssocID="{D7DF5BB7-090B-4A96-9CFB-9335004210D2}" presName="sibSpaceFour" presStyleCnt="0"/>
      <dgm:spPr/>
    </dgm:pt>
    <dgm:pt modelId="{6C56307D-E6BA-42AB-970C-01F3281C9F57}" type="pres">
      <dgm:prSet presAssocID="{9CA593F6-02F3-4568-983D-91D037C524E0}" presName="vertFour" presStyleCnt="0">
        <dgm:presLayoutVars>
          <dgm:chPref val="3"/>
        </dgm:presLayoutVars>
      </dgm:prSet>
      <dgm:spPr/>
    </dgm:pt>
    <dgm:pt modelId="{164BF858-F048-4C3C-952F-83DF06918A28}" type="pres">
      <dgm:prSet presAssocID="{9CA593F6-02F3-4568-983D-91D037C524E0}" presName="txFour" presStyleLbl="node4" presStyleIdx="3" presStyleCnt="5" custScaleX="152697">
        <dgm:presLayoutVars>
          <dgm:chPref val="3"/>
        </dgm:presLayoutVars>
      </dgm:prSet>
      <dgm:spPr/>
    </dgm:pt>
    <dgm:pt modelId="{A44E0EFC-1491-46BF-8731-B563876367FC}" type="pres">
      <dgm:prSet presAssocID="{9CA593F6-02F3-4568-983D-91D037C524E0}" presName="horzFour" presStyleCnt="0"/>
      <dgm:spPr/>
    </dgm:pt>
    <dgm:pt modelId="{CCAD6CE3-45FB-445C-AB0E-3D123292B8A9}" type="pres">
      <dgm:prSet presAssocID="{BF2DC0E4-7A41-4D43-B862-98B67240FC55}" presName="sibSpaceFour" presStyleCnt="0"/>
      <dgm:spPr/>
    </dgm:pt>
    <dgm:pt modelId="{06DC3957-18AA-48E6-A307-59A81B0B17F1}" type="pres">
      <dgm:prSet presAssocID="{F6B32CE2-BE46-483C-8B10-89038F9129EA}" presName="vertFour" presStyleCnt="0">
        <dgm:presLayoutVars>
          <dgm:chPref val="3"/>
        </dgm:presLayoutVars>
      </dgm:prSet>
      <dgm:spPr/>
    </dgm:pt>
    <dgm:pt modelId="{95FBD48F-7A0E-4C48-A59A-B05EA6CB235D}" type="pres">
      <dgm:prSet presAssocID="{F6B32CE2-BE46-483C-8B10-89038F9129EA}" presName="txFour" presStyleLbl="node4" presStyleIdx="4" presStyleCnt="5" custScaleX="122867">
        <dgm:presLayoutVars>
          <dgm:chPref val="3"/>
        </dgm:presLayoutVars>
      </dgm:prSet>
      <dgm:spPr/>
    </dgm:pt>
    <dgm:pt modelId="{159CAA42-A820-4FCD-BAE4-EE979A8E9395}" type="pres">
      <dgm:prSet presAssocID="{F6B32CE2-BE46-483C-8B10-89038F9129EA}" presName="horzFour" presStyleCnt="0"/>
      <dgm:spPr/>
    </dgm:pt>
  </dgm:ptLst>
  <dgm:cxnLst>
    <dgm:cxn modelId="{78A82809-A32D-4481-B18C-536380E90AD9}" type="presOf" srcId="{03FE9C2C-F9CA-4CE3-A8CB-4D1EDA472295}" destId="{7516BD53-F541-4463-990C-1E54155D186D}" srcOrd="0" destOrd="0" presId="urn:microsoft.com/office/officeart/2005/8/layout/hierarchy4"/>
    <dgm:cxn modelId="{BDF81E0B-2600-4979-8AEA-D05944591089}" type="presOf" srcId="{F6B32CE2-BE46-483C-8B10-89038F9129EA}" destId="{95FBD48F-7A0E-4C48-A59A-B05EA6CB235D}" srcOrd="0" destOrd="0" presId="urn:microsoft.com/office/officeart/2005/8/layout/hierarchy4"/>
    <dgm:cxn modelId="{E622AB0B-77E9-48E7-911B-DAA1721B46D3}" srcId="{D9453705-85D5-4C9B-8525-06F06A4FB4C4}" destId="{9CA593F6-02F3-4568-983D-91D037C524E0}" srcOrd="1" destOrd="0" parTransId="{5BDF0781-05BC-4306-B865-030FDDD77EFC}" sibTransId="{BF2DC0E4-7A41-4D43-B862-98B67240FC55}"/>
    <dgm:cxn modelId="{B802F60F-27D3-4103-861A-97FEA9AF8376}" type="presOf" srcId="{268204CF-98A5-4421-8D9A-5AD1D40AAE55}" destId="{1D1A8EB7-B483-4E6A-A92D-539825560B16}" srcOrd="0" destOrd="0" presId="urn:microsoft.com/office/officeart/2005/8/layout/hierarchy4"/>
    <dgm:cxn modelId="{F1EF531C-2AB5-4BAC-AA40-73EE0ABC3204}" srcId="{D9453705-85D5-4C9B-8525-06F06A4FB4C4}" destId="{3C2C040D-E08A-42C1-BADD-109AD4C14586}" srcOrd="0" destOrd="0" parTransId="{1720264F-AE65-456B-BD99-248E463F2A05}" sibTransId="{D7DF5BB7-090B-4A96-9CFB-9335004210D2}"/>
    <dgm:cxn modelId="{A700E01D-3C5D-4411-8B67-B04DCE0DF81B}" type="presOf" srcId="{3C2C040D-E08A-42C1-BADD-109AD4C14586}" destId="{BC2921C6-D312-4197-B6DA-A41A7DF778DF}" srcOrd="0" destOrd="0" presId="urn:microsoft.com/office/officeart/2005/8/layout/hierarchy4"/>
    <dgm:cxn modelId="{75AD9330-A275-4358-920C-699EDF1A7F10}" type="presOf" srcId="{0FB577A2-161B-45DC-B836-89719B7E49FE}" destId="{3E8B0F3D-A162-4DA9-9C25-572D9035C92B}" srcOrd="0" destOrd="0" presId="urn:microsoft.com/office/officeart/2005/8/layout/hierarchy4"/>
    <dgm:cxn modelId="{DC47423E-7453-4C68-8A74-AD5F0AA08A5A}" srcId="{268204CF-98A5-4421-8D9A-5AD1D40AAE55}" destId="{890DD7B5-3643-4697-AD7D-1A73F90B4524}" srcOrd="0" destOrd="0" parTransId="{D2773AA9-E8AE-497C-8174-63267E3C6B82}" sibTransId="{70F0FF29-3BEA-4F57-A13A-97EA98ABA759}"/>
    <dgm:cxn modelId="{B0599C69-3135-4B3D-B297-17DE744563B3}" type="presOf" srcId="{D9453705-85D5-4C9B-8525-06F06A4FB4C4}" destId="{BA07C4C0-E43C-461F-B814-F0426DD2DF50}" srcOrd="0" destOrd="0" presId="urn:microsoft.com/office/officeart/2005/8/layout/hierarchy4"/>
    <dgm:cxn modelId="{74A77C6D-D381-4FEC-936D-F59755EEB6D2}" type="presOf" srcId="{19E2AAC9-416C-43BD-B37A-409ED60B84FF}" destId="{793539F2-33E5-4D41-B13F-E61140AE8BF1}" srcOrd="0" destOrd="0" presId="urn:microsoft.com/office/officeart/2005/8/layout/hierarchy4"/>
    <dgm:cxn modelId="{1F52C470-165C-4889-A8B4-5F0750AB4171}" srcId="{D66AD685-E5A0-40DE-AEF3-7ECE9792A4B2}" destId="{0E03CC3B-771C-4E36-B8E5-1BA45FF04BA5}" srcOrd="0" destOrd="0" parTransId="{5D7C663A-0256-48DF-8F30-14A5EDA21587}" sibTransId="{A2F9BE5D-02A2-4A00-A5EF-017AAC0A3E0E}"/>
    <dgm:cxn modelId="{137F6471-26BF-4CE5-82B0-A3833C14FBB2}" srcId="{890DD7B5-3643-4697-AD7D-1A73F90B4524}" destId="{19E2AAC9-416C-43BD-B37A-409ED60B84FF}" srcOrd="1" destOrd="0" parTransId="{69F51FA4-5C08-41D6-AFC0-268C798BA57F}" sibTransId="{1DA1AA90-51A5-41B3-BD44-5F6810A2AABB}"/>
    <dgm:cxn modelId="{AFA5FE55-2ECB-4D07-8432-FD130F16E482}" type="presOf" srcId="{890DD7B5-3643-4697-AD7D-1A73F90B4524}" destId="{94B6A41E-BC94-488A-A68E-893F03C89DA2}" srcOrd="0" destOrd="0" presId="urn:microsoft.com/office/officeart/2005/8/layout/hierarchy4"/>
    <dgm:cxn modelId="{2572315A-F624-471B-8361-31DAAC9C43B9}" type="presOf" srcId="{4E8D0C51-E01E-47A7-B2E1-65AB5CED3A81}" destId="{F11CB649-A562-40D1-BF0B-CB264FA30697}" srcOrd="0" destOrd="0" presId="urn:microsoft.com/office/officeart/2005/8/layout/hierarchy4"/>
    <dgm:cxn modelId="{B885839A-FDA2-4E68-BA01-D43BC62914AB}" srcId="{D66AD685-E5A0-40DE-AEF3-7ECE9792A4B2}" destId="{0FB577A2-161B-45DC-B836-89719B7E49FE}" srcOrd="1" destOrd="0" parTransId="{C4D81015-41E3-43CF-892A-D6A344214E40}" sibTransId="{6B83E8A0-4B7F-4FCF-A48E-351B72CD37C7}"/>
    <dgm:cxn modelId="{E9F335A2-9C3D-4421-A469-1AB386525911}" srcId="{03FE9C2C-F9CA-4CE3-A8CB-4D1EDA472295}" destId="{4E8D0C51-E01E-47A7-B2E1-65AB5CED3A81}" srcOrd="1" destOrd="0" parTransId="{50FCA4B4-6E06-4C24-ACD4-E38E86997295}" sibTransId="{042DEC32-D44A-4CEC-8333-92BF16B7C063}"/>
    <dgm:cxn modelId="{861D2CA7-E9ED-47BB-8144-5544D7EB2E70}" srcId="{19E2AAC9-416C-43BD-B37A-409ED60B84FF}" destId="{D9453705-85D5-4C9B-8525-06F06A4FB4C4}" srcOrd="1" destOrd="0" parTransId="{EADE0D53-FEDF-416F-A9A1-43655DD1955A}" sibTransId="{E5D974A8-15F6-4B50-BCD1-889FF62A1E47}"/>
    <dgm:cxn modelId="{B13E0EC3-4D53-4AB8-AF59-0916339C6441}" type="presOf" srcId="{9CA593F6-02F3-4568-983D-91D037C524E0}" destId="{164BF858-F048-4C3C-952F-83DF06918A28}" srcOrd="0" destOrd="0" presId="urn:microsoft.com/office/officeart/2005/8/layout/hierarchy4"/>
    <dgm:cxn modelId="{FBA984D6-4C7C-4D81-B8C2-C2A25151E14D}" srcId="{D9453705-85D5-4C9B-8525-06F06A4FB4C4}" destId="{F6B32CE2-BE46-483C-8B10-89038F9129EA}" srcOrd="2" destOrd="0" parTransId="{9698DF24-337E-44FC-8789-3EC7136C1E2F}" sibTransId="{D5CCCF8D-7054-44B1-B043-3E5D9EFFA41C}"/>
    <dgm:cxn modelId="{3772DAE2-5439-493E-B315-F006C4B6C7D4}" srcId="{03FE9C2C-F9CA-4CE3-A8CB-4D1EDA472295}" destId="{6976E1A8-86C8-416A-B421-EF70CEAAD674}" srcOrd="0" destOrd="0" parTransId="{DBE7DE76-9EF6-4C14-8F5D-FAE0505ED7D1}" sibTransId="{8037891F-521D-430B-8B12-B8031FF7AE43}"/>
    <dgm:cxn modelId="{84424CE9-BC9D-43BB-948B-44D9D6AAE72B}" type="presOf" srcId="{0E03CC3B-771C-4E36-B8E5-1BA45FF04BA5}" destId="{E51316DA-9DA5-458E-B7DD-BA9D80A0E15F}" srcOrd="0" destOrd="0" presId="urn:microsoft.com/office/officeart/2005/8/layout/hierarchy4"/>
    <dgm:cxn modelId="{8E7A11ED-D66C-447C-9C14-D56C47D7E3BF}" srcId="{890DD7B5-3643-4697-AD7D-1A73F90B4524}" destId="{03FE9C2C-F9CA-4CE3-A8CB-4D1EDA472295}" srcOrd="0" destOrd="0" parTransId="{095D32A3-CACE-47D3-B72C-F7B590CB67AD}" sibTransId="{7E091030-6D07-4B76-995D-A215FA0C2272}"/>
    <dgm:cxn modelId="{A02A8EEE-980C-429F-B0DF-9D0FC6C4C83D}" type="presOf" srcId="{6976E1A8-86C8-416A-B421-EF70CEAAD674}" destId="{A0A03307-8A9C-4651-8594-D74F368249E5}" srcOrd="0" destOrd="0" presId="urn:microsoft.com/office/officeart/2005/8/layout/hierarchy4"/>
    <dgm:cxn modelId="{E221AFFB-A8BA-4392-A0CB-1085CCC81CB5}" srcId="{19E2AAC9-416C-43BD-B37A-409ED60B84FF}" destId="{D66AD685-E5A0-40DE-AEF3-7ECE9792A4B2}" srcOrd="0" destOrd="0" parTransId="{08FAB007-3210-4CF8-A3D5-50490894B8AD}" sibTransId="{EB0181D1-13C8-48B0-8178-8DA3570DA5A4}"/>
    <dgm:cxn modelId="{B7D160FC-30B0-4A75-AE2F-DB4DBC2FD5A5}" type="presOf" srcId="{D66AD685-E5A0-40DE-AEF3-7ECE9792A4B2}" destId="{96F8161B-B211-41C3-9CA7-C2C93A137A2E}" srcOrd="0" destOrd="0" presId="urn:microsoft.com/office/officeart/2005/8/layout/hierarchy4"/>
    <dgm:cxn modelId="{A72EE071-F21D-4C7A-AF1E-1694F9ED3023}" type="presParOf" srcId="{1D1A8EB7-B483-4E6A-A92D-539825560B16}" destId="{01824372-0393-496E-8374-914F1D383CAC}" srcOrd="0" destOrd="0" presId="urn:microsoft.com/office/officeart/2005/8/layout/hierarchy4"/>
    <dgm:cxn modelId="{9C350008-F5F9-4A31-8D29-303756BD4582}" type="presParOf" srcId="{01824372-0393-496E-8374-914F1D383CAC}" destId="{94B6A41E-BC94-488A-A68E-893F03C89DA2}" srcOrd="0" destOrd="0" presId="urn:microsoft.com/office/officeart/2005/8/layout/hierarchy4"/>
    <dgm:cxn modelId="{E2E9520C-7220-4B62-A370-D7F8BE3540E5}" type="presParOf" srcId="{01824372-0393-496E-8374-914F1D383CAC}" destId="{83FED49D-8BDA-430A-B523-8CBD08E3276B}" srcOrd="1" destOrd="0" presId="urn:microsoft.com/office/officeart/2005/8/layout/hierarchy4"/>
    <dgm:cxn modelId="{B1F4F74A-3776-4094-9B83-1A3670C9DE10}" type="presParOf" srcId="{01824372-0393-496E-8374-914F1D383CAC}" destId="{85428403-421D-4D37-BC5F-7B39528FDBB8}" srcOrd="2" destOrd="0" presId="urn:microsoft.com/office/officeart/2005/8/layout/hierarchy4"/>
    <dgm:cxn modelId="{61590FA2-064F-4C6F-A7DC-E905FF2EFF50}" type="presParOf" srcId="{85428403-421D-4D37-BC5F-7B39528FDBB8}" destId="{31F42DA1-4A0C-4C73-ABE2-87D01AC1340A}" srcOrd="0" destOrd="0" presId="urn:microsoft.com/office/officeart/2005/8/layout/hierarchy4"/>
    <dgm:cxn modelId="{9F3D67DD-FF8C-4D62-957D-1C7918DDD7E9}" type="presParOf" srcId="{31F42DA1-4A0C-4C73-ABE2-87D01AC1340A}" destId="{7516BD53-F541-4463-990C-1E54155D186D}" srcOrd="0" destOrd="0" presId="urn:microsoft.com/office/officeart/2005/8/layout/hierarchy4"/>
    <dgm:cxn modelId="{495F0770-FCC8-49D9-96AC-9D5207A27B0F}" type="presParOf" srcId="{31F42DA1-4A0C-4C73-ABE2-87D01AC1340A}" destId="{A3D31EA3-288F-4F32-8ED7-E29955D2B5FC}" srcOrd="1" destOrd="0" presId="urn:microsoft.com/office/officeart/2005/8/layout/hierarchy4"/>
    <dgm:cxn modelId="{2A648BB9-5441-47D6-ADBB-64425EF68194}" type="presParOf" srcId="{31F42DA1-4A0C-4C73-ABE2-87D01AC1340A}" destId="{AA5F464D-C023-4F92-9F78-8F4EC6D762D4}" srcOrd="2" destOrd="0" presId="urn:microsoft.com/office/officeart/2005/8/layout/hierarchy4"/>
    <dgm:cxn modelId="{8C7DDC7A-A125-4320-B5BA-14C414840F57}" type="presParOf" srcId="{AA5F464D-C023-4F92-9F78-8F4EC6D762D4}" destId="{FCD36802-B509-4E0F-98A6-2A6DA36BF271}" srcOrd="0" destOrd="0" presId="urn:microsoft.com/office/officeart/2005/8/layout/hierarchy4"/>
    <dgm:cxn modelId="{F16CD4F3-12E2-47D9-AEE4-6AA504619676}" type="presParOf" srcId="{FCD36802-B509-4E0F-98A6-2A6DA36BF271}" destId="{A0A03307-8A9C-4651-8594-D74F368249E5}" srcOrd="0" destOrd="0" presId="urn:microsoft.com/office/officeart/2005/8/layout/hierarchy4"/>
    <dgm:cxn modelId="{94E75EBD-E7C0-4EF2-90B3-A6F97C9821D7}" type="presParOf" srcId="{FCD36802-B509-4E0F-98A6-2A6DA36BF271}" destId="{687FADC8-6979-4E8C-AF48-B4C3EA3BE550}" srcOrd="1" destOrd="0" presId="urn:microsoft.com/office/officeart/2005/8/layout/hierarchy4"/>
    <dgm:cxn modelId="{A9E9D4DF-2A9E-4EB1-97D0-BC9C50E1BBE5}" type="presParOf" srcId="{AA5F464D-C023-4F92-9F78-8F4EC6D762D4}" destId="{CBA8E778-910C-4142-97A0-BA47F15DB6DE}" srcOrd="1" destOrd="0" presId="urn:microsoft.com/office/officeart/2005/8/layout/hierarchy4"/>
    <dgm:cxn modelId="{3845A8B7-FCCB-4A8F-9F35-85FF7FA40010}" type="presParOf" srcId="{AA5F464D-C023-4F92-9F78-8F4EC6D762D4}" destId="{87FB0007-CE00-4766-A225-67979F908C6C}" srcOrd="2" destOrd="0" presId="urn:microsoft.com/office/officeart/2005/8/layout/hierarchy4"/>
    <dgm:cxn modelId="{B297D313-C3FE-4005-87F0-12479A66DF1B}" type="presParOf" srcId="{87FB0007-CE00-4766-A225-67979F908C6C}" destId="{F11CB649-A562-40D1-BF0B-CB264FA30697}" srcOrd="0" destOrd="0" presId="urn:microsoft.com/office/officeart/2005/8/layout/hierarchy4"/>
    <dgm:cxn modelId="{C7BCB1F7-6FCE-4A8E-B363-672C8C445CA8}" type="presParOf" srcId="{87FB0007-CE00-4766-A225-67979F908C6C}" destId="{AF36396C-6816-4E46-B7C8-AFBD9A570A0D}" srcOrd="1" destOrd="0" presId="urn:microsoft.com/office/officeart/2005/8/layout/hierarchy4"/>
    <dgm:cxn modelId="{72165CDB-61C5-4D06-9071-9FD5F215942F}" type="presParOf" srcId="{85428403-421D-4D37-BC5F-7B39528FDBB8}" destId="{D8E77183-48A5-4D52-AD5F-C477DD4FFBDA}" srcOrd="1" destOrd="0" presId="urn:microsoft.com/office/officeart/2005/8/layout/hierarchy4"/>
    <dgm:cxn modelId="{066F76F9-B0F7-4D5C-8AA5-0CC112C1B818}" type="presParOf" srcId="{85428403-421D-4D37-BC5F-7B39528FDBB8}" destId="{A4483DD3-D54B-409A-94FE-81FBF6DF9AB2}" srcOrd="2" destOrd="0" presId="urn:microsoft.com/office/officeart/2005/8/layout/hierarchy4"/>
    <dgm:cxn modelId="{30B098FB-85D6-4BBD-A986-AA62E64F32F5}" type="presParOf" srcId="{A4483DD3-D54B-409A-94FE-81FBF6DF9AB2}" destId="{793539F2-33E5-4D41-B13F-E61140AE8BF1}" srcOrd="0" destOrd="0" presId="urn:microsoft.com/office/officeart/2005/8/layout/hierarchy4"/>
    <dgm:cxn modelId="{86D68E2F-09F4-40CB-BEA6-1DBEF9438A32}" type="presParOf" srcId="{A4483DD3-D54B-409A-94FE-81FBF6DF9AB2}" destId="{93B021C2-6C41-42BA-9B04-6F38A4AE4F54}" srcOrd="1" destOrd="0" presId="urn:microsoft.com/office/officeart/2005/8/layout/hierarchy4"/>
    <dgm:cxn modelId="{0AF21196-4DFB-4A20-98B6-15784974FBF8}" type="presParOf" srcId="{A4483DD3-D54B-409A-94FE-81FBF6DF9AB2}" destId="{F2508ECD-1DE0-4E28-9F33-4F53013F4CC3}" srcOrd="2" destOrd="0" presId="urn:microsoft.com/office/officeart/2005/8/layout/hierarchy4"/>
    <dgm:cxn modelId="{D6442838-ECD0-4455-BA92-523F5129661B}" type="presParOf" srcId="{F2508ECD-1DE0-4E28-9F33-4F53013F4CC3}" destId="{0496CE3E-E57B-4551-8B46-067E0D59DD88}" srcOrd="0" destOrd="0" presId="urn:microsoft.com/office/officeart/2005/8/layout/hierarchy4"/>
    <dgm:cxn modelId="{0DFE213B-2FB9-4883-BBF5-F1CF80E30784}" type="presParOf" srcId="{0496CE3E-E57B-4551-8B46-067E0D59DD88}" destId="{96F8161B-B211-41C3-9CA7-C2C93A137A2E}" srcOrd="0" destOrd="0" presId="urn:microsoft.com/office/officeart/2005/8/layout/hierarchy4"/>
    <dgm:cxn modelId="{DD4360EF-FFA0-4BB9-A7B5-F5B508751A86}" type="presParOf" srcId="{0496CE3E-E57B-4551-8B46-067E0D59DD88}" destId="{2A99BBB5-F075-4B05-A4C4-1D658D3ADAD3}" srcOrd="1" destOrd="0" presId="urn:microsoft.com/office/officeart/2005/8/layout/hierarchy4"/>
    <dgm:cxn modelId="{1A222E0E-9CE6-43B8-8935-1981F2385BFB}" type="presParOf" srcId="{0496CE3E-E57B-4551-8B46-067E0D59DD88}" destId="{D1ACB299-18B2-4749-BC1D-90333CD4F276}" srcOrd="2" destOrd="0" presId="urn:microsoft.com/office/officeart/2005/8/layout/hierarchy4"/>
    <dgm:cxn modelId="{6C9A3C91-6C99-4816-AFC6-7337F86F8142}" type="presParOf" srcId="{D1ACB299-18B2-4749-BC1D-90333CD4F276}" destId="{F5A13031-7D78-4F56-B567-991C2B694BFC}" srcOrd="0" destOrd="0" presId="urn:microsoft.com/office/officeart/2005/8/layout/hierarchy4"/>
    <dgm:cxn modelId="{E6434F2F-B761-4B47-9218-7A715EFE7786}" type="presParOf" srcId="{F5A13031-7D78-4F56-B567-991C2B694BFC}" destId="{E51316DA-9DA5-458E-B7DD-BA9D80A0E15F}" srcOrd="0" destOrd="0" presId="urn:microsoft.com/office/officeart/2005/8/layout/hierarchy4"/>
    <dgm:cxn modelId="{408100D3-3CB5-4814-A8BB-76F246B07EE9}" type="presParOf" srcId="{F5A13031-7D78-4F56-B567-991C2B694BFC}" destId="{52734287-DBD2-405C-9766-73C011847D4B}" srcOrd="1" destOrd="0" presId="urn:microsoft.com/office/officeart/2005/8/layout/hierarchy4"/>
    <dgm:cxn modelId="{4E4E4B42-052B-42E2-8301-88361796E4AF}" type="presParOf" srcId="{D1ACB299-18B2-4749-BC1D-90333CD4F276}" destId="{C7BDD1E5-CA6C-4742-B9A3-A5624DCAC75C}" srcOrd="1" destOrd="0" presId="urn:microsoft.com/office/officeart/2005/8/layout/hierarchy4"/>
    <dgm:cxn modelId="{D75FEB74-6829-4A25-80BC-9577233F0527}" type="presParOf" srcId="{D1ACB299-18B2-4749-BC1D-90333CD4F276}" destId="{413E3D3C-4A85-4B3D-9888-9D3327C6A837}" srcOrd="2" destOrd="0" presId="urn:microsoft.com/office/officeart/2005/8/layout/hierarchy4"/>
    <dgm:cxn modelId="{E1A4700E-9ECA-469D-AF81-567190C8977F}" type="presParOf" srcId="{413E3D3C-4A85-4B3D-9888-9D3327C6A837}" destId="{3E8B0F3D-A162-4DA9-9C25-572D9035C92B}" srcOrd="0" destOrd="0" presId="urn:microsoft.com/office/officeart/2005/8/layout/hierarchy4"/>
    <dgm:cxn modelId="{8E7265ED-842C-4436-8DAF-B2DA7CF33771}" type="presParOf" srcId="{413E3D3C-4A85-4B3D-9888-9D3327C6A837}" destId="{F089A76B-FE05-4E34-835C-C9DF3B33F6A5}" srcOrd="1" destOrd="0" presId="urn:microsoft.com/office/officeart/2005/8/layout/hierarchy4"/>
    <dgm:cxn modelId="{5248A0CD-1645-4C4A-9D0A-2AF5CDF4E36D}" type="presParOf" srcId="{F2508ECD-1DE0-4E28-9F33-4F53013F4CC3}" destId="{A2569833-EE96-41D2-8D11-BE3486D24F6F}" srcOrd="1" destOrd="0" presId="urn:microsoft.com/office/officeart/2005/8/layout/hierarchy4"/>
    <dgm:cxn modelId="{DE18C71E-DEE2-435C-8BF9-A3BFD05CD0D3}" type="presParOf" srcId="{F2508ECD-1DE0-4E28-9F33-4F53013F4CC3}" destId="{BAA2F11F-1BF8-473D-B0A1-FBB88E9C5520}" srcOrd="2" destOrd="0" presId="urn:microsoft.com/office/officeart/2005/8/layout/hierarchy4"/>
    <dgm:cxn modelId="{6B53FF02-B278-4DFC-B375-11ED41D95B23}" type="presParOf" srcId="{BAA2F11F-1BF8-473D-B0A1-FBB88E9C5520}" destId="{BA07C4C0-E43C-461F-B814-F0426DD2DF50}" srcOrd="0" destOrd="0" presId="urn:microsoft.com/office/officeart/2005/8/layout/hierarchy4"/>
    <dgm:cxn modelId="{05F00495-CBC0-4306-BA2A-652C4FB897D1}" type="presParOf" srcId="{BAA2F11F-1BF8-473D-B0A1-FBB88E9C5520}" destId="{B91424F0-AC2C-4F1F-A717-DD4369A64787}" srcOrd="1" destOrd="0" presId="urn:microsoft.com/office/officeart/2005/8/layout/hierarchy4"/>
    <dgm:cxn modelId="{EE933D0B-D38D-4FA8-B38E-E07ADF1ACA23}" type="presParOf" srcId="{BAA2F11F-1BF8-473D-B0A1-FBB88E9C5520}" destId="{9824B055-56F3-41B9-B1C2-6E97AD92081C}" srcOrd="2" destOrd="0" presId="urn:microsoft.com/office/officeart/2005/8/layout/hierarchy4"/>
    <dgm:cxn modelId="{5CB9889B-6098-4C74-85DE-EAA7CDD5DABB}" type="presParOf" srcId="{9824B055-56F3-41B9-B1C2-6E97AD92081C}" destId="{D784964D-B285-4AB7-A06A-9C066BE253C9}" srcOrd="0" destOrd="0" presId="urn:microsoft.com/office/officeart/2005/8/layout/hierarchy4"/>
    <dgm:cxn modelId="{48A7E127-53CC-4511-BC74-FF65145111C3}" type="presParOf" srcId="{D784964D-B285-4AB7-A06A-9C066BE253C9}" destId="{BC2921C6-D312-4197-B6DA-A41A7DF778DF}" srcOrd="0" destOrd="0" presId="urn:microsoft.com/office/officeart/2005/8/layout/hierarchy4"/>
    <dgm:cxn modelId="{2ED10CF5-41E9-4616-8000-5A8105CE0053}" type="presParOf" srcId="{D784964D-B285-4AB7-A06A-9C066BE253C9}" destId="{3CAD094D-BC9E-4238-9B20-9289500FA2AF}" srcOrd="1" destOrd="0" presId="urn:microsoft.com/office/officeart/2005/8/layout/hierarchy4"/>
    <dgm:cxn modelId="{193B4736-BAE3-4C96-A75E-19EA8759152B}" type="presParOf" srcId="{9824B055-56F3-41B9-B1C2-6E97AD92081C}" destId="{10E1CB09-12BC-4E26-A861-F2944E1F2F1F}" srcOrd="1" destOrd="0" presId="urn:microsoft.com/office/officeart/2005/8/layout/hierarchy4"/>
    <dgm:cxn modelId="{8DBE6587-C72B-4FF4-8FDA-5D3FAC743D4B}" type="presParOf" srcId="{9824B055-56F3-41B9-B1C2-6E97AD92081C}" destId="{6C56307D-E6BA-42AB-970C-01F3281C9F57}" srcOrd="2" destOrd="0" presId="urn:microsoft.com/office/officeart/2005/8/layout/hierarchy4"/>
    <dgm:cxn modelId="{349AF652-3E4A-4511-8572-963F7B5D1ABE}" type="presParOf" srcId="{6C56307D-E6BA-42AB-970C-01F3281C9F57}" destId="{164BF858-F048-4C3C-952F-83DF06918A28}" srcOrd="0" destOrd="0" presId="urn:microsoft.com/office/officeart/2005/8/layout/hierarchy4"/>
    <dgm:cxn modelId="{713FE66F-08AD-4332-A214-60CC34D9A57C}" type="presParOf" srcId="{6C56307D-E6BA-42AB-970C-01F3281C9F57}" destId="{A44E0EFC-1491-46BF-8731-B563876367FC}" srcOrd="1" destOrd="0" presId="urn:microsoft.com/office/officeart/2005/8/layout/hierarchy4"/>
    <dgm:cxn modelId="{A408F011-480B-4900-B8F8-A04C33E75422}" type="presParOf" srcId="{9824B055-56F3-41B9-B1C2-6E97AD92081C}" destId="{CCAD6CE3-45FB-445C-AB0E-3D123292B8A9}" srcOrd="3" destOrd="0" presId="urn:microsoft.com/office/officeart/2005/8/layout/hierarchy4"/>
    <dgm:cxn modelId="{98540F33-FCE2-406D-927A-A972035DB368}" type="presParOf" srcId="{9824B055-56F3-41B9-B1C2-6E97AD92081C}" destId="{06DC3957-18AA-48E6-A307-59A81B0B17F1}" srcOrd="4" destOrd="0" presId="urn:microsoft.com/office/officeart/2005/8/layout/hierarchy4"/>
    <dgm:cxn modelId="{78E21CDB-BFAA-4793-AA8F-BB02326F6D92}" type="presParOf" srcId="{06DC3957-18AA-48E6-A307-59A81B0B17F1}" destId="{95FBD48F-7A0E-4C48-A59A-B05EA6CB235D}" srcOrd="0" destOrd="0" presId="urn:microsoft.com/office/officeart/2005/8/layout/hierarchy4"/>
    <dgm:cxn modelId="{4B614574-0AEA-482E-893C-1B813C3613C3}" type="presParOf" srcId="{06DC3957-18AA-48E6-A307-59A81B0B17F1}" destId="{159CAA42-A820-4FCD-BAE4-EE979A8E939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8204CF-98A5-4421-8D9A-5AD1D40AAE55}"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cs-CZ"/>
        </a:p>
      </dgm:t>
    </dgm:pt>
    <dgm:pt modelId="{890DD7B5-3643-4697-AD7D-1A73F90B4524}">
      <dgm:prSet phldrT="[Text]" custT="1"/>
      <dgm:spPr>
        <a:solidFill>
          <a:srgbClr val="92D050"/>
        </a:solidFill>
      </dgm:spPr>
      <dgm:t>
        <a:bodyPr/>
        <a:lstStyle/>
        <a:p>
          <a:r>
            <a:rPr lang="cs-CZ" sz="2800" b="1" dirty="0" err="1">
              <a:solidFill>
                <a:schemeClr val="tx1"/>
              </a:solidFill>
            </a:rPr>
            <a:t>How</a:t>
          </a:r>
          <a:r>
            <a:rPr lang="cs-CZ" sz="2800" b="1" dirty="0">
              <a:solidFill>
                <a:schemeClr val="tx1"/>
              </a:solidFill>
            </a:rPr>
            <a:t> do </a:t>
          </a:r>
          <a:r>
            <a:rPr lang="cs-CZ" sz="2800" b="1" dirty="0" err="1">
              <a:solidFill>
                <a:schemeClr val="tx1"/>
              </a:solidFill>
            </a:rPr>
            <a:t>we</a:t>
          </a:r>
          <a:r>
            <a:rPr lang="cs-CZ" sz="2800" b="1" dirty="0">
              <a:solidFill>
                <a:schemeClr val="tx1"/>
              </a:solidFill>
            </a:rPr>
            <a:t> </a:t>
          </a:r>
          <a:r>
            <a:rPr lang="cs-CZ" sz="2800" b="1" dirty="0" err="1">
              <a:solidFill>
                <a:schemeClr val="tx1"/>
              </a:solidFill>
            </a:rPr>
            <a:t>know</a:t>
          </a:r>
          <a:r>
            <a:rPr lang="cs-CZ" sz="2800" b="1" dirty="0">
              <a:solidFill>
                <a:schemeClr val="tx1"/>
              </a:solidFill>
            </a:rPr>
            <a:t> </a:t>
          </a:r>
          <a:r>
            <a:rPr lang="cs-CZ" sz="2800" b="1" dirty="0" err="1">
              <a:solidFill>
                <a:schemeClr val="tx1"/>
              </a:solidFill>
            </a:rPr>
            <a:t>what</a:t>
          </a:r>
          <a:r>
            <a:rPr lang="cs-CZ" sz="2800" b="1" dirty="0">
              <a:solidFill>
                <a:schemeClr val="tx1"/>
              </a:solidFill>
            </a:rPr>
            <a:t> </a:t>
          </a:r>
          <a:r>
            <a:rPr lang="cs-CZ" sz="2800" b="1" dirty="0" err="1">
              <a:solidFill>
                <a:schemeClr val="tx1"/>
              </a:solidFill>
            </a:rPr>
            <a:t>is</a:t>
          </a:r>
          <a:r>
            <a:rPr lang="cs-CZ" sz="2800" b="1" dirty="0">
              <a:solidFill>
                <a:schemeClr val="tx1"/>
              </a:solidFill>
            </a:rPr>
            <a:t> </a:t>
          </a:r>
          <a:r>
            <a:rPr lang="cs-CZ" sz="2800" b="1" dirty="0" err="1">
              <a:solidFill>
                <a:schemeClr val="tx1"/>
              </a:solidFill>
            </a:rPr>
            <a:t>ethical</a:t>
          </a:r>
          <a:r>
            <a:rPr lang="cs-CZ" sz="2800" b="1" dirty="0">
              <a:solidFill>
                <a:schemeClr val="tx1"/>
              </a:solidFill>
            </a:rPr>
            <a:t>?</a:t>
          </a:r>
        </a:p>
      </dgm:t>
    </dgm:pt>
    <dgm:pt modelId="{D2773AA9-E8AE-497C-8174-63267E3C6B82}" type="parTrans" cxnId="{DC47423E-7453-4C68-8A74-AD5F0AA08A5A}">
      <dgm:prSet/>
      <dgm:spPr/>
      <dgm:t>
        <a:bodyPr/>
        <a:lstStyle/>
        <a:p>
          <a:endParaRPr lang="cs-CZ"/>
        </a:p>
      </dgm:t>
    </dgm:pt>
    <dgm:pt modelId="{70F0FF29-3BEA-4F57-A13A-97EA98ABA759}" type="sibTrans" cxnId="{DC47423E-7453-4C68-8A74-AD5F0AA08A5A}">
      <dgm:prSet/>
      <dgm:spPr/>
      <dgm:t>
        <a:bodyPr/>
        <a:lstStyle/>
        <a:p>
          <a:endParaRPr lang="cs-CZ"/>
        </a:p>
      </dgm:t>
    </dgm:pt>
    <dgm:pt modelId="{03FE9C2C-F9CA-4CE3-A8CB-4D1EDA472295}">
      <dgm:prSet phldrT="[Text]" custT="1"/>
      <dgm:spPr>
        <a:solidFill>
          <a:schemeClr val="accent4">
            <a:lumMod val="40000"/>
            <a:lumOff val="60000"/>
          </a:schemeClr>
        </a:solidFill>
      </dgm:spPr>
      <dgm:t>
        <a:bodyPr/>
        <a:lstStyle/>
        <a:p>
          <a:r>
            <a:rPr lang="cs-CZ" sz="2800" b="1" dirty="0" err="1">
              <a:solidFill>
                <a:schemeClr val="tx1"/>
              </a:solidFill>
            </a:rPr>
            <a:t>Religious</a:t>
          </a:r>
          <a:r>
            <a:rPr lang="cs-CZ" sz="2800" b="1" dirty="0">
              <a:solidFill>
                <a:schemeClr val="tx1"/>
              </a:solidFill>
            </a:rPr>
            <a:t> </a:t>
          </a:r>
          <a:r>
            <a:rPr lang="cs-CZ" sz="2800" b="1" dirty="0" err="1">
              <a:solidFill>
                <a:schemeClr val="tx1"/>
              </a:solidFill>
            </a:rPr>
            <a:t>Answers</a:t>
          </a:r>
          <a:endParaRPr lang="cs-CZ" sz="2800" b="1" dirty="0">
            <a:solidFill>
              <a:schemeClr val="tx1"/>
            </a:solidFill>
          </a:endParaRPr>
        </a:p>
      </dgm:t>
    </dgm:pt>
    <dgm:pt modelId="{095D32A3-CACE-47D3-B72C-F7B590CB67AD}" type="parTrans" cxnId="{8E7A11ED-D66C-447C-9C14-D56C47D7E3BF}">
      <dgm:prSet/>
      <dgm:spPr/>
      <dgm:t>
        <a:bodyPr/>
        <a:lstStyle/>
        <a:p>
          <a:endParaRPr lang="cs-CZ"/>
        </a:p>
      </dgm:t>
    </dgm:pt>
    <dgm:pt modelId="{7E091030-6D07-4B76-995D-A215FA0C2272}" type="sibTrans" cxnId="{8E7A11ED-D66C-447C-9C14-D56C47D7E3BF}">
      <dgm:prSet/>
      <dgm:spPr/>
      <dgm:t>
        <a:bodyPr/>
        <a:lstStyle/>
        <a:p>
          <a:endParaRPr lang="cs-CZ"/>
        </a:p>
      </dgm:t>
    </dgm:pt>
    <dgm:pt modelId="{19E2AAC9-416C-43BD-B37A-409ED60B84FF}">
      <dgm:prSet phldrT="[Text]" custT="1"/>
      <dgm:spPr>
        <a:solidFill>
          <a:schemeClr val="accent4">
            <a:lumMod val="40000"/>
            <a:lumOff val="60000"/>
          </a:schemeClr>
        </a:solidFill>
      </dgm:spPr>
      <dgm:t>
        <a:bodyPr/>
        <a:lstStyle/>
        <a:p>
          <a:r>
            <a:rPr lang="cs-CZ" sz="2800" b="1" dirty="0" err="1">
              <a:solidFill>
                <a:schemeClr val="tx1"/>
              </a:solidFill>
            </a:rPr>
            <a:t>Secular</a:t>
          </a:r>
          <a:r>
            <a:rPr lang="cs-CZ" sz="2800" b="1" dirty="0">
              <a:solidFill>
                <a:schemeClr val="tx1"/>
              </a:solidFill>
            </a:rPr>
            <a:t> </a:t>
          </a:r>
          <a:r>
            <a:rPr lang="cs-CZ" sz="2800" b="1" dirty="0" err="1">
              <a:solidFill>
                <a:schemeClr val="tx1"/>
              </a:solidFill>
            </a:rPr>
            <a:t>Answers</a:t>
          </a:r>
          <a:endParaRPr lang="cs-CZ" sz="2800" b="1" dirty="0">
            <a:solidFill>
              <a:schemeClr val="tx1"/>
            </a:solidFill>
          </a:endParaRPr>
        </a:p>
      </dgm:t>
    </dgm:pt>
    <dgm:pt modelId="{69F51FA4-5C08-41D6-AFC0-268C798BA57F}" type="parTrans" cxnId="{137F6471-26BF-4CE5-82B0-A3833C14FBB2}">
      <dgm:prSet/>
      <dgm:spPr/>
      <dgm:t>
        <a:bodyPr/>
        <a:lstStyle/>
        <a:p>
          <a:endParaRPr lang="cs-CZ"/>
        </a:p>
      </dgm:t>
    </dgm:pt>
    <dgm:pt modelId="{1DA1AA90-51A5-41B3-BD44-5F6810A2AABB}" type="sibTrans" cxnId="{137F6471-26BF-4CE5-82B0-A3833C14FBB2}">
      <dgm:prSet/>
      <dgm:spPr/>
      <dgm:t>
        <a:bodyPr/>
        <a:lstStyle/>
        <a:p>
          <a:endParaRPr lang="cs-CZ"/>
        </a:p>
      </dgm:t>
    </dgm:pt>
    <dgm:pt modelId="{6976E1A8-86C8-416A-B421-EF70CEAAD674}">
      <dgm:prSet custT="1"/>
      <dgm:spPr>
        <a:solidFill>
          <a:srgbClr val="FFC000"/>
        </a:solidFill>
      </dgm:spPr>
      <dgm:t>
        <a:bodyPr/>
        <a:lstStyle/>
        <a:p>
          <a:endParaRPr lang="cs-CZ" sz="2000" b="1" dirty="0">
            <a:solidFill>
              <a:schemeClr val="tx1"/>
            </a:solidFill>
          </a:endParaRPr>
        </a:p>
      </dgm:t>
    </dgm:pt>
    <dgm:pt modelId="{DBE7DE76-9EF6-4C14-8F5D-FAE0505ED7D1}" type="parTrans" cxnId="{3772DAE2-5439-493E-B315-F006C4B6C7D4}">
      <dgm:prSet/>
      <dgm:spPr/>
      <dgm:t>
        <a:bodyPr/>
        <a:lstStyle/>
        <a:p>
          <a:endParaRPr lang="cs-CZ"/>
        </a:p>
      </dgm:t>
    </dgm:pt>
    <dgm:pt modelId="{8037891F-521D-430B-8B12-B8031FF7AE43}" type="sibTrans" cxnId="{3772DAE2-5439-493E-B315-F006C4B6C7D4}">
      <dgm:prSet/>
      <dgm:spPr/>
      <dgm:t>
        <a:bodyPr/>
        <a:lstStyle/>
        <a:p>
          <a:endParaRPr lang="cs-CZ"/>
        </a:p>
      </dgm:t>
    </dgm:pt>
    <dgm:pt modelId="{4E8D0C51-E01E-47A7-B2E1-65AB5CED3A81}">
      <dgm:prSet custT="1"/>
      <dgm:spPr>
        <a:solidFill>
          <a:srgbClr val="FFC000"/>
        </a:solidFill>
      </dgm:spPr>
      <dgm:t>
        <a:bodyPr/>
        <a:lstStyle/>
        <a:p>
          <a:endParaRPr lang="cs-CZ" sz="2000" b="1" dirty="0">
            <a:solidFill>
              <a:schemeClr val="tx1"/>
            </a:solidFill>
          </a:endParaRPr>
        </a:p>
      </dgm:t>
    </dgm:pt>
    <dgm:pt modelId="{50FCA4B4-6E06-4C24-ACD4-E38E86997295}" type="parTrans" cxnId="{E9F335A2-9C3D-4421-A469-1AB386525911}">
      <dgm:prSet/>
      <dgm:spPr/>
      <dgm:t>
        <a:bodyPr/>
        <a:lstStyle/>
        <a:p>
          <a:endParaRPr lang="cs-CZ"/>
        </a:p>
      </dgm:t>
    </dgm:pt>
    <dgm:pt modelId="{042DEC32-D44A-4CEC-8333-92BF16B7C063}" type="sibTrans" cxnId="{E9F335A2-9C3D-4421-A469-1AB386525911}">
      <dgm:prSet/>
      <dgm:spPr/>
      <dgm:t>
        <a:bodyPr/>
        <a:lstStyle/>
        <a:p>
          <a:endParaRPr lang="cs-CZ"/>
        </a:p>
      </dgm:t>
    </dgm:pt>
    <dgm:pt modelId="{0E03CC3B-771C-4E36-B8E5-1BA45FF04BA5}">
      <dgm:prSet custT="1"/>
      <dgm:spPr>
        <a:solidFill>
          <a:srgbClr val="FFC000"/>
        </a:solidFill>
      </dgm:spPr>
      <dgm:t>
        <a:bodyPr/>
        <a:lstStyle/>
        <a:p>
          <a:endParaRPr lang="cs-CZ" sz="2400" b="1" dirty="0">
            <a:solidFill>
              <a:schemeClr val="tx1"/>
            </a:solidFill>
          </a:endParaRPr>
        </a:p>
      </dgm:t>
    </dgm:pt>
    <dgm:pt modelId="{5D7C663A-0256-48DF-8F30-14A5EDA21587}" type="parTrans" cxnId="{1F52C470-165C-4889-A8B4-5F0750AB4171}">
      <dgm:prSet/>
      <dgm:spPr/>
      <dgm:t>
        <a:bodyPr/>
        <a:lstStyle/>
        <a:p>
          <a:endParaRPr lang="cs-CZ"/>
        </a:p>
      </dgm:t>
    </dgm:pt>
    <dgm:pt modelId="{A2F9BE5D-02A2-4A00-A5EF-017AAC0A3E0E}" type="sibTrans" cxnId="{1F52C470-165C-4889-A8B4-5F0750AB4171}">
      <dgm:prSet/>
      <dgm:spPr/>
      <dgm:t>
        <a:bodyPr/>
        <a:lstStyle/>
        <a:p>
          <a:endParaRPr lang="cs-CZ"/>
        </a:p>
      </dgm:t>
    </dgm:pt>
    <dgm:pt modelId="{3C2C040D-E08A-42C1-BADD-109AD4C14586}">
      <dgm:prSet custT="1"/>
      <dgm:spPr>
        <a:solidFill>
          <a:srgbClr val="FFC000"/>
        </a:solidFill>
      </dgm:spPr>
      <dgm:t>
        <a:bodyPr/>
        <a:lstStyle/>
        <a:p>
          <a:r>
            <a:rPr lang="cs-CZ" sz="2300" b="1" dirty="0" err="1">
              <a:solidFill>
                <a:schemeClr val="tx1"/>
              </a:solidFill>
            </a:rPr>
            <a:t>Experience</a:t>
          </a:r>
          <a:r>
            <a:rPr lang="cs-CZ" sz="2300" b="1" dirty="0">
              <a:solidFill>
                <a:schemeClr val="tx1"/>
              </a:solidFill>
            </a:rPr>
            <a:t> </a:t>
          </a:r>
          <a:r>
            <a:rPr lang="cs-CZ" sz="2300" b="1" dirty="0" err="1">
              <a:solidFill>
                <a:schemeClr val="tx1"/>
              </a:solidFill>
            </a:rPr>
            <a:t>and</a:t>
          </a:r>
          <a:r>
            <a:rPr lang="cs-CZ" sz="2300" b="1" dirty="0">
              <a:solidFill>
                <a:schemeClr val="tx1"/>
              </a:solidFill>
            </a:rPr>
            <a:t> </a:t>
          </a:r>
          <a:r>
            <a:rPr lang="cs-CZ" sz="2300" b="1" dirty="0" err="1">
              <a:solidFill>
                <a:schemeClr val="tx1"/>
              </a:solidFill>
            </a:rPr>
            <a:t>Observation</a:t>
          </a:r>
          <a:endParaRPr lang="cs-CZ" sz="2300" b="1" dirty="0">
            <a:solidFill>
              <a:schemeClr val="tx1"/>
            </a:solidFill>
          </a:endParaRPr>
        </a:p>
      </dgm:t>
    </dgm:pt>
    <dgm:pt modelId="{1720264F-AE65-456B-BD99-248E463F2A05}" type="parTrans" cxnId="{F1EF531C-2AB5-4BAC-AA40-73EE0ABC3204}">
      <dgm:prSet/>
      <dgm:spPr/>
      <dgm:t>
        <a:bodyPr/>
        <a:lstStyle/>
        <a:p>
          <a:endParaRPr lang="cs-CZ"/>
        </a:p>
      </dgm:t>
    </dgm:pt>
    <dgm:pt modelId="{D7DF5BB7-090B-4A96-9CFB-9335004210D2}" type="sibTrans" cxnId="{F1EF531C-2AB5-4BAC-AA40-73EE0ABC3204}">
      <dgm:prSet/>
      <dgm:spPr/>
      <dgm:t>
        <a:bodyPr/>
        <a:lstStyle/>
        <a:p>
          <a:endParaRPr lang="cs-CZ"/>
        </a:p>
      </dgm:t>
    </dgm:pt>
    <dgm:pt modelId="{19BA42F3-D5DA-42E8-A444-7A02ED6D6F44}">
      <dgm:prSet custT="1"/>
      <dgm:spPr>
        <a:solidFill>
          <a:srgbClr val="FFC000"/>
        </a:solidFill>
      </dgm:spPr>
      <dgm:t>
        <a:bodyPr/>
        <a:lstStyle/>
        <a:p>
          <a:endParaRPr lang="cs-CZ" sz="2000" b="1" dirty="0">
            <a:solidFill>
              <a:schemeClr val="tx1"/>
            </a:solidFill>
          </a:endParaRPr>
        </a:p>
      </dgm:t>
    </dgm:pt>
    <dgm:pt modelId="{B2B00431-C55E-4DA9-A6BA-AAF5CBF021A1}" type="parTrans" cxnId="{94BF2ECC-A9D2-484E-82B2-C90C75A149FB}">
      <dgm:prSet/>
      <dgm:spPr/>
      <dgm:t>
        <a:bodyPr/>
        <a:lstStyle/>
        <a:p>
          <a:endParaRPr lang="cs-CZ"/>
        </a:p>
      </dgm:t>
    </dgm:pt>
    <dgm:pt modelId="{064D94A9-7312-4EE9-86F8-54793F27717E}" type="sibTrans" cxnId="{94BF2ECC-A9D2-484E-82B2-C90C75A149FB}">
      <dgm:prSet/>
      <dgm:spPr/>
      <dgm:t>
        <a:bodyPr/>
        <a:lstStyle/>
        <a:p>
          <a:endParaRPr lang="cs-CZ"/>
        </a:p>
      </dgm:t>
    </dgm:pt>
    <dgm:pt modelId="{F38F9A44-B9B0-41DF-83C6-F28FA56DD210}">
      <dgm:prSet custT="1"/>
      <dgm:spPr>
        <a:solidFill>
          <a:srgbClr val="FFC000"/>
        </a:solidFill>
      </dgm:spPr>
      <dgm:t>
        <a:bodyPr/>
        <a:lstStyle/>
        <a:p>
          <a:r>
            <a:rPr lang="cs-CZ" sz="2200" b="1" dirty="0" err="1">
              <a:solidFill>
                <a:schemeClr val="tx1"/>
              </a:solidFill>
            </a:rPr>
            <a:t>Intuition</a:t>
          </a:r>
          <a:endParaRPr lang="cs-CZ" sz="2200" b="1" dirty="0">
            <a:solidFill>
              <a:schemeClr val="tx1"/>
            </a:solidFill>
          </a:endParaRPr>
        </a:p>
      </dgm:t>
    </dgm:pt>
    <dgm:pt modelId="{B29FED6D-B729-4FB9-AE3A-4C835F783AA8}" type="parTrans" cxnId="{3A3B6755-30F9-463B-A39D-0534A76480B4}">
      <dgm:prSet/>
      <dgm:spPr/>
      <dgm:t>
        <a:bodyPr/>
        <a:lstStyle/>
        <a:p>
          <a:endParaRPr lang="cs-CZ"/>
        </a:p>
      </dgm:t>
    </dgm:pt>
    <dgm:pt modelId="{BA8A6632-8D78-436E-A7D4-7AD9867AB7C8}" type="sibTrans" cxnId="{3A3B6755-30F9-463B-A39D-0534A76480B4}">
      <dgm:prSet/>
      <dgm:spPr/>
      <dgm:t>
        <a:bodyPr/>
        <a:lstStyle/>
        <a:p>
          <a:endParaRPr lang="cs-CZ"/>
        </a:p>
      </dgm:t>
    </dgm:pt>
    <dgm:pt modelId="{00DCFBDF-5B74-4CB2-A76F-E69E73D75686}">
      <dgm:prSet custT="1"/>
      <dgm:spPr>
        <a:solidFill>
          <a:srgbClr val="FFC000"/>
        </a:solidFill>
      </dgm:spPr>
      <dgm:t>
        <a:bodyPr/>
        <a:lstStyle/>
        <a:p>
          <a:r>
            <a:rPr lang="cs-CZ" sz="2100" b="1" dirty="0" err="1">
              <a:solidFill>
                <a:schemeClr val="tx1"/>
              </a:solidFill>
            </a:rPr>
            <a:t>Social</a:t>
          </a:r>
          <a:r>
            <a:rPr lang="cs-CZ" sz="2100" b="1" dirty="0">
              <a:solidFill>
                <a:schemeClr val="tx1"/>
              </a:solidFill>
            </a:rPr>
            <a:t> </a:t>
          </a:r>
          <a:r>
            <a:rPr lang="cs-CZ" sz="2100" b="1" dirty="0" err="1">
              <a:solidFill>
                <a:schemeClr val="tx1"/>
              </a:solidFill>
            </a:rPr>
            <a:t>Agreement</a:t>
          </a:r>
          <a:r>
            <a:rPr lang="cs-CZ" sz="2100" b="1" dirty="0">
              <a:solidFill>
                <a:schemeClr val="tx1"/>
              </a:solidFill>
            </a:rPr>
            <a:t> </a:t>
          </a:r>
          <a:r>
            <a:rPr lang="cs-CZ" sz="2100" b="1" dirty="0" err="1">
              <a:solidFill>
                <a:schemeClr val="tx1"/>
              </a:solidFill>
            </a:rPr>
            <a:t>or</a:t>
          </a:r>
          <a:r>
            <a:rPr lang="cs-CZ" sz="2100" b="1" dirty="0">
              <a:solidFill>
                <a:schemeClr val="tx1"/>
              </a:solidFill>
            </a:rPr>
            <a:t> </a:t>
          </a:r>
          <a:r>
            <a:rPr lang="cs-CZ" sz="2100" b="1" dirty="0" err="1">
              <a:solidFill>
                <a:schemeClr val="tx1"/>
              </a:solidFill>
            </a:rPr>
            <a:t>Contract</a:t>
          </a:r>
          <a:endParaRPr lang="cs-CZ" sz="2100" b="1" dirty="0">
            <a:solidFill>
              <a:schemeClr val="tx1"/>
            </a:solidFill>
          </a:endParaRPr>
        </a:p>
      </dgm:t>
    </dgm:pt>
    <dgm:pt modelId="{4ECA0E62-F7EA-4361-9B58-6960F9AEAA4E}" type="parTrans" cxnId="{570F9CC1-CFD5-4FA2-8A7C-91127B3F2CBA}">
      <dgm:prSet/>
      <dgm:spPr/>
      <dgm:t>
        <a:bodyPr/>
        <a:lstStyle/>
        <a:p>
          <a:endParaRPr lang="cs-CZ"/>
        </a:p>
      </dgm:t>
    </dgm:pt>
    <dgm:pt modelId="{BC53145D-FD33-49F2-962A-1C95DD9FC57F}" type="sibTrans" cxnId="{570F9CC1-CFD5-4FA2-8A7C-91127B3F2CBA}">
      <dgm:prSet/>
      <dgm:spPr/>
      <dgm:t>
        <a:bodyPr/>
        <a:lstStyle/>
        <a:p>
          <a:endParaRPr lang="cs-CZ"/>
        </a:p>
      </dgm:t>
    </dgm:pt>
    <dgm:pt modelId="{9027A410-E0C6-4425-9489-562E814819D1}">
      <dgm:prSet custT="1"/>
      <dgm:spPr>
        <a:solidFill>
          <a:srgbClr val="FFC000"/>
        </a:solidFill>
      </dgm:spPr>
      <dgm:t>
        <a:bodyPr/>
        <a:lstStyle/>
        <a:p>
          <a:endParaRPr lang="cs-CZ" sz="2000" b="1" dirty="0">
            <a:solidFill>
              <a:schemeClr val="tx1"/>
            </a:solidFill>
          </a:endParaRPr>
        </a:p>
      </dgm:t>
    </dgm:pt>
    <dgm:pt modelId="{D265DE68-9A41-410C-A968-C35F14271533}" type="sibTrans" cxnId="{28C7C994-C283-4D6B-B6BA-CBD6F398D199}">
      <dgm:prSet/>
      <dgm:spPr/>
      <dgm:t>
        <a:bodyPr/>
        <a:lstStyle/>
        <a:p>
          <a:endParaRPr lang="cs-CZ"/>
        </a:p>
      </dgm:t>
    </dgm:pt>
    <dgm:pt modelId="{1E1C4F71-8D27-4359-89DE-C3F6630E9E95}" type="parTrans" cxnId="{28C7C994-C283-4D6B-B6BA-CBD6F398D199}">
      <dgm:prSet/>
      <dgm:spPr/>
      <dgm:t>
        <a:bodyPr/>
        <a:lstStyle/>
        <a:p>
          <a:endParaRPr lang="cs-CZ"/>
        </a:p>
      </dgm:t>
    </dgm:pt>
    <dgm:pt modelId="{1D1A8EB7-B483-4E6A-A92D-539825560B16}" type="pres">
      <dgm:prSet presAssocID="{268204CF-98A5-4421-8D9A-5AD1D40AAE55}" presName="Name0" presStyleCnt="0">
        <dgm:presLayoutVars>
          <dgm:chPref val="1"/>
          <dgm:dir/>
          <dgm:animOne val="branch"/>
          <dgm:animLvl val="lvl"/>
          <dgm:resizeHandles/>
        </dgm:presLayoutVars>
      </dgm:prSet>
      <dgm:spPr/>
    </dgm:pt>
    <dgm:pt modelId="{01824372-0393-496E-8374-914F1D383CAC}" type="pres">
      <dgm:prSet presAssocID="{890DD7B5-3643-4697-AD7D-1A73F90B4524}" presName="vertOne" presStyleCnt="0"/>
      <dgm:spPr/>
    </dgm:pt>
    <dgm:pt modelId="{94B6A41E-BC94-488A-A68E-893F03C89DA2}" type="pres">
      <dgm:prSet presAssocID="{890DD7B5-3643-4697-AD7D-1A73F90B4524}" presName="txOne" presStyleLbl="node0" presStyleIdx="0" presStyleCnt="1" custScaleY="43077" custLinFactNeighborX="86" custLinFactNeighborY="22712">
        <dgm:presLayoutVars>
          <dgm:chPref val="3"/>
        </dgm:presLayoutVars>
      </dgm:prSet>
      <dgm:spPr/>
    </dgm:pt>
    <dgm:pt modelId="{83FED49D-8BDA-430A-B523-8CBD08E3276B}" type="pres">
      <dgm:prSet presAssocID="{890DD7B5-3643-4697-AD7D-1A73F90B4524}" presName="parTransOne" presStyleCnt="0"/>
      <dgm:spPr/>
    </dgm:pt>
    <dgm:pt modelId="{85428403-421D-4D37-BC5F-7B39528FDBB8}" type="pres">
      <dgm:prSet presAssocID="{890DD7B5-3643-4697-AD7D-1A73F90B4524}" presName="horzOne" presStyleCnt="0"/>
      <dgm:spPr/>
    </dgm:pt>
    <dgm:pt modelId="{31F42DA1-4A0C-4C73-ABE2-87D01AC1340A}" type="pres">
      <dgm:prSet presAssocID="{03FE9C2C-F9CA-4CE3-A8CB-4D1EDA472295}" presName="vertTwo" presStyleCnt="0"/>
      <dgm:spPr/>
    </dgm:pt>
    <dgm:pt modelId="{7516BD53-F541-4463-990C-1E54155D186D}" type="pres">
      <dgm:prSet presAssocID="{03FE9C2C-F9CA-4CE3-A8CB-4D1EDA472295}" presName="txTwo" presStyleLbl="node2" presStyleIdx="0" presStyleCnt="2" custScaleY="66062" custLinFactNeighborX="-440" custLinFactNeighborY="10048">
        <dgm:presLayoutVars>
          <dgm:chPref val="3"/>
        </dgm:presLayoutVars>
      </dgm:prSet>
      <dgm:spPr/>
    </dgm:pt>
    <dgm:pt modelId="{A3D31EA3-288F-4F32-8ED7-E29955D2B5FC}" type="pres">
      <dgm:prSet presAssocID="{03FE9C2C-F9CA-4CE3-A8CB-4D1EDA472295}" presName="parTransTwo" presStyleCnt="0"/>
      <dgm:spPr/>
    </dgm:pt>
    <dgm:pt modelId="{AA5F464D-C023-4F92-9F78-8F4EC6D762D4}" type="pres">
      <dgm:prSet presAssocID="{03FE9C2C-F9CA-4CE3-A8CB-4D1EDA472295}" presName="horzTwo" presStyleCnt="0"/>
      <dgm:spPr/>
    </dgm:pt>
    <dgm:pt modelId="{FCD36802-B509-4E0F-98A6-2A6DA36BF271}" type="pres">
      <dgm:prSet presAssocID="{6976E1A8-86C8-416A-B421-EF70CEAAD674}" presName="vertThree" presStyleCnt="0"/>
      <dgm:spPr/>
    </dgm:pt>
    <dgm:pt modelId="{A0A03307-8A9C-4651-8594-D74F368249E5}" type="pres">
      <dgm:prSet presAssocID="{6976E1A8-86C8-416A-B421-EF70CEAAD674}" presName="txThree" presStyleLbl="node3" presStyleIdx="0" presStyleCnt="8">
        <dgm:presLayoutVars>
          <dgm:chPref val="3"/>
        </dgm:presLayoutVars>
      </dgm:prSet>
      <dgm:spPr/>
    </dgm:pt>
    <dgm:pt modelId="{687FADC8-6979-4E8C-AF48-B4C3EA3BE550}" type="pres">
      <dgm:prSet presAssocID="{6976E1A8-86C8-416A-B421-EF70CEAAD674}" presName="horzThree" presStyleCnt="0"/>
      <dgm:spPr/>
    </dgm:pt>
    <dgm:pt modelId="{CBA8E778-910C-4142-97A0-BA47F15DB6DE}" type="pres">
      <dgm:prSet presAssocID="{8037891F-521D-430B-8B12-B8031FF7AE43}" presName="sibSpaceThree" presStyleCnt="0"/>
      <dgm:spPr/>
    </dgm:pt>
    <dgm:pt modelId="{87FB0007-CE00-4766-A225-67979F908C6C}" type="pres">
      <dgm:prSet presAssocID="{4E8D0C51-E01E-47A7-B2E1-65AB5CED3A81}" presName="vertThree" presStyleCnt="0"/>
      <dgm:spPr/>
    </dgm:pt>
    <dgm:pt modelId="{F11CB649-A562-40D1-BF0B-CB264FA30697}" type="pres">
      <dgm:prSet presAssocID="{4E8D0C51-E01E-47A7-B2E1-65AB5CED3A81}" presName="txThree" presStyleLbl="node3" presStyleIdx="1" presStyleCnt="8">
        <dgm:presLayoutVars>
          <dgm:chPref val="3"/>
        </dgm:presLayoutVars>
      </dgm:prSet>
      <dgm:spPr/>
    </dgm:pt>
    <dgm:pt modelId="{AF36396C-6816-4E46-B7C8-AFBD9A570A0D}" type="pres">
      <dgm:prSet presAssocID="{4E8D0C51-E01E-47A7-B2E1-65AB5CED3A81}" presName="horzThree" presStyleCnt="0"/>
      <dgm:spPr/>
    </dgm:pt>
    <dgm:pt modelId="{6C7F5894-B990-4238-B406-139C5189EB3B}" type="pres">
      <dgm:prSet presAssocID="{042DEC32-D44A-4CEC-8333-92BF16B7C063}" presName="sibSpaceThree" presStyleCnt="0"/>
      <dgm:spPr/>
    </dgm:pt>
    <dgm:pt modelId="{012E164C-FD99-44F4-9098-C98F7E6A62ED}" type="pres">
      <dgm:prSet presAssocID="{19BA42F3-D5DA-42E8-A444-7A02ED6D6F44}" presName="vertThree" presStyleCnt="0"/>
      <dgm:spPr/>
    </dgm:pt>
    <dgm:pt modelId="{7C052A32-BD55-44C2-890C-6E12085823B9}" type="pres">
      <dgm:prSet presAssocID="{19BA42F3-D5DA-42E8-A444-7A02ED6D6F44}" presName="txThree" presStyleLbl="node3" presStyleIdx="2" presStyleCnt="8">
        <dgm:presLayoutVars>
          <dgm:chPref val="3"/>
        </dgm:presLayoutVars>
      </dgm:prSet>
      <dgm:spPr/>
    </dgm:pt>
    <dgm:pt modelId="{2507B688-7D46-493B-ABF2-6860B2C43E70}" type="pres">
      <dgm:prSet presAssocID="{19BA42F3-D5DA-42E8-A444-7A02ED6D6F44}" presName="horzThree" presStyleCnt="0"/>
      <dgm:spPr/>
    </dgm:pt>
    <dgm:pt modelId="{79484AD6-8258-4C41-9CE0-6380811B6AF7}" type="pres">
      <dgm:prSet presAssocID="{064D94A9-7312-4EE9-86F8-54793F27717E}" presName="sibSpaceThree" presStyleCnt="0"/>
      <dgm:spPr/>
    </dgm:pt>
    <dgm:pt modelId="{15946C47-952A-4E08-8FA1-CE170EE3BA9C}" type="pres">
      <dgm:prSet presAssocID="{9027A410-E0C6-4425-9489-562E814819D1}" presName="vertThree" presStyleCnt="0"/>
      <dgm:spPr/>
    </dgm:pt>
    <dgm:pt modelId="{2EF992AD-B642-4AB3-A5E2-BDB8021A87CF}" type="pres">
      <dgm:prSet presAssocID="{9027A410-E0C6-4425-9489-562E814819D1}" presName="txThree" presStyleLbl="node3" presStyleIdx="3" presStyleCnt="8" custScaleX="103396">
        <dgm:presLayoutVars>
          <dgm:chPref val="3"/>
        </dgm:presLayoutVars>
      </dgm:prSet>
      <dgm:spPr/>
    </dgm:pt>
    <dgm:pt modelId="{876AE378-FC49-4ACC-8819-0CAF391C0C4D}" type="pres">
      <dgm:prSet presAssocID="{9027A410-E0C6-4425-9489-562E814819D1}" presName="horzThree" presStyleCnt="0"/>
      <dgm:spPr/>
    </dgm:pt>
    <dgm:pt modelId="{D8E77183-48A5-4D52-AD5F-C477DD4FFBDA}" type="pres">
      <dgm:prSet presAssocID="{7E091030-6D07-4B76-995D-A215FA0C2272}" presName="sibSpaceTwo" presStyleCnt="0"/>
      <dgm:spPr/>
    </dgm:pt>
    <dgm:pt modelId="{A4483DD3-D54B-409A-94FE-81FBF6DF9AB2}" type="pres">
      <dgm:prSet presAssocID="{19E2AAC9-416C-43BD-B37A-409ED60B84FF}" presName="vertTwo" presStyleCnt="0"/>
      <dgm:spPr/>
    </dgm:pt>
    <dgm:pt modelId="{793539F2-33E5-4D41-B13F-E61140AE8BF1}" type="pres">
      <dgm:prSet presAssocID="{19E2AAC9-416C-43BD-B37A-409ED60B84FF}" presName="txTwo" presStyleLbl="node2" presStyleIdx="1" presStyleCnt="2" custScaleX="74148" custScaleY="68666" custLinFactNeighborX="-3139" custLinFactNeighborY="-22493">
        <dgm:presLayoutVars>
          <dgm:chPref val="3"/>
        </dgm:presLayoutVars>
      </dgm:prSet>
      <dgm:spPr/>
    </dgm:pt>
    <dgm:pt modelId="{93B021C2-6C41-42BA-9B04-6F38A4AE4F54}" type="pres">
      <dgm:prSet presAssocID="{19E2AAC9-416C-43BD-B37A-409ED60B84FF}" presName="parTransTwo" presStyleCnt="0"/>
      <dgm:spPr/>
    </dgm:pt>
    <dgm:pt modelId="{F2508ECD-1DE0-4E28-9F33-4F53013F4CC3}" type="pres">
      <dgm:prSet presAssocID="{19E2AAC9-416C-43BD-B37A-409ED60B84FF}" presName="horzTwo" presStyleCnt="0"/>
      <dgm:spPr/>
    </dgm:pt>
    <dgm:pt modelId="{40CC6532-A128-4FB7-9A54-0B1C9D9DE45F}" type="pres">
      <dgm:prSet presAssocID="{0E03CC3B-771C-4E36-B8E5-1BA45FF04BA5}" presName="vertThree" presStyleCnt="0"/>
      <dgm:spPr/>
    </dgm:pt>
    <dgm:pt modelId="{4A374790-94EA-4E31-A4A5-A85E45D986D3}" type="pres">
      <dgm:prSet presAssocID="{0E03CC3B-771C-4E36-B8E5-1BA45FF04BA5}" presName="txThree" presStyleLbl="node3" presStyleIdx="4" presStyleCnt="8" custScaleX="126716" custLinFactNeighborX="33662" custLinFactNeighborY="-17198">
        <dgm:presLayoutVars>
          <dgm:chPref val="3"/>
        </dgm:presLayoutVars>
      </dgm:prSet>
      <dgm:spPr/>
    </dgm:pt>
    <dgm:pt modelId="{3D123572-A651-4CE9-9E50-B3EE140240DD}" type="pres">
      <dgm:prSet presAssocID="{0E03CC3B-771C-4E36-B8E5-1BA45FF04BA5}" presName="horzThree" presStyleCnt="0"/>
      <dgm:spPr/>
    </dgm:pt>
    <dgm:pt modelId="{B7F0AEA4-8114-4B73-B864-345D49E82682}" type="pres">
      <dgm:prSet presAssocID="{A2F9BE5D-02A2-4A00-A5EF-017AAC0A3E0E}" presName="sibSpaceThree" presStyleCnt="0"/>
      <dgm:spPr/>
    </dgm:pt>
    <dgm:pt modelId="{AFAD0BF9-D44D-4644-9EDD-50BBE0781377}" type="pres">
      <dgm:prSet presAssocID="{3C2C040D-E08A-42C1-BADD-109AD4C14586}" presName="vertThree" presStyleCnt="0"/>
      <dgm:spPr/>
    </dgm:pt>
    <dgm:pt modelId="{1E0A784A-EEF7-46AE-8168-9013E553D026}" type="pres">
      <dgm:prSet presAssocID="{3C2C040D-E08A-42C1-BADD-109AD4C14586}" presName="txThree" presStyleLbl="node3" presStyleIdx="5" presStyleCnt="8" custScaleX="260830" custLinFactNeighborX="29155" custLinFactNeighborY="-17198">
        <dgm:presLayoutVars>
          <dgm:chPref val="3"/>
        </dgm:presLayoutVars>
      </dgm:prSet>
      <dgm:spPr/>
    </dgm:pt>
    <dgm:pt modelId="{FAC839F2-EC29-4100-92DF-3837E3A30B38}" type="pres">
      <dgm:prSet presAssocID="{3C2C040D-E08A-42C1-BADD-109AD4C14586}" presName="horzThree" presStyleCnt="0"/>
      <dgm:spPr/>
    </dgm:pt>
    <dgm:pt modelId="{003340A9-DF0D-40DD-828C-4518BE3384EB}" type="pres">
      <dgm:prSet presAssocID="{D7DF5BB7-090B-4A96-9CFB-9335004210D2}" presName="sibSpaceThree" presStyleCnt="0"/>
      <dgm:spPr/>
    </dgm:pt>
    <dgm:pt modelId="{3FC12964-CD66-4C65-9EC2-1C89B1804600}" type="pres">
      <dgm:prSet presAssocID="{F38F9A44-B9B0-41DF-83C6-F28FA56DD210}" presName="vertThree" presStyleCnt="0"/>
      <dgm:spPr/>
    </dgm:pt>
    <dgm:pt modelId="{BECB2203-C38A-4D09-80EB-DEBF19B4B2C7}" type="pres">
      <dgm:prSet presAssocID="{F38F9A44-B9B0-41DF-83C6-F28FA56DD210}" presName="txThree" presStyleLbl="node3" presStyleIdx="6" presStyleCnt="8" custScaleX="201068" custLinFactX="100000" custLinFactNeighborX="125467" custLinFactNeighborY="-17198">
        <dgm:presLayoutVars>
          <dgm:chPref val="3"/>
        </dgm:presLayoutVars>
      </dgm:prSet>
      <dgm:spPr/>
    </dgm:pt>
    <dgm:pt modelId="{85765883-5B0C-49DF-BC0E-9223B4E8E155}" type="pres">
      <dgm:prSet presAssocID="{F38F9A44-B9B0-41DF-83C6-F28FA56DD210}" presName="horzThree" presStyleCnt="0"/>
      <dgm:spPr/>
    </dgm:pt>
    <dgm:pt modelId="{20B60449-7696-47D9-97C6-4F8CE0F99537}" type="pres">
      <dgm:prSet presAssocID="{BA8A6632-8D78-436E-A7D4-7AD9867AB7C8}" presName="sibSpaceThree" presStyleCnt="0"/>
      <dgm:spPr/>
    </dgm:pt>
    <dgm:pt modelId="{D983918F-7A20-4709-9249-AE3F3CBB2919}" type="pres">
      <dgm:prSet presAssocID="{00DCFBDF-5B74-4CB2-A76F-E69E73D75686}" presName="vertThree" presStyleCnt="0"/>
      <dgm:spPr/>
    </dgm:pt>
    <dgm:pt modelId="{DA05DB06-678B-406D-AE54-F59CA663B2D6}" type="pres">
      <dgm:prSet presAssocID="{00DCFBDF-5B74-4CB2-A76F-E69E73D75686}" presName="txThree" presStyleLbl="node3" presStyleIdx="7" presStyleCnt="8" custScaleX="220045" custLinFactX="-86134" custLinFactNeighborX="-100000" custLinFactNeighborY="-17198">
        <dgm:presLayoutVars>
          <dgm:chPref val="3"/>
        </dgm:presLayoutVars>
      </dgm:prSet>
      <dgm:spPr/>
    </dgm:pt>
    <dgm:pt modelId="{C59AF27E-C035-4E0C-8C07-87935B4D256B}" type="pres">
      <dgm:prSet presAssocID="{00DCFBDF-5B74-4CB2-A76F-E69E73D75686}" presName="horzThree" presStyleCnt="0"/>
      <dgm:spPr/>
    </dgm:pt>
  </dgm:ptLst>
  <dgm:cxnLst>
    <dgm:cxn modelId="{F1EF531C-2AB5-4BAC-AA40-73EE0ABC3204}" srcId="{19E2AAC9-416C-43BD-B37A-409ED60B84FF}" destId="{3C2C040D-E08A-42C1-BADD-109AD4C14586}" srcOrd="1" destOrd="0" parTransId="{1720264F-AE65-456B-BD99-248E463F2A05}" sibTransId="{D7DF5BB7-090B-4A96-9CFB-9335004210D2}"/>
    <dgm:cxn modelId="{DC47423E-7453-4C68-8A74-AD5F0AA08A5A}" srcId="{268204CF-98A5-4421-8D9A-5AD1D40AAE55}" destId="{890DD7B5-3643-4697-AD7D-1A73F90B4524}" srcOrd="0" destOrd="0" parTransId="{D2773AA9-E8AE-497C-8174-63267E3C6B82}" sibTransId="{70F0FF29-3BEA-4F57-A13A-97EA98ABA759}"/>
    <dgm:cxn modelId="{1F52C470-165C-4889-A8B4-5F0750AB4171}" srcId="{19E2AAC9-416C-43BD-B37A-409ED60B84FF}" destId="{0E03CC3B-771C-4E36-B8E5-1BA45FF04BA5}" srcOrd="0" destOrd="0" parTransId="{5D7C663A-0256-48DF-8F30-14A5EDA21587}" sibTransId="{A2F9BE5D-02A2-4A00-A5EF-017AAC0A3E0E}"/>
    <dgm:cxn modelId="{137F6471-26BF-4CE5-82B0-A3833C14FBB2}" srcId="{890DD7B5-3643-4697-AD7D-1A73F90B4524}" destId="{19E2AAC9-416C-43BD-B37A-409ED60B84FF}" srcOrd="1" destOrd="0" parTransId="{69F51FA4-5C08-41D6-AFC0-268C798BA57F}" sibTransId="{1DA1AA90-51A5-41B3-BD44-5F6810A2AABB}"/>
    <dgm:cxn modelId="{3A3B6755-30F9-463B-A39D-0534A76480B4}" srcId="{19E2AAC9-416C-43BD-B37A-409ED60B84FF}" destId="{F38F9A44-B9B0-41DF-83C6-F28FA56DD210}" srcOrd="2" destOrd="0" parTransId="{B29FED6D-B729-4FB9-AE3A-4C835F783AA8}" sibTransId="{BA8A6632-8D78-436E-A7D4-7AD9867AB7C8}"/>
    <dgm:cxn modelId="{2D271259-7A58-4294-BF99-40C7B95A0454}" type="presOf" srcId="{F38F9A44-B9B0-41DF-83C6-F28FA56DD210}" destId="{BECB2203-C38A-4D09-80EB-DEBF19B4B2C7}" srcOrd="0" destOrd="0" presId="urn:microsoft.com/office/officeart/2005/8/layout/hierarchy4"/>
    <dgm:cxn modelId="{8A79CD80-CE50-4B7A-9835-191B8400B0BD}" type="presOf" srcId="{268204CF-98A5-4421-8D9A-5AD1D40AAE55}" destId="{1D1A8EB7-B483-4E6A-A92D-539825560B16}" srcOrd="0" destOrd="0" presId="urn:microsoft.com/office/officeart/2005/8/layout/hierarchy4"/>
    <dgm:cxn modelId="{0FC64F8D-ED9F-4725-A583-585E5215E1F6}" type="presOf" srcId="{0E03CC3B-771C-4E36-B8E5-1BA45FF04BA5}" destId="{4A374790-94EA-4E31-A4A5-A85E45D986D3}" srcOrd="0" destOrd="0" presId="urn:microsoft.com/office/officeart/2005/8/layout/hierarchy4"/>
    <dgm:cxn modelId="{D3CF0E8F-EFF6-403D-AA4F-CE698C06F09C}" type="presOf" srcId="{3C2C040D-E08A-42C1-BADD-109AD4C14586}" destId="{1E0A784A-EEF7-46AE-8168-9013E553D026}" srcOrd="0" destOrd="0" presId="urn:microsoft.com/office/officeart/2005/8/layout/hierarchy4"/>
    <dgm:cxn modelId="{28C7C994-C283-4D6B-B6BA-CBD6F398D199}" srcId="{03FE9C2C-F9CA-4CE3-A8CB-4D1EDA472295}" destId="{9027A410-E0C6-4425-9489-562E814819D1}" srcOrd="3" destOrd="0" parTransId="{1E1C4F71-8D27-4359-89DE-C3F6630E9E95}" sibTransId="{D265DE68-9A41-410C-A968-C35F14271533}"/>
    <dgm:cxn modelId="{E9F335A2-9C3D-4421-A469-1AB386525911}" srcId="{03FE9C2C-F9CA-4CE3-A8CB-4D1EDA472295}" destId="{4E8D0C51-E01E-47A7-B2E1-65AB5CED3A81}" srcOrd="1" destOrd="0" parTransId="{50FCA4B4-6E06-4C24-ACD4-E38E86997295}" sibTransId="{042DEC32-D44A-4CEC-8333-92BF16B7C063}"/>
    <dgm:cxn modelId="{F4CB39BD-ED59-4DB1-8A0E-122F16A292AE}" type="presOf" srcId="{00DCFBDF-5B74-4CB2-A76F-E69E73D75686}" destId="{DA05DB06-678B-406D-AE54-F59CA663B2D6}" srcOrd="0" destOrd="0" presId="urn:microsoft.com/office/officeart/2005/8/layout/hierarchy4"/>
    <dgm:cxn modelId="{570F9CC1-CFD5-4FA2-8A7C-91127B3F2CBA}" srcId="{19E2AAC9-416C-43BD-B37A-409ED60B84FF}" destId="{00DCFBDF-5B74-4CB2-A76F-E69E73D75686}" srcOrd="3" destOrd="0" parTransId="{4ECA0E62-F7EA-4361-9B58-6960F9AEAA4E}" sibTransId="{BC53145D-FD33-49F2-962A-1C95DD9FC57F}"/>
    <dgm:cxn modelId="{2FEC20C6-DC49-464E-AF68-DACD44E94097}" type="presOf" srcId="{19E2AAC9-416C-43BD-B37A-409ED60B84FF}" destId="{793539F2-33E5-4D41-B13F-E61140AE8BF1}" srcOrd="0" destOrd="0" presId="urn:microsoft.com/office/officeart/2005/8/layout/hierarchy4"/>
    <dgm:cxn modelId="{2A26E8C8-71DC-4367-9781-255DF7666E16}" type="presOf" srcId="{9027A410-E0C6-4425-9489-562E814819D1}" destId="{2EF992AD-B642-4AB3-A5E2-BDB8021A87CF}" srcOrd="0" destOrd="0" presId="urn:microsoft.com/office/officeart/2005/8/layout/hierarchy4"/>
    <dgm:cxn modelId="{25D2AECA-F654-40A2-B5CE-EDD4051F151E}" type="presOf" srcId="{19BA42F3-D5DA-42E8-A444-7A02ED6D6F44}" destId="{7C052A32-BD55-44C2-890C-6E12085823B9}" srcOrd="0" destOrd="0" presId="urn:microsoft.com/office/officeart/2005/8/layout/hierarchy4"/>
    <dgm:cxn modelId="{94BF2ECC-A9D2-484E-82B2-C90C75A149FB}" srcId="{03FE9C2C-F9CA-4CE3-A8CB-4D1EDA472295}" destId="{19BA42F3-D5DA-42E8-A444-7A02ED6D6F44}" srcOrd="2" destOrd="0" parTransId="{B2B00431-C55E-4DA9-A6BA-AAF5CBF021A1}" sibTransId="{064D94A9-7312-4EE9-86F8-54793F27717E}"/>
    <dgm:cxn modelId="{EB0300D4-FCCE-4FD1-A990-0AA2B973C820}" type="presOf" srcId="{6976E1A8-86C8-416A-B421-EF70CEAAD674}" destId="{A0A03307-8A9C-4651-8594-D74F368249E5}" srcOrd="0" destOrd="0" presId="urn:microsoft.com/office/officeart/2005/8/layout/hierarchy4"/>
    <dgm:cxn modelId="{3772DAE2-5439-493E-B315-F006C4B6C7D4}" srcId="{03FE9C2C-F9CA-4CE3-A8CB-4D1EDA472295}" destId="{6976E1A8-86C8-416A-B421-EF70CEAAD674}" srcOrd="0" destOrd="0" parTransId="{DBE7DE76-9EF6-4C14-8F5D-FAE0505ED7D1}" sibTransId="{8037891F-521D-430B-8B12-B8031FF7AE43}"/>
    <dgm:cxn modelId="{A29908E3-CF5A-4C86-B578-5B57400B84F5}" type="presOf" srcId="{890DD7B5-3643-4697-AD7D-1A73F90B4524}" destId="{94B6A41E-BC94-488A-A68E-893F03C89DA2}" srcOrd="0" destOrd="0" presId="urn:microsoft.com/office/officeart/2005/8/layout/hierarchy4"/>
    <dgm:cxn modelId="{434699EC-6EEB-464C-B540-B9A8E8BD6FE3}" type="presOf" srcId="{03FE9C2C-F9CA-4CE3-A8CB-4D1EDA472295}" destId="{7516BD53-F541-4463-990C-1E54155D186D}" srcOrd="0" destOrd="0" presId="urn:microsoft.com/office/officeart/2005/8/layout/hierarchy4"/>
    <dgm:cxn modelId="{8E7A11ED-D66C-447C-9C14-D56C47D7E3BF}" srcId="{890DD7B5-3643-4697-AD7D-1A73F90B4524}" destId="{03FE9C2C-F9CA-4CE3-A8CB-4D1EDA472295}" srcOrd="0" destOrd="0" parTransId="{095D32A3-CACE-47D3-B72C-F7B590CB67AD}" sibTransId="{7E091030-6D07-4B76-995D-A215FA0C2272}"/>
    <dgm:cxn modelId="{D7F30EF5-64DB-4FF3-9366-AA6CB288E781}" type="presOf" srcId="{4E8D0C51-E01E-47A7-B2E1-65AB5CED3A81}" destId="{F11CB649-A562-40D1-BF0B-CB264FA30697}" srcOrd="0" destOrd="0" presId="urn:microsoft.com/office/officeart/2005/8/layout/hierarchy4"/>
    <dgm:cxn modelId="{171B88A7-FF7F-4234-8B98-7E4BA5C1E2E8}" type="presParOf" srcId="{1D1A8EB7-B483-4E6A-A92D-539825560B16}" destId="{01824372-0393-496E-8374-914F1D383CAC}" srcOrd="0" destOrd="0" presId="urn:microsoft.com/office/officeart/2005/8/layout/hierarchy4"/>
    <dgm:cxn modelId="{04A04BA9-CFB4-4C6D-B047-3F072107C444}" type="presParOf" srcId="{01824372-0393-496E-8374-914F1D383CAC}" destId="{94B6A41E-BC94-488A-A68E-893F03C89DA2}" srcOrd="0" destOrd="0" presId="urn:microsoft.com/office/officeart/2005/8/layout/hierarchy4"/>
    <dgm:cxn modelId="{2B5C942F-A8A5-4EDC-855D-3C674AB013F6}" type="presParOf" srcId="{01824372-0393-496E-8374-914F1D383CAC}" destId="{83FED49D-8BDA-430A-B523-8CBD08E3276B}" srcOrd="1" destOrd="0" presId="urn:microsoft.com/office/officeart/2005/8/layout/hierarchy4"/>
    <dgm:cxn modelId="{1F0AB2A1-2C5C-42D3-B433-9305C784EC79}" type="presParOf" srcId="{01824372-0393-496E-8374-914F1D383CAC}" destId="{85428403-421D-4D37-BC5F-7B39528FDBB8}" srcOrd="2" destOrd="0" presId="urn:microsoft.com/office/officeart/2005/8/layout/hierarchy4"/>
    <dgm:cxn modelId="{78459D06-3682-4159-8114-12562739521A}" type="presParOf" srcId="{85428403-421D-4D37-BC5F-7B39528FDBB8}" destId="{31F42DA1-4A0C-4C73-ABE2-87D01AC1340A}" srcOrd="0" destOrd="0" presId="urn:microsoft.com/office/officeart/2005/8/layout/hierarchy4"/>
    <dgm:cxn modelId="{08A713D0-D98C-4129-B0A5-A5D508DEDD0B}" type="presParOf" srcId="{31F42DA1-4A0C-4C73-ABE2-87D01AC1340A}" destId="{7516BD53-F541-4463-990C-1E54155D186D}" srcOrd="0" destOrd="0" presId="urn:microsoft.com/office/officeart/2005/8/layout/hierarchy4"/>
    <dgm:cxn modelId="{4A7DFE8A-C02C-48AC-9EF5-058AAE5AA5A3}" type="presParOf" srcId="{31F42DA1-4A0C-4C73-ABE2-87D01AC1340A}" destId="{A3D31EA3-288F-4F32-8ED7-E29955D2B5FC}" srcOrd="1" destOrd="0" presId="urn:microsoft.com/office/officeart/2005/8/layout/hierarchy4"/>
    <dgm:cxn modelId="{F1BB82E7-9196-43D5-B48E-C7403B25E920}" type="presParOf" srcId="{31F42DA1-4A0C-4C73-ABE2-87D01AC1340A}" destId="{AA5F464D-C023-4F92-9F78-8F4EC6D762D4}" srcOrd="2" destOrd="0" presId="urn:microsoft.com/office/officeart/2005/8/layout/hierarchy4"/>
    <dgm:cxn modelId="{3A6FAB25-AC82-49F7-A60A-E1E7A2DE6F4C}" type="presParOf" srcId="{AA5F464D-C023-4F92-9F78-8F4EC6D762D4}" destId="{FCD36802-B509-4E0F-98A6-2A6DA36BF271}" srcOrd="0" destOrd="0" presId="urn:microsoft.com/office/officeart/2005/8/layout/hierarchy4"/>
    <dgm:cxn modelId="{0BA08303-EC2E-4240-A114-AC630E8AF4B4}" type="presParOf" srcId="{FCD36802-B509-4E0F-98A6-2A6DA36BF271}" destId="{A0A03307-8A9C-4651-8594-D74F368249E5}" srcOrd="0" destOrd="0" presId="urn:microsoft.com/office/officeart/2005/8/layout/hierarchy4"/>
    <dgm:cxn modelId="{430833AB-A09B-42B3-86FA-ED34B2D0A267}" type="presParOf" srcId="{FCD36802-B509-4E0F-98A6-2A6DA36BF271}" destId="{687FADC8-6979-4E8C-AF48-B4C3EA3BE550}" srcOrd="1" destOrd="0" presId="urn:microsoft.com/office/officeart/2005/8/layout/hierarchy4"/>
    <dgm:cxn modelId="{27C59550-C062-44EA-B471-C56225F79725}" type="presParOf" srcId="{AA5F464D-C023-4F92-9F78-8F4EC6D762D4}" destId="{CBA8E778-910C-4142-97A0-BA47F15DB6DE}" srcOrd="1" destOrd="0" presId="urn:microsoft.com/office/officeart/2005/8/layout/hierarchy4"/>
    <dgm:cxn modelId="{347DE6D0-3C3B-4D52-95A6-9EBEF6077046}" type="presParOf" srcId="{AA5F464D-C023-4F92-9F78-8F4EC6D762D4}" destId="{87FB0007-CE00-4766-A225-67979F908C6C}" srcOrd="2" destOrd="0" presId="urn:microsoft.com/office/officeart/2005/8/layout/hierarchy4"/>
    <dgm:cxn modelId="{AEEFA707-A98F-477D-8BF0-293E2BCC075C}" type="presParOf" srcId="{87FB0007-CE00-4766-A225-67979F908C6C}" destId="{F11CB649-A562-40D1-BF0B-CB264FA30697}" srcOrd="0" destOrd="0" presId="urn:microsoft.com/office/officeart/2005/8/layout/hierarchy4"/>
    <dgm:cxn modelId="{EF7666E4-F899-42FD-89D1-2BF8594489D4}" type="presParOf" srcId="{87FB0007-CE00-4766-A225-67979F908C6C}" destId="{AF36396C-6816-4E46-B7C8-AFBD9A570A0D}" srcOrd="1" destOrd="0" presId="urn:microsoft.com/office/officeart/2005/8/layout/hierarchy4"/>
    <dgm:cxn modelId="{6F27D28F-6875-4CE9-94FB-A66BA4E6B3A7}" type="presParOf" srcId="{AA5F464D-C023-4F92-9F78-8F4EC6D762D4}" destId="{6C7F5894-B990-4238-B406-139C5189EB3B}" srcOrd="3" destOrd="0" presId="urn:microsoft.com/office/officeart/2005/8/layout/hierarchy4"/>
    <dgm:cxn modelId="{E63043D8-5CA2-4A7F-A3E7-E00A2151DD39}" type="presParOf" srcId="{AA5F464D-C023-4F92-9F78-8F4EC6D762D4}" destId="{012E164C-FD99-44F4-9098-C98F7E6A62ED}" srcOrd="4" destOrd="0" presId="urn:microsoft.com/office/officeart/2005/8/layout/hierarchy4"/>
    <dgm:cxn modelId="{DA89EEB0-67B6-4382-BC8C-4CEFA4446FFD}" type="presParOf" srcId="{012E164C-FD99-44F4-9098-C98F7E6A62ED}" destId="{7C052A32-BD55-44C2-890C-6E12085823B9}" srcOrd="0" destOrd="0" presId="urn:microsoft.com/office/officeart/2005/8/layout/hierarchy4"/>
    <dgm:cxn modelId="{D864A89B-0D77-465E-869D-A0F72E2A4D81}" type="presParOf" srcId="{012E164C-FD99-44F4-9098-C98F7E6A62ED}" destId="{2507B688-7D46-493B-ABF2-6860B2C43E70}" srcOrd="1" destOrd="0" presId="urn:microsoft.com/office/officeart/2005/8/layout/hierarchy4"/>
    <dgm:cxn modelId="{856EA594-5C90-44F8-AA85-F9018E2D2A01}" type="presParOf" srcId="{AA5F464D-C023-4F92-9F78-8F4EC6D762D4}" destId="{79484AD6-8258-4C41-9CE0-6380811B6AF7}" srcOrd="5" destOrd="0" presId="urn:microsoft.com/office/officeart/2005/8/layout/hierarchy4"/>
    <dgm:cxn modelId="{6FDF0F44-DD38-40B9-899F-70E820AC260B}" type="presParOf" srcId="{AA5F464D-C023-4F92-9F78-8F4EC6D762D4}" destId="{15946C47-952A-4E08-8FA1-CE170EE3BA9C}" srcOrd="6" destOrd="0" presId="urn:microsoft.com/office/officeart/2005/8/layout/hierarchy4"/>
    <dgm:cxn modelId="{A456B689-3DE6-40BC-9D81-D196B59ECF03}" type="presParOf" srcId="{15946C47-952A-4E08-8FA1-CE170EE3BA9C}" destId="{2EF992AD-B642-4AB3-A5E2-BDB8021A87CF}" srcOrd="0" destOrd="0" presId="urn:microsoft.com/office/officeart/2005/8/layout/hierarchy4"/>
    <dgm:cxn modelId="{7AA83396-CD05-4BC7-9B43-5D479E1CFE94}" type="presParOf" srcId="{15946C47-952A-4E08-8FA1-CE170EE3BA9C}" destId="{876AE378-FC49-4ACC-8819-0CAF391C0C4D}" srcOrd="1" destOrd="0" presId="urn:microsoft.com/office/officeart/2005/8/layout/hierarchy4"/>
    <dgm:cxn modelId="{0184EA42-87F5-4B58-839D-743D8FFF31FF}" type="presParOf" srcId="{85428403-421D-4D37-BC5F-7B39528FDBB8}" destId="{D8E77183-48A5-4D52-AD5F-C477DD4FFBDA}" srcOrd="1" destOrd="0" presId="urn:microsoft.com/office/officeart/2005/8/layout/hierarchy4"/>
    <dgm:cxn modelId="{02023618-991D-493E-BEC5-318B04B040F3}" type="presParOf" srcId="{85428403-421D-4D37-BC5F-7B39528FDBB8}" destId="{A4483DD3-D54B-409A-94FE-81FBF6DF9AB2}" srcOrd="2" destOrd="0" presId="urn:microsoft.com/office/officeart/2005/8/layout/hierarchy4"/>
    <dgm:cxn modelId="{8E1487FF-5FA4-4EB6-8E4E-9E707E52441A}" type="presParOf" srcId="{A4483DD3-D54B-409A-94FE-81FBF6DF9AB2}" destId="{793539F2-33E5-4D41-B13F-E61140AE8BF1}" srcOrd="0" destOrd="0" presId="urn:microsoft.com/office/officeart/2005/8/layout/hierarchy4"/>
    <dgm:cxn modelId="{7FF05C7F-C01D-45BC-BF98-C1A60CCAE36D}" type="presParOf" srcId="{A4483DD3-D54B-409A-94FE-81FBF6DF9AB2}" destId="{93B021C2-6C41-42BA-9B04-6F38A4AE4F54}" srcOrd="1" destOrd="0" presId="urn:microsoft.com/office/officeart/2005/8/layout/hierarchy4"/>
    <dgm:cxn modelId="{58F0B483-B232-48D2-B313-2ADFEA28CF94}" type="presParOf" srcId="{A4483DD3-D54B-409A-94FE-81FBF6DF9AB2}" destId="{F2508ECD-1DE0-4E28-9F33-4F53013F4CC3}" srcOrd="2" destOrd="0" presId="urn:microsoft.com/office/officeart/2005/8/layout/hierarchy4"/>
    <dgm:cxn modelId="{097B9BD0-51D7-4E6A-A4B0-889AF8CE9F34}" type="presParOf" srcId="{F2508ECD-1DE0-4E28-9F33-4F53013F4CC3}" destId="{40CC6532-A128-4FB7-9A54-0B1C9D9DE45F}" srcOrd="0" destOrd="0" presId="urn:microsoft.com/office/officeart/2005/8/layout/hierarchy4"/>
    <dgm:cxn modelId="{01425B68-2214-43B9-9613-DC8A077EC306}" type="presParOf" srcId="{40CC6532-A128-4FB7-9A54-0B1C9D9DE45F}" destId="{4A374790-94EA-4E31-A4A5-A85E45D986D3}" srcOrd="0" destOrd="0" presId="urn:microsoft.com/office/officeart/2005/8/layout/hierarchy4"/>
    <dgm:cxn modelId="{0FE71C8D-C870-473A-85A4-242930622693}" type="presParOf" srcId="{40CC6532-A128-4FB7-9A54-0B1C9D9DE45F}" destId="{3D123572-A651-4CE9-9E50-B3EE140240DD}" srcOrd="1" destOrd="0" presId="urn:microsoft.com/office/officeart/2005/8/layout/hierarchy4"/>
    <dgm:cxn modelId="{689CAD45-E353-4F9E-BBBF-DE3F3FCE42C3}" type="presParOf" srcId="{F2508ECD-1DE0-4E28-9F33-4F53013F4CC3}" destId="{B7F0AEA4-8114-4B73-B864-345D49E82682}" srcOrd="1" destOrd="0" presId="urn:microsoft.com/office/officeart/2005/8/layout/hierarchy4"/>
    <dgm:cxn modelId="{7D8604B9-F7FF-49CB-81CB-4F855735C22A}" type="presParOf" srcId="{F2508ECD-1DE0-4E28-9F33-4F53013F4CC3}" destId="{AFAD0BF9-D44D-4644-9EDD-50BBE0781377}" srcOrd="2" destOrd="0" presId="urn:microsoft.com/office/officeart/2005/8/layout/hierarchy4"/>
    <dgm:cxn modelId="{4FDFCBD1-0D71-4334-879B-57EC2E42CCF1}" type="presParOf" srcId="{AFAD0BF9-D44D-4644-9EDD-50BBE0781377}" destId="{1E0A784A-EEF7-46AE-8168-9013E553D026}" srcOrd="0" destOrd="0" presId="urn:microsoft.com/office/officeart/2005/8/layout/hierarchy4"/>
    <dgm:cxn modelId="{7E0A95F3-7A0D-4D6F-821C-22ADF27361FA}" type="presParOf" srcId="{AFAD0BF9-D44D-4644-9EDD-50BBE0781377}" destId="{FAC839F2-EC29-4100-92DF-3837E3A30B38}" srcOrd="1" destOrd="0" presId="urn:microsoft.com/office/officeart/2005/8/layout/hierarchy4"/>
    <dgm:cxn modelId="{FAA81316-5AEE-4BE5-99EF-D444EEF35E64}" type="presParOf" srcId="{F2508ECD-1DE0-4E28-9F33-4F53013F4CC3}" destId="{003340A9-DF0D-40DD-828C-4518BE3384EB}" srcOrd="3" destOrd="0" presId="urn:microsoft.com/office/officeart/2005/8/layout/hierarchy4"/>
    <dgm:cxn modelId="{09127882-B0D1-43DC-9A7F-1A0137A64428}" type="presParOf" srcId="{F2508ECD-1DE0-4E28-9F33-4F53013F4CC3}" destId="{3FC12964-CD66-4C65-9EC2-1C89B1804600}" srcOrd="4" destOrd="0" presId="urn:microsoft.com/office/officeart/2005/8/layout/hierarchy4"/>
    <dgm:cxn modelId="{226CD572-7BF5-4CF8-8A59-022F1EF2142A}" type="presParOf" srcId="{3FC12964-CD66-4C65-9EC2-1C89B1804600}" destId="{BECB2203-C38A-4D09-80EB-DEBF19B4B2C7}" srcOrd="0" destOrd="0" presId="urn:microsoft.com/office/officeart/2005/8/layout/hierarchy4"/>
    <dgm:cxn modelId="{4459F5CB-1CC8-45B8-8070-8582187FFBE9}" type="presParOf" srcId="{3FC12964-CD66-4C65-9EC2-1C89B1804600}" destId="{85765883-5B0C-49DF-BC0E-9223B4E8E155}" srcOrd="1" destOrd="0" presId="urn:microsoft.com/office/officeart/2005/8/layout/hierarchy4"/>
    <dgm:cxn modelId="{9F8A12BF-000E-4D22-8798-99DF0B446BA7}" type="presParOf" srcId="{F2508ECD-1DE0-4E28-9F33-4F53013F4CC3}" destId="{20B60449-7696-47D9-97C6-4F8CE0F99537}" srcOrd="5" destOrd="0" presId="urn:microsoft.com/office/officeart/2005/8/layout/hierarchy4"/>
    <dgm:cxn modelId="{5CA462F0-FF27-4A52-A9B0-E49C8BAC4423}" type="presParOf" srcId="{F2508ECD-1DE0-4E28-9F33-4F53013F4CC3}" destId="{D983918F-7A20-4709-9249-AE3F3CBB2919}" srcOrd="6" destOrd="0" presId="urn:microsoft.com/office/officeart/2005/8/layout/hierarchy4"/>
    <dgm:cxn modelId="{C3522A9F-BB4F-4C75-AF52-04A1C481CB16}" type="presParOf" srcId="{D983918F-7A20-4709-9249-AE3F3CBB2919}" destId="{DA05DB06-678B-406D-AE54-F59CA663B2D6}" srcOrd="0" destOrd="0" presId="urn:microsoft.com/office/officeart/2005/8/layout/hierarchy4"/>
    <dgm:cxn modelId="{61FC2B7F-4672-4D92-B3F7-AA6FD5AEB18E}" type="presParOf" srcId="{D983918F-7A20-4709-9249-AE3F3CBB2919}" destId="{C59AF27E-C035-4E0C-8C07-87935B4D256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257A0D-24F5-44A4-8570-ED4DB7D91A19}"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cs-CZ"/>
        </a:p>
      </dgm:t>
    </dgm:pt>
    <dgm:pt modelId="{12D8A936-6459-4910-8E4A-DBB0E3460B43}">
      <dgm:prSet phldrT="[Text]" custT="1"/>
      <dgm:spPr/>
      <dgm:t>
        <a:bodyPr/>
        <a:lstStyle/>
        <a:p>
          <a:r>
            <a:rPr lang="cs-CZ" sz="1800" b="1" dirty="0" err="1"/>
            <a:t>Antinomianism</a:t>
          </a:r>
          <a:endParaRPr lang="cs-CZ" sz="1800" b="1" dirty="0"/>
        </a:p>
      </dgm:t>
    </dgm:pt>
    <dgm:pt modelId="{39AAFAE8-6720-45C4-A088-A4A3B7AB7540}" type="parTrans" cxnId="{DC11D201-A98B-445B-8F80-88BFE9BFC27C}">
      <dgm:prSet/>
      <dgm:spPr/>
      <dgm:t>
        <a:bodyPr/>
        <a:lstStyle/>
        <a:p>
          <a:endParaRPr lang="cs-CZ"/>
        </a:p>
      </dgm:t>
    </dgm:pt>
    <dgm:pt modelId="{4B814216-BF77-4FE1-9143-717BD6F48D7D}" type="sibTrans" cxnId="{DC11D201-A98B-445B-8F80-88BFE9BFC27C}">
      <dgm:prSet/>
      <dgm:spPr/>
      <dgm:t>
        <a:bodyPr/>
        <a:lstStyle/>
        <a:p>
          <a:endParaRPr lang="cs-CZ"/>
        </a:p>
      </dgm:t>
    </dgm:pt>
    <dgm:pt modelId="{BC4A757B-1C47-4023-AE5A-1B0798A38878}">
      <dgm:prSet phldrT="[Text]" custT="1"/>
      <dgm:spPr/>
      <dgm:t>
        <a:bodyPr/>
        <a:lstStyle/>
        <a:p>
          <a:r>
            <a:rPr lang="cs-CZ" sz="2800" b="1" dirty="0" err="1"/>
            <a:t>Rules</a:t>
          </a:r>
          <a:r>
            <a:rPr lang="cs-CZ" sz="2800" b="1" dirty="0"/>
            <a:t> </a:t>
          </a:r>
          <a:r>
            <a:rPr lang="cs-CZ" sz="2800" b="1" dirty="0" err="1"/>
            <a:t>of</a:t>
          </a:r>
          <a:r>
            <a:rPr lang="cs-CZ" sz="2800" b="1" dirty="0"/>
            <a:t> </a:t>
          </a:r>
          <a:r>
            <a:rPr lang="cs-CZ" sz="2800" b="1" dirty="0" err="1"/>
            <a:t>Practice</a:t>
          </a:r>
          <a:endParaRPr lang="cs-CZ" sz="2800" b="1" dirty="0"/>
        </a:p>
      </dgm:t>
    </dgm:pt>
    <dgm:pt modelId="{05B87B17-F820-4EBB-8EFF-9493330723B2}" type="parTrans" cxnId="{95D0739A-4145-4778-BBC6-F9E653E27A1C}">
      <dgm:prSet/>
      <dgm:spPr/>
      <dgm:t>
        <a:bodyPr/>
        <a:lstStyle/>
        <a:p>
          <a:endParaRPr lang="cs-CZ"/>
        </a:p>
      </dgm:t>
    </dgm:pt>
    <dgm:pt modelId="{9A2C77C0-FCC8-4056-BA3A-CE54994CD8FB}" type="sibTrans" cxnId="{95D0739A-4145-4778-BBC6-F9E653E27A1C}">
      <dgm:prSet/>
      <dgm:spPr/>
      <dgm:t>
        <a:bodyPr/>
        <a:lstStyle/>
        <a:p>
          <a:endParaRPr lang="cs-CZ"/>
        </a:p>
      </dgm:t>
    </dgm:pt>
    <dgm:pt modelId="{5CD485AE-4FB4-481A-9BD1-CD95C7DD1ED7}">
      <dgm:prSet phldrT="[Text]" custT="1"/>
      <dgm:spPr/>
      <dgm:t>
        <a:bodyPr/>
        <a:lstStyle/>
        <a:p>
          <a:r>
            <a:rPr lang="cs-CZ" sz="3600" b="1" dirty="0" err="1"/>
            <a:t>Legalism</a:t>
          </a:r>
          <a:endParaRPr lang="cs-CZ" sz="3600" b="1" dirty="0"/>
        </a:p>
      </dgm:t>
    </dgm:pt>
    <dgm:pt modelId="{50FB4462-B981-49E5-96B7-F695E31B8B77}" type="parTrans" cxnId="{DC38B0F8-B49B-480D-99FA-7E55C11E919D}">
      <dgm:prSet/>
      <dgm:spPr/>
      <dgm:t>
        <a:bodyPr/>
        <a:lstStyle/>
        <a:p>
          <a:endParaRPr lang="cs-CZ"/>
        </a:p>
      </dgm:t>
    </dgm:pt>
    <dgm:pt modelId="{AFDCA2F0-80E7-4766-9AC8-FADC0F72DCFF}" type="sibTrans" cxnId="{DC38B0F8-B49B-480D-99FA-7E55C11E919D}">
      <dgm:prSet/>
      <dgm:spPr/>
      <dgm:t>
        <a:bodyPr/>
        <a:lstStyle/>
        <a:p>
          <a:endParaRPr lang="cs-CZ"/>
        </a:p>
      </dgm:t>
    </dgm:pt>
    <dgm:pt modelId="{1DBC66AE-3AD8-4C0D-88E6-B9C3A7969EE0}">
      <dgm:prSet phldrT="[Text]"/>
      <dgm:spPr/>
      <dgm:t>
        <a:bodyPr/>
        <a:lstStyle/>
        <a:p>
          <a:r>
            <a:rPr lang="cs-CZ" b="1" dirty="0" err="1"/>
            <a:t>Rules</a:t>
          </a:r>
          <a:r>
            <a:rPr lang="cs-CZ" b="1" dirty="0"/>
            <a:t> </a:t>
          </a:r>
          <a:r>
            <a:rPr lang="cs-CZ" b="1" dirty="0" err="1"/>
            <a:t>Apply</a:t>
          </a:r>
          <a:r>
            <a:rPr lang="cs-CZ" b="1" dirty="0"/>
            <a:t> </a:t>
          </a:r>
          <a:r>
            <a:rPr lang="cs-CZ" b="1" dirty="0" err="1"/>
            <a:t>Rigidly</a:t>
          </a:r>
          <a:endParaRPr lang="cs-CZ" b="1" dirty="0"/>
        </a:p>
      </dgm:t>
    </dgm:pt>
    <dgm:pt modelId="{E4AAD12F-FDA2-4CF7-87D6-C744B4E1510F}" type="parTrans" cxnId="{DFFDF1E1-A343-4055-83E1-CAE55B461E78}">
      <dgm:prSet/>
      <dgm:spPr/>
      <dgm:t>
        <a:bodyPr/>
        <a:lstStyle/>
        <a:p>
          <a:endParaRPr lang="cs-CZ"/>
        </a:p>
      </dgm:t>
    </dgm:pt>
    <dgm:pt modelId="{70FD73B0-A4D0-4697-AB7F-50EF296AE2F8}" type="sibTrans" cxnId="{DFFDF1E1-A343-4055-83E1-CAE55B461E78}">
      <dgm:prSet/>
      <dgm:spPr/>
      <dgm:t>
        <a:bodyPr/>
        <a:lstStyle/>
        <a:p>
          <a:endParaRPr lang="cs-CZ"/>
        </a:p>
      </dgm:t>
    </dgm:pt>
    <dgm:pt modelId="{0310B87A-A39E-4B4D-A1DD-F9F8224073DA}">
      <dgm:prSet phldrT="[Text]" custT="1"/>
      <dgm:spPr/>
      <dgm:t>
        <a:bodyPr/>
        <a:lstStyle/>
        <a:p>
          <a:r>
            <a:rPr lang="cs-CZ" sz="2000" b="1" dirty="0" err="1"/>
            <a:t>Situationalism</a:t>
          </a:r>
          <a:endParaRPr lang="cs-CZ" sz="2000" b="1" dirty="0"/>
        </a:p>
      </dgm:t>
    </dgm:pt>
    <dgm:pt modelId="{33B6DCC2-DBCC-4D86-8B63-32549567F913}" type="parTrans" cxnId="{8DE39B49-CA25-4B4C-BC36-B0DAB3CAEA9E}">
      <dgm:prSet/>
      <dgm:spPr/>
      <dgm:t>
        <a:bodyPr/>
        <a:lstStyle/>
        <a:p>
          <a:endParaRPr lang="cs-CZ"/>
        </a:p>
      </dgm:t>
    </dgm:pt>
    <dgm:pt modelId="{22A9A708-52F9-497E-9FC0-6219B81D4B1B}" type="sibTrans" cxnId="{8DE39B49-CA25-4B4C-BC36-B0DAB3CAEA9E}">
      <dgm:prSet/>
      <dgm:spPr/>
      <dgm:t>
        <a:bodyPr/>
        <a:lstStyle/>
        <a:p>
          <a:endParaRPr lang="cs-CZ"/>
        </a:p>
      </dgm:t>
    </dgm:pt>
    <dgm:pt modelId="{6D0006F4-9C55-4396-9BEF-CD43F05EA240}">
      <dgm:prSet phldrT="[Text]" custT="1"/>
      <dgm:spPr/>
      <dgm:t>
        <a:bodyPr/>
        <a:lstStyle/>
        <a:p>
          <a:r>
            <a:rPr lang="cs-CZ" sz="1800" dirty="0"/>
            <a:t>No </a:t>
          </a:r>
          <a:r>
            <a:rPr lang="cs-CZ" sz="1800" dirty="0" err="1"/>
            <a:t>Rules</a:t>
          </a:r>
          <a:r>
            <a:rPr lang="cs-CZ" sz="1800" dirty="0"/>
            <a:t> </a:t>
          </a:r>
          <a:r>
            <a:rPr lang="cs-CZ" sz="1800" dirty="0" err="1"/>
            <a:t>Appply</a:t>
          </a:r>
          <a:endParaRPr lang="cs-CZ" sz="1800" dirty="0"/>
        </a:p>
      </dgm:t>
    </dgm:pt>
    <dgm:pt modelId="{C89E8C2B-020E-4498-B013-39AB3B92DE64}" type="parTrans" cxnId="{E1F0E7E3-50B6-44B2-9DC1-2EDDDE357EC4}">
      <dgm:prSet/>
      <dgm:spPr/>
      <dgm:t>
        <a:bodyPr/>
        <a:lstStyle/>
        <a:p>
          <a:endParaRPr lang="cs-CZ"/>
        </a:p>
      </dgm:t>
    </dgm:pt>
    <dgm:pt modelId="{FC55AB4D-F03C-4E25-8032-AB20A73C6D81}" type="sibTrans" cxnId="{E1F0E7E3-50B6-44B2-9DC1-2EDDDE357EC4}">
      <dgm:prSet/>
      <dgm:spPr/>
      <dgm:t>
        <a:bodyPr/>
        <a:lstStyle/>
        <a:p>
          <a:endParaRPr lang="cs-CZ"/>
        </a:p>
      </dgm:t>
    </dgm:pt>
    <dgm:pt modelId="{D6E7D78D-CFCC-4431-9604-09285E39F9A2}">
      <dgm:prSet phldrT="[Text]" custT="1"/>
      <dgm:spPr/>
      <dgm:t>
        <a:bodyPr/>
        <a:lstStyle/>
        <a:p>
          <a:r>
            <a:rPr lang="cs-CZ" sz="1600" b="1" dirty="0" err="1"/>
            <a:t>Rules</a:t>
          </a:r>
          <a:r>
            <a:rPr lang="cs-CZ" sz="1600" b="1" dirty="0"/>
            <a:t> </a:t>
          </a:r>
          <a:r>
            <a:rPr lang="cs-CZ" sz="1600" b="1" dirty="0" err="1"/>
            <a:t>of</a:t>
          </a:r>
          <a:r>
            <a:rPr lang="cs-CZ" sz="1600" b="1" dirty="0"/>
            <a:t> </a:t>
          </a:r>
          <a:r>
            <a:rPr lang="cs-CZ" sz="1600" b="1" dirty="0" err="1"/>
            <a:t>Thumb</a:t>
          </a:r>
          <a:endParaRPr lang="cs-CZ" sz="1600" b="1" dirty="0"/>
        </a:p>
        <a:p>
          <a:r>
            <a:rPr lang="cs-CZ" sz="1600" b="1" dirty="0" err="1"/>
            <a:t>Guidelines</a:t>
          </a:r>
          <a:endParaRPr lang="cs-CZ" sz="1600" b="1" dirty="0"/>
        </a:p>
      </dgm:t>
    </dgm:pt>
    <dgm:pt modelId="{8BE7A155-2593-47C8-A21F-F9FB236A1C40}" type="sibTrans" cxnId="{FCE53D9F-B76C-47CC-ADF3-B299561149EA}">
      <dgm:prSet/>
      <dgm:spPr/>
      <dgm:t>
        <a:bodyPr/>
        <a:lstStyle/>
        <a:p>
          <a:endParaRPr lang="cs-CZ"/>
        </a:p>
      </dgm:t>
    </dgm:pt>
    <dgm:pt modelId="{31B94308-F1E3-4503-AE37-086A5DCAAB69}" type="parTrans" cxnId="{FCE53D9F-B76C-47CC-ADF3-B299561149EA}">
      <dgm:prSet/>
      <dgm:spPr/>
      <dgm:t>
        <a:bodyPr/>
        <a:lstStyle/>
        <a:p>
          <a:endParaRPr lang="cs-CZ"/>
        </a:p>
      </dgm:t>
    </dgm:pt>
    <dgm:pt modelId="{549D4706-8B90-4550-A095-54FE9927CBBE}" type="pres">
      <dgm:prSet presAssocID="{4B257A0D-24F5-44A4-8570-ED4DB7D91A19}" presName="theList" presStyleCnt="0">
        <dgm:presLayoutVars>
          <dgm:dir/>
          <dgm:animLvl val="lvl"/>
          <dgm:resizeHandles val="exact"/>
        </dgm:presLayoutVars>
      </dgm:prSet>
      <dgm:spPr/>
    </dgm:pt>
    <dgm:pt modelId="{934A9ABD-BA8C-4B96-AD5C-FE6DC5D023E4}" type="pres">
      <dgm:prSet presAssocID="{12D8A936-6459-4910-8E4A-DBB0E3460B43}" presName="compNode" presStyleCnt="0"/>
      <dgm:spPr/>
    </dgm:pt>
    <dgm:pt modelId="{EA0A3F94-41E6-4792-ACB7-73FC96D2B24E}" type="pres">
      <dgm:prSet presAssocID="{12D8A936-6459-4910-8E4A-DBB0E3460B43}" presName="noGeometry" presStyleCnt="0"/>
      <dgm:spPr/>
    </dgm:pt>
    <dgm:pt modelId="{A54A5625-5C8C-40EC-94DB-AE4D69F3D0F9}" type="pres">
      <dgm:prSet presAssocID="{12D8A936-6459-4910-8E4A-DBB0E3460B43}" presName="childTextVisible" presStyleLbl="bgAccFollowNode1" presStyleIdx="0" presStyleCnt="4" custAng="20110043" custScaleX="172327" custScaleY="150392" custLinFactNeighborX="-8433" custLinFactNeighborY="-44735">
        <dgm:presLayoutVars>
          <dgm:bulletEnabled val="1"/>
        </dgm:presLayoutVars>
      </dgm:prSet>
      <dgm:spPr/>
    </dgm:pt>
    <dgm:pt modelId="{72C117E4-FC69-4E1A-9175-6B008F8EA494}" type="pres">
      <dgm:prSet presAssocID="{12D8A936-6459-4910-8E4A-DBB0E3460B43}" presName="childTextHidden" presStyleLbl="bgAccFollowNode1" presStyleIdx="0" presStyleCnt="4"/>
      <dgm:spPr/>
    </dgm:pt>
    <dgm:pt modelId="{46A1B47A-87CD-4055-94C6-5474A53D5E37}" type="pres">
      <dgm:prSet presAssocID="{12D8A936-6459-4910-8E4A-DBB0E3460B43}" presName="parentText" presStyleLbl="node1" presStyleIdx="0" presStyleCnt="4" custScaleX="255758" custScaleY="239836" custLinFactX="100000" custLinFactY="-100000" custLinFactNeighborX="132506" custLinFactNeighborY="-152141">
        <dgm:presLayoutVars>
          <dgm:chMax val="1"/>
          <dgm:bulletEnabled val="1"/>
        </dgm:presLayoutVars>
      </dgm:prSet>
      <dgm:spPr/>
    </dgm:pt>
    <dgm:pt modelId="{4C7BCED9-9587-485A-8E06-E37FA36D4C77}" type="pres">
      <dgm:prSet presAssocID="{12D8A936-6459-4910-8E4A-DBB0E3460B43}" presName="aSpace" presStyleCnt="0"/>
      <dgm:spPr/>
    </dgm:pt>
    <dgm:pt modelId="{BDB37D98-CBD5-416D-99C0-F58E39D3AFA7}" type="pres">
      <dgm:prSet presAssocID="{0310B87A-A39E-4B4D-A1DD-F9F8224073DA}" presName="compNode" presStyleCnt="0"/>
      <dgm:spPr/>
    </dgm:pt>
    <dgm:pt modelId="{E87964E7-71AE-4D2D-831F-6A395EA81D20}" type="pres">
      <dgm:prSet presAssocID="{0310B87A-A39E-4B4D-A1DD-F9F8224073DA}" presName="noGeometry" presStyleCnt="0"/>
      <dgm:spPr/>
    </dgm:pt>
    <dgm:pt modelId="{243116B2-81F0-4BD6-97F9-6D54547D997A}" type="pres">
      <dgm:prSet presAssocID="{0310B87A-A39E-4B4D-A1DD-F9F8224073DA}" presName="childTextVisible" presStyleLbl="bgAccFollowNode1" presStyleIdx="1" presStyleCnt="4" custAng="19628839" custScaleX="197018" custScaleY="149295" custLinFactX="-48692" custLinFactNeighborX="-100000" custLinFactNeighborY="68499">
        <dgm:presLayoutVars>
          <dgm:bulletEnabled val="1"/>
        </dgm:presLayoutVars>
      </dgm:prSet>
      <dgm:spPr/>
    </dgm:pt>
    <dgm:pt modelId="{4C05F552-22D4-401B-B8F9-6E5A67316859}" type="pres">
      <dgm:prSet presAssocID="{0310B87A-A39E-4B4D-A1DD-F9F8224073DA}" presName="childTextHidden" presStyleLbl="bgAccFollowNode1" presStyleIdx="1" presStyleCnt="4"/>
      <dgm:spPr/>
    </dgm:pt>
    <dgm:pt modelId="{27CEAF2F-4593-4598-8833-D3A47A316875}" type="pres">
      <dgm:prSet presAssocID="{0310B87A-A39E-4B4D-A1DD-F9F8224073DA}" presName="parentText" presStyleLbl="node1" presStyleIdx="1" presStyleCnt="4" custScaleX="310205" custScaleY="295543" custLinFactNeighborX="24553" custLinFactNeighborY="-90415">
        <dgm:presLayoutVars>
          <dgm:chMax val="1"/>
          <dgm:bulletEnabled val="1"/>
        </dgm:presLayoutVars>
      </dgm:prSet>
      <dgm:spPr/>
    </dgm:pt>
    <dgm:pt modelId="{E6888976-D7AC-4156-9A2D-F93084DAB046}" type="pres">
      <dgm:prSet presAssocID="{0310B87A-A39E-4B4D-A1DD-F9F8224073DA}" presName="aSpace" presStyleCnt="0"/>
      <dgm:spPr/>
    </dgm:pt>
    <dgm:pt modelId="{38B06C2B-4B4E-4B6F-A2EB-48C2F396EBE4}" type="pres">
      <dgm:prSet presAssocID="{BC4A757B-1C47-4023-AE5A-1B0798A38878}" presName="compNode" presStyleCnt="0"/>
      <dgm:spPr/>
    </dgm:pt>
    <dgm:pt modelId="{56D4A5B0-1A0D-4FFC-A2E2-915555E7836B}" type="pres">
      <dgm:prSet presAssocID="{BC4A757B-1C47-4023-AE5A-1B0798A38878}" presName="noGeometry" presStyleCnt="0"/>
      <dgm:spPr/>
    </dgm:pt>
    <dgm:pt modelId="{142DC1B8-C9A8-46B3-89E6-A1969FC32BE6}" type="pres">
      <dgm:prSet presAssocID="{BC4A757B-1C47-4023-AE5A-1B0798A38878}" presName="childTextVisible" presStyleLbl="bgAccFollowNode1" presStyleIdx="2" presStyleCnt="4">
        <dgm:presLayoutVars>
          <dgm:bulletEnabled val="1"/>
        </dgm:presLayoutVars>
      </dgm:prSet>
      <dgm:spPr>
        <a:noFill/>
        <a:ln w="0">
          <a:noFill/>
        </a:ln>
      </dgm:spPr>
    </dgm:pt>
    <dgm:pt modelId="{F7233BBA-D50D-40A4-B87C-B8D56C374D98}" type="pres">
      <dgm:prSet presAssocID="{BC4A757B-1C47-4023-AE5A-1B0798A38878}" presName="childTextHidden" presStyleLbl="bgAccFollowNode1" presStyleIdx="2" presStyleCnt="4"/>
      <dgm:spPr/>
    </dgm:pt>
    <dgm:pt modelId="{B36E630D-DD17-4287-BB3F-C4092A569E94}" type="pres">
      <dgm:prSet presAssocID="{BC4A757B-1C47-4023-AE5A-1B0798A38878}" presName="parentText" presStyleLbl="node1" presStyleIdx="2" presStyleCnt="4" custScaleX="440623" custScaleY="427114" custLinFactX="-46866" custLinFactNeighborX="-100000" custLinFactNeighborY="29422">
        <dgm:presLayoutVars>
          <dgm:chMax val="1"/>
          <dgm:bulletEnabled val="1"/>
        </dgm:presLayoutVars>
      </dgm:prSet>
      <dgm:spPr/>
    </dgm:pt>
    <dgm:pt modelId="{92513B51-17CC-4533-960F-9668892FEC54}" type="pres">
      <dgm:prSet presAssocID="{BC4A757B-1C47-4023-AE5A-1B0798A38878}" presName="aSpace" presStyleCnt="0"/>
      <dgm:spPr/>
    </dgm:pt>
    <dgm:pt modelId="{205D428F-9D22-4B6F-AEC7-03E691807753}" type="pres">
      <dgm:prSet presAssocID="{5CD485AE-4FB4-481A-9BD1-CD95C7DD1ED7}" presName="compNode" presStyleCnt="0"/>
      <dgm:spPr/>
    </dgm:pt>
    <dgm:pt modelId="{685A49D7-9092-4F20-B243-D552E4A6477D}" type="pres">
      <dgm:prSet presAssocID="{5CD485AE-4FB4-481A-9BD1-CD95C7DD1ED7}" presName="noGeometry" presStyleCnt="0"/>
      <dgm:spPr/>
    </dgm:pt>
    <dgm:pt modelId="{B620A776-603F-483C-AFDB-8A68584E2059}" type="pres">
      <dgm:prSet presAssocID="{5CD485AE-4FB4-481A-9BD1-CD95C7DD1ED7}" presName="childTextVisible" presStyleLbl="bgAccFollowNode1" presStyleIdx="3" presStyleCnt="4" custAng="19736279" custScaleX="207098" custScaleY="179010" custLinFactX="-106390" custLinFactY="100000" custLinFactNeighborX="-200000" custLinFactNeighborY="129055">
        <dgm:presLayoutVars>
          <dgm:bulletEnabled val="1"/>
        </dgm:presLayoutVars>
      </dgm:prSet>
      <dgm:spPr/>
    </dgm:pt>
    <dgm:pt modelId="{616E8439-A185-4C4F-8415-31B7984840B9}" type="pres">
      <dgm:prSet presAssocID="{5CD485AE-4FB4-481A-9BD1-CD95C7DD1ED7}" presName="childTextHidden" presStyleLbl="bgAccFollowNode1" presStyleIdx="3" presStyleCnt="4"/>
      <dgm:spPr/>
    </dgm:pt>
    <dgm:pt modelId="{89062CBF-FBA6-4FC6-A284-8F6963DF6DCF}" type="pres">
      <dgm:prSet presAssocID="{5CD485AE-4FB4-481A-9BD1-CD95C7DD1ED7}" presName="parentText" presStyleLbl="node1" presStyleIdx="3" presStyleCnt="4" custScaleX="579422" custScaleY="557265" custLinFactX="-41585" custLinFactY="59923" custLinFactNeighborX="-100000" custLinFactNeighborY="100000">
        <dgm:presLayoutVars>
          <dgm:chMax val="1"/>
          <dgm:bulletEnabled val="1"/>
        </dgm:presLayoutVars>
      </dgm:prSet>
      <dgm:spPr/>
    </dgm:pt>
  </dgm:ptLst>
  <dgm:cxnLst>
    <dgm:cxn modelId="{DC11D201-A98B-445B-8F80-88BFE9BFC27C}" srcId="{4B257A0D-24F5-44A4-8570-ED4DB7D91A19}" destId="{12D8A936-6459-4910-8E4A-DBB0E3460B43}" srcOrd="0" destOrd="0" parTransId="{39AAFAE8-6720-45C4-A088-A4A3B7AB7540}" sibTransId="{4B814216-BF77-4FE1-9143-717BD6F48D7D}"/>
    <dgm:cxn modelId="{5389D603-7099-4570-9141-D209FB52CD42}" type="presOf" srcId="{6D0006F4-9C55-4396-9BEF-CD43F05EA240}" destId="{72C117E4-FC69-4E1A-9175-6B008F8EA494}" srcOrd="1" destOrd="0" presId="urn:microsoft.com/office/officeart/2005/8/layout/hProcess6"/>
    <dgm:cxn modelId="{A2565C3E-83EE-46C9-B961-4B51FB36A373}" type="presOf" srcId="{12D8A936-6459-4910-8E4A-DBB0E3460B43}" destId="{46A1B47A-87CD-4055-94C6-5474A53D5E37}" srcOrd="0" destOrd="0" presId="urn:microsoft.com/office/officeart/2005/8/layout/hProcess6"/>
    <dgm:cxn modelId="{D5639B41-F65A-4ADB-A364-4F3F8448F624}" type="presOf" srcId="{5CD485AE-4FB4-481A-9BD1-CD95C7DD1ED7}" destId="{89062CBF-FBA6-4FC6-A284-8F6963DF6DCF}" srcOrd="0" destOrd="0" presId="urn:microsoft.com/office/officeart/2005/8/layout/hProcess6"/>
    <dgm:cxn modelId="{8DE39B49-CA25-4B4C-BC36-B0DAB3CAEA9E}" srcId="{4B257A0D-24F5-44A4-8570-ED4DB7D91A19}" destId="{0310B87A-A39E-4B4D-A1DD-F9F8224073DA}" srcOrd="1" destOrd="0" parTransId="{33B6DCC2-DBCC-4D86-8B63-32549567F913}" sibTransId="{22A9A708-52F9-497E-9FC0-6219B81D4B1B}"/>
    <dgm:cxn modelId="{3B4D7576-B055-428A-8FFD-F9E43F16AEC7}" type="presOf" srcId="{0310B87A-A39E-4B4D-A1DD-F9F8224073DA}" destId="{27CEAF2F-4593-4598-8833-D3A47A316875}" srcOrd="0" destOrd="0" presId="urn:microsoft.com/office/officeart/2005/8/layout/hProcess6"/>
    <dgm:cxn modelId="{9655CC77-1308-4A98-9ABC-D7640E440962}" type="presOf" srcId="{4B257A0D-24F5-44A4-8570-ED4DB7D91A19}" destId="{549D4706-8B90-4550-A095-54FE9927CBBE}" srcOrd="0" destOrd="0" presId="urn:microsoft.com/office/officeart/2005/8/layout/hProcess6"/>
    <dgm:cxn modelId="{5528DD7C-3AAF-4574-8311-A7A08DFCC1F1}" type="presOf" srcId="{1DBC66AE-3AD8-4C0D-88E6-B9C3A7969EE0}" destId="{616E8439-A185-4C4F-8415-31B7984840B9}" srcOrd="1" destOrd="0" presId="urn:microsoft.com/office/officeart/2005/8/layout/hProcess6"/>
    <dgm:cxn modelId="{95D0739A-4145-4778-BBC6-F9E653E27A1C}" srcId="{4B257A0D-24F5-44A4-8570-ED4DB7D91A19}" destId="{BC4A757B-1C47-4023-AE5A-1B0798A38878}" srcOrd="2" destOrd="0" parTransId="{05B87B17-F820-4EBB-8EFF-9493330723B2}" sibTransId="{9A2C77C0-FCC8-4056-BA3A-CE54994CD8FB}"/>
    <dgm:cxn modelId="{FCE53D9F-B76C-47CC-ADF3-B299561149EA}" srcId="{0310B87A-A39E-4B4D-A1DD-F9F8224073DA}" destId="{D6E7D78D-CFCC-4431-9604-09285E39F9A2}" srcOrd="0" destOrd="0" parTransId="{31B94308-F1E3-4503-AE37-086A5DCAAB69}" sibTransId="{8BE7A155-2593-47C8-A21F-F9FB236A1C40}"/>
    <dgm:cxn modelId="{8BF04AAE-9005-4C8F-97F9-15A1F08A0832}" type="presOf" srcId="{BC4A757B-1C47-4023-AE5A-1B0798A38878}" destId="{B36E630D-DD17-4287-BB3F-C4092A569E94}" srcOrd="0" destOrd="0" presId="urn:microsoft.com/office/officeart/2005/8/layout/hProcess6"/>
    <dgm:cxn modelId="{67E546BB-0154-4E49-A6F1-F5E4961AF53E}" type="presOf" srcId="{D6E7D78D-CFCC-4431-9604-09285E39F9A2}" destId="{243116B2-81F0-4BD6-97F9-6D54547D997A}" srcOrd="0" destOrd="0" presId="urn:microsoft.com/office/officeart/2005/8/layout/hProcess6"/>
    <dgm:cxn modelId="{E21E66C9-8A05-4C3A-B36B-01A23A4DF739}" type="presOf" srcId="{6D0006F4-9C55-4396-9BEF-CD43F05EA240}" destId="{A54A5625-5C8C-40EC-94DB-AE4D69F3D0F9}" srcOrd="0" destOrd="0" presId="urn:microsoft.com/office/officeart/2005/8/layout/hProcess6"/>
    <dgm:cxn modelId="{AB2441D0-F772-4B7E-80D2-4B9E44F38842}" type="presOf" srcId="{1DBC66AE-3AD8-4C0D-88E6-B9C3A7969EE0}" destId="{B620A776-603F-483C-AFDB-8A68584E2059}" srcOrd="0" destOrd="0" presId="urn:microsoft.com/office/officeart/2005/8/layout/hProcess6"/>
    <dgm:cxn modelId="{CCA6CFD4-DBF5-4B03-A02D-98BF8D25F744}" type="presOf" srcId="{D6E7D78D-CFCC-4431-9604-09285E39F9A2}" destId="{4C05F552-22D4-401B-B8F9-6E5A67316859}" srcOrd="1" destOrd="0" presId="urn:microsoft.com/office/officeart/2005/8/layout/hProcess6"/>
    <dgm:cxn modelId="{DFFDF1E1-A343-4055-83E1-CAE55B461E78}" srcId="{5CD485AE-4FB4-481A-9BD1-CD95C7DD1ED7}" destId="{1DBC66AE-3AD8-4C0D-88E6-B9C3A7969EE0}" srcOrd="0" destOrd="0" parTransId="{E4AAD12F-FDA2-4CF7-87D6-C744B4E1510F}" sibTransId="{70FD73B0-A4D0-4697-AB7F-50EF296AE2F8}"/>
    <dgm:cxn modelId="{E1F0E7E3-50B6-44B2-9DC1-2EDDDE357EC4}" srcId="{12D8A936-6459-4910-8E4A-DBB0E3460B43}" destId="{6D0006F4-9C55-4396-9BEF-CD43F05EA240}" srcOrd="0" destOrd="0" parTransId="{C89E8C2B-020E-4498-B013-39AB3B92DE64}" sibTransId="{FC55AB4D-F03C-4E25-8032-AB20A73C6D81}"/>
    <dgm:cxn modelId="{DC38B0F8-B49B-480D-99FA-7E55C11E919D}" srcId="{4B257A0D-24F5-44A4-8570-ED4DB7D91A19}" destId="{5CD485AE-4FB4-481A-9BD1-CD95C7DD1ED7}" srcOrd="3" destOrd="0" parTransId="{50FB4462-B981-49E5-96B7-F695E31B8B77}" sibTransId="{AFDCA2F0-80E7-4766-9AC8-FADC0F72DCFF}"/>
    <dgm:cxn modelId="{D089D3BE-6572-4C5A-B0DA-65B8BF9885D4}" type="presParOf" srcId="{549D4706-8B90-4550-A095-54FE9927CBBE}" destId="{934A9ABD-BA8C-4B96-AD5C-FE6DC5D023E4}" srcOrd="0" destOrd="0" presId="urn:microsoft.com/office/officeart/2005/8/layout/hProcess6"/>
    <dgm:cxn modelId="{5FC7CDCD-3CF1-4671-806C-B7B1307007CE}" type="presParOf" srcId="{934A9ABD-BA8C-4B96-AD5C-FE6DC5D023E4}" destId="{EA0A3F94-41E6-4792-ACB7-73FC96D2B24E}" srcOrd="0" destOrd="0" presId="urn:microsoft.com/office/officeart/2005/8/layout/hProcess6"/>
    <dgm:cxn modelId="{BD923685-CB9E-43E5-8E0A-A0FE2E13B1DC}" type="presParOf" srcId="{934A9ABD-BA8C-4B96-AD5C-FE6DC5D023E4}" destId="{A54A5625-5C8C-40EC-94DB-AE4D69F3D0F9}" srcOrd="1" destOrd="0" presId="urn:microsoft.com/office/officeart/2005/8/layout/hProcess6"/>
    <dgm:cxn modelId="{0F592AC2-A6F6-4AF8-BB40-B94AB918EDD7}" type="presParOf" srcId="{934A9ABD-BA8C-4B96-AD5C-FE6DC5D023E4}" destId="{72C117E4-FC69-4E1A-9175-6B008F8EA494}" srcOrd="2" destOrd="0" presId="urn:microsoft.com/office/officeart/2005/8/layout/hProcess6"/>
    <dgm:cxn modelId="{D1DFB9E0-5498-4C3B-8AAA-ABC30286BDCE}" type="presParOf" srcId="{934A9ABD-BA8C-4B96-AD5C-FE6DC5D023E4}" destId="{46A1B47A-87CD-4055-94C6-5474A53D5E37}" srcOrd="3" destOrd="0" presId="urn:microsoft.com/office/officeart/2005/8/layout/hProcess6"/>
    <dgm:cxn modelId="{004E0DE4-6515-4CBB-9D8C-C686AA32866A}" type="presParOf" srcId="{549D4706-8B90-4550-A095-54FE9927CBBE}" destId="{4C7BCED9-9587-485A-8E06-E37FA36D4C77}" srcOrd="1" destOrd="0" presId="urn:microsoft.com/office/officeart/2005/8/layout/hProcess6"/>
    <dgm:cxn modelId="{6F50F96F-7D42-4D94-A001-3CB296E90478}" type="presParOf" srcId="{549D4706-8B90-4550-A095-54FE9927CBBE}" destId="{BDB37D98-CBD5-416D-99C0-F58E39D3AFA7}" srcOrd="2" destOrd="0" presId="urn:microsoft.com/office/officeart/2005/8/layout/hProcess6"/>
    <dgm:cxn modelId="{F25FDC1E-97DE-4786-8375-959E5D491631}" type="presParOf" srcId="{BDB37D98-CBD5-416D-99C0-F58E39D3AFA7}" destId="{E87964E7-71AE-4D2D-831F-6A395EA81D20}" srcOrd="0" destOrd="0" presId="urn:microsoft.com/office/officeart/2005/8/layout/hProcess6"/>
    <dgm:cxn modelId="{42B6A985-002A-4EBA-BB1B-C398C032285B}" type="presParOf" srcId="{BDB37D98-CBD5-416D-99C0-F58E39D3AFA7}" destId="{243116B2-81F0-4BD6-97F9-6D54547D997A}" srcOrd="1" destOrd="0" presId="urn:microsoft.com/office/officeart/2005/8/layout/hProcess6"/>
    <dgm:cxn modelId="{D45DDE65-5A1E-4C8E-AF2D-BF49B642BC55}" type="presParOf" srcId="{BDB37D98-CBD5-416D-99C0-F58E39D3AFA7}" destId="{4C05F552-22D4-401B-B8F9-6E5A67316859}" srcOrd="2" destOrd="0" presId="urn:microsoft.com/office/officeart/2005/8/layout/hProcess6"/>
    <dgm:cxn modelId="{39582403-179D-44DE-8508-10C1107CBCF2}" type="presParOf" srcId="{BDB37D98-CBD5-416D-99C0-F58E39D3AFA7}" destId="{27CEAF2F-4593-4598-8833-D3A47A316875}" srcOrd="3" destOrd="0" presId="urn:microsoft.com/office/officeart/2005/8/layout/hProcess6"/>
    <dgm:cxn modelId="{AB7779AA-AC9C-4017-9BE7-3022CFC26B7C}" type="presParOf" srcId="{549D4706-8B90-4550-A095-54FE9927CBBE}" destId="{E6888976-D7AC-4156-9A2D-F93084DAB046}" srcOrd="3" destOrd="0" presId="urn:microsoft.com/office/officeart/2005/8/layout/hProcess6"/>
    <dgm:cxn modelId="{FB5395F0-07EA-41EA-9428-0EA7C86EC166}" type="presParOf" srcId="{549D4706-8B90-4550-A095-54FE9927CBBE}" destId="{38B06C2B-4B4E-4B6F-A2EB-48C2F396EBE4}" srcOrd="4" destOrd="0" presId="urn:microsoft.com/office/officeart/2005/8/layout/hProcess6"/>
    <dgm:cxn modelId="{97B53D44-A0B8-455C-8435-E9983CCAD648}" type="presParOf" srcId="{38B06C2B-4B4E-4B6F-A2EB-48C2F396EBE4}" destId="{56D4A5B0-1A0D-4FFC-A2E2-915555E7836B}" srcOrd="0" destOrd="0" presId="urn:microsoft.com/office/officeart/2005/8/layout/hProcess6"/>
    <dgm:cxn modelId="{656B530B-7D00-45E3-9B61-02ED5538A8E4}" type="presParOf" srcId="{38B06C2B-4B4E-4B6F-A2EB-48C2F396EBE4}" destId="{142DC1B8-C9A8-46B3-89E6-A1969FC32BE6}" srcOrd="1" destOrd="0" presId="urn:microsoft.com/office/officeart/2005/8/layout/hProcess6"/>
    <dgm:cxn modelId="{0A57681C-0596-40D4-8B94-55A3C0D510DE}" type="presParOf" srcId="{38B06C2B-4B4E-4B6F-A2EB-48C2F396EBE4}" destId="{F7233BBA-D50D-40A4-B87C-B8D56C374D98}" srcOrd="2" destOrd="0" presId="urn:microsoft.com/office/officeart/2005/8/layout/hProcess6"/>
    <dgm:cxn modelId="{40330E7C-89E7-49C4-B3DE-15788EB184F2}" type="presParOf" srcId="{38B06C2B-4B4E-4B6F-A2EB-48C2F396EBE4}" destId="{B36E630D-DD17-4287-BB3F-C4092A569E94}" srcOrd="3" destOrd="0" presId="urn:microsoft.com/office/officeart/2005/8/layout/hProcess6"/>
    <dgm:cxn modelId="{9555051A-1BA3-4F87-B1F4-EF330F7A5719}" type="presParOf" srcId="{549D4706-8B90-4550-A095-54FE9927CBBE}" destId="{92513B51-17CC-4533-960F-9668892FEC54}" srcOrd="5" destOrd="0" presId="urn:microsoft.com/office/officeart/2005/8/layout/hProcess6"/>
    <dgm:cxn modelId="{2135775A-1611-4171-BFD8-AF6B6A1D49B7}" type="presParOf" srcId="{549D4706-8B90-4550-A095-54FE9927CBBE}" destId="{205D428F-9D22-4B6F-AEC7-03E691807753}" srcOrd="6" destOrd="0" presId="urn:microsoft.com/office/officeart/2005/8/layout/hProcess6"/>
    <dgm:cxn modelId="{CFBB7E8D-84D5-4985-854B-A4932B4E14DD}" type="presParOf" srcId="{205D428F-9D22-4B6F-AEC7-03E691807753}" destId="{685A49D7-9092-4F20-B243-D552E4A6477D}" srcOrd="0" destOrd="0" presId="urn:microsoft.com/office/officeart/2005/8/layout/hProcess6"/>
    <dgm:cxn modelId="{217B5BF5-5ABB-4A8D-BE01-5FC6241F6C8B}" type="presParOf" srcId="{205D428F-9D22-4B6F-AEC7-03E691807753}" destId="{B620A776-603F-483C-AFDB-8A68584E2059}" srcOrd="1" destOrd="0" presId="urn:microsoft.com/office/officeart/2005/8/layout/hProcess6"/>
    <dgm:cxn modelId="{03125E44-F29C-4B33-99F8-A044B633CEF6}" type="presParOf" srcId="{205D428F-9D22-4B6F-AEC7-03E691807753}" destId="{616E8439-A185-4C4F-8415-31B7984840B9}" srcOrd="2" destOrd="0" presId="urn:microsoft.com/office/officeart/2005/8/layout/hProcess6"/>
    <dgm:cxn modelId="{5910608E-75A8-49FF-AFFE-988976ECBE21}" type="presParOf" srcId="{205D428F-9D22-4B6F-AEC7-03E691807753}" destId="{89062CBF-FBA6-4FC6-A284-8F6963DF6DCF}"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4B349E-D364-47BB-8C9A-2131E9BCEED8}" type="doc">
      <dgm:prSet loTypeId="urn:microsoft.com/office/officeart/2005/8/layout/pyramid3" loCatId="pyramid" qsTypeId="urn:microsoft.com/office/officeart/2005/8/quickstyle/simple1" qsCatId="simple" csTypeId="urn:microsoft.com/office/officeart/2005/8/colors/accent1_2" csCatId="accent1" phldr="1"/>
      <dgm:spPr/>
      <dgm:t>
        <a:bodyPr/>
        <a:lstStyle/>
        <a:p>
          <a:endParaRPr lang="cs-CZ"/>
        </a:p>
      </dgm:t>
    </dgm:pt>
    <dgm:pt modelId="{63AAD782-A3A3-4B9E-B164-681C14DBA122}">
      <dgm:prSet phldrT="[Text]" custT="1"/>
      <dgm:spPr>
        <a:gradFill rotWithShape="0">
          <a:gsLst>
            <a:gs pos="0">
              <a:schemeClr val="accent1">
                <a:lumMod val="75000"/>
              </a:schemeClr>
            </a:gs>
            <a:gs pos="50000">
              <a:schemeClr val="accent1">
                <a:tint val="44500"/>
                <a:satMod val="160000"/>
              </a:schemeClr>
            </a:gs>
            <a:gs pos="100000">
              <a:schemeClr val="accent1">
                <a:tint val="23500"/>
                <a:satMod val="160000"/>
              </a:schemeClr>
            </a:gs>
          </a:gsLst>
          <a:lin ang="5400000" scaled="0"/>
        </a:gradFill>
      </dgm:spPr>
      <dgm:t>
        <a:bodyPr/>
        <a:lstStyle/>
        <a:p>
          <a:r>
            <a:rPr lang="cs-CZ" sz="3600" b="1" dirty="0" err="1"/>
            <a:t>Metaethics</a:t>
          </a:r>
          <a:endParaRPr lang="cs-CZ" sz="3600" b="1" dirty="0"/>
        </a:p>
      </dgm:t>
    </dgm:pt>
    <dgm:pt modelId="{ACB90434-FC47-4F67-8775-1FBBC8566969}" type="parTrans" cxnId="{2C142500-C086-420F-B486-FEF8F345E0DC}">
      <dgm:prSet/>
      <dgm:spPr/>
      <dgm:t>
        <a:bodyPr/>
        <a:lstStyle/>
        <a:p>
          <a:endParaRPr lang="cs-CZ"/>
        </a:p>
      </dgm:t>
    </dgm:pt>
    <dgm:pt modelId="{79F9F9E7-13CB-4371-82D6-EA30E59875D6}" type="sibTrans" cxnId="{2C142500-C086-420F-B486-FEF8F345E0DC}">
      <dgm:prSet/>
      <dgm:spPr/>
      <dgm:t>
        <a:bodyPr/>
        <a:lstStyle/>
        <a:p>
          <a:endParaRPr lang="cs-CZ"/>
        </a:p>
      </dgm:t>
    </dgm:pt>
    <dgm:pt modelId="{23B96CF9-F174-4292-A7C7-60BB429A75E7}">
      <dgm:prSet phldrT="[Text]" custT="1"/>
      <dgm:spPr>
        <a:gradFill rotWithShape="0">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dgm:spPr>
      <dgm:t>
        <a:bodyPr/>
        <a:lstStyle/>
        <a:p>
          <a:r>
            <a:rPr lang="cs-CZ" sz="2800" b="1" dirty="0"/>
            <a:t>Normative </a:t>
          </a:r>
          <a:r>
            <a:rPr lang="cs-CZ" sz="2800" b="1" dirty="0" err="1"/>
            <a:t>Ethics</a:t>
          </a:r>
          <a:endParaRPr lang="cs-CZ" sz="2800" b="1" dirty="0"/>
        </a:p>
      </dgm:t>
    </dgm:pt>
    <dgm:pt modelId="{7536631E-D0CF-438D-8898-BBA43D27652C}" type="parTrans" cxnId="{5A69DA82-C28F-491A-8339-BD06470416A5}">
      <dgm:prSet/>
      <dgm:spPr/>
      <dgm:t>
        <a:bodyPr/>
        <a:lstStyle/>
        <a:p>
          <a:endParaRPr lang="cs-CZ"/>
        </a:p>
      </dgm:t>
    </dgm:pt>
    <dgm:pt modelId="{A436E966-ED56-4507-8579-6C1A1A6A0F51}" type="sibTrans" cxnId="{5A69DA82-C28F-491A-8339-BD06470416A5}">
      <dgm:prSet/>
      <dgm:spPr/>
      <dgm:t>
        <a:bodyPr/>
        <a:lstStyle/>
        <a:p>
          <a:endParaRPr lang="cs-CZ"/>
        </a:p>
      </dgm:t>
    </dgm:pt>
    <dgm:pt modelId="{5F75331C-8957-432E-8A57-3D283B139980}">
      <dgm:prSet phldrT="[Text]"/>
      <dgm:spPr>
        <a:gradFill rotWithShape="0">
          <a:gsLst>
            <a:gs pos="0">
              <a:schemeClr val="accent1">
                <a:lumMod val="40000"/>
                <a:lumOff val="60000"/>
              </a:schemeClr>
            </a:gs>
            <a:gs pos="50000">
              <a:schemeClr val="accent1">
                <a:tint val="44500"/>
                <a:satMod val="160000"/>
              </a:schemeClr>
            </a:gs>
            <a:gs pos="100000">
              <a:schemeClr val="accent1">
                <a:tint val="23500"/>
                <a:satMod val="160000"/>
              </a:schemeClr>
            </a:gs>
          </a:gsLst>
          <a:lin ang="5400000" scaled="0"/>
        </a:gradFill>
      </dgm:spPr>
      <dgm:t>
        <a:bodyPr/>
        <a:lstStyle/>
        <a:p>
          <a:r>
            <a:rPr lang="cs-CZ" b="1" dirty="0" err="1"/>
            <a:t>Casuistry</a:t>
          </a:r>
          <a:r>
            <a:rPr lang="cs-CZ" b="1" dirty="0"/>
            <a:t> (</a:t>
          </a:r>
          <a:r>
            <a:rPr lang="cs-CZ" b="1" dirty="0" err="1"/>
            <a:t>paradigm</a:t>
          </a:r>
          <a:r>
            <a:rPr lang="cs-CZ" b="1" dirty="0"/>
            <a:t> </a:t>
          </a:r>
          <a:r>
            <a:rPr lang="cs-CZ" b="1" dirty="0" err="1"/>
            <a:t>cases</a:t>
          </a:r>
          <a:r>
            <a:rPr lang="cs-CZ" b="1" dirty="0"/>
            <a:t>)</a:t>
          </a:r>
        </a:p>
      </dgm:t>
    </dgm:pt>
    <dgm:pt modelId="{78CDAEAC-AF42-4559-B701-55787E111F9B}" type="parTrans" cxnId="{DE29FA12-46A8-4FB7-9C69-FE09E8347FE0}">
      <dgm:prSet/>
      <dgm:spPr/>
      <dgm:t>
        <a:bodyPr/>
        <a:lstStyle/>
        <a:p>
          <a:endParaRPr lang="cs-CZ"/>
        </a:p>
      </dgm:t>
    </dgm:pt>
    <dgm:pt modelId="{0A833EC1-488C-402D-8F34-B9888E1FDF5C}" type="sibTrans" cxnId="{DE29FA12-46A8-4FB7-9C69-FE09E8347FE0}">
      <dgm:prSet/>
      <dgm:spPr/>
      <dgm:t>
        <a:bodyPr/>
        <a:lstStyle/>
        <a:p>
          <a:endParaRPr lang="cs-CZ"/>
        </a:p>
      </dgm:t>
    </dgm:pt>
    <dgm:pt modelId="{7EC8D339-643D-4399-8955-88A2BAB7DE9F}">
      <dgm:prSet phldrT="[Text]"/>
      <dgm:spPr>
        <a:gradFill rotWithShape="0">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dgm:spPr>
      <dgm:t>
        <a:bodyPr/>
        <a:lstStyle/>
        <a:p>
          <a:r>
            <a:rPr lang="cs-CZ" b="1" dirty="0" err="1"/>
            <a:t>Codes</a:t>
          </a:r>
          <a:r>
            <a:rPr lang="cs-CZ" b="1" dirty="0"/>
            <a:t> </a:t>
          </a:r>
          <a:r>
            <a:rPr lang="cs-CZ" b="1" dirty="0" err="1"/>
            <a:t>of</a:t>
          </a:r>
          <a:r>
            <a:rPr lang="cs-CZ" b="1" dirty="0"/>
            <a:t> </a:t>
          </a:r>
          <a:r>
            <a:rPr lang="cs-CZ" b="1" dirty="0" err="1"/>
            <a:t>Ethics</a:t>
          </a:r>
          <a:endParaRPr lang="cs-CZ" b="1" dirty="0"/>
        </a:p>
        <a:p>
          <a:r>
            <a:rPr lang="cs-CZ" b="1" dirty="0"/>
            <a:t>(</a:t>
          </a:r>
          <a:r>
            <a:rPr lang="cs-CZ" b="1" dirty="0" err="1"/>
            <a:t>Rules</a:t>
          </a:r>
          <a:r>
            <a:rPr lang="cs-CZ" b="1" dirty="0"/>
            <a:t> </a:t>
          </a:r>
          <a:r>
            <a:rPr lang="cs-CZ" b="1" dirty="0" err="1"/>
            <a:t>and</a:t>
          </a:r>
          <a:r>
            <a:rPr lang="cs-CZ" b="1" dirty="0"/>
            <a:t> </a:t>
          </a:r>
          <a:r>
            <a:rPr lang="cs-CZ" b="1" dirty="0" err="1"/>
            <a:t>Rights</a:t>
          </a:r>
          <a:r>
            <a:rPr lang="cs-CZ" b="1" dirty="0"/>
            <a:t>)</a:t>
          </a:r>
        </a:p>
      </dgm:t>
    </dgm:pt>
    <dgm:pt modelId="{635522C6-6177-4787-9E44-89255490EB43}" type="parTrans" cxnId="{CBDAB5AD-41AB-44C5-A5F6-CFF01FAD78E3}">
      <dgm:prSet/>
      <dgm:spPr/>
      <dgm:t>
        <a:bodyPr/>
        <a:lstStyle/>
        <a:p>
          <a:endParaRPr lang="cs-CZ"/>
        </a:p>
      </dgm:t>
    </dgm:pt>
    <dgm:pt modelId="{267C11B3-5CD1-4BE7-AF6F-89B4850C522A}" type="sibTrans" cxnId="{CBDAB5AD-41AB-44C5-A5F6-CFF01FAD78E3}">
      <dgm:prSet/>
      <dgm:spPr/>
      <dgm:t>
        <a:bodyPr/>
        <a:lstStyle/>
        <a:p>
          <a:endParaRPr lang="cs-CZ"/>
        </a:p>
      </dgm:t>
    </dgm:pt>
    <dgm:pt modelId="{CC38C381-6013-49DD-93BC-4C58E8FA3743}" type="pres">
      <dgm:prSet presAssocID="{EA4B349E-D364-47BB-8C9A-2131E9BCEED8}" presName="Name0" presStyleCnt="0">
        <dgm:presLayoutVars>
          <dgm:dir/>
          <dgm:animLvl val="lvl"/>
          <dgm:resizeHandles val="exact"/>
        </dgm:presLayoutVars>
      </dgm:prSet>
      <dgm:spPr/>
    </dgm:pt>
    <dgm:pt modelId="{BC85210B-7199-4ABF-A8EA-0270348A5354}" type="pres">
      <dgm:prSet presAssocID="{63AAD782-A3A3-4B9E-B164-681C14DBA122}" presName="Name8" presStyleCnt="0"/>
      <dgm:spPr/>
    </dgm:pt>
    <dgm:pt modelId="{8840178F-D6CD-4D20-A3D7-29B0F8AF26B7}" type="pres">
      <dgm:prSet presAssocID="{63AAD782-A3A3-4B9E-B164-681C14DBA122}" presName="level" presStyleLbl="node1" presStyleIdx="0" presStyleCnt="4">
        <dgm:presLayoutVars>
          <dgm:chMax val="1"/>
          <dgm:bulletEnabled val="1"/>
        </dgm:presLayoutVars>
      </dgm:prSet>
      <dgm:spPr/>
    </dgm:pt>
    <dgm:pt modelId="{3326F5EE-4320-4CC1-9AA1-5F89EA350784}" type="pres">
      <dgm:prSet presAssocID="{63AAD782-A3A3-4B9E-B164-681C14DBA122}" presName="levelTx" presStyleLbl="revTx" presStyleIdx="0" presStyleCnt="0">
        <dgm:presLayoutVars>
          <dgm:chMax val="1"/>
          <dgm:bulletEnabled val="1"/>
        </dgm:presLayoutVars>
      </dgm:prSet>
      <dgm:spPr/>
    </dgm:pt>
    <dgm:pt modelId="{D69504B0-5462-4A44-9913-B19AAAD0F66E}" type="pres">
      <dgm:prSet presAssocID="{23B96CF9-F174-4292-A7C7-60BB429A75E7}" presName="Name8" presStyleCnt="0"/>
      <dgm:spPr/>
    </dgm:pt>
    <dgm:pt modelId="{A3545D96-5DA3-4D8C-AB32-155CBF0D1AD0}" type="pres">
      <dgm:prSet presAssocID="{23B96CF9-F174-4292-A7C7-60BB429A75E7}" presName="level" presStyleLbl="node1" presStyleIdx="1" presStyleCnt="4">
        <dgm:presLayoutVars>
          <dgm:chMax val="1"/>
          <dgm:bulletEnabled val="1"/>
        </dgm:presLayoutVars>
      </dgm:prSet>
      <dgm:spPr/>
    </dgm:pt>
    <dgm:pt modelId="{8602CFFB-9618-4C05-8CB0-758B7F3D6E5A}" type="pres">
      <dgm:prSet presAssocID="{23B96CF9-F174-4292-A7C7-60BB429A75E7}" presName="levelTx" presStyleLbl="revTx" presStyleIdx="0" presStyleCnt="0">
        <dgm:presLayoutVars>
          <dgm:chMax val="1"/>
          <dgm:bulletEnabled val="1"/>
        </dgm:presLayoutVars>
      </dgm:prSet>
      <dgm:spPr/>
    </dgm:pt>
    <dgm:pt modelId="{FEFF286C-197B-446D-8770-040B1439AD68}" type="pres">
      <dgm:prSet presAssocID="{7EC8D339-643D-4399-8955-88A2BAB7DE9F}" presName="Name8" presStyleCnt="0"/>
      <dgm:spPr/>
    </dgm:pt>
    <dgm:pt modelId="{92D3DC6C-DE6D-4E1D-A443-14EC6E2C7922}" type="pres">
      <dgm:prSet presAssocID="{7EC8D339-643D-4399-8955-88A2BAB7DE9F}" presName="level" presStyleLbl="node1" presStyleIdx="2" presStyleCnt="4">
        <dgm:presLayoutVars>
          <dgm:chMax val="1"/>
          <dgm:bulletEnabled val="1"/>
        </dgm:presLayoutVars>
      </dgm:prSet>
      <dgm:spPr/>
    </dgm:pt>
    <dgm:pt modelId="{067DE728-B149-4191-94A8-D70D8C7527D0}" type="pres">
      <dgm:prSet presAssocID="{7EC8D339-643D-4399-8955-88A2BAB7DE9F}" presName="levelTx" presStyleLbl="revTx" presStyleIdx="0" presStyleCnt="0">
        <dgm:presLayoutVars>
          <dgm:chMax val="1"/>
          <dgm:bulletEnabled val="1"/>
        </dgm:presLayoutVars>
      </dgm:prSet>
      <dgm:spPr/>
    </dgm:pt>
    <dgm:pt modelId="{284DE314-4C3A-495F-86C9-030D6C0C9C00}" type="pres">
      <dgm:prSet presAssocID="{5F75331C-8957-432E-8A57-3D283B139980}" presName="Name8" presStyleCnt="0"/>
      <dgm:spPr/>
    </dgm:pt>
    <dgm:pt modelId="{2C39E27D-7AB2-4818-AE16-328C88007642}" type="pres">
      <dgm:prSet presAssocID="{5F75331C-8957-432E-8A57-3D283B139980}" presName="level" presStyleLbl="node1" presStyleIdx="3" presStyleCnt="4">
        <dgm:presLayoutVars>
          <dgm:chMax val="1"/>
          <dgm:bulletEnabled val="1"/>
        </dgm:presLayoutVars>
      </dgm:prSet>
      <dgm:spPr/>
    </dgm:pt>
    <dgm:pt modelId="{42793D91-45AF-4885-B19F-A65EBEBFC9D2}" type="pres">
      <dgm:prSet presAssocID="{5F75331C-8957-432E-8A57-3D283B139980}" presName="levelTx" presStyleLbl="revTx" presStyleIdx="0" presStyleCnt="0">
        <dgm:presLayoutVars>
          <dgm:chMax val="1"/>
          <dgm:bulletEnabled val="1"/>
        </dgm:presLayoutVars>
      </dgm:prSet>
      <dgm:spPr/>
    </dgm:pt>
  </dgm:ptLst>
  <dgm:cxnLst>
    <dgm:cxn modelId="{2C142500-C086-420F-B486-FEF8F345E0DC}" srcId="{EA4B349E-D364-47BB-8C9A-2131E9BCEED8}" destId="{63AAD782-A3A3-4B9E-B164-681C14DBA122}" srcOrd="0" destOrd="0" parTransId="{ACB90434-FC47-4F67-8775-1FBBC8566969}" sibTransId="{79F9F9E7-13CB-4371-82D6-EA30E59875D6}"/>
    <dgm:cxn modelId="{19E3850F-D8A1-4B09-AA53-19671B6A4B57}" type="presOf" srcId="{5F75331C-8957-432E-8A57-3D283B139980}" destId="{2C39E27D-7AB2-4818-AE16-328C88007642}" srcOrd="0" destOrd="0" presId="urn:microsoft.com/office/officeart/2005/8/layout/pyramid3"/>
    <dgm:cxn modelId="{DE29FA12-46A8-4FB7-9C69-FE09E8347FE0}" srcId="{EA4B349E-D364-47BB-8C9A-2131E9BCEED8}" destId="{5F75331C-8957-432E-8A57-3D283B139980}" srcOrd="3" destOrd="0" parTransId="{78CDAEAC-AF42-4559-B701-55787E111F9B}" sibTransId="{0A833EC1-488C-402D-8F34-B9888E1FDF5C}"/>
    <dgm:cxn modelId="{CF031E1C-8B1F-4B4A-A193-FE652F949470}" type="presOf" srcId="{63AAD782-A3A3-4B9E-B164-681C14DBA122}" destId="{8840178F-D6CD-4D20-A3D7-29B0F8AF26B7}" srcOrd="0" destOrd="0" presId="urn:microsoft.com/office/officeart/2005/8/layout/pyramid3"/>
    <dgm:cxn modelId="{F3A1583E-82D9-4FCA-8CFB-C6BD733D53AA}" type="presOf" srcId="{7EC8D339-643D-4399-8955-88A2BAB7DE9F}" destId="{067DE728-B149-4191-94A8-D70D8C7527D0}" srcOrd="1" destOrd="0" presId="urn:microsoft.com/office/officeart/2005/8/layout/pyramid3"/>
    <dgm:cxn modelId="{B6DE1870-282A-4C10-81B0-FA9B65E8C5D2}" type="presOf" srcId="{63AAD782-A3A3-4B9E-B164-681C14DBA122}" destId="{3326F5EE-4320-4CC1-9AA1-5F89EA350784}" srcOrd="1" destOrd="0" presId="urn:microsoft.com/office/officeart/2005/8/layout/pyramid3"/>
    <dgm:cxn modelId="{56417B7B-DD98-4A95-A77E-290ACAF3FCDC}" type="presOf" srcId="{7EC8D339-643D-4399-8955-88A2BAB7DE9F}" destId="{92D3DC6C-DE6D-4E1D-A443-14EC6E2C7922}" srcOrd="0" destOrd="0" presId="urn:microsoft.com/office/officeart/2005/8/layout/pyramid3"/>
    <dgm:cxn modelId="{5A69DA82-C28F-491A-8339-BD06470416A5}" srcId="{EA4B349E-D364-47BB-8C9A-2131E9BCEED8}" destId="{23B96CF9-F174-4292-A7C7-60BB429A75E7}" srcOrd="1" destOrd="0" parTransId="{7536631E-D0CF-438D-8898-BBA43D27652C}" sibTransId="{A436E966-ED56-4507-8579-6C1A1A6A0F51}"/>
    <dgm:cxn modelId="{90A4BA95-1228-4F87-B1D9-F96D37160AB6}" type="presOf" srcId="{EA4B349E-D364-47BB-8C9A-2131E9BCEED8}" destId="{CC38C381-6013-49DD-93BC-4C58E8FA3743}" srcOrd="0" destOrd="0" presId="urn:microsoft.com/office/officeart/2005/8/layout/pyramid3"/>
    <dgm:cxn modelId="{CBDAB5AD-41AB-44C5-A5F6-CFF01FAD78E3}" srcId="{EA4B349E-D364-47BB-8C9A-2131E9BCEED8}" destId="{7EC8D339-643D-4399-8955-88A2BAB7DE9F}" srcOrd="2" destOrd="0" parTransId="{635522C6-6177-4787-9E44-89255490EB43}" sibTransId="{267C11B3-5CD1-4BE7-AF6F-89B4850C522A}"/>
    <dgm:cxn modelId="{0A63DEC5-6E35-45C3-AD97-E595BDEC91FB}" type="presOf" srcId="{23B96CF9-F174-4292-A7C7-60BB429A75E7}" destId="{A3545D96-5DA3-4D8C-AB32-155CBF0D1AD0}" srcOrd="0" destOrd="0" presId="urn:microsoft.com/office/officeart/2005/8/layout/pyramid3"/>
    <dgm:cxn modelId="{65DD21DF-CF87-4F27-86A6-96668892424D}" type="presOf" srcId="{23B96CF9-F174-4292-A7C7-60BB429A75E7}" destId="{8602CFFB-9618-4C05-8CB0-758B7F3D6E5A}" srcOrd="1" destOrd="0" presId="urn:microsoft.com/office/officeart/2005/8/layout/pyramid3"/>
    <dgm:cxn modelId="{1EA227FF-AF64-4A63-BA91-EC8E61947D5E}" type="presOf" srcId="{5F75331C-8957-432E-8A57-3D283B139980}" destId="{42793D91-45AF-4885-B19F-A65EBEBFC9D2}" srcOrd="1" destOrd="0" presId="urn:microsoft.com/office/officeart/2005/8/layout/pyramid3"/>
    <dgm:cxn modelId="{A30EB3FF-4B29-4548-8102-E45D3C56197B}" type="presParOf" srcId="{CC38C381-6013-49DD-93BC-4C58E8FA3743}" destId="{BC85210B-7199-4ABF-A8EA-0270348A5354}" srcOrd="0" destOrd="0" presId="urn:microsoft.com/office/officeart/2005/8/layout/pyramid3"/>
    <dgm:cxn modelId="{FCAE448B-E66F-4E9C-90F1-E72EE48E9AE5}" type="presParOf" srcId="{BC85210B-7199-4ABF-A8EA-0270348A5354}" destId="{8840178F-D6CD-4D20-A3D7-29B0F8AF26B7}" srcOrd="0" destOrd="0" presId="urn:microsoft.com/office/officeart/2005/8/layout/pyramid3"/>
    <dgm:cxn modelId="{142DDF60-A1AA-47D8-8CD6-46CCE5AB8B79}" type="presParOf" srcId="{BC85210B-7199-4ABF-A8EA-0270348A5354}" destId="{3326F5EE-4320-4CC1-9AA1-5F89EA350784}" srcOrd="1" destOrd="0" presId="urn:microsoft.com/office/officeart/2005/8/layout/pyramid3"/>
    <dgm:cxn modelId="{ED55D6E9-F5ED-438B-A4A5-D63EE4B1F5E4}" type="presParOf" srcId="{CC38C381-6013-49DD-93BC-4C58E8FA3743}" destId="{D69504B0-5462-4A44-9913-B19AAAD0F66E}" srcOrd="1" destOrd="0" presId="urn:microsoft.com/office/officeart/2005/8/layout/pyramid3"/>
    <dgm:cxn modelId="{833EE36F-6367-44C0-926C-CFE1425B5AF9}" type="presParOf" srcId="{D69504B0-5462-4A44-9913-B19AAAD0F66E}" destId="{A3545D96-5DA3-4D8C-AB32-155CBF0D1AD0}" srcOrd="0" destOrd="0" presId="urn:microsoft.com/office/officeart/2005/8/layout/pyramid3"/>
    <dgm:cxn modelId="{CAEFAC00-0E44-4AB7-A09B-59E9EA374EC3}" type="presParOf" srcId="{D69504B0-5462-4A44-9913-B19AAAD0F66E}" destId="{8602CFFB-9618-4C05-8CB0-758B7F3D6E5A}" srcOrd="1" destOrd="0" presId="urn:microsoft.com/office/officeart/2005/8/layout/pyramid3"/>
    <dgm:cxn modelId="{8E6577CD-3905-4CFE-9176-E80C8AA7E3E2}" type="presParOf" srcId="{CC38C381-6013-49DD-93BC-4C58E8FA3743}" destId="{FEFF286C-197B-446D-8770-040B1439AD68}" srcOrd="2" destOrd="0" presId="urn:microsoft.com/office/officeart/2005/8/layout/pyramid3"/>
    <dgm:cxn modelId="{8B7F4170-F877-4BC8-ACE0-F47EF3B28111}" type="presParOf" srcId="{FEFF286C-197B-446D-8770-040B1439AD68}" destId="{92D3DC6C-DE6D-4E1D-A443-14EC6E2C7922}" srcOrd="0" destOrd="0" presId="urn:microsoft.com/office/officeart/2005/8/layout/pyramid3"/>
    <dgm:cxn modelId="{C3A5EBB6-8C6E-41A2-AF1D-354CBB776982}" type="presParOf" srcId="{FEFF286C-197B-446D-8770-040B1439AD68}" destId="{067DE728-B149-4191-94A8-D70D8C7527D0}" srcOrd="1" destOrd="0" presId="urn:microsoft.com/office/officeart/2005/8/layout/pyramid3"/>
    <dgm:cxn modelId="{DBC02A91-BAEE-4B78-9469-CB9A71355AEF}" type="presParOf" srcId="{CC38C381-6013-49DD-93BC-4C58E8FA3743}" destId="{284DE314-4C3A-495F-86C9-030D6C0C9C00}" srcOrd="3" destOrd="0" presId="urn:microsoft.com/office/officeart/2005/8/layout/pyramid3"/>
    <dgm:cxn modelId="{5870E5F3-EB83-4976-A1C4-B8A11459130C}" type="presParOf" srcId="{284DE314-4C3A-495F-86C9-030D6C0C9C00}" destId="{2C39E27D-7AB2-4818-AE16-328C88007642}" srcOrd="0" destOrd="0" presId="urn:microsoft.com/office/officeart/2005/8/layout/pyramid3"/>
    <dgm:cxn modelId="{D6FD3624-142F-4826-AB76-4A3D90D4A416}" type="presParOf" srcId="{284DE314-4C3A-495F-86C9-030D6C0C9C00}" destId="{42793D91-45AF-4885-B19F-A65EBEBFC9D2}" srcOrd="1" destOrd="0" presId="urn:microsoft.com/office/officeart/2005/8/layout/pyramid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AC92E-B285-40A8-9BDC-761B7C145123}">
      <dsp:nvSpPr>
        <dsp:cNvPr id="0" name=""/>
        <dsp:cNvSpPr/>
      </dsp:nvSpPr>
      <dsp:spPr>
        <a:xfrm>
          <a:off x="582523" y="0"/>
          <a:ext cx="8142380" cy="71151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endParaRPr lang="cs-CZ" sz="3400" b="1" kern="1200" dirty="0"/>
        </a:p>
      </dsp:txBody>
      <dsp:txXfrm>
        <a:off x="3230832" y="355755"/>
        <a:ext cx="2845761" cy="1067265"/>
      </dsp:txXfrm>
    </dsp:sp>
    <dsp:sp modelId="{A89116C5-D20F-4D2A-AE26-6A232C25C5E3}">
      <dsp:nvSpPr>
        <dsp:cNvPr id="0" name=""/>
        <dsp:cNvSpPr/>
      </dsp:nvSpPr>
      <dsp:spPr>
        <a:xfrm>
          <a:off x="582496" y="1905406"/>
          <a:ext cx="8177973" cy="507196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cs-CZ" sz="4800" kern="1200" dirty="0" err="1"/>
            <a:t>Philosophy</a:t>
          </a:r>
          <a:endParaRPr lang="cs-CZ" sz="4800" kern="1200" dirty="0"/>
        </a:p>
      </dsp:txBody>
      <dsp:txXfrm>
        <a:off x="2766015" y="2222404"/>
        <a:ext cx="3810935" cy="950993"/>
      </dsp:txXfrm>
    </dsp:sp>
    <dsp:sp modelId="{B42E536D-F1F5-4AFC-A72E-AA3E1E93AB15}">
      <dsp:nvSpPr>
        <dsp:cNvPr id="0" name=""/>
        <dsp:cNvSpPr/>
      </dsp:nvSpPr>
      <dsp:spPr>
        <a:xfrm>
          <a:off x="2884899" y="3557551"/>
          <a:ext cx="3557551" cy="355755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cs-CZ" sz="4400" kern="1200" dirty="0" err="1"/>
            <a:t>Ethics</a:t>
          </a:r>
          <a:endParaRPr lang="cs-CZ" sz="4400" kern="1200" dirty="0"/>
        </a:p>
      </dsp:txBody>
      <dsp:txXfrm>
        <a:off x="3405890" y="4446938"/>
        <a:ext cx="2515568" cy="17787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81BE2-DDA3-44A9-82F7-DACA157DDB0D}">
      <dsp:nvSpPr>
        <dsp:cNvPr id="0" name=""/>
        <dsp:cNvSpPr/>
      </dsp:nvSpPr>
      <dsp:spPr>
        <a:xfrm>
          <a:off x="6901065" y="2426052"/>
          <a:ext cx="91440" cy="392994"/>
        </a:xfrm>
        <a:custGeom>
          <a:avLst/>
          <a:gdLst/>
          <a:ahLst/>
          <a:cxnLst/>
          <a:rect l="0" t="0" r="0" b="0"/>
          <a:pathLst>
            <a:path>
              <a:moveTo>
                <a:pt x="45720" y="0"/>
              </a:moveTo>
              <a:lnTo>
                <a:pt x="45720" y="3929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990E37-53A3-476F-9290-D303407E61A2}">
      <dsp:nvSpPr>
        <dsp:cNvPr id="0" name=""/>
        <dsp:cNvSpPr/>
      </dsp:nvSpPr>
      <dsp:spPr>
        <a:xfrm>
          <a:off x="4805965" y="1175002"/>
          <a:ext cx="2140820" cy="392994"/>
        </a:xfrm>
        <a:custGeom>
          <a:avLst/>
          <a:gdLst/>
          <a:ahLst/>
          <a:cxnLst/>
          <a:rect l="0" t="0" r="0" b="0"/>
          <a:pathLst>
            <a:path>
              <a:moveTo>
                <a:pt x="0" y="0"/>
              </a:moveTo>
              <a:lnTo>
                <a:pt x="0" y="267813"/>
              </a:lnTo>
              <a:lnTo>
                <a:pt x="2140820" y="267813"/>
              </a:lnTo>
              <a:lnTo>
                <a:pt x="2140820" y="3929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B4F790-7A14-4292-BA3A-07BC87FC3456}">
      <dsp:nvSpPr>
        <dsp:cNvPr id="0" name=""/>
        <dsp:cNvSpPr/>
      </dsp:nvSpPr>
      <dsp:spPr>
        <a:xfrm>
          <a:off x="2605622" y="2426052"/>
          <a:ext cx="91440" cy="392994"/>
        </a:xfrm>
        <a:custGeom>
          <a:avLst/>
          <a:gdLst/>
          <a:ahLst/>
          <a:cxnLst/>
          <a:rect l="0" t="0" r="0" b="0"/>
          <a:pathLst>
            <a:path>
              <a:moveTo>
                <a:pt x="45720" y="0"/>
              </a:moveTo>
              <a:lnTo>
                <a:pt x="45720" y="3929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65F2FF-EF4E-4584-B8F1-65319B4FD4C8}">
      <dsp:nvSpPr>
        <dsp:cNvPr id="0" name=""/>
        <dsp:cNvSpPr/>
      </dsp:nvSpPr>
      <dsp:spPr>
        <a:xfrm>
          <a:off x="2651342" y="1175002"/>
          <a:ext cx="2154623" cy="392994"/>
        </a:xfrm>
        <a:custGeom>
          <a:avLst/>
          <a:gdLst/>
          <a:ahLst/>
          <a:cxnLst/>
          <a:rect l="0" t="0" r="0" b="0"/>
          <a:pathLst>
            <a:path>
              <a:moveTo>
                <a:pt x="2154623" y="0"/>
              </a:moveTo>
              <a:lnTo>
                <a:pt x="2154623" y="267813"/>
              </a:lnTo>
              <a:lnTo>
                <a:pt x="0" y="267813"/>
              </a:lnTo>
              <a:lnTo>
                <a:pt x="0" y="3929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9DA3EF-BF7F-44F4-B350-B368792B435F}">
      <dsp:nvSpPr>
        <dsp:cNvPr id="0" name=""/>
        <dsp:cNvSpPr/>
      </dsp:nvSpPr>
      <dsp:spPr>
        <a:xfrm>
          <a:off x="3175125" y="3645"/>
          <a:ext cx="3261679" cy="11713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349F56-FDF8-40AF-A2B7-FCFA9C3B297B}">
      <dsp:nvSpPr>
        <dsp:cNvPr id="0" name=""/>
        <dsp:cNvSpPr/>
      </dsp:nvSpPr>
      <dsp:spPr>
        <a:xfrm>
          <a:off x="3325266" y="146279"/>
          <a:ext cx="3261679" cy="11713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cs-CZ" sz="4000" kern="1200" dirty="0" err="1"/>
            <a:t>Philosophy</a:t>
          </a:r>
          <a:endParaRPr lang="cs-CZ" sz="4000" kern="1200" dirty="0"/>
        </a:p>
      </dsp:txBody>
      <dsp:txXfrm>
        <a:off x="3359574" y="180587"/>
        <a:ext cx="3193063" cy="1102741"/>
      </dsp:txXfrm>
    </dsp:sp>
    <dsp:sp modelId="{9FD51684-8EFC-404B-9CE1-2BE66789389A}">
      <dsp:nvSpPr>
        <dsp:cNvPr id="0" name=""/>
        <dsp:cNvSpPr/>
      </dsp:nvSpPr>
      <dsp:spPr>
        <a:xfrm>
          <a:off x="1192850" y="1567996"/>
          <a:ext cx="2916983" cy="8580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837F94-0201-47F6-91D0-57FFCAF582CC}">
      <dsp:nvSpPr>
        <dsp:cNvPr id="0" name=""/>
        <dsp:cNvSpPr/>
      </dsp:nvSpPr>
      <dsp:spPr>
        <a:xfrm>
          <a:off x="1342991" y="1710630"/>
          <a:ext cx="2916983" cy="8580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err="1"/>
            <a:t>Theoretical</a:t>
          </a:r>
          <a:r>
            <a:rPr lang="cs-CZ" sz="2800" kern="1200" dirty="0"/>
            <a:t> </a:t>
          </a:r>
          <a:r>
            <a:rPr lang="cs-CZ" sz="2800" kern="1200" dirty="0" err="1"/>
            <a:t>philosophy</a:t>
          </a:r>
          <a:endParaRPr lang="cs-CZ" sz="2800" kern="1200" dirty="0"/>
        </a:p>
      </dsp:txBody>
      <dsp:txXfrm>
        <a:off x="1368123" y="1735762"/>
        <a:ext cx="2866719" cy="807791"/>
      </dsp:txXfrm>
    </dsp:sp>
    <dsp:sp modelId="{3929760D-02FD-42A5-9326-7EE23A47AD62}">
      <dsp:nvSpPr>
        <dsp:cNvPr id="0" name=""/>
        <dsp:cNvSpPr/>
      </dsp:nvSpPr>
      <dsp:spPr>
        <a:xfrm>
          <a:off x="591657" y="2819046"/>
          <a:ext cx="4119369" cy="2859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59EBAF-35BA-4071-9CF2-986A4BB45545}">
      <dsp:nvSpPr>
        <dsp:cNvPr id="0" name=""/>
        <dsp:cNvSpPr/>
      </dsp:nvSpPr>
      <dsp:spPr>
        <a:xfrm>
          <a:off x="741798" y="2961680"/>
          <a:ext cx="4119369" cy="2859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cs-CZ" sz="2800" kern="1200" dirty="0"/>
            <a:t>Ontology</a:t>
          </a:r>
        </a:p>
        <a:p>
          <a:pPr marL="0" marR="0" lvl="0" indent="0" algn="ctr" defTabSz="914400" eaLnBrk="1" fontAlgn="auto" latinLnBrk="0" hangingPunct="1">
            <a:lnSpc>
              <a:spcPct val="100000"/>
            </a:lnSpc>
            <a:spcBef>
              <a:spcPct val="0"/>
            </a:spcBef>
            <a:spcAft>
              <a:spcPts val="0"/>
            </a:spcAft>
            <a:buClrTx/>
            <a:buSzTx/>
            <a:buFontTx/>
            <a:buNone/>
            <a:tabLst/>
            <a:defRPr/>
          </a:pPr>
          <a:r>
            <a:rPr lang="cs-CZ" sz="2800" kern="1200" dirty="0" err="1"/>
            <a:t>Metaphysics</a:t>
          </a:r>
          <a:endParaRPr lang="cs-CZ" sz="2800" kern="1200" dirty="0"/>
        </a:p>
        <a:p>
          <a:pPr lvl="0" algn="ctr" defTabSz="533400">
            <a:lnSpc>
              <a:spcPct val="90000"/>
            </a:lnSpc>
            <a:spcBef>
              <a:spcPct val="0"/>
            </a:spcBef>
            <a:spcAft>
              <a:spcPct val="35000"/>
            </a:spcAft>
            <a:buNone/>
          </a:pPr>
          <a:r>
            <a:rPr lang="cs-CZ" sz="2800" kern="1200" dirty="0"/>
            <a:t>Epistemology – </a:t>
          </a:r>
          <a:r>
            <a:rPr lang="cs-CZ" sz="2800" kern="1200" dirty="0" err="1"/>
            <a:t>Noology</a:t>
          </a:r>
          <a:r>
            <a:rPr lang="cs-CZ" sz="2800" kern="1200" dirty="0"/>
            <a:t> - </a:t>
          </a:r>
          <a:r>
            <a:rPr lang="cs-CZ" sz="2800" kern="1200" dirty="0" err="1"/>
            <a:t>Noethics</a:t>
          </a:r>
          <a:endParaRPr lang="cs-CZ" sz="2800" kern="1200" dirty="0"/>
        </a:p>
        <a:p>
          <a:pPr lvl="0" algn="ctr" defTabSz="533400">
            <a:lnSpc>
              <a:spcPct val="90000"/>
            </a:lnSpc>
            <a:spcBef>
              <a:spcPct val="0"/>
            </a:spcBef>
            <a:spcAft>
              <a:spcPct val="35000"/>
            </a:spcAft>
            <a:buNone/>
          </a:pPr>
          <a:r>
            <a:rPr lang="cs-CZ" sz="2800" kern="1200" dirty="0" err="1"/>
            <a:t>Logic</a:t>
          </a:r>
          <a:endParaRPr lang="cs-CZ" sz="2800" kern="1200" dirty="0"/>
        </a:p>
        <a:p>
          <a:pPr lvl="0" algn="ctr" defTabSz="533400">
            <a:lnSpc>
              <a:spcPct val="90000"/>
            </a:lnSpc>
            <a:spcBef>
              <a:spcPct val="0"/>
            </a:spcBef>
            <a:spcAft>
              <a:spcPct val="35000"/>
            </a:spcAft>
            <a:buNone/>
          </a:pPr>
          <a:r>
            <a:rPr lang="cs-CZ" sz="1900" kern="1200" dirty="0"/>
            <a:t>…</a:t>
          </a:r>
        </a:p>
      </dsp:txBody>
      <dsp:txXfrm>
        <a:off x="825542" y="3045424"/>
        <a:ext cx="3951881" cy="2691750"/>
      </dsp:txXfrm>
    </dsp:sp>
    <dsp:sp modelId="{93C207E3-D47C-400A-90C2-F0FC92AE3950}">
      <dsp:nvSpPr>
        <dsp:cNvPr id="0" name=""/>
        <dsp:cNvSpPr/>
      </dsp:nvSpPr>
      <dsp:spPr>
        <a:xfrm>
          <a:off x="5474490" y="1567996"/>
          <a:ext cx="2944590" cy="8580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1E50AC-3B32-4C87-B177-C3749D3E6A5F}">
      <dsp:nvSpPr>
        <dsp:cNvPr id="0" name=""/>
        <dsp:cNvSpPr/>
      </dsp:nvSpPr>
      <dsp:spPr>
        <a:xfrm>
          <a:off x="5624631" y="1710630"/>
          <a:ext cx="2944590" cy="8580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err="1"/>
            <a:t>Practical</a:t>
          </a:r>
          <a:r>
            <a:rPr lang="cs-CZ" sz="2800" kern="1200" dirty="0"/>
            <a:t> </a:t>
          </a:r>
          <a:r>
            <a:rPr lang="cs-CZ" sz="2800" kern="1200" dirty="0" err="1"/>
            <a:t>philosophy</a:t>
          </a:r>
          <a:endParaRPr lang="cs-CZ" sz="2800" kern="1200" dirty="0"/>
        </a:p>
      </dsp:txBody>
      <dsp:txXfrm>
        <a:off x="5649763" y="1735762"/>
        <a:ext cx="2894326" cy="807791"/>
      </dsp:txXfrm>
    </dsp:sp>
    <dsp:sp modelId="{CE674C5D-569A-4F1C-9D51-265B88E9F5BE}">
      <dsp:nvSpPr>
        <dsp:cNvPr id="0" name=""/>
        <dsp:cNvSpPr/>
      </dsp:nvSpPr>
      <dsp:spPr>
        <a:xfrm>
          <a:off x="5011309" y="2819046"/>
          <a:ext cx="3870952" cy="3862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EFF192-E70D-479B-A531-10FA9654F114}">
      <dsp:nvSpPr>
        <dsp:cNvPr id="0" name=""/>
        <dsp:cNvSpPr/>
      </dsp:nvSpPr>
      <dsp:spPr>
        <a:xfrm>
          <a:off x="5161450" y="2961680"/>
          <a:ext cx="3870952" cy="3862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cs-CZ" sz="2800" i="0" kern="1200" dirty="0" err="1"/>
            <a:t>Politics</a:t>
          </a:r>
          <a:endParaRPr lang="cs-CZ" sz="2800" i="0" kern="1200" dirty="0"/>
        </a:p>
        <a:p>
          <a:pPr lvl="0" algn="ctr" defTabSz="1244600">
            <a:lnSpc>
              <a:spcPct val="90000"/>
            </a:lnSpc>
            <a:spcBef>
              <a:spcPct val="0"/>
            </a:spcBef>
            <a:spcAft>
              <a:spcPct val="35000"/>
            </a:spcAft>
            <a:buNone/>
          </a:pPr>
          <a:r>
            <a:rPr lang="cs-CZ" sz="2800" kern="1200" dirty="0" err="1"/>
            <a:t>Ethics</a:t>
          </a:r>
          <a:endParaRPr lang="cs-CZ" sz="2800" kern="1200" dirty="0"/>
        </a:p>
        <a:p>
          <a:pPr lvl="0" algn="ctr" defTabSz="1244600">
            <a:lnSpc>
              <a:spcPct val="90000"/>
            </a:lnSpc>
            <a:spcBef>
              <a:spcPct val="0"/>
            </a:spcBef>
            <a:spcAft>
              <a:spcPct val="35000"/>
            </a:spcAft>
            <a:buNone/>
          </a:pPr>
          <a:r>
            <a:rPr lang="cs-CZ" sz="2800" kern="1200" dirty="0" err="1"/>
            <a:t>Aesthetics</a:t>
          </a:r>
          <a:endParaRPr lang="cs-CZ" sz="2800" kern="1200" dirty="0"/>
        </a:p>
        <a:p>
          <a:pPr lvl="0" algn="l" defTabSz="1244600">
            <a:lnSpc>
              <a:spcPct val="90000"/>
            </a:lnSpc>
            <a:spcBef>
              <a:spcPct val="0"/>
            </a:spcBef>
            <a:spcAft>
              <a:spcPct val="35000"/>
            </a:spcAft>
            <a:buNone/>
          </a:pPr>
          <a:r>
            <a:rPr lang="cs-CZ" sz="2800" i="1" kern="1200" dirty="0" err="1"/>
            <a:t>Decision</a:t>
          </a:r>
          <a:r>
            <a:rPr lang="cs-CZ" sz="2800" i="1" kern="1200" dirty="0"/>
            <a:t> </a:t>
          </a:r>
          <a:r>
            <a:rPr lang="cs-CZ" sz="2800" i="1" kern="1200" dirty="0" err="1"/>
            <a:t>theory</a:t>
          </a:r>
          <a:endParaRPr lang="cs-CZ" sz="2800" i="1" kern="1200" dirty="0"/>
        </a:p>
        <a:p>
          <a:pPr lvl="0" algn="l" defTabSz="1244600">
            <a:lnSpc>
              <a:spcPct val="90000"/>
            </a:lnSpc>
            <a:spcBef>
              <a:spcPct val="0"/>
            </a:spcBef>
            <a:spcAft>
              <a:spcPct val="35000"/>
            </a:spcAft>
            <a:buNone/>
          </a:pPr>
          <a:r>
            <a:rPr lang="cs-CZ" sz="2800" i="1" kern="1200" dirty="0" err="1"/>
            <a:t>Value</a:t>
          </a:r>
          <a:r>
            <a:rPr lang="cs-CZ" sz="2800" i="1" kern="1200" dirty="0"/>
            <a:t> </a:t>
          </a:r>
          <a:r>
            <a:rPr lang="cs-CZ" sz="2800" i="1" kern="1200" dirty="0" err="1"/>
            <a:t>theory</a:t>
          </a:r>
          <a:endParaRPr lang="cs-CZ" sz="2800" i="1" kern="1200" dirty="0"/>
        </a:p>
        <a:p>
          <a:pPr lvl="0" algn="l" defTabSz="1244600">
            <a:lnSpc>
              <a:spcPct val="90000"/>
            </a:lnSpc>
            <a:spcBef>
              <a:spcPct val="0"/>
            </a:spcBef>
            <a:spcAft>
              <a:spcPct val="35000"/>
            </a:spcAft>
            <a:buNone/>
          </a:pPr>
          <a:r>
            <a:rPr lang="cs-CZ" sz="2800" i="1" kern="1200" dirty="0" err="1"/>
            <a:t>Reflective</a:t>
          </a:r>
          <a:r>
            <a:rPr lang="cs-CZ" sz="2800" i="1" kern="1200" dirty="0"/>
            <a:t> </a:t>
          </a:r>
          <a:r>
            <a:rPr lang="cs-CZ" sz="2800" i="1" kern="1200" dirty="0" err="1"/>
            <a:t>practice</a:t>
          </a:r>
          <a:endParaRPr lang="cs-CZ" sz="2800" i="1" kern="1200" dirty="0"/>
        </a:p>
        <a:p>
          <a:pPr lvl="0" algn="ctr" defTabSz="1244600">
            <a:lnSpc>
              <a:spcPct val="90000"/>
            </a:lnSpc>
            <a:spcBef>
              <a:spcPct val="0"/>
            </a:spcBef>
            <a:spcAft>
              <a:spcPct val="35000"/>
            </a:spcAft>
            <a:buNone/>
          </a:pPr>
          <a:r>
            <a:rPr lang="cs-CZ" sz="1900" kern="1200" dirty="0"/>
            <a:t>…</a:t>
          </a:r>
        </a:p>
      </dsp:txBody>
      <dsp:txXfrm>
        <a:off x="5274576" y="3074806"/>
        <a:ext cx="3644700" cy="36361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0178F-D6CD-4D20-A3D7-29B0F8AF26B7}">
      <dsp:nvSpPr>
        <dsp:cNvPr id="0" name=""/>
        <dsp:cNvSpPr/>
      </dsp:nvSpPr>
      <dsp:spPr>
        <a:xfrm rot="10800000">
          <a:off x="0" y="0"/>
          <a:ext cx="9624060" cy="1317853"/>
        </a:xfrm>
        <a:prstGeom prst="trapezoid">
          <a:avLst>
            <a:gd name="adj" fmla="val 91285"/>
          </a:avLst>
        </a:prstGeom>
        <a:gradFill rotWithShape="0">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cs-CZ" sz="3600" b="1" kern="1200" dirty="0" err="1"/>
            <a:t>Metaethics</a:t>
          </a:r>
          <a:endParaRPr lang="cs-CZ" sz="3600" b="1" kern="1200" dirty="0"/>
        </a:p>
      </dsp:txBody>
      <dsp:txXfrm rot="-10800000">
        <a:off x="1684210" y="0"/>
        <a:ext cx="6255639" cy="1317853"/>
      </dsp:txXfrm>
    </dsp:sp>
    <dsp:sp modelId="{A3545D96-5DA3-4D8C-AB32-155CBF0D1AD0}">
      <dsp:nvSpPr>
        <dsp:cNvPr id="0" name=""/>
        <dsp:cNvSpPr/>
      </dsp:nvSpPr>
      <dsp:spPr>
        <a:xfrm rot="10800000">
          <a:off x="1203007" y="1317853"/>
          <a:ext cx="7218045" cy="1317853"/>
        </a:xfrm>
        <a:prstGeom prst="trapezoid">
          <a:avLst>
            <a:gd name="adj" fmla="val 91285"/>
          </a:avLst>
        </a:prstGeom>
        <a:gradFill rotWithShape="0">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cs-CZ" sz="2800" b="1" kern="1200" dirty="0"/>
            <a:t>Normative </a:t>
          </a:r>
          <a:r>
            <a:rPr lang="cs-CZ" sz="2800" b="1" kern="1200" dirty="0" err="1"/>
            <a:t>Ethics</a:t>
          </a:r>
          <a:endParaRPr lang="cs-CZ" sz="2800" b="1" kern="1200" dirty="0"/>
        </a:p>
      </dsp:txBody>
      <dsp:txXfrm rot="-10800000">
        <a:off x="2466165" y="1317853"/>
        <a:ext cx="4691729" cy="1317853"/>
      </dsp:txXfrm>
    </dsp:sp>
    <dsp:sp modelId="{92D3DC6C-DE6D-4E1D-A443-14EC6E2C7922}">
      <dsp:nvSpPr>
        <dsp:cNvPr id="0" name=""/>
        <dsp:cNvSpPr/>
      </dsp:nvSpPr>
      <dsp:spPr>
        <a:xfrm rot="10800000">
          <a:off x="2406015" y="2635707"/>
          <a:ext cx="4812030" cy="1317853"/>
        </a:xfrm>
        <a:prstGeom prst="trapezoid">
          <a:avLst>
            <a:gd name="adj" fmla="val 91285"/>
          </a:avLst>
        </a:prstGeom>
        <a:gradFill rotWithShape="0">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cs-CZ" sz="2900" b="1" kern="1200" dirty="0" err="1"/>
            <a:t>Codes</a:t>
          </a:r>
          <a:r>
            <a:rPr lang="cs-CZ" sz="2900" b="1" kern="1200" dirty="0"/>
            <a:t> </a:t>
          </a:r>
          <a:r>
            <a:rPr lang="cs-CZ" sz="2900" b="1" kern="1200" dirty="0" err="1"/>
            <a:t>of</a:t>
          </a:r>
          <a:r>
            <a:rPr lang="cs-CZ" sz="2900" b="1" kern="1200" dirty="0"/>
            <a:t> </a:t>
          </a:r>
          <a:r>
            <a:rPr lang="cs-CZ" sz="2900" b="1" kern="1200" dirty="0" err="1"/>
            <a:t>Ethics</a:t>
          </a:r>
          <a:endParaRPr lang="cs-CZ" sz="2900" b="1" kern="1200" dirty="0"/>
        </a:p>
        <a:p>
          <a:pPr marL="0" lvl="0" indent="0" algn="ctr" defTabSz="1289050">
            <a:lnSpc>
              <a:spcPct val="90000"/>
            </a:lnSpc>
            <a:spcBef>
              <a:spcPct val="0"/>
            </a:spcBef>
            <a:spcAft>
              <a:spcPct val="35000"/>
            </a:spcAft>
            <a:buNone/>
          </a:pPr>
          <a:r>
            <a:rPr lang="cs-CZ" sz="2900" b="1" kern="1200" dirty="0"/>
            <a:t>(</a:t>
          </a:r>
          <a:r>
            <a:rPr lang="cs-CZ" sz="2900" b="1" kern="1200" dirty="0" err="1"/>
            <a:t>Rules</a:t>
          </a:r>
          <a:r>
            <a:rPr lang="cs-CZ" sz="2900" b="1" kern="1200" dirty="0"/>
            <a:t> </a:t>
          </a:r>
          <a:r>
            <a:rPr lang="cs-CZ" sz="2900" b="1" kern="1200" dirty="0" err="1"/>
            <a:t>and</a:t>
          </a:r>
          <a:r>
            <a:rPr lang="cs-CZ" sz="2900" b="1" kern="1200" dirty="0"/>
            <a:t> </a:t>
          </a:r>
          <a:r>
            <a:rPr lang="cs-CZ" sz="2900" b="1" kern="1200" dirty="0" err="1"/>
            <a:t>Rights</a:t>
          </a:r>
          <a:r>
            <a:rPr lang="cs-CZ" sz="2900" b="1" kern="1200" dirty="0"/>
            <a:t>)</a:t>
          </a:r>
        </a:p>
      </dsp:txBody>
      <dsp:txXfrm rot="-10800000">
        <a:off x="3248120" y="2635707"/>
        <a:ext cx="3127819" cy="1317853"/>
      </dsp:txXfrm>
    </dsp:sp>
    <dsp:sp modelId="{2C39E27D-7AB2-4818-AE16-328C88007642}">
      <dsp:nvSpPr>
        <dsp:cNvPr id="0" name=""/>
        <dsp:cNvSpPr/>
      </dsp:nvSpPr>
      <dsp:spPr>
        <a:xfrm rot="10800000">
          <a:off x="3609022" y="3953561"/>
          <a:ext cx="2406015" cy="1317853"/>
        </a:xfrm>
        <a:prstGeom prst="trapezoid">
          <a:avLst>
            <a:gd name="adj" fmla="val 91285"/>
          </a:avLst>
        </a:prstGeom>
        <a:gradFill rotWithShape="0">
          <a:gsLst>
            <a:gs pos="0">
              <a:schemeClr val="accent1">
                <a:lumMod val="40000"/>
                <a:lumOff val="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cs-CZ" sz="2900" b="1" kern="1200" dirty="0" err="1"/>
            <a:t>Casuistry</a:t>
          </a:r>
          <a:r>
            <a:rPr lang="cs-CZ" sz="2900" b="1" kern="1200" dirty="0"/>
            <a:t> (</a:t>
          </a:r>
          <a:r>
            <a:rPr lang="cs-CZ" sz="2900" b="1" kern="1200" dirty="0" err="1"/>
            <a:t>paradigm</a:t>
          </a:r>
          <a:r>
            <a:rPr lang="cs-CZ" sz="2900" b="1" kern="1200" dirty="0"/>
            <a:t> </a:t>
          </a:r>
          <a:r>
            <a:rPr lang="cs-CZ" sz="2900" b="1" kern="1200" dirty="0" err="1"/>
            <a:t>cases</a:t>
          </a:r>
          <a:r>
            <a:rPr lang="cs-CZ" sz="2900" b="1" kern="1200" dirty="0"/>
            <a:t>)</a:t>
          </a:r>
        </a:p>
      </dsp:txBody>
      <dsp:txXfrm rot="-10800000">
        <a:off x="3609022" y="3953561"/>
        <a:ext cx="2406015" cy="13178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6A41E-BC94-488A-A68E-893F03C89DA2}">
      <dsp:nvSpPr>
        <dsp:cNvPr id="0" name=""/>
        <dsp:cNvSpPr/>
      </dsp:nvSpPr>
      <dsp:spPr>
        <a:xfrm>
          <a:off x="1666" y="47200"/>
          <a:ext cx="10691733" cy="86688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What</a:t>
          </a:r>
          <a:r>
            <a:rPr lang="cs-CZ" sz="2800" b="1" kern="1200" dirty="0">
              <a:solidFill>
                <a:schemeClr val="tx1"/>
              </a:solidFill>
            </a:rPr>
            <a:t> </a:t>
          </a:r>
          <a:r>
            <a:rPr lang="cs-CZ" sz="2800" b="1" kern="1200" dirty="0" err="1">
              <a:solidFill>
                <a:schemeClr val="tx1"/>
              </a:solidFill>
            </a:rPr>
            <a:t>is</a:t>
          </a:r>
          <a:r>
            <a:rPr lang="cs-CZ" sz="2800" b="1" kern="1200" dirty="0">
              <a:solidFill>
                <a:schemeClr val="tx1"/>
              </a:solidFill>
            </a:rPr>
            <a:t> </a:t>
          </a:r>
          <a:r>
            <a:rPr lang="cs-CZ" sz="2800" b="1" kern="1200" dirty="0" err="1">
              <a:solidFill>
                <a:schemeClr val="tx1"/>
              </a:solidFill>
            </a:rPr>
            <a:t>the</a:t>
          </a:r>
          <a:r>
            <a:rPr lang="cs-CZ" sz="2800" b="1" kern="1200" dirty="0">
              <a:solidFill>
                <a:schemeClr val="tx1"/>
              </a:solidFill>
            </a:rPr>
            <a:t> </a:t>
          </a:r>
          <a:r>
            <a:rPr lang="cs-CZ" sz="2800" b="1" kern="1200" dirty="0" err="1">
              <a:solidFill>
                <a:schemeClr val="tx1"/>
              </a:solidFill>
            </a:rPr>
            <a:t>source</a:t>
          </a:r>
          <a:r>
            <a:rPr lang="cs-CZ" sz="2800" b="1" kern="1200" dirty="0">
              <a:solidFill>
                <a:schemeClr val="tx1"/>
              </a:solidFill>
            </a:rPr>
            <a:t> </a:t>
          </a:r>
          <a:r>
            <a:rPr lang="cs-CZ" sz="2800" b="1" kern="1200" dirty="0" err="1">
              <a:solidFill>
                <a:schemeClr val="tx1"/>
              </a:solidFill>
            </a:rPr>
            <a:t>of</a:t>
          </a:r>
          <a:r>
            <a:rPr lang="cs-CZ" sz="2800" b="1" kern="1200" dirty="0">
              <a:solidFill>
                <a:schemeClr val="tx1"/>
              </a:solidFill>
            </a:rPr>
            <a:t> </a:t>
          </a:r>
          <a:r>
            <a:rPr lang="cs-CZ" sz="2800" b="1" kern="1200" dirty="0" err="1">
              <a:solidFill>
                <a:schemeClr val="tx1"/>
              </a:solidFill>
            </a:rPr>
            <a:t>ethics</a:t>
          </a:r>
          <a:r>
            <a:rPr lang="cs-CZ" sz="2800" b="1" kern="1200" dirty="0">
              <a:solidFill>
                <a:schemeClr val="tx1"/>
              </a:solidFill>
            </a:rPr>
            <a:t>?</a:t>
          </a:r>
        </a:p>
      </dsp:txBody>
      <dsp:txXfrm>
        <a:off x="27056" y="72590"/>
        <a:ext cx="10640953" cy="816103"/>
      </dsp:txXfrm>
    </dsp:sp>
    <dsp:sp modelId="{7516BD53-F541-4463-990C-1E54155D186D}">
      <dsp:nvSpPr>
        <dsp:cNvPr id="0" name=""/>
        <dsp:cNvSpPr/>
      </dsp:nvSpPr>
      <dsp:spPr>
        <a:xfrm>
          <a:off x="11269" y="1068433"/>
          <a:ext cx="2529958" cy="1329435"/>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Religious</a:t>
          </a:r>
          <a:r>
            <a:rPr lang="cs-CZ" sz="2800" b="1" kern="1200" dirty="0">
              <a:solidFill>
                <a:schemeClr val="tx1"/>
              </a:solidFill>
            </a:rPr>
            <a:t> </a:t>
          </a:r>
          <a:r>
            <a:rPr lang="cs-CZ" sz="2800" b="1" kern="1200" dirty="0" err="1">
              <a:solidFill>
                <a:schemeClr val="tx1"/>
              </a:solidFill>
            </a:rPr>
            <a:t>Answers</a:t>
          </a:r>
          <a:endParaRPr lang="cs-CZ" sz="2800" b="1" kern="1200" dirty="0">
            <a:solidFill>
              <a:schemeClr val="tx1"/>
            </a:solidFill>
          </a:endParaRPr>
        </a:p>
      </dsp:txBody>
      <dsp:txXfrm>
        <a:off x="50207" y="1107371"/>
        <a:ext cx="2452082" cy="1251559"/>
      </dsp:txXfrm>
    </dsp:sp>
    <dsp:sp modelId="{A0A03307-8A9C-4651-8594-D74F368249E5}">
      <dsp:nvSpPr>
        <dsp:cNvPr id="0" name=""/>
        <dsp:cNvSpPr/>
      </dsp:nvSpPr>
      <dsp:spPr>
        <a:xfrm>
          <a:off x="11370" y="2597576"/>
          <a:ext cx="1238961" cy="201240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The</a:t>
          </a:r>
          <a:r>
            <a:rPr lang="cs-CZ" sz="2800" b="1" kern="1200" dirty="0">
              <a:solidFill>
                <a:schemeClr val="tx1"/>
              </a:solidFill>
            </a:rPr>
            <a:t> </a:t>
          </a:r>
          <a:r>
            <a:rPr lang="cs-CZ" sz="2800" b="1" kern="1200" dirty="0" err="1">
              <a:solidFill>
                <a:schemeClr val="tx1"/>
              </a:solidFill>
            </a:rPr>
            <a:t>Divine</a:t>
          </a:r>
          <a:r>
            <a:rPr lang="cs-CZ" sz="2800" b="1" kern="1200" dirty="0">
              <a:solidFill>
                <a:schemeClr val="tx1"/>
              </a:solidFill>
            </a:rPr>
            <a:t> </a:t>
          </a:r>
          <a:r>
            <a:rPr lang="cs-CZ" sz="2800" b="1" kern="1200" dirty="0" err="1">
              <a:solidFill>
                <a:schemeClr val="tx1"/>
              </a:solidFill>
            </a:rPr>
            <a:t>Will</a:t>
          </a:r>
          <a:endParaRPr lang="cs-CZ" sz="2800" b="1" kern="1200" dirty="0">
            <a:solidFill>
              <a:schemeClr val="tx1"/>
            </a:solidFill>
          </a:endParaRPr>
        </a:p>
      </dsp:txBody>
      <dsp:txXfrm>
        <a:off x="47658" y="2633864"/>
        <a:ext cx="1166385" cy="1939829"/>
      </dsp:txXfrm>
    </dsp:sp>
    <dsp:sp modelId="{F11CB649-A562-40D1-BF0B-CB264FA30697}">
      <dsp:nvSpPr>
        <dsp:cNvPr id="0" name=""/>
        <dsp:cNvSpPr/>
      </dsp:nvSpPr>
      <dsp:spPr>
        <a:xfrm>
          <a:off x="1302165" y="2597576"/>
          <a:ext cx="1238961" cy="201240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The</a:t>
          </a:r>
          <a:r>
            <a:rPr lang="cs-CZ" sz="2800" b="1" kern="1200" dirty="0">
              <a:solidFill>
                <a:schemeClr val="tx1"/>
              </a:solidFill>
            </a:rPr>
            <a:t> </a:t>
          </a:r>
          <a:r>
            <a:rPr lang="cs-CZ" sz="2800" b="1" kern="1200" dirty="0" err="1">
              <a:solidFill>
                <a:schemeClr val="tx1"/>
              </a:solidFill>
            </a:rPr>
            <a:t>Divine</a:t>
          </a:r>
          <a:r>
            <a:rPr lang="cs-CZ" sz="2800" b="1" kern="1200" dirty="0">
              <a:solidFill>
                <a:schemeClr val="tx1"/>
              </a:solidFill>
            </a:rPr>
            <a:t> </a:t>
          </a:r>
          <a:r>
            <a:rPr lang="cs-CZ" sz="2800" b="1" kern="1200" dirty="0" err="1">
              <a:solidFill>
                <a:schemeClr val="tx1"/>
              </a:solidFill>
            </a:rPr>
            <a:t>Law</a:t>
          </a:r>
          <a:endParaRPr lang="cs-CZ" sz="2800" b="1" kern="1200" dirty="0">
            <a:solidFill>
              <a:schemeClr val="tx1"/>
            </a:solidFill>
          </a:endParaRPr>
        </a:p>
      </dsp:txBody>
      <dsp:txXfrm>
        <a:off x="1338453" y="2633864"/>
        <a:ext cx="1166385" cy="1939829"/>
      </dsp:txXfrm>
    </dsp:sp>
    <dsp:sp modelId="{793539F2-33E5-4D41-B13F-E61140AE8BF1}">
      <dsp:nvSpPr>
        <dsp:cNvPr id="0" name=""/>
        <dsp:cNvSpPr/>
      </dsp:nvSpPr>
      <dsp:spPr>
        <a:xfrm>
          <a:off x="2645199" y="1068433"/>
          <a:ext cx="8036931" cy="1381838"/>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Secular</a:t>
          </a:r>
          <a:r>
            <a:rPr lang="cs-CZ" sz="2800" b="1" kern="1200" dirty="0">
              <a:solidFill>
                <a:schemeClr val="tx1"/>
              </a:solidFill>
            </a:rPr>
            <a:t> </a:t>
          </a:r>
          <a:r>
            <a:rPr lang="cs-CZ" sz="2800" b="1" kern="1200" dirty="0" err="1">
              <a:solidFill>
                <a:schemeClr val="tx1"/>
              </a:solidFill>
            </a:rPr>
            <a:t>Answers</a:t>
          </a:r>
          <a:endParaRPr lang="cs-CZ" sz="2800" b="1" kern="1200" dirty="0">
            <a:solidFill>
              <a:schemeClr val="tx1"/>
            </a:solidFill>
          </a:endParaRPr>
        </a:p>
      </dsp:txBody>
      <dsp:txXfrm>
        <a:off x="2685672" y="1108906"/>
        <a:ext cx="7955985" cy="1300892"/>
      </dsp:txXfrm>
    </dsp:sp>
    <dsp:sp modelId="{96F8161B-B211-41C3-9CA7-C2C93A137A2E}">
      <dsp:nvSpPr>
        <dsp:cNvPr id="0" name=""/>
        <dsp:cNvSpPr/>
      </dsp:nvSpPr>
      <dsp:spPr>
        <a:xfrm>
          <a:off x="2660873" y="2649979"/>
          <a:ext cx="3063415" cy="1170334"/>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Universal</a:t>
          </a:r>
          <a:r>
            <a:rPr lang="cs-CZ" sz="2800" b="1" kern="1200" dirty="0">
              <a:solidFill>
                <a:schemeClr val="tx1"/>
              </a:solidFill>
            </a:rPr>
            <a:t> </a:t>
          </a:r>
          <a:r>
            <a:rPr lang="cs-CZ" sz="2800" b="1" kern="1200" dirty="0" err="1">
              <a:solidFill>
                <a:schemeClr val="tx1"/>
              </a:solidFill>
            </a:rPr>
            <a:t>Sources</a:t>
          </a:r>
          <a:endParaRPr lang="cs-CZ" sz="2800" b="1" kern="1200" dirty="0">
            <a:solidFill>
              <a:schemeClr val="tx1"/>
            </a:solidFill>
          </a:endParaRPr>
        </a:p>
      </dsp:txBody>
      <dsp:txXfrm>
        <a:off x="2695151" y="2684257"/>
        <a:ext cx="2994859" cy="1101778"/>
      </dsp:txXfrm>
    </dsp:sp>
    <dsp:sp modelId="{E51316DA-9DA5-458E-B7DD-BA9D80A0E15F}">
      <dsp:nvSpPr>
        <dsp:cNvPr id="0" name=""/>
        <dsp:cNvSpPr/>
      </dsp:nvSpPr>
      <dsp:spPr>
        <a:xfrm>
          <a:off x="2509902" y="3985448"/>
          <a:ext cx="1472587" cy="201240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b="1" kern="1200" dirty="0" err="1">
              <a:solidFill>
                <a:schemeClr val="tx1"/>
              </a:solidFill>
            </a:rPr>
            <a:t>Natural</a:t>
          </a:r>
          <a:r>
            <a:rPr lang="cs-CZ" sz="2400" b="1" kern="1200" dirty="0">
              <a:solidFill>
                <a:schemeClr val="tx1"/>
              </a:solidFill>
            </a:rPr>
            <a:t> </a:t>
          </a:r>
          <a:r>
            <a:rPr lang="cs-CZ" sz="2400" b="1" kern="1200" dirty="0" err="1">
              <a:solidFill>
                <a:schemeClr val="tx1"/>
              </a:solidFill>
            </a:rPr>
            <a:t>Law</a:t>
          </a:r>
          <a:endParaRPr lang="cs-CZ" sz="2400" b="1" kern="1200" dirty="0">
            <a:solidFill>
              <a:schemeClr val="tx1"/>
            </a:solidFill>
          </a:endParaRPr>
        </a:p>
      </dsp:txBody>
      <dsp:txXfrm>
        <a:off x="2553033" y="4028579"/>
        <a:ext cx="1386325" cy="1926143"/>
      </dsp:txXfrm>
    </dsp:sp>
    <dsp:sp modelId="{3E8B0F3D-A162-4DA9-9C25-572D9035C92B}">
      <dsp:nvSpPr>
        <dsp:cNvPr id="0" name=""/>
        <dsp:cNvSpPr/>
      </dsp:nvSpPr>
      <dsp:spPr>
        <a:xfrm>
          <a:off x="3975467" y="4021863"/>
          <a:ext cx="1564912" cy="201240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b="1" kern="1200" dirty="0" err="1">
              <a:solidFill>
                <a:schemeClr val="tx1"/>
              </a:solidFill>
            </a:rPr>
            <a:t>Hypo</a:t>
          </a:r>
          <a:r>
            <a:rPr lang="cs-CZ" sz="2400" b="1" kern="1200" dirty="0">
              <a:solidFill>
                <a:schemeClr val="tx1"/>
              </a:solidFill>
            </a:rPr>
            <a:t>-</a:t>
          </a:r>
          <a:r>
            <a:rPr lang="cs-CZ" sz="2400" b="1" kern="1200" dirty="0" err="1">
              <a:solidFill>
                <a:schemeClr val="tx1"/>
              </a:solidFill>
            </a:rPr>
            <a:t>thetical</a:t>
          </a:r>
          <a:r>
            <a:rPr lang="cs-CZ" sz="2400" b="1" kern="1200" dirty="0">
              <a:solidFill>
                <a:schemeClr val="tx1"/>
              </a:solidFill>
            </a:rPr>
            <a:t> </a:t>
          </a:r>
          <a:r>
            <a:rPr lang="cs-CZ" sz="2400" b="1" kern="1200" dirty="0" err="1">
              <a:solidFill>
                <a:schemeClr val="tx1"/>
              </a:solidFill>
            </a:rPr>
            <a:t>Contract</a:t>
          </a:r>
          <a:endParaRPr lang="cs-CZ" sz="2400" b="1" kern="1200" dirty="0">
            <a:solidFill>
              <a:schemeClr val="tx1"/>
            </a:solidFill>
          </a:endParaRPr>
        </a:p>
      </dsp:txBody>
      <dsp:txXfrm>
        <a:off x="4021302" y="4067698"/>
        <a:ext cx="1473242" cy="1920735"/>
      </dsp:txXfrm>
    </dsp:sp>
    <dsp:sp modelId="{BA07C4C0-E43C-461F-B814-F0426DD2DF50}">
      <dsp:nvSpPr>
        <dsp:cNvPr id="0" name=""/>
        <dsp:cNvSpPr/>
      </dsp:nvSpPr>
      <dsp:spPr>
        <a:xfrm>
          <a:off x="5776122" y="2649979"/>
          <a:ext cx="4890333" cy="1170334"/>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Relativist</a:t>
          </a:r>
          <a:r>
            <a:rPr lang="cs-CZ" sz="2800" b="1" kern="1200" dirty="0">
              <a:solidFill>
                <a:schemeClr val="tx1"/>
              </a:solidFill>
            </a:rPr>
            <a:t> </a:t>
          </a:r>
          <a:r>
            <a:rPr lang="cs-CZ" sz="2800" b="1" kern="1200" dirty="0" err="1">
              <a:solidFill>
                <a:schemeClr val="tx1"/>
              </a:solidFill>
            </a:rPr>
            <a:t>Answers</a:t>
          </a:r>
          <a:endParaRPr lang="cs-CZ" sz="2800" b="1" kern="1200" dirty="0">
            <a:solidFill>
              <a:schemeClr val="tx1"/>
            </a:solidFill>
          </a:endParaRPr>
        </a:p>
      </dsp:txBody>
      <dsp:txXfrm>
        <a:off x="5810400" y="2684257"/>
        <a:ext cx="4821777" cy="1101778"/>
      </dsp:txXfrm>
    </dsp:sp>
    <dsp:sp modelId="{BC2921C6-D312-4197-B6DA-A41A7DF778DF}">
      <dsp:nvSpPr>
        <dsp:cNvPr id="0" name=""/>
        <dsp:cNvSpPr/>
      </dsp:nvSpPr>
      <dsp:spPr>
        <a:xfrm>
          <a:off x="5776122" y="4020021"/>
          <a:ext cx="1437685" cy="201240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b="1" kern="1200" dirty="0" err="1">
              <a:solidFill>
                <a:schemeClr val="tx1"/>
              </a:solidFill>
            </a:rPr>
            <a:t>One</a:t>
          </a:r>
          <a:r>
            <a:rPr lang="cs-CZ" sz="2400" b="1" kern="1200" dirty="0">
              <a:solidFill>
                <a:schemeClr val="tx1"/>
              </a:solidFill>
            </a:rPr>
            <a:t>´s </a:t>
          </a:r>
          <a:r>
            <a:rPr lang="cs-CZ" sz="2400" b="1" kern="1200" dirty="0" err="1">
              <a:solidFill>
                <a:schemeClr val="tx1"/>
              </a:solidFill>
            </a:rPr>
            <a:t>Culture</a:t>
          </a:r>
          <a:endParaRPr lang="cs-CZ" sz="2400" b="1" kern="1200" dirty="0">
            <a:solidFill>
              <a:schemeClr val="tx1"/>
            </a:solidFill>
          </a:endParaRPr>
        </a:p>
      </dsp:txBody>
      <dsp:txXfrm>
        <a:off x="5818230" y="4062129"/>
        <a:ext cx="1353469" cy="1928189"/>
      </dsp:txXfrm>
    </dsp:sp>
    <dsp:sp modelId="{164BF858-F048-4C3C-952F-83DF06918A28}">
      <dsp:nvSpPr>
        <dsp:cNvPr id="0" name=""/>
        <dsp:cNvSpPr/>
      </dsp:nvSpPr>
      <dsp:spPr>
        <a:xfrm>
          <a:off x="7239725" y="4020021"/>
          <a:ext cx="1884477" cy="201240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b="1" kern="1200" dirty="0" err="1">
              <a:solidFill>
                <a:schemeClr val="tx1"/>
              </a:solidFill>
            </a:rPr>
            <a:t>One</a:t>
          </a:r>
          <a:r>
            <a:rPr lang="cs-CZ" sz="2000" b="1" kern="1200" dirty="0">
              <a:solidFill>
                <a:schemeClr val="tx1"/>
              </a:solidFill>
            </a:rPr>
            <a:t>´s </a:t>
          </a:r>
          <a:r>
            <a:rPr lang="cs-CZ" sz="2000" b="1" kern="1200" dirty="0" err="1">
              <a:solidFill>
                <a:schemeClr val="tx1"/>
              </a:solidFill>
            </a:rPr>
            <a:t>Personal</a:t>
          </a:r>
          <a:r>
            <a:rPr lang="cs-CZ" sz="2000" b="1" kern="1200" dirty="0">
              <a:solidFill>
                <a:schemeClr val="tx1"/>
              </a:solidFill>
            </a:rPr>
            <a:t> </a:t>
          </a:r>
          <a:r>
            <a:rPr lang="cs-CZ" sz="2000" b="1" kern="1200" dirty="0" err="1">
              <a:solidFill>
                <a:schemeClr val="tx1"/>
              </a:solidFill>
            </a:rPr>
            <a:t>Preferences</a:t>
          </a:r>
          <a:endParaRPr lang="cs-CZ" sz="2000" b="1" kern="1200" dirty="0">
            <a:solidFill>
              <a:schemeClr val="tx1"/>
            </a:solidFill>
          </a:endParaRPr>
        </a:p>
      </dsp:txBody>
      <dsp:txXfrm>
        <a:off x="7294919" y="4075215"/>
        <a:ext cx="1774089" cy="1902017"/>
      </dsp:txXfrm>
    </dsp:sp>
    <dsp:sp modelId="{95FBD48F-7A0E-4C48-A59A-B05EA6CB235D}">
      <dsp:nvSpPr>
        <dsp:cNvPr id="0" name=""/>
        <dsp:cNvSpPr/>
      </dsp:nvSpPr>
      <dsp:spPr>
        <a:xfrm>
          <a:off x="9150119" y="4020021"/>
          <a:ext cx="1516336" cy="201240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b="1" kern="1200" dirty="0" err="1">
              <a:solidFill>
                <a:schemeClr val="tx1"/>
              </a:solidFill>
            </a:rPr>
            <a:t>Actual</a:t>
          </a:r>
          <a:r>
            <a:rPr lang="cs-CZ" sz="2000" b="1" kern="1200" dirty="0">
              <a:solidFill>
                <a:schemeClr val="tx1"/>
              </a:solidFill>
            </a:rPr>
            <a:t> </a:t>
          </a:r>
          <a:r>
            <a:rPr lang="cs-CZ" sz="2000" b="1" kern="1200" dirty="0" err="1">
              <a:solidFill>
                <a:schemeClr val="tx1"/>
              </a:solidFill>
            </a:rPr>
            <a:t>Social</a:t>
          </a:r>
          <a:r>
            <a:rPr lang="cs-CZ" sz="2000" b="1" kern="1200" dirty="0">
              <a:solidFill>
                <a:schemeClr val="tx1"/>
              </a:solidFill>
            </a:rPr>
            <a:t> </a:t>
          </a:r>
          <a:r>
            <a:rPr lang="cs-CZ" sz="2000" b="1" kern="1200" dirty="0" err="1">
              <a:solidFill>
                <a:schemeClr val="tx1"/>
              </a:solidFill>
            </a:rPr>
            <a:t>Contract</a:t>
          </a:r>
          <a:endParaRPr lang="cs-CZ" sz="2000" b="1" kern="1200" dirty="0">
            <a:solidFill>
              <a:schemeClr val="tx1"/>
            </a:solidFill>
          </a:endParaRPr>
        </a:p>
      </dsp:txBody>
      <dsp:txXfrm>
        <a:off x="9194531" y="4064433"/>
        <a:ext cx="1427512" cy="19235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6A41E-BC94-488A-A68E-893F03C89DA2}">
      <dsp:nvSpPr>
        <dsp:cNvPr id="0" name=""/>
        <dsp:cNvSpPr/>
      </dsp:nvSpPr>
      <dsp:spPr>
        <a:xfrm>
          <a:off x="10503" y="59794"/>
          <a:ext cx="10682896" cy="112199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How</a:t>
          </a:r>
          <a:r>
            <a:rPr lang="cs-CZ" sz="2800" b="1" kern="1200" dirty="0">
              <a:solidFill>
                <a:schemeClr val="tx1"/>
              </a:solidFill>
            </a:rPr>
            <a:t> do </a:t>
          </a:r>
          <a:r>
            <a:rPr lang="cs-CZ" sz="2800" b="1" kern="1200" dirty="0" err="1">
              <a:solidFill>
                <a:schemeClr val="tx1"/>
              </a:solidFill>
            </a:rPr>
            <a:t>we</a:t>
          </a:r>
          <a:r>
            <a:rPr lang="cs-CZ" sz="2800" b="1" kern="1200" dirty="0">
              <a:solidFill>
                <a:schemeClr val="tx1"/>
              </a:solidFill>
            </a:rPr>
            <a:t> </a:t>
          </a:r>
          <a:r>
            <a:rPr lang="cs-CZ" sz="2800" b="1" kern="1200" dirty="0" err="1">
              <a:solidFill>
                <a:schemeClr val="tx1"/>
              </a:solidFill>
            </a:rPr>
            <a:t>know</a:t>
          </a:r>
          <a:r>
            <a:rPr lang="cs-CZ" sz="2800" b="1" kern="1200" dirty="0">
              <a:solidFill>
                <a:schemeClr val="tx1"/>
              </a:solidFill>
            </a:rPr>
            <a:t> </a:t>
          </a:r>
          <a:r>
            <a:rPr lang="cs-CZ" sz="2800" b="1" kern="1200" dirty="0" err="1">
              <a:solidFill>
                <a:schemeClr val="tx1"/>
              </a:solidFill>
            </a:rPr>
            <a:t>what</a:t>
          </a:r>
          <a:r>
            <a:rPr lang="cs-CZ" sz="2800" b="1" kern="1200" dirty="0">
              <a:solidFill>
                <a:schemeClr val="tx1"/>
              </a:solidFill>
            </a:rPr>
            <a:t> </a:t>
          </a:r>
          <a:r>
            <a:rPr lang="cs-CZ" sz="2800" b="1" kern="1200" dirty="0" err="1">
              <a:solidFill>
                <a:schemeClr val="tx1"/>
              </a:solidFill>
            </a:rPr>
            <a:t>is</a:t>
          </a:r>
          <a:r>
            <a:rPr lang="cs-CZ" sz="2800" b="1" kern="1200" dirty="0">
              <a:solidFill>
                <a:schemeClr val="tx1"/>
              </a:solidFill>
            </a:rPr>
            <a:t> </a:t>
          </a:r>
          <a:r>
            <a:rPr lang="cs-CZ" sz="2800" b="1" kern="1200" dirty="0" err="1">
              <a:solidFill>
                <a:schemeClr val="tx1"/>
              </a:solidFill>
            </a:rPr>
            <a:t>ethical</a:t>
          </a:r>
          <a:r>
            <a:rPr lang="cs-CZ" sz="2800" b="1" kern="1200" dirty="0">
              <a:solidFill>
                <a:schemeClr val="tx1"/>
              </a:solidFill>
            </a:rPr>
            <a:t>?</a:t>
          </a:r>
        </a:p>
      </dsp:txBody>
      <dsp:txXfrm>
        <a:off x="43365" y="92656"/>
        <a:ext cx="10617172" cy="1056274"/>
      </dsp:txXfrm>
    </dsp:sp>
    <dsp:sp modelId="{7516BD53-F541-4463-990C-1E54155D186D}">
      <dsp:nvSpPr>
        <dsp:cNvPr id="0" name=""/>
        <dsp:cNvSpPr/>
      </dsp:nvSpPr>
      <dsp:spPr>
        <a:xfrm>
          <a:off x="12" y="1407538"/>
          <a:ext cx="3560670" cy="1720674"/>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Religious</a:t>
          </a:r>
          <a:r>
            <a:rPr lang="cs-CZ" sz="2800" b="1" kern="1200" dirty="0">
              <a:solidFill>
                <a:schemeClr val="tx1"/>
              </a:solidFill>
            </a:rPr>
            <a:t> </a:t>
          </a:r>
          <a:r>
            <a:rPr lang="cs-CZ" sz="2800" b="1" kern="1200" dirty="0" err="1">
              <a:solidFill>
                <a:schemeClr val="tx1"/>
              </a:solidFill>
            </a:rPr>
            <a:t>Answers</a:t>
          </a:r>
          <a:endParaRPr lang="cs-CZ" sz="2800" b="1" kern="1200" dirty="0">
            <a:solidFill>
              <a:schemeClr val="tx1"/>
            </a:solidFill>
          </a:endParaRPr>
        </a:p>
      </dsp:txBody>
      <dsp:txXfrm>
        <a:off x="50409" y="1457935"/>
        <a:ext cx="3459876" cy="1619880"/>
      </dsp:txXfrm>
    </dsp:sp>
    <dsp:sp modelId="{A0A03307-8A9C-4651-8594-D74F368249E5}">
      <dsp:nvSpPr>
        <dsp:cNvPr id="0" name=""/>
        <dsp:cNvSpPr/>
      </dsp:nvSpPr>
      <dsp:spPr>
        <a:xfrm>
          <a:off x="15679" y="3360720"/>
          <a:ext cx="855938" cy="260463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cs-CZ" sz="2000" b="1" kern="1200" dirty="0">
            <a:solidFill>
              <a:schemeClr val="tx1"/>
            </a:solidFill>
          </a:endParaRPr>
        </a:p>
      </dsp:txBody>
      <dsp:txXfrm>
        <a:off x="40749" y="3385790"/>
        <a:ext cx="805798" cy="2554495"/>
      </dsp:txXfrm>
    </dsp:sp>
    <dsp:sp modelId="{F11CB649-A562-40D1-BF0B-CB264FA30697}">
      <dsp:nvSpPr>
        <dsp:cNvPr id="0" name=""/>
        <dsp:cNvSpPr/>
      </dsp:nvSpPr>
      <dsp:spPr>
        <a:xfrm>
          <a:off x="907567" y="3360720"/>
          <a:ext cx="855938" cy="260463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cs-CZ" sz="2000" b="1" kern="1200" dirty="0">
            <a:solidFill>
              <a:schemeClr val="tx1"/>
            </a:solidFill>
          </a:endParaRPr>
        </a:p>
      </dsp:txBody>
      <dsp:txXfrm>
        <a:off x="932637" y="3385790"/>
        <a:ext cx="805798" cy="2554495"/>
      </dsp:txXfrm>
    </dsp:sp>
    <dsp:sp modelId="{7C052A32-BD55-44C2-890C-6E12085823B9}">
      <dsp:nvSpPr>
        <dsp:cNvPr id="0" name=""/>
        <dsp:cNvSpPr/>
      </dsp:nvSpPr>
      <dsp:spPr>
        <a:xfrm>
          <a:off x="1799455" y="3360720"/>
          <a:ext cx="855938" cy="260463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cs-CZ" sz="2000" b="1" kern="1200" dirty="0">
            <a:solidFill>
              <a:schemeClr val="tx1"/>
            </a:solidFill>
          </a:endParaRPr>
        </a:p>
      </dsp:txBody>
      <dsp:txXfrm>
        <a:off x="1824525" y="3385790"/>
        <a:ext cx="805798" cy="2554495"/>
      </dsp:txXfrm>
    </dsp:sp>
    <dsp:sp modelId="{2EF992AD-B642-4AB3-A5E2-BDB8021A87CF}">
      <dsp:nvSpPr>
        <dsp:cNvPr id="0" name=""/>
        <dsp:cNvSpPr/>
      </dsp:nvSpPr>
      <dsp:spPr>
        <a:xfrm>
          <a:off x="2691343" y="3360720"/>
          <a:ext cx="885006" cy="260463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cs-CZ" sz="2000" b="1" kern="1200" dirty="0">
            <a:solidFill>
              <a:schemeClr val="tx1"/>
            </a:solidFill>
          </a:endParaRPr>
        </a:p>
      </dsp:txBody>
      <dsp:txXfrm>
        <a:off x="2717264" y="3386641"/>
        <a:ext cx="833164" cy="2552793"/>
      </dsp:txXfrm>
    </dsp:sp>
    <dsp:sp modelId="{793539F2-33E5-4D41-B13F-E61140AE8BF1}">
      <dsp:nvSpPr>
        <dsp:cNvPr id="0" name=""/>
        <dsp:cNvSpPr/>
      </dsp:nvSpPr>
      <dsp:spPr>
        <a:xfrm>
          <a:off x="4336222" y="1323426"/>
          <a:ext cx="5212213" cy="1788499"/>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Secular</a:t>
          </a:r>
          <a:r>
            <a:rPr lang="cs-CZ" sz="2800" b="1" kern="1200" dirty="0">
              <a:solidFill>
                <a:schemeClr val="tx1"/>
              </a:solidFill>
            </a:rPr>
            <a:t> </a:t>
          </a:r>
          <a:r>
            <a:rPr lang="cs-CZ" sz="2800" b="1" kern="1200" dirty="0" err="1">
              <a:solidFill>
                <a:schemeClr val="tx1"/>
              </a:solidFill>
            </a:rPr>
            <a:t>Answers</a:t>
          </a:r>
          <a:endParaRPr lang="cs-CZ" sz="2800" b="1" kern="1200" dirty="0">
            <a:solidFill>
              <a:schemeClr val="tx1"/>
            </a:solidFill>
          </a:endParaRPr>
        </a:p>
      </dsp:txBody>
      <dsp:txXfrm>
        <a:off x="4388605" y="1375809"/>
        <a:ext cx="5107447" cy="1683733"/>
      </dsp:txXfrm>
    </dsp:sp>
    <dsp:sp modelId="{4A374790-94EA-4E31-A4A5-A85E45D986D3}">
      <dsp:nvSpPr>
        <dsp:cNvPr id="0" name=""/>
        <dsp:cNvSpPr/>
      </dsp:nvSpPr>
      <dsp:spPr>
        <a:xfrm>
          <a:off x="3936374" y="2980599"/>
          <a:ext cx="1084611" cy="260463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cs-CZ" sz="2400" b="1" kern="1200" dirty="0">
            <a:solidFill>
              <a:schemeClr val="tx1"/>
            </a:solidFill>
          </a:endParaRPr>
        </a:p>
      </dsp:txBody>
      <dsp:txXfrm>
        <a:off x="3968141" y="3012366"/>
        <a:ext cx="1021077" cy="2541101"/>
      </dsp:txXfrm>
    </dsp:sp>
    <dsp:sp modelId="{1E0A784A-EEF7-46AE-8168-9013E553D026}">
      <dsp:nvSpPr>
        <dsp:cNvPr id="0" name=""/>
        <dsp:cNvSpPr/>
      </dsp:nvSpPr>
      <dsp:spPr>
        <a:xfrm>
          <a:off x="5018357" y="2980599"/>
          <a:ext cx="2232544" cy="260463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b="1" kern="1200" dirty="0" err="1">
              <a:solidFill>
                <a:schemeClr val="tx1"/>
              </a:solidFill>
            </a:rPr>
            <a:t>Experience</a:t>
          </a:r>
          <a:r>
            <a:rPr lang="cs-CZ" sz="2300" b="1" kern="1200" dirty="0">
              <a:solidFill>
                <a:schemeClr val="tx1"/>
              </a:solidFill>
            </a:rPr>
            <a:t> </a:t>
          </a:r>
          <a:r>
            <a:rPr lang="cs-CZ" sz="2300" b="1" kern="1200" dirty="0" err="1">
              <a:solidFill>
                <a:schemeClr val="tx1"/>
              </a:solidFill>
            </a:rPr>
            <a:t>and</a:t>
          </a:r>
          <a:r>
            <a:rPr lang="cs-CZ" sz="2300" b="1" kern="1200" dirty="0">
              <a:solidFill>
                <a:schemeClr val="tx1"/>
              </a:solidFill>
            </a:rPr>
            <a:t> </a:t>
          </a:r>
          <a:r>
            <a:rPr lang="cs-CZ" sz="2300" b="1" kern="1200" dirty="0" err="1">
              <a:solidFill>
                <a:schemeClr val="tx1"/>
              </a:solidFill>
            </a:rPr>
            <a:t>Observation</a:t>
          </a:r>
          <a:endParaRPr lang="cs-CZ" sz="2300" b="1" kern="1200" dirty="0">
            <a:solidFill>
              <a:schemeClr val="tx1"/>
            </a:solidFill>
          </a:endParaRPr>
        </a:p>
      </dsp:txBody>
      <dsp:txXfrm>
        <a:off x="5083746" y="3045988"/>
        <a:ext cx="2101766" cy="2473857"/>
      </dsp:txXfrm>
    </dsp:sp>
    <dsp:sp modelId="{BECB2203-C38A-4D09-80EB-DEBF19B4B2C7}">
      <dsp:nvSpPr>
        <dsp:cNvPr id="0" name=""/>
        <dsp:cNvSpPr/>
      </dsp:nvSpPr>
      <dsp:spPr>
        <a:xfrm>
          <a:off x="8967161" y="2980599"/>
          <a:ext cx="1721018" cy="260463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s-CZ" sz="2200" b="1" kern="1200" dirty="0" err="1">
              <a:solidFill>
                <a:schemeClr val="tx1"/>
              </a:solidFill>
            </a:rPr>
            <a:t>Intuition</a:t>
          </a:r>
          <a:endParaRPr lang="cs-CZ" sz="2200" b="1" kern="1200" dirty="0">
            <a:solidFill>
              <a:schemeClr val="tx1"/>
            </a:solidFill>
          </a:endParaRPr>
        </a:p>
      </dsp:txBody>
      <dsp:txXfrm>
        <a:off x="9017568" y="3031006"/>
        <a:ext cx="1620204" cy="2503821"/>
      </dsp:txXfrm>
    </dsp:sp>
    <dsp:sp modelId="{DA05DB06-678B-406D-AE54-F59CA663B2D6}">
      <dsp:nvSpPr>
        <dsp:cNvPr id="0" name=""/>
        <dsp:cNvSpPr/>
      </dsp:nvSpPr>
      <dsp:spPr>
        <a:xfrm>
          <a:off x="7201078" y="2980599"/>
          <a:ext cx="1883450" cy="260463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cs-CZ" sz="2100" b="1" kern="1200" dirty="0" err="1">
              <a:solidFill>
                <a:schemeClr val="tx1"/>
              </a:solidFill>
            </a:rPr>
            <a:t>Social</a:t>
          </a:r>
          <a:r>
            <a:rPr lang="cs-CZ" sz="2100" b="1" kern="1200" dirty="0">
              <a:solidFill>
                <a:schemeClr val="tx1"/>
              </a:solidFill>
            </a:rPr>
            <a:t> </a:t>
          </a:r>
          <a:r>
            <a:rPr lang="cs-CZ" sz="2100" b="1" kern="1200" dirty="0" err="1">
              <a:solidFill>
                <a:schemeClr val="tx1"/>
              </a:solidFill>
            </a:rPr>
            <a:t>Agreement</a:t>
          </a:r>
          <a:r>
            <a:rPr lang="cs-CZ" sz="2100" b="1" kern="1200" dirty="0">
              <a:solidFill>
                <a:schemeClr val="tx1"/>
              </a:solidFill>
            </a:rPr>
            <a:t> </a:t>
          </a:r>
          <a:r>
            <a:rPr lang="cs-CZ" sz="2100" b="1" kern="1200" dirty="0" err="1">
              <a:solidFill>
                <a:schemeClr val="tx1"/>
              </a:solidFill>
            </a:rPr>
            <a:t>or</a:t>
          </a:r>
          <a:r>
            <a:rPr lang="cs-CZ" sz="2100" b="1" kern="1200" dirty="0">
              <a:solidFill>
                <a:schemeClr val="tx1"/>
              </a:solidFill>
            </a:rPr>
            <a:t> </a:t>
          </a:r>
          <a:r>
            <a:rPr lang="cs-CZ" sz="2100" b="1" kern="1200" dirty="0" err="1">
              <a:solidFill>
                <a:schemeClr val="tx1"/>
              </a:solidFill>
            </a:rPr>
            <a:t>Contract</a:t>
          </a:r>
          <a:endParaRPr lang="cs-CZ" sz="2100" b="1" kern="1200" dirty="0">
            <a:solidFill>
              <a:schemeClr val="tx1"/>
            </a:solidFill>
          </a:endParaRPr>
        </a:p>
      </dsp:txBody>
      <dsp:txXfrm>
        <a:off x="7256242" y="3035763"/>
        <a:ext cx="1773122" cy="24943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A5625-5C8C-40EC-94DB-AE4D69F3D0F9}">
      <dsp:nvSpPr>
        <dsp:cNvPr id="0" name=""/>
        <dsp:cNvSpPr/>
      </dsp:nvSpPr>
      <dsp:spPr>
        <a:xfrm rot="20110043">
          <a:off x="215230" y="1748841"/>
          <a:ext cx="1888676" cy="1440797"/>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None/>
          </a:pPr>
          <a:r>
            <a:rPr lang="cs-CZ" sz="1800" kern="1200" dirty="0"/>
            <a:t>No </a:t>
          </a:r>
          <a:r>
            <a:rPr lang="cs-CZ" sz="1800" kern="1200" dirty="0" err="1"/>
            <a:t>Rules</a:t>
          </a:r>
          <a:r>
            <a:rPr lang="cs-CZ" sz="1800" kern="1200" dirty="0"/>
            <a:t> </a:t>
          </a:r>
          <a:r>
            <a:rPr lang="cs-CZ" sz="1800" kern="1200" dirty="0" err="1"/>
            <a:t>Appply</a:t>
          </a:r>
          <a:endParaRPr lang="cs-CZ" sz="1800" kern="1200" dirty="0"/>
        </a:p>
      </dsp:txBody>
      <dsp:txXfrm>
        <a:off x="688490" y="1969918"/>
        <a:ext cx="920730" cy="1008557"/>
      </dsp:txXfrm>
    </dsp:sp>
    <dsp:sp modelId="{46A1B47A-87CD-4055-94C6-5474A53D5E37}">
      <dsp:nvSpPr>
        <dsp:cNvPr id="0" name=""/>
        <dsp:cNvSpPr/>
      </dsp:nvSpPr>
      <dsp:spPr>
        <a:xfrm>
          <a:off x="1277343" y="858960"/>
          <a:ext cx="1401533" cy="13142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b="1" kern="1200" dirty="0" err="1"/>
            <a:t>Antinomianism</a:t>
          </a:r>
          <a:endParaRPr lang="cs-CZ" sz="1800" b="1" kern="1200" dirty="0"/>
        </a:p>
      </dsp:txBody>
      <dsp:txXfrm>
        <a:off x="1482593" y="1051432"/>
        <a:ext cx="991033" cy="929338"/>
      </dsp:txXfrm>
    </dsp:sp>
    <dsp:sp modelId="{243116B2-81F0-4BD6-97F9-6D54547D997A}">
      <dsp:nvSpPr>
        <dsp:cNvPr id="0" name=""/>
        <dsp:cNvSpPr/>
      </dsp:nvSpPr>
      <dsp:spPr>
        <a:xfrm rot="19628839">
          <a:off x="953482" y="2838909"/>
          <a:ext cx="2159285" cy="1430287"/>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cs-CZ" sz="1600" b="1" kern="1200" dirty="0" err="1"/>
            <a:t>Rules</a:t>
          </a:r>
          <a:r>
            <a:rPr lang="cs-CZ" sz="1600" b="1" kern="1200" dirty="0"/>
            <a:t> </a:t>
          </a:r>
          <a:r>
            <a:rPr lang="cs-CZ" sz="1600" b="1" kern="1200" dirty="0" err="1"/>
            <a:t>of</a:t>
          </a:r>
          <a:r>
            <a:rPr lang="cs-CZ" sz="1600" b="1" kern="1200" dirty="0"/>
            <a:t> </a:t>
          </a:r>
          <a:r>
            <a:rPr lang="cs-CZ" sz="1600" b="1" kern="1200" dirty="0" err="1"/>
            <a:t>Thumb</a:t>
          </a:r>
          <a:endParaRPr lang="cs-CZ" sz="1600" b="1" kern="1200" dirty="0"/>
        </a:p>
        <a:p>
          <a:pPr marL="0" lvl="0" indent="0" algn="ctr" defTabSz="711200">
            <a:lnSpc>
              <a:spcPct val="90000"/>
            </a:lnSpc>
            <a:spcBef>
              <a:spcPct val="0"/>
            </a:spcBef>
            <a:spcAft>
              <a:spcPct val="35000"/>
            </a:spcAft>
            <a:buNone/>
          </a:pPr>
          <a:r>
            <a:rPr lang="cs-CZ" sz="1600" b="1" kern="1200" dirty="0" err="1"/>
            <a:t>Guidelines</a:t>
          </a:r>
          <a:endParaRPr lang="cs-CZ" sz="1600" b="1" kern="1200" dirty="0"/>
        </a:p>
      </dsp:txBody>
      <dsp:txXfrm>
        <a:off x="1490167" y="3042813"/>
        <a:ext cx="1118864" cy="1001201"/>
      </dsp:txXfrm>
    </dsp:sp>
    <dsp:sp modelId="{27CEAF2F-4593-4598-8833-D3A47A316875}">
      <dsp:nvSpPr>
        <dsp:cNvPr id="0" name=""/>
        <dsp:cNvSpPr/>
      </dsp:nvSpPr>
      <dsp:spPr>
        <a:xfrm>
          <a:off x="2399373" y="1592571"/>
          <a:ext cx="1699898" cy="16195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cs-CZ" sz="2000" b="1" kern="1200" dirty="0" err="1"/>
            <a:t>Situationalism</a:t>
          </a:r>
          <a:endParaRPr lang="cs-CZ" sz="2000" b="1" kern="1200" dirty="0"/>
        </a:p>
      </dsp:txBody>
      <dsp:txXfrm>
        <a:off x="2648317" y="1829749"/>
        <a:ext cx="1202010" cy="1145195"/>
      </dsp:txXfrm>
    </dsp:sp>
    <dsp:sp modelId="{142DC1B8-C9A8-46B3-89E6-A1969FC32BE6}">
      <dsp:nvSpPr>
        <dsp:cNvPr id="0" name=""/>
        <dsp:cNvSpPr/>
      </dsp:nvSpPr>
      <dsp:spPr>
        <a:xfrm>
          <a:off x="6018197" y="2418800"/>
          <a:ext cx="1095984" cy="958027"/>
        </a:xfrm>
        <a:prstGeom prst="rightArrow">
          <a:avLst>
            <a:gd name="adj1" fmla="val 70000"/>
            <a:gd name="adj2" fmla="val 50000"/>
          </a:avLst>
        </a:prstGeom>
        <a:noFill/>
        <a:ln w="0" cap="flat" cmpd="sng" algn="ctr">
          <a:noFill/>
          <a:prstDash val="solid"/>
        </a:ln>
        <a:effectLst/>
      </dsp:spPr>
      <dsp:style>
        <a:lnRef idx="2">
          <a:scrgbClr r="0" g="0" b="0"/>
        </a:lnRef>
        <a:fillRef idx="1">
          <a:scrgbClr r="0" g="0" b="0"/>
        </a:fillRef>
        <a:effectRef idx="0">
          <a:scrgbClr r="0" g="0" b="0"/>
        </a:effectRef>
        <a:fontRef idx="minor"/>
      </dsp:style>
    </dsp:sp>
    <dsp:sp modelId="{B36E630D-DD17-4287-BB3F-C4092A569E94}">
      <dsp:nvSpPr>
        <dsp:cNvPr id="0" name=""/>
        <dsp:cNvSpPr/>
      </dsp:nvSpPr>
      <dsp:spPr>
        <a:xfrm>
          <a:off x="4006093" y="1888768"/>
          <a:ext cx="2414578" cy="23405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b="1" kern="1200" dirty="0" err="1"/>
            <a:t>Rules</a:t>
          </a:r>
          <a:r>
            <a:rPr lang="cs-CZ" sz="2800" b="1" kern="1200" dirty="0"/>
            <a:t> </a:t>
          </a:r>
          <a:r>
            <a:rPr lang="cs-CZ" sz="2800" b="1" kern="1200" dirty="0" err="1"/>
            <a:t>of</a:t>
          </a:r>
          <a:r>
            <a:rPr lang="cs-CZ" sz="2800" b="1" kern="1200" dirty="0"/>
            <a:t> </a:t>
          </a:r>
          <a:r>
            <a:rPr lang="cs-CZ" sz="2800" b="1" kern="1200" dirty="0" err="1"/>
            <a:t>Practice</a:t>
          </a:r>
          <a:endParaRPr lang="cs-CZ" sz="2800" b="1" kern="1200" dirty="0"/>
        </a:p>
      </dsp:txBody>
      <dsp:txXfrm>
        <a:off x="4359700" y="2231534"/>
        <a:ext cx="1707364" cy="1655018"/>
      </dsp:txXfrm>
    </dsp:sp>
    <dsp:sp modelId="{B620A776-603F-483C-AFDB-8A68584E2059}">
      <dsp:nvSpPr>
        <dsp:cNvPr id="0" name=""/>
        <dsp:cNvSpPr/>
      </dsp:nvSpPr>
      <dsp:spPr>
        <a:xfrm rot="19736279">
          <a:off x="4936704" y="4234742"/>
          <a:ext cx="2269760" cy="171496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7145" rIns="34290" bIns="17145" numCol="1" spcCol="1270" anchor="ctr" anchorCtr="0">
          <a:noAutofit/>
        </a:bodyPr>
        <a:lstStyle/>
        <a:p>
          <a:pPr marL="0" lvl="0" indent="0" algn="ctr" defTabSz="1200150">
            <a:lnSpc>
              <a:spcPct val="90000"/>
            </a:lnSpc>
            <a:spcBef>
              <a:spcPct val="0"/>
            </a:spcBef>
            <a:spcAft>
              <a:spcPct val="35000"/>
            </a:spcAft>
            <a:buNone/>
          </a:pPr>
          <a:r>
            <a:rPr lang="cs-CZ" sz="2700" b="1" kern="1200" dirty="0" err="1"/>
            <a:t>Rules</a:t>
          </a:r>
          <a:r>
            <a:rPr lang="cs-CZ" sz="2700" b="1" kern="1200" dirty="0"/>
            <a:t> </a:t>
          </a:r>
          <a:r>
            <a:rPr lang="cs-CZ" sz="2700" b="1" kern="1200" dirty="0" err="1"/>
            <a:t>Apply</a:t>
          </a:r>
          <a:r>
            <a:rPr lang="cs-CZ" sz="2700" b="1" kern="1200" dirty="0"/>
            <a:t> </a:t>
          </a:r>
          <a:r>
            <a:rPr lang="cs-CZ" sz="2700" b="1" kern="1200" dirty="0" err="1"/>
            <a:t>Rigidly</a:t>
          </a:r>
          <a:endParaRPr lang="cs-CZ" sz="2700" b="1" kern="1200" dirty="0"/>
        </a:p>
      </dsp:txBody>
      <dsp:txXfrm>
        <a:off x="5506179" y="4499306"/>
        <a:ext cx="1106508" cy="1200475"/>
      </dsp:txXfrm>
    </dsp:sp>
    <dsp:sp modelId="{89062CBF-FBA6-4FC6-A284-8F6963DF6DCF}">
      <dsp:nvSpPr>
        <dsp:cNvPr id="0" name=""/>
        <dsp:cNvSpPr/>
      </dsp:nvSpPr>
      <dsp:spPr>
        <a:xfrm>
          <a:off x="6518111" y="2247295"/>
          <a:ext cx="3175186" cy="30537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cs-CZ" sz="3600" b="1" kern="1200" dirty="0" err="1"/>
            <a:t>Legalism</a:t>
          </a:r>
          <a:endParaRPr lang="cs-CZ" sz="3600" b="1" kern="1200" dirty="0"/>
        </a:p>
      </dsp:txBody>
      <dsp:txXfrm>
        <a:off x="6983106" y="2694509"/>
        <a:ext cx="2245196" cy="21593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0178F-D6CD-4D20-A3D7-29B0F8AF26B7}">
      <dsp:nvSpPr>
        <dsp:cNvPr id="0" name=""/>
        <dsp:cNvSpPr/>
      </dsp:nvSpPr>
      <dsp:spPr>
        <a:xfrm rot="10800000">
          <a:off x="0" y="0"/>
          <a:ext cx="9624060" cy="1317853"/>
        </a:xfrm>
        <a:prstGeom prst="trapezoid">
          <a:avLst>
            <a:gd name="adj" fmla="val 91285"/>
          </a:avLst>
        </a:prstGeom>
        <a:gradFill rotWithShape="0">
          <a:gsLst>
            <a:gs pos="0">
              <a:schemeClr val="accent1">
                <a:lumMod val="75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cs-CZ" sz="3600" b="1" kern="1200" dirty="0" err="1"/>
            <a:t>Metaethics</a:t>
          </a:r>
          <a:endParaRPr lang="cs-CZ" sz="3600" b="1" kern="1200" dirty="0"/>
        </a:p>
      </dsp:txBody>
      <dsp:txXfrm rot="-10800000">
        <a:off x="1684210" y="0"/>
        <a:ext cx="6255639" cy="1317853"/>
      </dsp:txXfrm>
    </dsp:sp>
    <dsp:sp modelId="{A3545D96-5DA3-4D8C-AB32-155CBF0D1AD0}">
      <dsp:nvSpPr>
        <dsp:cNvPr id="0" name=""/>
        <dsp:cNvSpPr/>
      </dsp:nvSpPr>
      <dsp:spPr>
        <a:xfrm rot="10800000">
          <a:off x="1203007" y="1317853"/>
          <a:ext cx="7218045" cy="1317853"/>
        </a:xfrm>
        <a:prstGeom prst="trapezoid">
          <a:avLst>
            <a:gd name="adj" fmla="val 91285"/>
          </a:avLst>
        </a:prstGeom>
        <a:gradFill rotWithShape="0">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cs-CZ" sz="2800" b="1" kern="1200" dirty="0"/>
            <a:t>Normative </a:t>
          </a:r>
          <a:r>
            <a:rPr lang="cs-CZ" sz="2800" b="1" kern="1200" dirty="0" err="1"/>
            <a:t>Ethics</a:t>
          </a:r>
          <a:endParaRPr lang="cs-CZ" sz="2800" b="1" kern="1200" dirty="0"/>
        </a:p>
      </dsp:txBody>
      <dsp:txXfrm rot="-10800000">
        <a:off x="2466165" y="1317853"/>
        <a:ext cx="4691729" cy="1317853"/>
      </dsp:txXfrm>
    </dsp:sp>
    <dsp:sp modelId="{92D3DC6C-DE6D-4E1D-A443-14EC6E2C7922}">
      <dsp:nvSpPr>
        <dsp:cNvPr id="0" name=""/>
        <dsp:cNvSpPr/>
      </dsp:nvSpPr>
      <dsp:spPr>
        <a:xfrm rot="10800000">
          <a:off x="2406015" y="2635707"/>
          <a:ext cx="4812030" cy="1317853"/>
        </a:xfrm>
        <a:prstGeom prst="trapezoid">
          <a:avLst>
            <a:gd name="adj" fmla="val 91285"/>
          </a:avLst>
        </a:prstGeom>
        <a:gradFill rotWithShape="0">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cs-CZ" sz="2900" b="1" kern="1200" dirty="0" err="1"/>
            <a:t>Codes</a:t>
          </a:r>
          <a:r>
            <a:rPr lang="cs-CZ" sz="2900" b="1" kern="1200" dirty="0"/>
            <a:t> </a:t>
          </a:r>
          <a:r>
            <a:rPr lang="cs-CZ" sz="2900" b="1" kern="1200" dirty="0" err="1"/>
            <a:t>of</a:t>
          </a:r>
          <a:r>
            <a:rPr lang="cs-CZ" sz="2900" b="1" kern="1200" dirty="0"/>
            <a:t> </a:t>
          </a:r>
          <a:r>
            <a:rPr lang="cs-CZ" sz="2900" b="1" kern="1200" dirty="0" err="1"/>
            <a:t>Ethics</a:t>
          </a:r>
          <a:endParaRPr lang="cs-CZ" sz="2900" b="1" kern="1200" dirty="0"/>
        </a:p>
        <a:p>
          <a:pPr marL="0" lvl="0" indent="0" algn="ctr" defTabSz="1289050">
            <a:lnSpc>
              <a:spcPct val="90000"/>
            </a:lnSpc>
            <a:spcBef>
              <a:spcPct val="0"/>
            </a:spcBef>
            <a:spcAft>
              <a:spcPct val="35000"/>
            </a:spcAft>
            <a:buNone/>
          </a:pPr>
          <a:r>
            <a:rPr lang="cs-CZ" sz="2900" b="1" kern="1200" dirty="0"/>
            <a:t>(</a:t>
          </a:r>
          <a:r>
            <a:rPr lang="cs-CZ" sz="2900" b="1" kern="1200" dirty="0" err="1"/>
            <a:t>Rules</a:t>
          </a:r>
          <a:r>
            <a:rPr lang="cs-CZ" sz="2900" b="1" kern="1200" dirty="0"/>
            <a:t> </a:t>
          </a:r>
          <a:r>
            <a:rPr lang="cs-CZ" sz="2900" b="1" kern="1200" dirty="0" err="1"/>
            <a:t>and</a:t>
          </a:r>
          <a:r>
            <a:rPr lang="cs-CZ" sz="2900" b="1" kern="1200" dirty="0"/>
            <a:t> </a:t>
          </a:r>
          <a:r>
            <a:rPr lang="cs-CZ" sz="2900" b="1" kern="1200" dirty="0" err="1"/>
            <a:t>Rights</a:t>
          </a:r>
          <a:r>
            <a:rPr lang="cs-CZ" sz="2900" b="1" kern="1200" dirty="0"/>
            <a:t>)</a:t>
          </a:r>
        </a:p>
      </dsp:txBody>
      <dsp:txXfrm rot="-10800000">
        <a:off x="3248120" y="2635707"/>
        <a:ext cx="3127819" cy="1317853"/>
      </dsp:txXfrm>
    </dsp:sp>
    <dsp:sp modelId="{2C39E27D-7AB2-4818-AE16-328C88007642}">
      <dsp:nvSpPr>
        <dsp:cNvPr id="0" name=""/>
        <dsp:cNvSpPr/>
      </dsp:nvSpPr>
      <dsp:spPr>
        <a:xfrm rot="10800000">
          <a:off x="3609022" y="3953561"/>
          <a:ext cx="2406015" cy="1317853"/>
        </a:xfrm>
        <a:prstGeom prst="trapezoid">
          <a:avLst>
            <a:gd name="adj" fmla="val 91285"/>
          </a:avLst>
        </a:prstGeom>
        <a:gradFill rotWithShape="0">
          <a:gsLst>
            <a:gs pos="0">
              <a:schemeClr val="accent1">
                <a:lumMod val="40000"/>
                <a:lumOff val="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cs-CZ" sz="2900" b="1" kern="1200" dirty="0" err="1"/>
            <a:t>Casuistry</a:t>
          </a:r>
          <a:r>
            <a:rPr lang="cs-CZ" sz="2900" b="1" kern="1200" dirty="0"/>
            <a:t> (</a:t>
          </a:r>
          <a:r>
            <a:rPr lang="cs-CZ" sz="2900" b="1" kern="1200" dirty="0" err="1"/>
            <a:t>paradigm</a:t>
          </a:r>
          <a:r>
            <a:rPr lang="cs-CZ" sz="2900" b="1" kern="1200" dirty="0"/>
            <a:t> </a:t>
          </a:r>
          <a:r>
            <a:rPr lang="cs-CZ" sz="2900" b="1" kern="1200" dirty="0" err="1"/>
            <a:t>cases</a:t>
          </a:r>
          <a:r>
            <a:rPr lang="cs-CZ" sz="2900" b="1" kern="1200" dirty="0"/>
            <a:t>)</a:t>
          </a:r>
        </a:p>
      </dsp:txBody>
      <dsp:txXfrm rot="-10800000">
        <a:off x="3609022" y="3953561"/>
        <a:ext cx="2406015" cy="131785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C81D14C-5566-445D-BD74-763B41037513}" type="datetimeFigureOut">
              <a:rPr lang="cs-CZ" smtClean="0"/>
              <a:pPr/>
              <a:t>28.12.2020</a:t>
            </a:fld>
            <a:endParaRPr lang="cs-CZ"/>
          </a:p>
        </p:txBody>
      </p:sp>
      <p:sp>
        <p:nvSpPr>
          <p:cNvPr id="4" name="Zástupný symbol pro obrázek snímku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8DD68CE-66E3-4B61-B1C6-4A829A625939}" type="slidenum">
              <a:rPr lang="cs-CZ" smtClean="0"/>
              <a:pPr/>
              <a:t>‹#›</a:t>
            </a:fld>
            <a:endParaRPr lang="cs-CZ"/>
          </a:p>
        </p:txBody>
      </p:sp>
    </p:spTree>
    <p:extLst>
      <p:ext uri="{BB962C8B-B14F-4D97-AF65-F5344CB8AC3E}">
        <p14:creationId xmlns:p14="http://schemas.microsoft.com/office/powerpoint/2010/main" val="374062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britannica.com/EBchecked/topic/456811/philosophy"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ww.britannica.com/EBchecked/topic/276026/humanities" TargetMode="External"/><Relationship Id="rId5" Type="http://schemas.openxmlformats.org/officeDocument/2006/relationships/hyperlink" Target="http://www.britannica.com/EBchecked/topic/438425/paideia" TargetMode="External"/><Relationship Id="rId4" Type="http://schemas.openxmlformats.org/officeDocument/2006/relationships/hyperlink" Target="http://www.britannica.com/EBchecked/topic/339020/liberal-art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uned.es/dpto_fil/revista/polemos/articulos/MA_Quintana_On%20Hermeneutical%20Ethics%20&amp;%20Education%20(Internet)2.doc"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metmuseum.org/Collections/search-the-collections/110000543"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bbc.com/future/story/20140122-are-you-good-or-evi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11</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12</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13</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14</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15</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16</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17</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18</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19</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40000" lnSpcReduction="20000"/>
          </a:bodyPr>
          <a:lstStyle/>
          <a:p>
            <a:pPr defTabSz="910011">
              <a:defRPr/>
            </a:pPr>
            <a:r>
              <a:rPr lang="cs-CZ" dirty="0" err="1"/>
              <a:t>synonyms</a:t>
            </a:r>
            <a:r>
              <a:rPr lang="cs-CZ" dirty="0"/>
              <a:t>: </a:t>
            </a:r>
            <a:r>
              <a:rPr lang="en-US" dirty="0"/>
              <a:t>thinking, reasoning, thought, wisdom, knowledge</a:t>
            </a:r>
            <a:endParaRPr lang="cs-CZ" dirty="0"/>
          </a:p>
          <a:p>
            <a:pPr defTabSz="910011">
              <a:defRPr/>
            </a:pPr>
            <a:r>
              <a:rPr lang="en-US" dirty="0"/>
              <a:t>Middle English: from Old French </a:t>
            </a:r>
            <a:r>
              <a:rPr lang="en-US" i="1" dirty="0" err="1"/>
              <a:t>philosophie</a:t>
            </a:r>
            <a:r>
              <a:rPr lang="en-US" dirty="0"/>
              <a:t>, via Latin from Greek</a:t>
            </a:r>
            <a:endParaRPr lang="cs-CZ" dirty="0"/>
          </a:p>
          <a:p>
            <a:pPr defTabSz="910011">
              <a:defRPr/>
            </a:pPr>
            <a:r>
              <a:rPr lang="cs-CZ" b="0" dirty="0"/>
              <a:t>Statue </a:t>
            </a:r>
            <a:r>
              <a:rPr lang="cs-CZ" b="0" dirty="0" err="1"/>
              <a:t>of</a:t>
            </a:r>
            <a:r>
              <a:rPr lang="cs-CZ" b="0" dirty="0"/>
              <a:t> Liberty (not </a:t>
            </a:r>
            <a:r>
              <a:rPr lang="cs-CZ" b="0" dirty="0" err="1"/>
              <a:t>of</a:t>
            </a:r>
            <a:r>
              <a:rPr lang="cs-CZ" b="0" dirty="0"/>
              <a:t> </a:t>
            </a:r>
            <a:r>
              <a:rPr lang="cs-CZ" b="0" dirty="0" err="1"/>
              <a:t>freedom</a:t>
            </a:r>
            <a:r>
              <a:rPr lang="cs-CZ" b="0" dirty="0"/>
              <a:t>!)</a:t>
            </a:r>
          </a:p>
          <a:p>
            <a:pPr defTabSz="910011">
              <a:defRPr/>
            </a:pPr>
            <a:endParaRPr lang="cs-CZ" b="0" dirty="0"/>
          </a:p>
          <a:p>
            <a:pPr defTabSz="910011">
              <a:defRPr/>
            </a:pPr>
            <a:r>
              <a:rPr lang="cs-CZ" b="0" i="1" u="sng" dirty="0"/>
              <a:t>P</a:t>
            </a:r>
            <a:r>
              <a:rPr lang="en-US" b="0" i="1" u="sng" dirty="0" err="1"/>
              <a:t>hilosophy</a:t>
            </a:r>
            <a:r>
              <a:rPr lang="en-US" b="0" i="1" dirty="0"/>
              <a:t>, (from Greek, by way of Latin, </a:t>
            </a:r>
            <a:r>
              <a:rPr lang="en-US" b="0" i="1" dirty="0" err="1"/>
              <a:t>philosophia</a:t>
            </a:r>
            <a:r>
              <a:rPr lang="en-US" b="0" i="1" dirty="0"/>
              <a:t>, “love of wisdom”) the critical examination of the grounds for fundamental beliefs and an analysis of the basic concepts employed in the expression of such beliefs. Philosophical inquiry is a central element in the intellectual history of many historical civilizations.</a:t>
            </a:r>
            <a:endParaRPr lang="cs-CZ" b="0" i="1" dirty="0"/>
          </a:p>
          <a:p>
            <a:pPr defTabSz="910011">
              <a:defRPr/>
            </a:pPr>
            <a:r>
              <a:rPr lang="cs-CZ" dirty="0"/>
              <a:t>P</a:t>
            </a:r>
            <a:r>
              <a:rPr lang="en-US" dirty="0" err="1"/>
              <a:t>hilosophy</a:t>
            </a:r>
            <a:r>
              <a:rPr lang="en-US" dirty="0"/>
              <a:t>. (2015). In </a:t>
            </a:r>
            <a:r>
              <a:rPr lang="en-US" i="1" dirty="0" err="1"/>
              <a:t>Encyclopædia</a:t>
            </a:r>
            <a:r>
              <a:rPr lang="en-US" i="1" dirty="0"/>
              <a:t> Britannica</a:t>
            </a:r>
            <a:r>
              <a:rPr lang="en-US" dirty="0"/>
              <a:t>. Retrieved from </a:t>
            </a:r>
            <a:r>
              <a:rPr lang="en-US" dirty="0">
                <a:hlinkClick r:id="rId3"/>
              </a:rPr>
              <a:t>http://www.britannica.com/EBchecked/topic/456811/philosophy</a:t>
            </a:r>
            <a:endParaRPr lang="cs-CZ" b="0" dirty="0"/>
          </a:p>
          <a:p>
            <a:pPr defTabSz="910011">
              <a:defRPr/>
            </a:pPr>
            <a:endParaRPr lang="cs-CZ" b="0" dirty="0"/>
          </a:p>
          <a:p>
            <a:pPr defTabSz="910011">
              <a:defRPr/>
            </a:pPr>
            <a:r>
              <a:rPr lang="cs-CZ" b="0" u="sng" dirty="0" err="1"/>
              <a:t>liberal</a:t>
            </a:r>
            <a:r>
              <a:rPr lang="cs-CZ" b="0" u="sng" dirty="0"/>
              <a:t> </a:t>
            </a:r>
            <a:r>
              <a:rPr lang="cs-CZ" b="0" u="sng" dirty="0" err="1"/>
              <a:t>arts</a:t>
            </a:r>
            <a:r>
              <a:rPr lang="cs-CZ" b="0" dirty="0"/>
              <a:t>: </a:t>
            </a:r>
            <a:r>
              <a:rPr lang="en-US" dirty="0"/>
              <a:t>academic subjects such as literature, philosophy, mathematics</a:t>
            </a:r>
            <a:r>
              <a:rPr lang="cs-CZ" dirty="0"/>
              <a:t> </a:t>
            </a:r>
            <a:r>
              <a:rPr lang="en-US" dirty="0"/>
              <a:t>as distinct from </a:t>
            </a:r>
            <a:r>
              <a:rPr lang="cs-CZ" dirty="0" err="1"/>
              <a:t>professional</a:t>
            </a:r>
            <a:r>
              <a:rPr lang="cs-CZ" dirty="0"/>
              <a:t> </a:t>
            </a:r>
            <a:r>
              <a:rPr lang="en-US" dirty="0"/>
              <a:t>sciences</a:t>
            </a:r>
            <a:r>
              <a:rPr lang="cs-CZ" dirty="0"/>
              <a:t>;</a:t>
            </a:r>
            <a:r>
              <a:rPr lang="cs-CZ" baseline="0" dirty="0"/>
              <a:t> </a:t>
            </a:r>
            <a:r>
              <a:rPr lang="en-US" dirty="0"/>
              <a:t>the term generally refers to matters not relating to the professional, vocational, or technical curricula</a:t>
            </a:r>
            <a:r>
              <a:rPr lang="cs-CZ" dirty="0"/>
              <a:t> („</a:t>
            </a:r>
            <a:r>
              <a:rPr lang="cs-CZ" dirty="0" err="1"/>
              <a:t>vocational</a:t>
            </a:r>
            <a:r>
              <a:rPr lang="cs-CZ" dirty="0"/>
              <a:t> </a:t>
            </a:r>
            <a:r>
              <a:rPr lang="cs-CZ" dirty="0" err="1"/>
              <a:t>training</a:t>
            </a:r>
            <a:r>
              <a:rPr lang="cs-CZ" dirty="0"/>
              <a:t>“). </a:t>
            </a:r>
            <a:r>
              <a:rPr lang="en-US" dirty="0"/>
              <a:t>Education </a:t>
            </a:r>
            <a:r>
              <a:rPr lang="cs-CZ" dirty="0" err="1"/>
              <a:t>is</a:t>
            </a:r>
            <a:r>
              <a:rPr lang="en-US" dirty="0"/>
              <a:t> divided</a:t>
            </a:r>
            <a:r>
              <a:rPr lang="cs-CZ" dirty="0"/>
              <a:t> </a:t>
            </a:r>
            <a:r>
              <a:rPr lang="cs-CZ" dirty="0" err="1"/>
              <a:t>nowadays</a:t>
            </a:r>
            <a:r>
              <a:rPr lang="en-US" dirty="0"/>
              <a:t>, all too neatly, </a:t>
            </a:r>
            <a:r>
              <a:rPr lang="en-US" b="0" dirty="0"/>
              <a:t>between liberal arts and the </a:t>
            </a:r>
            <a:r>
              <a:rPr lang="en-US" dirty="0"/>
              <a:t>sciences.</a:t>
            </a:r>
            <a:r>
              <a:rPr lang="cs-CZ" dirty="0"/>
              <a:t> </a:t>
            </a:r>
            <a:r>
              <a:rPr lang="cs-CZ" dirty="0" err="1"/>
              <a:t>But</a:t>
            </a:r>
            <a:r>
              <a:rPr lang="cs-CZ" dirty="0"/>
              <a:t> </a:t>
            </a:r>
            <a:r>
              <a:rPr lang="cs-CZ" dirty="0" err="1"/>
              <a:t>according</a:t>
            </a:r>
            <a:r>
              <a:rPr lang="cs-CZ" dirty="0"/>
              <a:t> to </a:t>
            </a:r>
            <a:r>
              <a:rPr lang="cs-CZ" dirty="0" err="1"/>
              <a:t>Encyclopaedia</a:t>
            </a:r>
            <a:r>
              <a:rPr lang="cs-CZ" baseline="0" dirty="0"/>
              <a:t> </a:t>
            </a:r>
            <a:r>
              <a:rPr lang="cs-CZ" baseline="0" dirty="0" err="1"/>
              <a:t>Britannica</a:t>
            </a:r>
            <a:r>
              <a:rPr lang="cs-CZ" baseline="0" dirty="0"/>
              <a:t>: „</a:t>
            </a:r>
            <a:r>
              <a:rPr lang="en-US" baseline="0" dirty="0"/>
              <a:t>In the medieval European university the seven liberal arts were grammar, rhetoric, and logic (the </a:t>
            </a:r>
            <a:r>
              <a:rPr lang="en-US" b="1" baseline="0" dirty="0" err="1"/>
              <a:t>trivium</a:t>
            </a:r>
            <a:r>
              <a:rPr lang="en-US" baseline="0" dirty="0"/>
              <a:t>) and geometry, arithmetic, music, and astronomy (the </a:t>
            </a:r>
            <a:r>
              <a:rPr lang="en-US" b="1" baseline="0" dirty="0" err="1"/>
              <a:t>quadrivium</a:t>
            </a:r>
            <a:r>
              <a:rPr lang="en-US" baseline="0" dirty="0"/>
              <a:t>). In modern colleges and universities </a:t>
            </a:r>
            <a:r>
              <a:rPr lang="en-US" u="sng" baseline="0" dirty="0"/>
              <a:t>the liberal arts include the study of literature, languages, philosophy, history, mathematics, and science as the basis of a general, or liberal, education</a:t>
            </a:r>
            <a:r>
              <a:rPr lang="en-US" baseline="0" dirty="0"/>
              <a:t>. Sometimes the </a:t>
            </a:r>
            <a:r>
              <a:rPr lang="en-US" u="sng" baseline="0" dirty="0"/>
              <a:t>liberal-arts curriculum</a:t>
            </a:r>
            <a:r>
              <a:rPr lang="en-US" u="none" baseline="0" dirty="0"/>
              <a:t> </a:t>
            </a:r>
            <a:r>
              <a:rPr lang="en-US" baseline="0" dirty="0"/>
              <a:t>is described as </a:t>
            </a:r>
            <a:r>
              <a:rPr lang="en-US" b="0" u="sng" baseline="0" dirty="0"/>
              <a:t>comprehending study of three main branches of knowledge: the humanities</a:t>
            </a:r>
            <a:r>
              <a:rPr lang="en-US" baseline="0" dirty="0"/>
              <a:t> (literature, language, philosophy, the fine arts, and history), </a:t>
            </a:r>
            <a:r>
              <a:rPr lang="en-US" u="sng" baseline="0" dirty="0"/>
              <a:t>the physical and biological sciences and mathematics</a:t>
            </a:r>
            <a:r>
              <a:rPr lang="en-US" baseline="0" dirty="0"/>
              <a:t>, and </a:t>
            </a:r>
            <a:r>
              <a:rPr lang="en-US" u="sng" baseline="0" dirty="0"/>
              <a:t>the social sciences</a:t>
            </a:r>
            <a:r>
              <a:rPr lang="en-US" baseline="0" dirty="0"/>
              <a:t>.</a:t>
            </a:r>
            <a:r>
              <a:rPr lang="cs-CZ" baseline="0" dirty="0"/>
              <a:t>“ (</a:t>
            </a:r>
            <a:r>
              <a:rPr lang="en-US" dirty="0"/>
              <a:t>liberal arts. (2015). In </a:t>
            </a:r>
            <a:r>
              <a:rPr lang="en-US" i="1" dirty="0" err="1"/>
              <a:t>Encyclopædia</a:t>
            </a:r>
            <a:r>
              <a:rPr lang="en-US" i="1" dirty="0"/>
              <a:t> Britannica</a:t>
            </a:r>
            <a:r>
              <a:rPr lang="en-US" dirty="0"/>
              <a:t>. Retrieved from </a:t>
            </a:r>
            <a:r>
              <a:rPr lang="en-US" dirty="0">
                <a:hlinkClick r:id="rId4"/>
              </a:rPr>
              <a:t>http://www.britannica.com/EBchecked/topic/339020/liberal-arts</a:t>
            </a:r>
            <a:r>
              <a:rPr lang="cs-CZ" baseline="0" dirty="0"/>
              <a:t>)</a:t>
            </a:r>
          </a:p>
          <a:p>
            <a:pPr defTabSz="910011">
              <a:defRPr/>
            </a:pPr>
            <a:endParaRPr lang="cs-CZ" baseline="0" dirty="0"/>
          </a:p>
          <a:p>
            <a:pPr defTabSz="910011">
              <a:defRPr/>
            </a:pPr>
            <a:r>
              <a:rPr lang="cs-CZ" u="sng" baseline="0" dirty="0" err="1"/>
              <a:t>Social</a:t>
            </a:r>
            <a:r>
              <a:rPr lang="cs-CZ" u="sng" baseline="0" dirty="0"/>
              <a:t> </a:t>
            </a:r>
            <a:r>
              <a:rPr lang="cs-CZ" u="sng" baseline="0" dirty="0" err="1"/>
              <a:t>sciences</a:t>
            </a:r>
            <a:r>
              <a:rPr lang="cs-CZ" baseline="0" dirty="0"/>
              <a:t>: </a:t>
            </a:r>
            <a:r>
              <a:rPr lang="en-US" baseline="0" dirty="0"/>
              <a:t>economics, political science, sociology, history</a:t>
            </a:r>
            <a:r>
              <a:rPr lang="cs-CZ" baseline="0" dirty="0"/>
              <a:t>.</a:t>
            </a:r>
          </a:p>
          <a:p>
            <a:pPr defTabSz="910011">
              <a:defRPr/>
            </a:pPr>
            <a:endParaRPr lang="cs-CZ" baseline="0" dirty="0"/>
          </a:p>
          <a:p>
            <a:pPr defTabSz="910011">
              <a:defRPr/>
            </a:pPr>
            <a:r>
              <a:rPr lang="cs-CZ" u="sng" baseline="0" dirty="0"/>
              <a:t>Fine </a:t>
            </a:r>
            <a:r>
              <a:rPr lang="cs-CZ" u="sng" baseline="0" dirty="0" err="1"/>
              <a:t>arts</a:t>
            </a:r>
            <a:r>
              <a:rPr lang="cs-CZ" baseline="0" dirty="0"/>
              <a:t>: </a:t>
            </a:r>
            <a:r>
              <a:rPr lang="en-US" baseline="0" dirty="0"/>
              <a:t>Historically, the five main fine arts were painting, sculpture, architecture, music and poetry, with performing arts including theater and dance. Today, the fine arts commonly include additional forms, such as film, photography, conceptual art, and printmaking.</a:t>
            </a:r>
            <a:r>
              <a:rPr lang="cs-CZ" baseline="0" dirty="0"/>
              <a:t> </a:t>
            </a:r>
            <a:r>
              <a:rPr lang="en-US" baseline="0" dirty="0"/>
              <a:t>This definition originally excluded the applied or decorative arts, and the products of what were regarded as crafts.</a:t>
            </a:r>
            <a:endParaRPr lang="cs-CZ" baseline="0" dirty="0"/>
          </a:p>
          <a:p>
            <a:pPr defTabSz="910011">
              <a:defRPr/>
            </a:pPr>
            <a:endParaRPr lang="cs-CZ" baseline="0" dirty="0"/>
          </a:p>
          <a:p>
            <a:pPr defTabSz="910011">
              <a:defRPr/>
            </a:pPr>
            <a:r>
              <a:rPr lang="en-US" u="sng" baseline="0" dirty="0"/>
              <a:t>The liberal arts </a:t>
            </a:r>
            <a:r>
              <a:rPr lang="en-US" baseline="0" dirty="0"/>
              <a:t>(Latin: </a:t>
            </a:r>
            <a:r>
              <a:rPr lang="en-US" baseline="0" dirty="0" err="1"/>
              <a:t>artes</a:t>
            </a:r>
            <a:r>
              <a:rPr lang="en-US" baseline="0" dirty="0"/>
              <a:t> </a:t>
            </a:r>
            <a:r>
              <a:rPr lang="en-US" baseline="0" dirty="0" err="1"/>
              <a:t>liberales</a:t>
            </a:r>
            <a:r>
              <a:rPr lang="en-US" baseline="0" dirty="0"/>
              <a:t>) are those subjects or skills that in classical antiquity were considered essential for a free person (Latin: liberal, "worthy of a free person“) to know in order to take an active part in civic life, something that (for Ancient Greece) included participating in public debate, defending oneself in court, serving on juries, and most importantly, military service. Grammar, rhetoric, and logic were the core liberal arts, while arithmetic, geometry, the theory of music, and astronomy also played a (somewhat lesser) part in education.</a:t>
            </a:r>
            <a:endParaRPr lang="cs-CZ" baseline="0" dirty="0"/>
          </a:p>
          <a:p>
            <a:pPr defTabSz="910011">
              <a:defRPr/>
            </a:pPr>
            <a:r>
              <a:rPr lang="cs-CZ" b="0" dirty="0"/>
              <a:t>(http://en.wikipedia.org/wiki/Liberal_arts_education)</a:t>
            </a:r>
          </a:p>
          <a:p>
            <a:pPr defTabSz="910011">
              <a:defRPr/>
            </a:pPr>
            <a:endParaRPr lang="cs-CZ" b="0" dirty="0"/>
          </a:p>
          <a:p>
            <a:pPr defTabSz="910011">
              <a:defRPr/>
            </a:pPr>
            <a:r>
              <a:rPr lang="cs-CZ" b="0" u="sng" dirty="0"/>
              <a:t>P</a:t>
            </a:r>
            <a:r>
              <a:rPr lang="en-US" b="0" u="sng" dirty="0" err="1"/>
              <a:t>aideia</a:t>
            </a:r>
            <a:r>
              <a:rPr lang="en-US" b="0" dirty="0"/>
              <a:t>, (Greek: “education,” or “learning”), system of education and training in classical Greek and Hellenistic (Greco-Roman) cultures that included such subjects as gymnastics, grammar, rhetoric, music, mathematics, geography, natural history, and philosophy. In the early Christian era the Greek </a:t>
            </a:r>
            <a:r>
              <a:rPr lang="en-US" b="0" dirty="0" err="1"/>
              <a:t>paideia</a:t>
            </a:r>
            <a:r>
              <a:rPr lang="en-US" b="0" dirty="0"/>
              <a:t>, called </a:t>
            </a:r>
            <a:r>
              <a:rPr lang="en-US" b="0" dirty="0" err="1"/>
              <a:t>humanitas</a:t>
            </a:r>
            <a:r>
              <a:rPr lang="en-US" b="0" dirty="0"/>
              <a:t> in Latin, served as a model for Christian institutions of higher learning, such as the Christian school of Alexandria in Egypt, which offered theology as the culminating science of their curricula. The term was combined with </a:t>
            </a:r>
            <a:r>
              <a:rPr lang="en-US" b="0" dirty="0" err="1"/>
              <a:t>enkyklios</a:t>
            </a:r>
            <a:r>
              <a:rPr lang="en-US" b="0" dirty="0"/>
              <a:t> (“complete system,” or “circle”) to identify a large compendium of general education, hence “</a:t>
            </a:r>
            <a:r>
              <a:rPr lang="en-US" b="0" dirty="0" err="1"/>
              <a:t>encyclopaedia</a:t>
            </a:r>
            <a:r>
              <a:rPr lang="en-US" b="0" dirty="0"/>
              <a:t>.”</a:t>
            </a:r>
            <a:endParaRPr lang="cs-CZ" b="0" dirty="0"/>
          </a:p>
          <a:p>
            <a:pPr defTabSz="910011">
              <a:defRPr/>
            </a:pPr>
            <a:r>
              <a:rPr lang="cs-CZ" dirty="0" err="1"/>
              <a:t>Paideia</a:t>
            </a:r>
            <a:r>
              <a:rPr lang="cs-CZ" dirty="0"/>
              <a:t>. (2015). In </a:t>
            </a:r>
            <a:r>
              <a:rPr lang="cs-CZ" i="1" dirty="0" err="1"/>
              <a:t>Encyclopædia</a:t>
            </a:r>
            <a:r>
              <a:rPr lang="cs-CZ" i="1" dirty="0"/>
              <a:t> </a:t>
            </a:r>
            <a:r>
              <a:rPr lang="cs-CZ" i="1" dirty="0" err="1"/>
              <a:t>Britannica</a:t>
            </a:r>
            <a:r>
              <a:rPr lang="cs-CZ" dirty="0"/>
              <a:t>. </a:t>
            </a:r>
            <a:r>
              <a:rPr lang="cs-CZ" dirty="0" err="1"/>
              <a:t>Retrieved</a:t>
            </a:r>
            <a:r>
              <a:rPr lang="cs-CZ" dirty="0"/>
              <a:t> </a:t>
            </a:r>
            <a:r>
              <a:rPr lang="cs-CZ" dirty="0" err="1"/>
              <a:t>from</a:t>
            </a:r>
            <a:r>
              <a:rPr lang="cs-CZ" dirty="0"/>
              <a:t> </a:t>
            </a:r>
            <a:r>
              <a:rPr lang="cs-CZ" dirty="0">
                <a:hlinkClick r:id="rId5"/>
              </a:rPr>
              <a:t>http://www.</a:t>
            </a:r>
            <a:r>
              <a:rPr lang="cs-CZ" dirty="0" err="1">
                <a:hlinkClick r:id="rId5"/>
              </a:rPr>
              <a:t>britannica.com</a:t>
            </a:r>
            <a:r>
              <a:rPr lang="cs-CZ" dirty="0">
                <a:hlinkClick r:id="rId5"/>
              </a:rPr>
              <a:t>/</a:t>
            </a:r>
            <a:r>
              <a:rPr lang="cs-CZ" dirty="0" err="1">
                <a:hlinkClick r:id="rId5"/>
              </a:rPr>
              <a:t>EBchecked</a:t>
            </a:r>
            <a:r>
              <a:rPr lang="cs-CZ" dirty="0">
                <a:hlinkClick r:id="rId5"/>
              </a:rPr>
              <a:t>/</a:t>
            </a:r>
            <a:r>
              <a:rPr lang="cs-CZ" dirty="0" err="1">
                <a:hlinkClick r:id="rId5"/>
              </a:rPr>
              <a:t>topic</a:t>
            </a:r>
            <a:r>
              <a:rPr lang="cs-CZ" dirty="0">
                <a:hlinkClick r:id="rId5"/>
              </a:rPr>
              <a:t>/438425/</a:t>
            </a:r>
            <a:r>
              <a:rPr lang="cs-CZ" dirty="0" err="1">
                <a:hlinkClick r:id="rId5"/>
              </a:rPr>
              <a:t>paideia</a:t>
            </a:r>
            <a:endParaRPr lang="cs-CZ" dirty="0"/>
          </a:p>
          <a:p>
            <a:pPr defTabSz="910011">
              <a:defRPr/>
            </a:pPr>
            <a:endParaRPr lang="cs-CZ" b="0" dirty="0"/>
          </a:p>
          <a:p>
            <a:pPr defTabSz="910011">
              <a:defRPr/>
            </a:pPr>
            <a:r>
              <a:rPr lang="cs-CZ" b="0" u="sng" dirty="0"/>
              <a:t>H</a:t>
            </a:r>
            <a:r>
              <a:rPr lang="en-US" b="0" u="sng" dirty="0" err="1"/>
              <a:t>umanities</a:t>
            </a:r>
            <a:r>
              <a:rPr lang="en-US" b="0" dirty="0"/>
              <a:t>, those branches of knowledge that concern themselves with human beings and their culture or with analytic and critical methods of inquiry derived from an appreciation of human values and of the unique ability of the human spirit to express itself. As a group of educational disciplines, the humanities are distinguished in content and method from the physical and biological sciences and, somewhat less decisively, from the social sciences. The humanities include the study of all languages and literatures, the arts, history, and philosophy. The humanities are sometimes organized as a school or administrative division in many colleges and universities in the United States.</a:t>
            </a:r>
          </a:p>
          <a:p>
            <a:pPr defTabSz="910011">
              <a:defRPr/>
            </a:pPr>
            <a:r>
              <a:rPr lang="en-US" b="0" dirty="0"/>
              <a:t>The modern conception of the humanities has its origin in the Classical Greek </a:t>
            </a:r>
            <a:r>
              <a:rPr lang="en-US" b="0" dirty="0" err="1"/>
              <a:t>paideia</a:t>
            </a:r>
            <a:r>
              <a:rPr lang="en-US" b="0" dirty="0"/>
              <a:t>, a course of general education dating from the sophists in the mid-5th century </a:t>
            </a:r>
            <a:r>
              <a:rPr lang="en-US" b="0" dirty="0" err="1"/>
              <a:t>bce</a:t>
            </a:r>
            <a:r>
              <a:rPr lang="en-US" b="0" dirty="0"/>
              <a:t>, which prepared young men for active citizenship in the polis, or city-state; and in Cicero’s </a:t>
            </a:r>
            <a:r>
              <a:rPr lang="en-US" b="0" dirty="0" err="1"/>
              <a:t>humanitas</a:t>
            </a:r>
            <a:r>
              <a:rPr lang="en-US" b="0" dirty="0"/>
              <a:t> (literally, “human nature”), a program of training proper for orators, first set forth in De </a:t>
            </a:r>
            <a:r>
              <a:rPr lang="en-US" b="0" dirty="0" err="1"/>
              <a:t>Oratore</a:t>
            </a:r>
            <a:r>
              <a:rPr lang="en-US" b="0" dirty="0"/>
              <a:t> (Of the Orator) in 55 </a:t>
            </a:r>
            <a:r>
              <a:rPr lang="en-US" b="0" dirty="0" err="1"/>
              <a:t>bce</a:t>
            </a:r>
            <a:r>
              <a:rPr lang="en-US" b="0" dirty="0"/>
              <a:t>. In the early Middle Ages the Church Fathers, including St. Augustine, himself a rhetorician, adapted </a:t>
            </a:r>
            <a:r>
              <a:rPr lang="en-US" b="0" dirty="0" err="1"/>
              <a:t>paideia</a:t>
            </a:r>
            <a:r>
              <a:rPr lang="en-US" b="0" dirty="0"/>
              <a:t> and </a:t>
            </a:r>
            <a:r>
              <a:rPr lang="en-US" b="0" dirty="0" err="1"/>
              <a:t>humanitas</a:t>
            </a:r>
            <a:r>
              <a:rPr lang="en-US" b="0" dirty="0"/>
              <a:t>—or the </a:t>
            </a:r>
            <a:r>
              <a:rPr lang="en-US" b="0" dirty="0" err="1"/>
              <a:t>bonae</a:t>
            </a:r>
            <a:r>
              <a:rPr lang="en-US" b="0" dirty="0"/>
              <a:t> (“good”), or </a:t>
            </a:r>
            <a:r>
              <a:rPr lang="en-US" b="0" dirty="0" err="1"/>
              <a:t>liberales</a:t>
            </a:r>
            <a:r>
              <a:rPr lang="en-US" b="0" dirty="0"/>
              <a:t> (“liberal”), arts, as they were also called—to a program of basic Christian education; mathematics, linguistic and philological studies, and some history, philosophy, and science were included.</a:t>
            </a:r>
          </a:p>
          <a:p>
            <a:pPr defTabSz="910011">
              <a:defRPr/>
            </a:pPr>
            <a:r>
              <a:rPr lang="en-US" b="0" dirty="0"/>
              <a:t>The word </a:t>
            </a:r>
            <a:r>
              <a:rPr lang="en-US" b="0" dirty="0" err="1"/>
              <a:t>humanitas</a:t>
            </a:r>
            <a:r>
              <a:rPr lang="en-US" b="0" dirty="0"/>
              <a:t>, although not the substance of its component disciplines, dropped out of common use in the later Middle Ages but underwent a flowering and a transformation in the Renaissance. The term </a:t>
            </a:r>
            <a:r>
              <a:rPr lang="en-US" b="0" dirty="0" err="1"/>
              <a:t>studia</a:t>
            </a:r>
            <a:r>
              <a:rPr lang="en-US" b="0" dirty="0"/>
              <a:t> </a:t>
            </a:r>
            <a:r>
              <a:rPr lang="en-US" b="0" dirty="0" err="1"/>
              <a:t>humanitatis</a:t>
            </a:r>
            <a:r>
              <a:rPr lang="en-US" b="0" dirty="0"/>
              <a:t> (“studies of humanity”) was used by 15th-century Italian humanists to denote secular literary and scholarly activities (in grammar, rhetoric, poetry, history, moral philosophy, and ancient Greek and Latin studies) that the humanists thought to be essentially humane and Classical studies rather than divine ones. In the 18th century, Denis Diderot and the French </a:t>
            </a:r>
            <a:r>
              <a:rPr lang="en-US" b="0" dirty="0" err="1"/>
              <a:t>Encyclopédistes</a:t>
            </a:r>
            <a:r>
              <a:rPr lang="en-US" b="0" dirty="0"/>
              <a:t> censured </a:t>
            </a:r>
            <a:r>
              <a:rPr lang="en-US" b="0" dirty="0" err="1"/>
              <a:t>studia</a:t>
            </a:r>
            <a:r>
              <a:rPr lang="en-US" b="0" dirty="0"/>
              <a:t> </a:t>
            </a:r>
            <a:r>
              <a:rPr lang="en-US" b="0" dirty="0" err="1"/>
              <a:t>humanitatis</a:t>
            </a:r>
            <a:r>
              <a:rPr lang="en-US" b="0" dirty="0"/>
              <a:t> for what they claimed had by then become its dry, exclusive concentration on Latin and Greek texts and language. By the 19th century, when the purview of the humanities expanded, the humanities had begun to take their identity not so much from their separation from the realm of the divine as from their exclusion of the material and methods of the maturing physical sciences, which tended to examine the world and its phenomena objectively, without reference to human meaning and purpose.</a:t>
            </a:r>
          </a:p>
          <a:p>
            <a:pPr defTabSz="910011">
              <a:defRPr/>
            </a:pPr>
            <a:r>
              <a:rPr lang="en-US" b="0" dirty="0"/>
              <a:t>Contemporary conceptions of the humanities resemble earlier conceptions in that they propose a complete educational program based on the propagation of a self-sufficient system of human values. But they differ in that they also propose to distinguish the humanities from the social sciences as well as from the physical sciences, and in that they dispute among themselves as to whether an emphasis on the subject matter or on the methods of the humanities is most effectual in accomplishing this distinction. In the late 19th century the German philosopher Wilhelm </a:t>
            </a:r>
            <a:r>
              <a:rPr lang="en-US" b="0" dirty="0" err="1"/>
              <a:t>Dilthey</a:t>
            </a:r>
            <a:r>
              <a:rPr lang="en-US" b="0" dirty="0"/>
              <a:t> called the humanities “the spiritual sciences” and “the human sciences” and described them, simply, as those areas of knowledge that lay outside of, and beyond, the subject matter of the physical sciences. On the other hand, Heinrich </a:t>
            </a:r>
            <a:r>
              <a:rPr lang="en-US" b="0" dirty="0" err="1"/>
              <a:t>Rickert</a:t>
            </a:r>
            <a:r>
              <a:rPr lang="en-US" b="0" dirty="0"/>
              <a:t>, a turn-of-the-century Neo-Kantian, argued that it is not subject matter but method of investigation that best characterizes the humanities; </a:t>
            </a:r>
            <a:r>
              <a:rPr lang="en-US" b="0" dirty="0" err="1"/>
              <a:t>Rickert</a:t>
            </a:r>
            <a:r>
              <a:rPr lang="en-US" b="0" dirty="0"/>
              <a:t> contended that whereas the physical sciences aim to move from particular instances to general laws, the human sciences are “idiographic”—they are devoted to the unique value of the particular within its cultural and human contexts and do not seek general laws.</a:t>
            </a:r>
            <a:endParaRPr lang="cs-CZ" b="0" dirty="0"/>
          </a:p>
          <a:p>
            <a:pPr defTabSz="910011">
              <a:defRPr/>
            </a:pPr>
            <a:endParaRPr lang="cs-CZ" b="0" dirty="0"/>
          </a:p>
          <a:p>
            <a:pPr defTabSz="910011">
              <a:defRPr/>
            </a:pPr>
            <a:r>
              <a:rPr lang="cs-CZ" dirty="0"/>
              <a:t>H</a:t>
            </a:r>
            <a:r>
              <a:rPr lang="en-US" dirty="0" err="1"/>
              <a:t>umanities</a:t>
            </a:r>
            <a:r>
              <a:rPr lang="en-US" dirty="0"/>
              <a:t>. (2015). In </a:t>
            </a:r>
            <a:r>
              <a:rPr lang="en-US" i="1" dirty="0" err="1"/>
              <a:t>Encyclopædia</a:t>
            </a:r>
            <a:r>
              <a:rPr lang="en-US" i="1" dirty="0"/>
              <a:t> Britannica</a:t>
            </a:r>
            <a:r>
              <a:rPr lang="en-US" dirty="0"/>
              <a:t>. Retrieved from </a:t>
            </a:r>
            <a:r>
              <a:rPr lang="en-US" dirty="0">
                <a:hlinkClick r:id="rId6"/>
              </a:rPr>
              <a:t>http://www.britannica.com/EBchecked/topic/276026/humanities</a:t>
            </a:r>
            <a:r>
              <a:rPr lang="cs-CZ" dirty="0"/>
              <a:t> </a:t>
            </a:r>
            <a:endParaRPr lang="cs-CZ" b="0" dirty="0"/>
          </a:p>
          <a:p>
            <a:pPr defTabSz="910011">
              <a:defRPr/>
            </a:pPr>
            <a:endParaRPr lang="cs-CZ" b="0"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20</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0011">
              <a:defRPr/>
            </a:pPr>
            <a:r>
              <a:rPr lang="cs-CZ" dirty="0" err="1"/>
              <a:t>synonyms</a:t>
            </a:r>
            <a:r>
              <a:rPr lang="cs-CZ" dirty="0"/>
              <a:t>: </a:t>
            </a:r>
            <a:r>
              <a:rPr lang="en-US" dirty="0"/>
              <a:t>thinking, reasoning, thought, wisdom, knowledge</a:t>
            </a:r>
            <a:endParaRPr lang="cs-CZ" dirty="0"/>
          </a:p>
          <a:p>
            <a:pPr defTabSz="910011">
              <a:defRPr/>
            </a:pPr>
            <a:r>
              <a:rPr lang="en-US" dirty="0"/>
              <a:t>Middle English: from Old French </a:t>
            </a:r>
            <a:r>
              <a:rPr lang="en-US" i="1" dirty="0" err="1"/>
              <a:t>philosophie</a:t>
            </a:r>
            <a:r>
              <a:rPr lang="en-US" dirty="0"/>
              <a:t>, via Latin from Greek</a:t>
            </a:r>
            <a:endParaRPr lang="cs-CZ" dirty="0"/>
          </a:p>
          <a:p>
            <a:pPr defTabSz="910011">
              <a:defRPr/>
            </a:pPr>
            <a:r>
              <a:rPr lang="cs-CZ" b="0" dirty="0"/>
              <a:t>Statue </a:t>
            </a:r>
            <a:r>
              <a:rPr lang="cs-CZ" b="0" dirty="0" err="1"/>
              <a:t>of</a:t>
            </a:r>
            <a:r>
              <a:rPr lang="cs-CZ" b="0" dirty="0"/>
              <a:t> Liberty (not </a:t>
            </a:r>
            <a:r>
              <a:rPr lang="cs-CZ" b="0" dirty="0" err="1"/>
              <a:t>of</a:t>
            </a:r>
            <a:r>
              <a:rPr lang="cs-CZ" b="0" dirty="0"/>
              <a:t> </a:t>
            </a:r>
            <a:r>
              <a:rPr lang="cs-CZ" b="0" dirty="0" err="1"/>
              <a:t>freedom</a:t>
            </a:r>
            <a:r>
              <a:rPr lang="cs-CZ" b="0" dirty="0"/>
              <a:t>!)</a:t>
            </a:r>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3</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„Septem-</a:t>
            </a:r>
            <a:r>
              <a:rPr lang="cs-CZ" dirty="0" err="1"/>
              <a:t>artes</a:t>
            </a:r>
            <a:r>
              <a:rPr lang="cs-CZ" dirty="0"/>
              <a:t>-</a:t>
            </a:r>
            <a:r>
              <a:rPr lang="cs-CZ" dirty="0" err="1"/>
              <a:t>liberales</a:t>
            </a:r>
            <a:r>
              <a:rPr lang="cs-CZ" dirty="0"/>
              <a:t> </a:t>
            </a:r>
            <a:r>
              <a:rPr lang="cs-CZ" dirty="0" err="1"/>
              <a:t>Herrad</a:t>
            </a:r>
            <a:r>
              <a:rPr lang="cs-CZ" dirty="0"/>
              <a:t>-</a:t>
            </a:r>
            <a:r>
              <a:rPr lang="cs-CZ" dirty="0" err="1"/>
              <a:t>von</a:t>
            </a:r>
            <a:r>
              <a:rPr lang="cs-CZ" dirty="0"/>
              <a:t>-</a:t>
            </a:r>
            <a:r>
              <a:rPr lang="cs-CZ" dirty="0" err="1"/>
              <a:t>Landsberg</a:t>
            </a:r>
            <a:r>
              <a:rPr lang="cs-CZ" dirty="0"/>
              <a:t> </a:t>
            </a:r>
            <a:r>
              <a:rPr lang="cs-CZ" dirty="0" err="1"/>
              <a:t>Hortus</a:t>
            </a:r>
            <a:r>
              <a:rPr lang="cs-CZ" dirty="0"/>
              <a:t>-</a:t>
            </a:r>
            <a:r>
              <a:rPr lang="cs-CZ" dirty="0" err="1"/>
              <a:t>deliciarum</a:t>
            </a:r>
            <a:r>
              <a:rPr lang="cs-CZ" dirty="0"/>
              <a:t> 1180“ od </a:t>
            </a:r>
            <a:r>
              <a:rPr lang="cs-CZ" dirty="0" err="1"/>
              <a:t>Herrad</a:t>
            </a:r>
            <a:r>
              <a:rPr lang="cs-CZ" dirty="0"/>
              <a:t> </a:t>
            </a:r>
            <a:r>
              <a:rPr lang="cs-CZ" dirty="0" err="1"/>
              <a:t>von</a:t>
            </a:r>
            <a:r>
              <a:rPr lang="cs-CZ" dirty="0"/>
              <a:t> </a:t>
            </a:r>
            <a:r>
              <a:rPr lang="cs-CZ" dirty="0" err="1"/>
              <a:t>Landsberg</a:t>
            </a:r>
            <a:r>
              <a:rPr lang="cs-CZ" dirty="0"/>
              <a:t> – </a:t>
            </a:r>
            <a:r>
              <a:rPr lang="cs-CZ" dirty="0" err="1"/>
              <a:t>Hortus</a:t>
            </a:r>
            <a:r>
              <a:rPr lang="cs-CZ" dirty="0"/>
              <a:t> </a:t>
            </a:r>
            <a:r>
              <a:rPr lang="cs-CZ" dirty="0" err="1"/>
              <a:t>Deliciarum</a:t>
            </a:r>
            <a:r>
              <a:rPr lang="cs-CZ" dirty="0"/>
              <a:t>. Licencováno pod Volné dílo via </a:t>
            </a:r>
            <a:r>
              <a:rPr lang="cs-CZ" dirty="0" err="1"/>
              <a:t>Wikimedia</a:t>
            </a:r>
            <a:r>
              <a:rPr lang="cs-CZ" dirty="0"/>
              <a:t> </a:t>
            </a:r>
            <a:r>
              <a:rPr lang="cs-CZ" dirty="0" err="1"/>
              <a:t>Commons</a:t>
            </a:r>
            <a:r>
              <a:rPr lang="cs-CZ" dirty="0"/>
              <a:t> - http://commons.wikimedia.org/wiki/File:Septem-artes-liberales_Herrad-von-Landsberg_Hortus-deliciarum_1180.jpg#mediaviewer/File:Septem-artes-liberales_Herrad-von-Landsberg_Hortus-deliciarum_1180.jpg</a:t>
            </a:r>
          </a:p>
          <a:p>
            <a:endParaRPr lang="cs-CZ" dirty="0"/>
          </a:p>
          <a:p>
            <a:r>
              <a:rPr lang="cs-CZ" dirty="0"/>
              <a:t>https://www2.naz.edu/dept/philosophy/liberal-arts-resources/</a:t>
            </a:r>
          </a:p>
          <a:p>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21</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22</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dirty="0" err="1"/>
              <a:t>Aristotle</a:t>
            </a:r>
            <a:r>
              <a:rPr lang="cs-CZ" dirty="0"/>
              <a:t>, </a:t>
            </a:r>
            <a:r>
              <a:rPr lang="cs-CZ" dirty="0" err="1"/>
              <a:t>Metaph</a:t>
            </a:r>
            <a:r>
              <a:rPr lang="cs-CZ" dirty="0"/>
              <a:t>. 981b 10-25: </a:t>
            </a:r>
            <a:r>
              <a:rPr lang="en-US" dirty="0"/>
              <a:t>It is therefore probable that at first the inventor of any art which went further than the ordinary sensations was admired by his fellow-men, not merely because some of his inventions were useful, but as </a:t>
            </a:r>
            <a:r>
              <a:rPr lang="en-US" b="1" dirty="0"/>
              <a:t>being a wise and superior person</a:t>
            </a:r>
            <a:r>
              <a:rPr lang="en-US" dirty="0"/>
              <a:t>.</a:t>
            </a:r>
            <a:r>
              <a:rPr lang="cs-CZ" dirty="0"/>
              <a:t> </a:t>
            </a:r>
            <a:r>
              <a:rPr lang="en-US" dirty="0"/>
              <a:t>And as more and more arts were discovered, some relating to the necessities and some to the pastimes of life, the inventors of the latter were always considered wiser than those of the former, [20] because </a:t>
            </a:r>
            <a:r>
              <a:rPr lang="en-US" b="1" dirty="0"/>
              <a:t>their branches of knowledge did not aim at utility</a:t>
            </a:r>
            <a:r>
              <a:rPr lang="en-US" dirty="0"/>
              <a:t>.</a:t>
            </a:r>
            <a:r>
              <a:rPr lang="cs-CZ" dirty="0"/>
              <a:t> </a:t>
            </a:r>
            <a:r>
              <a:rPr lang="en-US" dirty="0"/>
              <a:t>Hence when all the discoveries of this kind were fully developed, the sciences which relate neither to pleasure nor yet to the necessities of life were invented, and </a:t>
            </a:r>
            <a:r>
              <a:rPr lang="en-US" b="1" dirty="0"/>
              <a:t>first in those places where men had leisure</a:t>
            </a:r>
            <a:r>
              <a:rPr lang="en-US" dirty="0"/>
              <a:t>. Thus the mathematical sciences originated in the neighborhood of Egypt, because there </a:t>
            </a:r>
            <a:r>
              <a:rPr lang="en-US" b="1" dirty="0"/>
              <a:t>the priestly class was allowed leisure</a:t>
            </a:r>
            <a:r>
              <a:rPr lang="en-US" dirty="0"/>
              <a:t>.</a:t>
            </a:r>
          </a:p>
          <a:p>
            <a:r>
              <a:rPr lang="en-US" b="1" dirty="0"/>
              <a:t>The difference between art and science and the other kindred mental activities has been stated in the</a:t>
            </a:r>
            <a:r>
              <a:rPr lang="cs-CZ" b="1" dirty="0"/>
              <a:t> </a:t>
            </a:r>
            <a:r>
              <a:rPr lang="en-US" b="1" dirty="0"/>
              <a:t>Ethics</a:t>
            </a:r>
            <a:r>
              <a:rPr lang="en-US" dirty="0"/>
              <a:t>; the reason for our present discussion is that it is generally assumed that </a:t>
            </a:r>
            <a:r>
              <a:rPr lang="en-US" b="1" dirty="0"/>
              <a:t>what is called Wisdom is concerned with the primary causes and principles</a:t>
            </a:r>
            <a:r>
              <a:rPr lang="en-US" dirty="0"/>
              <a:t>, so that, as has been already stated, the man of experience is held to be wiser than the mere possessors of any power of sensation, the artist than the man of experience, the master craftsman than the artisan; and the speculative sciences to be more learned than the productive. </a:t>
            </a:r>
            <a:endParaRPr lang="cs-CZ" dirty="0"/>
          </a:p>
          <a:p>
            <a:endParaRPr lang="cs-CZ" dirty="0"/>
          </a:p>
          <a:p>
            <a:r>
              <a:rPr lang="cs-CZ" dirty="0" err="1"/>
              <a:t>Aristotle</a:t>
            </a:r>
            <a:r>
              <a:rPr lang="cs-CZ" dirty="0"/>
              <a:t>. </a:t>
            </a:r>
            <a:r>
              <a:rPr lang="cs-CZ" dirty="0" err="1"/>
              <a:t>Aristotle</a:t>
            </a:r>
            <a:r>
              <a:rPr lang="cs-CZ" dirty="0"/>
              <a:t> in 23 </a:t>
            </a:r>
            <a:r>
              <a:rPr lang="cs-CZ" dirty="0" err="1"/>
              <a:t>Volumes</a:t>
            </a:r>
            <a:r>
              <a:rPr lang="cs-CZ" dirty="0"/>
              <a:t>, Vols.17, 18, </a:t>
            </a:r>
            <a:r>
              <a:rPr lang="cs-CZ" dirty="0" err="1"/>
              <a:t>translated</a:t>
            </a:r>
            <a:r>
              <a:rPr lang="cs-CZ" dirty="0"/>
              <a:t> by </a:t>
            </a:r>
            <a:r>
              <a:rPr lang="cs-CZ" dirty="0" err="1"/>
              <a:t>Hugh</a:t>
            </a:r>
            <a:r>
              <a:rPr lang="cs-CZ" dirty="0"/>
              <a:t> </a:t>
            </a:r>
            <a:r>
              <a:rPr lang="cs-CZ" dirty="0" err="1"/>
              <a:t>Tredennick</a:t>
            </a:r>
            <a:r>
              <a:rPr lang="cs-CZ" dirty="0"/>
              <a:t>. Cambridge, MA, Harvard University </a:t>
            </a:r>
            <a:r>
              <a:rPr lang="cs-CZ" dirty="0" err="1"/>
              <a:t>Press</a:t>
            </a:r>
            <a:r>
              <a:rPr lang="cs-CZ" dirty="0"/>
              <a:t>; London, William </a:t>
            </a:r>
            <a:r>
              <a:rPr lang="cs-CZ" dirty="0" err="1"/>
              <a:t>Heinemann</a:t>
            </a:r>
            <a:r>
              <a:rPr lang="cs-CZ" dirty="0"/>
              <a:t> Ltd. 1933, 1989. </a:t>
            </a:r>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23</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CE5D942-86AD-4DFE-B2E8-B87A14E5E47A}" type="slidenum">
              <a:rPr lang="cs-CZ"/>
              <a:pPr/>
              <a:t>24</a:t>
            </a:fld>
            <a:endParaRPr lang="cs-CZ"/>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cs-CZ" dirty="0" err="1"/>
              <a:t>Athena</a:t>
            </a:r>
            <a:r>
              <a:rPr lang="cs-CZ" dirty="0"/>
              <a:t> / Minerva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25</a:t>
            </a:fld>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b="1" dirty="0"/>
              <a:t>Hermes</a:t>
            </a:r>
            <a:r>
              <a:rPr lang="en-US" dirty="0"/>
              <a:t> was considered to be </a:t>
            </a:r>
            <a:r>
              <a:rPr lang="en-US" b="1" dirty="0"/>
              <a:t>the inventor of language and speech, an interpreter, a liar, a thief, and a trickster</a:t>
            </a:r>
            <a:r>
              <a:rPr lang="en-US" dirty="0"/>
              <a:t>.</a:t>
            </a:r>
            <a:r>
              <a:rPr lang="en-US" baseline="30000" dirty="0"/>
              <a:t> </a:t>
            </a:r>
            <a:r>
              <a:rPr lang="cs-CZ" baseline="30000" dirty="0"/>
              <a:t> </a:t>
            </a:r>
            <a:r>
              <a:rPr lang="en-US" dirty="0"/>
              <a:t>As Socrates noted, words have the power to reveal or conceal and can deliver messages in an ambiguous way</a:t>
            </a:r>
            <a:r>
              <a:rPr lang="cs-CZ" dirty="0"/>
              <a:t>:</a:t>
            </a:r>
            <a:r>
              <a:rPr lang="en-US" dirty="0"/>
              <a:t> </a:t>
            </a:r>
            <a:r>
              <a:rPr lang="en-US" dirty="0" err="1"/>
              <a:t>th</a:t>
            </a:r>
            <a:r>
              <a:rPr lang="cs-CZ" dirty="0" err="1"/>
              <a:t>ey</a:t>
            </a:r>
            <a:r>
              <a:rPr lang="en-US" dirty="0"/>
              <a:t> could lead to truth or to falsehood</a:t>
            </a:r>
            <a:r>
              <a:rPr lang="cs-CZ" dirty="0"/>
              <a:t>.</a:t>
            </a:r>
            <a:r>
              <a:rPr lang="cs-CZ" baseline="0" dirty="0"/>
              <a:t> </a:t>
            </a:r>
            <a:r>
              <a:rPr lang="en-US" dirty="0"/>
              <a:t>Hermes</a:t>
            </a:r>
            <a:r>
              <a:rPr lang="cs-CZ" dirty="0"/>
              <a:t> </a:t>
            </a:r>
            <a:r>
              <a:rPr lang="en-US" dirty="0"/>
              <a:t>was said to relish the uneasiness of those who received the messages he delivered.</a:t>
            </a:r>
            <a:endParaRPr lang="cs-CZ" dirty="0"/>
          </a:p>
          <a:p>
            <a:r>
              <a:rPr lang="cs-CZ" dirty="0" err="1"/>
              <a:t>Quintana</a:t>
            </a:r>
            <a:r>
              <a:rPr lang="cs-CZ" dirty="0"/>
              <a:t> Paz, </a:t>
            </a:r>
            <a:r>
              <a:rPr lang="cs-CZ" dirty="0" err="1"/>
              <a:t>Miguel</a:t>
            </a:r>
            <a:r>
              <a:rPr lang="cs-CZ" dirty="0"/>
              <a:t> </a:t>
            </a:r>
            <a:r>
              <a:rPr lang="cs-CZ" dirty="0" err="1"/>
              <a:t>Ángel</a:t>
            </a:r>
            <a:r>
              <a:rPr lang="cs-CZ" dirty="0"/>
              <a:t>, </a:t>
            </a:r>
            <a:r>
              <a:rPr lang="cs-CZ" dirty="0">
                <a:hlinkClick r:id="rId3"/>
              </a:rPr>
              <a:t>"On </a:t>
            </a:r>
            <a:r>
              <a:rPr lang="cs-CZ" dirty="0" err="1">
                <a:hlinkClick r:id="rId3"/>
              </a:rPr>
              <a:t>Hermeneutical</a:t>
            </a:r>
            <a:r>
              <a:rPr lang="cs-CZ" dirty="0">
                <a:hlinkClick r:id="rId3"/>
              </a:rPr>
              <a:t> </a:t>
            </a:r>
            <a:r>
              <a:rPr lang="cs-CZ" dirty="0" err="1">
                <a:hlinkClick r:id="rId3"/>
              </a:rPr>
              <a:t>Ethics</a:t>
            </a:r>
            <a:r>
              <a:rPr lang="cs-CZ" dirty="0">
                <a:hlinkClick r:id="rId3"/>
              </a:rPr>
              <a:t> </a:t>
            </a:r>
            <a:r>
              <a:rPr lang="cs-CZ" dirty="0" err="1">
                <a:hlinkClick r:id="rId3"/>
              </a:rPr>
              <a:t>and</a:t>
            </a:r>
            <a:r>
              <a:rPr lang="cs-CZ" dirty="0">
                <a:hlinkClick r:id="rId3"/>
              </a:rPr>
              <a:t> </a:t>
            </a:r>
            <a:r>
              <a:rPr lang="cs-CZ" dirty="0" err="1">
                <a:hlinkClick r:id="rId3"/>
              </a:rPr>
              <a:t>Education</a:t>
            </a:r>
            <a:r>
              <a:rPr lang="cs-CZ" dirty="0">
                <a:hlinkClick r:id="rId3"/>
              </a:rPr>
              <a:t>"</a:t>
            </a:r>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26</a:t>
            </a:fld>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Nietzsche</a:t>
            </a:r>
            <a:r>
              <a:rPr lang="cs-CZ" dirty="0"/>
              <a:t>. </a:t>
            </a:r>
            <a:r>
              <a:rPr lang="cs-CZ" dirty="0" err="1"/>
              <a:t>Notebooks</a:t>
            </a:r>
            <a:r>
              <a:rPr lang="cs-CZ" dirty="0"/>
              <a:t>, (</a:t>
            </a:r>
            <a:r>
              <a:rPr lang="cs-CZ" dirty="0" err="1"/>
              <a:t>Summer</a:t>
            </a:r>
            <a:r>
              <a:rPr lang="cs-CZ" dirty="0"/>
              <a:t> 1886 – </a:t>
            </a:r>
            <a:r>
              <a:rPr lang="cs-CZ" dirty="0" err="1"/>
              <a:t>Fall</a:t>
            </a:r>
            <a:r>
              <a:rPr lang="cs-CZ" dirty="0"/>
              <a:t> 1887). </a:t>
            </a:r>
            <a:r>
              <a:rPr lang="cs-CZ" dirty="0" err="1"/>
              <a:t>In</a:t>
            </a:r>
            <a:r>
              <a:rPr lang="cs-CZ" i="1" dirty="0" err="1"/>
              <a:t>The</a:t>
            </a:r>
            <a:r>
              <a:rPr lang="cs-CZ" i="1" dirty="0"/>
              <a:t> Portable </a:t>
            </a:r>
            <a:r>
              <a:rPr lang="cs-CZ" i="1" dirty="0" err="1"/>
              <a:t>Nietzsche</a:t>
            </a:r>
            <a:r>
              <a:rPr lang="cs-CZ" dirty="0"/>
              <a:t> (1954), p. 458.</a:t>
            </a:r>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27</a:t>
            </a:fld>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gr</a:t>
            </a:r>
            <a:r>
              <a:rPr lang="cs-CZ" dirty="0"/>
              <a:t>. </a:t>
            </a:r>
            <a:r>
              <a:rPr lang="cs-CZ" dirty="0" err="1"/>
              <a:t>mythos</a:t>
            </a:r>
            <a:r>
              <a:rPr lang="cs-CZ" dirty="0"/>
              <a:t> – </a:t>
            </a:r>
            <a:r>
              <a:rPr lang="cs-CZ" dirty="0" err="1"/>
              <a:t>word</a:t>
            </a:r>
            <a:r>
              <a:rPr lang="cs-CZ" dirty="0"/>
              <a:t>, story, </a:t>
            </a:r>
            <a:r>
              <a:rPr lang="cs-CZ" dirty="0" err="1"/>
              <a:t>narration</a:t>
            </a:r>
            <a:endParaRPr lang="cs-CZ" dirty="0"/>
          </a:p>
          <a:p>
            <a:r>
              <a:rPr lang="cs-CZ" dirty="0" err="1"/>
              <a:t>gr</a:t>
            </a:r>
            <a:r>
              <a:rPr lang="cs-CZ" dirty="0"/>
              <a:t>. logos – </a:t>
            </a:r>
            <a:r>
              <a:rPr lang="cs-CZ" dirty="0" err="1"/>
              <a:t>word</a:t>
            </a:r>
            <a:r>
              <a:rPr lang="cs-CZ" dirty="0"/>
              <a:t>, </a:t>
            </a:r>
            <a:r>
              <a:rPr lang="cs-CZ" dirty="0" err="1"/>
              <a:t>reason</a:t>
            </a:r>
            <a:r>
              <a:rPr lang="cs-CZ" dirty="0"/>
              <a:t>, </a:t>
            </a:r>
            <a:r>
              <a:rPr lang="cs-CZ" dirty="0" err="1"/>
              <a:t>issue</a:t>
            </a:r>
            <a:r>
              <a:rPr lang="cs-CZ" dirty="0"/>
              <a:t>, argument, </a:t>
            </a:r>
            <a:r>
              <a:rPr lang="cs-CZ" dirty="0" err="1"/>
              <a:t>meaning</a:t>
            </a:r>
            <a:r>
              <a:rPr lang="cs-CZ" dirty="0"/>
              <a:t>, idea, </a:t>
            </a:r>
            <a:r>
              <a:rPr lang="cs-CZ" dirty="0" err="1"/>
              <a:t>concept</a:t>
            </a:r>
            <a:endParaRPr lang="cs-CZ" dirty="0"/>
          </a:p>
          <a:p>
            <a:pPr defTabSz="910011">
              <a:defRPr/>
            </a:pPr>
            <a:r>
              <a:rPr lang="cs-CZ" dirty="0" err="1"/>
              <a:t>gr</a:t>
            </a:r>
            <a:r>
              <a:rPr lang="cs-CZ" dirty="0"/>
              <a:t>. fysis – </a:t>
            </a:r>
            <a:r>
              <a:rPr lang="cs-CZ" dirty="0" err="1"/>
              <a:t>natural</a:t>
            </a:r>
            <a:r>
              <a:rPr lang="cs-CZ" dirty="0"/>
              <a:t>, </a:t>
            </a:r>
            <a:r>
              <a:rPr lang="cs-CZ" dirty="0" err="1"/>
              <a:t>organic</a:t>
            </a:r>
            <a:endParaRPr lang="cs-CZ" dirty="0"/>
          </a:p>
          <a:p>
            <a:pPr defTabSz="910011">
              <a:defRPr/>
            </a:pPr>
            <a:r>
              <a:rPr lang="cs-CZ" dirty="0" err="1"/>
              <a:t>gr</a:t>
            </a:r>
            <a:r>
              <a:rPr lang="cs-CZ" dirty="0"/>
              <a:t>. </a:t>
            </a:r>
            <a:r>
              <a:rPr lang="cs-CZ" dirty="0" err="1"/>
              <a:t>techné</a:t>
            </a:r>
            <a:r>
              <a:rPr lang="cs-CZ" dirty="0"/>
              <a:t> – </a:t>
            </a:r>
            <a:r>
              <a:rPr lang="cs-CZ" dirty="0" err="1"/>
              <a:t>art</a:t>
            </a:r>
            <a:r>
              <a:rPr lang="cs-CZ" dirty="0"/>
              <a:t>, </a:t>
            </a:r>
            <a:r>
              <a:rPr lang="cs-CZ" dirty="0" err="1"/>
              <a:t>method</a:t>
            </a:r>
            <a:r>
              <a:rPr lang="cs-CZ" dirty="0"/>
              <a:t> (technology)</a:t>
            </a:r>
          </a:p>
          <a:p>
            <a:pPr defTabSz="910011">
              <a:defRPr/>
            </a:pPr>
            <a:r>
              <a:rPr lang="cs-CZ" dirty="0" err="1"/>
              <a:t>gr</a:t>
            </a:r>
            <a:r>
              <a:rPr lang="cs-CZ" dirty="0"/>
              <a:t>. </a:t>
            </a:r>
            <a:r>
              <a:rPr lang="cs-CZ" baseline="0" dirty="0" err="1"/>
              <a:t>praxis</a:t>
            </a:r>
            <a:r>
              <a:rPr lang="cs-CZ" baseline="0" dirty="0"/>
              <a:t> – </a:t>
            </a:r>
            <a:r>
              <a:rPr lang="cs-CZ" baseline="0" dirty="0" err="1"/>
              <a:t>act</a:t>
            </a:r>
            <a:r>
              <a:rPr lang="cs-CZ" baseline="0" dirty="0"/>
              <a:t>, </a:t>
            </a:r>
            <a:r>
              <a:rPr lang="cs-CZ" baseline="0" dirty="0" err="1"/>
              <a:t>action</a:t>
            </a:r>
            <a:r>
              <a:rPr lang="cs-CZ" baseline="0" dirty="0"/>
              <a:t>, </a:t>
            </a:r>
            <a:r>
              <a:rPr lang="cs-CZ" baseline="0" dirty="0" err="1"/>
              <a:t>work</a:t>
            </a:r>
            <a:r>
              <a:rPr lang="cs-CZ" baseline="0" dirty="0"/>
              <a:t>, </a:t>
            </a:r>
            <a:r>
              <a:rPr lang="cs-CZ" baseline="0" dirty="0" err="1"/>
              <a:t>doing</a:t>
            </a:r>
            <a:endParaRPr lang="cs-CZ" dirty="0"/>
          </a:p>
          <a:p>
            <a:r>
              <a:rPr lang="cs-CZ" dirty="0" err="1"/>
              <a:t>gr</a:t>
            </a:r>
            <a:r>
              <a:rPr lang="cs-CZ" dirty="0"/>
              <a:t>. </a:t>
            </a:r>
            <a:r>
              <a:rPr lang="cs-CZ" baseline="0" dirty="0" err="1"/>
              <a:t>theoria</a:t>
            </a:r>
            <a:r>
              <a:rPr lang="cs-CZ" baseline="0" dirty="0"/>
              <a:t> – </a:t>
            </a:r>
            <a:r>
              <a:rPr lang="cs-CZ" dirty="0" err="1"/>
              <a:t>procession</a:t>
            </a:r>
            <a:r>
              <a:rPr lang="cs-CZ" dirty="0"/>
              <a:t>, </a:t>
            </a:r>
            <a:r>
              <a:rPr lang="cs-CZ" dirty="0" err="1"/>
              <a:t>view</a:t>
            </a:r>
            <a:r>
              <a:rPr lang="cs-CZ" dirty="0"/>
              <a:t>, </a:t>
            </a:r>
            <a:r>
              <a:rPr lang="cs-CZ" dirty="0" err="1"/>
              <a:t>spectacle</a:t>
            </a:r>
            <a:r>
              <a:rPr lang="cs-CZ" dirty="0"/>
              <a:t>, </a:t>
            </a:r>
            <a:r>
              <a:rPr lang="cs-CZ" dirty="0" err="1"/>
              <a:t>theory</a:t>
            </a:r>
            <a:endParaRPr lang="cs-CZ" dirty="0"/>
          </a:p>
          <a:p>
            <a:r>
              <a:rPr lang="cs-CZ" dirty="0" err="1"/>
              <a:t>gr</a:t>
            </a:r>
            <a:r>
              <a:rPr lang="cs-CZ" dirty="0"/>
              <a:t>. </a:t>
            </a:r>
            <a:r>
              <a:rPr lang="cs-CZ" dirty="0" err="1"/>
              <a:t>epistémé</a:t>
            </a:r>
            <a:r>
              <a:rPr lang="cs-CZ" dirty="0"/>
              <a:t> – science, </a:t>
            </a:r>
            <a:r>
              <a:rPr lang="cs-CZ" dirty="0" err="1"/>
              <a:t>knowledge</a:t>
            </a:r>
            <a:r>
              <a:rPr lang="cs-CZ" dirty="0"/>
              <a:t>, </a:t>
            </a:r>
            <a:r>
              <a:rPr lang="cs-CZ" dirty="0" err="1"/>
              <a:t>understanding</a:t>
            </a:r>
            <a:endParaRPr lang="cs-CZ" dirty="0"/>
          </a:p>
          <a:p>
            <a:r>
              <a:rPr lang="cs-CZ" dirty="0" err="1"/>
              <a:t>gr</a:t>
            </a:r>
            <a:r>
              <a:rPr lang="cs-CZ" dirty="0"/>
              <a:t>. </a:t>
            </a:r>
            <a:r>
              <a:rPr lang="cs-CZ" dirty="0" err="1"/>
              <a:t>fronésis</a:t>
            </a:r>
            <a:r>
              <a:rPr lang="cs-CZ" dirty="0"/>
              <a:t> – (</a:t>
            </a:r>
            <a:r>
              <a:rPr lang="cs-CZ" dirty="0" err="1"/>
              <a:t>practical</a:t>
            </a:r>
            <a:r>
              <a:rPr lang="cs-CZ" dirty="0"/>
              <a:t>)</a:t>
            </a:r>
            <a:r>
              <a:rPr lang="cs-CZ" baseline="0" dirty="0"/>
              <a:t> </a:t>
            </a:r>
            <a:r>
              <a:rPr lang="cs-CZ" dirty="0" err="1"/>
              <a:t>wisdom</a:t>
            </a:r>
            <a:r>
              <a:rPr lang="cs-CZ" dirty="0"/>
              <a:t> </a:t>
            </a:r>
          </a:p>
          <a:p>
            <a:endParaRPr lang="cs-CZ" dirty="0"/>
          </a:p>
          <a:p>
            <a:r>
              <a:rPr lang="cs-CZ" dirty="0" err="1"/>
              <a:t>Metaph</a:t>
            </a:r>
            <a:r>
              <a:rPr lang="cs-CZ" dirty="0"/>
              <a:t>.</a:t>
            </a:r>
            <a:r>
              <a:rPr lang="cs-CZ" baseline="0" dirty="0"/>
              <a:t> 981a6-981b6</a:t>
            </a:r>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28</a:t>
            </a:fld>
            <a:endParaRPr 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Acc</a:t>
            </a:r>
            <a:r>
              <a:rPr lang="cs-CZ" dirty="0"/>
              <a:t>.</a:t>
            </a:r>
            <a:r>
              <a:rPr lang="cs-CZ" baseline="0" dirty="0"/>
              <a:t> to </a:t>
            </a:r>
            <a:r>
              <a:rPr lang="cs-CZ" baseline="0" dirty="0" err="1"/>
              <a:t>Aristotle</a:t>
            </a:r>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29</a:t>
            </a:fld>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30</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4</a:t>
            </a:fld>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GB" dirty="0" err="1"/>
              <a:t>Aristot</a:t>
            </a:r>
            <a:r>
              <a:rPr lang="cs-CZ" dirty="0" err="1"/>
              <a:t>le</a:t>
            </a:r>
            <a:r>
              <a:rPr lang="en-GB" dirty="0"/>
              <a:t>. </a:t>
            </a:r>
            <a:r>
              <a:rPr lang="en-GB" dirty="0" err="1"/>
              <a:t>Politi</a:t>
            </a:r>
            <a:r>
              <a:rPr lang="cs-CZ" dirty="0" err="1"/>
              <a:t>cs</a:t>
            </a:r>
            <a:r>
              <a:rPr lang="en-GB" dirty="0"/>
              <a:t>. 1278 b 19: “</a:t>
            </a:r>
            <a:r>
              <a:rPr lang="en-GB" dirty="0" err="1"/>
              <a:t>est</a:t>
            </a:r>
            <a:r>
              <a:rPr lang="en-GB" dirty="0"/>
              <a:t> in </a:t>
            </a:r>
            <a:r>
              <a:rPr lang="en-GB" dirty="0" err="1"/>
              <a:t>anthrópos</a:t>
            </a:r>
            <a:r>
              <a:rPr lang="en-GB" dirty="0"/>
              <a:t> </a:t>
            </a:r>
            <a:r>
              <a:rPr lang="en-GB" dirty="0" err="1"/>
              <a:t>zóon</a:t>
            </a:r>
            <a:r>
              <a:rPr lang="en-GB" dirty="0"/>
              <a:t> </a:t>
            </a:r>
            <a:r>
              <a:rPr lang="en-GB" dirty="0" err="1"/>
              <a:t>politikon</a:t>
            </a:r>
            <a:r>
              <a:rPr lang="en-GB" dirty="0"/>
              <a:t>” (“</a:t>
            </a:r>
            <a:r>
              <a:rPr lang="en-GB" b="1" dirty="0"/>
              <a:t>man is naturally destined for a communal life</a:t>
            </a:r>
            <a:r>
              <a:rPr lang="en-GB" dirty="0"/>
              <a:t>”).</a:t>
            </a:r>
            <a:endParaRPr lang="cs-CZ" dirty="0"/>
          </a:p>
          <a:p>
            <a:r>
              <a:rPr lang="en-GB" dirty="0"/>
              <a:t>Cf. </a:t>
            </a:r>
            <a:r>
              <a:rPr lang="en-GB" dirty="0" err="1"/>
              <a:t>Aristot</a:t>
            </a:r>
            <a:r>
              <a:rPr lang="cs-CZ" dirty="0" err="1"/>
              <a:t>le</a:t>
            </a:r>
            <a:r>
              <a:rPr lang="en-GB" dirty="0"/>
              <a:t>. </a:t>
            </a:r>
            <a:r>
              <a:rPr lang="en-GB" dirty="0" err="1"/>
              <a:t>Politi</a:t>
            </a:r>
            <a:r>
              <a:rPr lang="cs-CZ" dirty="0" err="1"/>
              <a:t>cs</a:t>
            </a:r>
            <a:r>
              <a:rPr lang="en-GB" dirty="0"/>
              <a:t>. 1253a 2. 9: “ho </a:t>
            </a:r>
            <a:r>
              <a:rPr lang="en-GB" dirty="0" err="1"/>
              <a:t>anthrópos</a:t>
            </a:r>
            <a:r>
              <a:rPr lang="en-GB" dirty="0"/>
              <a:t> </a:t>
            </a:r>
            <a:r>
              <a:rPr lang="en-GB" dirty="0" err="1"/>
              <a:t>fysei</a:t>
            </a:r>
            <a:r>
              <a:rPr lang="en-GB" dirty="0"/>
              <a:t> </a:t>
            </a:r>
            <a:r>
              <a:rPr lang="en-GB" dirty="0" err="1"/>
              <a:t>politikon</a:t>
            </a:r>
            <a:r>
              <a:rPr lang="en-GB" dirty="0"/>
              <a:t> </a:t>
            </a:r>
            <a:r>
              <a:rPr lang="en-GB" dirty="0" err="1"/>
              <a:t>zóon</a:t>
            </a:r>
            <a:r>
              <a:rPr lang="en-GB" dirty="0"/>
              <a:t>” (“man is naturally destined for a communal life”), “</a:t>
            </a:r>
            <a:r>
              <a:rPr lang="en-GB" dirty="0" err="1"/>
              <a:t>politikon</a:t>
            </a:r>
            <a:r>
              <a:rPr lang="en-GB" dirty="0"/>
              <a:t> ho </a:t>
            </a:r>
            <a:r>
              <a:rPr lang="en-GB" dirty="0" err="1"/>
              <a:t>anthrópos</a:t>
            </a:r>
            <a:r>
              <a:rPr lang="en-GB" dirty="0"/>
              <a:t> </a:t>
            </a:r>
            <a:r>
              <a:rPr lang="en-GB" dirty="0" err="1"/>
              <a:t>zóon</a:t>
            </a:r>
            <a:r>
              <a:rPr lang="en-GB" dirty="0"/>
              <a:t>” (“</a:t>
            </a:r>
            <a:r>
              <a:rPr lang="en-GB" b="1" dirty="0"/>
              <a:t>man is a being naturally destined for a community life</a:t>
            </a:r>
            <a:r>
              <a:rPr lang="en-GB" dirty="0"/>
              <a:t>”).</a:t>
            </a:r>
            <a:endParaRPr lang="cs-CZ" dirty="0"/>
          </a:p>
          <a:p>
            <a:r>
              <a:rPr lang="en-GB" dirty="0" err="1"/>
              <a:t>Aristot</a:t>
            </a:r>
            <a:r>
              <a:rPr lang="cs-CZ" dirty="0" err="1"/>
              <a:t>le</a:t>
            </a:r>
            <a:r>
              <a:rPr lang="en-GB" dirty="0"/>
              <a:t>. </a:t>
            </a:r>
            <a:r>
              <a:rPr lang="en-GB" dirty="0" err="1"/>
              <a:t>Politi</a:t>
            </a:r>
            <a:r>
              <a:rPr lang="cs-CZ" dirty="0" err="1"/>
              <a:t>cs</a:t>
            </a:r>
            <a:r>
              <a:rPr lang="en-GB" dirty="0"/>
              <a:t> 1253 a 19.</a:t>
            </a:r>
            <a:endParaRPr lang="cs-CZ" dirty="0"/>
          </a:p>
          <a:p>
            <a:r>
              <a:rPr lang="en-GB" dirty="0" err="1"/>
              <a:t>Aristot</a:t>
            </a:r>
            <a:r>
              <a:rPr lang="cs-CZ" dirty="0" err="1"/>
              <a:t>le</a:t>
            </a:r>
            <a:r>
              <a:rPr lang="en-GB" dirty="0"/>
              <a:t>. </a:t>
            </a:r>
            <a:r>
              <a:rPr lang="en-GB" i="1" dirty="0" err="1"/>
              <a:t>Nicomach</a:t>
            </a:r>
            <a:r>
              <a:rPr lang="cs-CZ" i="1" dirty="0" err="1"/>
              <a:t>ean</a:t>
            </a:r>
            <a:r>
              <a:rPr lang="en-GB" i="1" dirty="0"/>
              <a:t> Ethics</a:t>
            </a:r>
            <a:r>
              <a:rPr lang="en-GB" dirty="0"/>
              <a:t>. 1097b 11: “</a:t>
            </a:r>
            <a:r>
              <a:rPr lang="en-GB" dirty="0" err="1"/>
              <a:t>fysei</a:t>
            </a:r>
            <a:r>
              <a:rPr lang="en-GB" dirty="0"/>
              <a:t> </a:t>
            </a:r>
            <a:r>
              <a:rPr lang="en-GB" dirty="0" err="1"/>
              <a:t>politikon</a:t>
            </a:r>
            <a:r>
              <a:rPr lang="en-GB" dirty="0"/>
              <a:t> ho </a:t>
            </a:r>
            <a:r>
              <a:rPr lang="en-GB" dirty="0" err="1"/>
              <a:t>anthrópos</a:t>
            </a:r>
            <a:r>
              <a:rPr lang="en-GB" dirty="0"/>
              <a:t>” (“</a:t>
            </a:r>
            <a:r>
              <a:rPr lang="en-GB" b="1" dirty="0"/>
              <a:t>man is naturally destined for life in community</a:t>
            </a:r>
            <a:r>
              <a:rPr lang="en-GB" dirty="0"/>
              <a:t>”). Here, Seneca translated the Greek word “</a:t>
            </a:r>
            <a:r>
              <a:rPr lang="en-GB" dirty="0" err="1"/>
              <a:t>politikon</a:t>
            </a:r>
            <a:r>
              <a:rPr lang="en-GB" dirty="0"/>
              <a:t>” using the Latin “</a:t>
            </a:r>
            <a:r>
              <a:rPr lang="en-GB" dirty="0" err="1"/>
              <a:t>sociale</a:t>
            </a:r>
            <a:r>
              <a:rPr lang="en-GB" dirty="0"/>
              <a:t>”, meaning that man would be of a social nature, but </a:t>
            </a:r>
            <a:r>
              <a:rPr lang="en-GB" b="1" dirty="0"/>
              <a:t>Aristotle had in mind </a:t>
            </a:r>
            <a:r>
              <a:rPr lang="en-GB" b="0" dirty="0"/>
              <a:t>rather</a:t>
            </a:r>
            <a:r>
              <a:rPr lang="en-GB" b="1" dirty="0"/>
              <a:t> the determination for life in community in the sense of a purpose</a:t>
            </a:r>
            <a:r>
              <a:rPr lang="en-GB" dirty="0"/>
              <a:t>. Cf. comments by A. </a:t>
            </a:r>
            <a:r>
              <a:rPr lang="en-GB" dirty="0" err="1"/>
              <a:t>Kříž</a:t>
            </a:r>
            <a:r>
              <a:rPr lang="en-GB" dirty="0"/>
              <a:t> in </a:t>
            </a:r>
            <a:r>
              <a:rPr lang="en-GB" dirty="0" err="1"/>
              <a:t>Aristoteles</a:t>
            </a:r>
            <a:r>
              <a:rPr lang="en-GB" dirty="0"/>
              <a:t>. </a:t>
            </a:r>
            <a:r>
              <a:rPr lang="en-GB" dirty="0" err="1"/>
              <a:t>Etika</a:t>
            </a:r>
            <a:r>
              <a:rPr lang="en-GB" dirty="0"/>
              <a:t> </a:t>
            </a:r>
            <a:r>
              <a:rPr lang="en-GB" dirty="0" err="1"/>
              <a:t>Nikomachova</a:t>
            </a:r>
            <a:r>
              <a:rPr lang="en-GB" dirty="0"/>
              <a:t>. S. 253.</a:t>
            </a:r>
            <a:endParaRPr lang="cs-CZ" dirty="0"/>
          </a:p>
          <a:p>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31</a:t>
            </a:fld>
            <a:endParaRPr 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0011">
              <a:defRPr/>
            </a:pPr>
            <a:r>
              <a:rPr lang="cs-CZ" dirty="0"/>
              <a:t>(1) </a:t>
            </a:r>
            <a:r>
              <a:rPr lang="en-GB" dirty="0"/>
              <a:t>VAN POTTER, R. Bioethics. Bridge to the Future. New Jersey, 1959.</a:t>
            </a:r>
            <a:endParaRPr lang="cs-CZ" dirty="0"/>
          </a:p>
          <a:p>
            <a:endParaRPr lang="cs-CZ" dirty="0"/>
          </a:p>
          <a:p>
            <a:r>
              <a:rPr lang="cs-CZ" dirty="0"/>
              <a:t>(2) </a:t>
            </a:r>
            <a:r>
              <a:rPr lang="en-GB" dirty="0"/>
              <a:t>ONDOK, Josef Petr. </a:t>
            </a:r>
            <a:r>
              <a:rPr lang="en-GB" i="1" dirty="0" err="1"/>
              <a:t>Obecná</a:t>
            </a:r>
            <a:r>
              <a:rPr lang="en-GB" i="1" dirty="0"/>
              <a:t> </a:t>
            </a:r>
            <a:r>
              <a:rPr lang="en-GB" i="1" dirty="0" err="1"/>
              <a:t>etika</a:t>
            </a:r>
            <a:r>
              <a:rPr lang="en-GB" i="1" dirty="0"/>
              <a:t>. </a:t>
            </a:r>
            <a:r>
              <a:rPr lang="en-GB" i="1" dirty="0" err="1"/>
              <a:t>Jednosemestrový</a:t>
            </a:r>
            <a:r>
              <a:rPr lang="en-GB" i="1" dirty="0"/>
              <a:t> </a:t>
            </a:r>
            <a:r>
              <a:rPr lang="en-GB" i="1" dirty="0" err="1"/>
              <a:t>kurs</a:t>
            </a:r>
            <a:r>
              <a:rPr lang="en-GB" i="1" dirty="0"/>
              <a:t> pro 2. </a:t>
            </a:r>
            <a:r>
              <a:rPr lang="en-GB" i="1" dirty="0" err="1"/>
              <a:t>ročník</a:t>
            </a:r>
            <a:r>
              <a:rPr lang="en-GB" i="1" dirty="0"/>
              <a:t> </a:t>
            </a:r>
            <a:r>
              <a:rPr lang="en-GB" i="1" dirty="0" err="1"/>
              <a:t>denního</a:t>
            </a:r>
            <a:r>
              <a:rPr lang="en-GB" i="1" dirty="0"/>
              <a:t> </a:t>
            </a:r>
            <a:r>
              <a:rPr lang="en-GB" i="1" dirty="0" err="1"/>
              <a:t>studia</a:t>
            </a:r>
            <a:r>
              <a:rPr lang="en-GB" dirty="0"/>
              <a:t>. Unedited text. </a:t>
            </a:r>
            <a:r>
              <a:rPr lang="en-GB" dirty="0" err="1"/>
              <a:t>Teologická</a:t>
            </a:r>
            <a:r>
              <a:rPr lang="en-GB" dirty="0"/>
              <a:t> </a:t>
            </a:r>
            <a:r>
              <a:rPr lang="en-GB" dirty="0" err="1"/>
              <a:t>fakulta</a:t>
            </a:r>
            <a:r>
              <a:rPr lang="en-GB" dirty="0"/>
              <a:t> </a:t>
            </a:r>
            <a:r>
              <a:rPr lang="en-GB" dirty="0" err="1"/>
              <a:t>Jihočeské</a:t>
            </a:r>
            <a:r>
              <a:rPr lang="en-GB" dirty="0"/>
              <a:t> </a:t>
            </a:r>
            <a:r>
              <a:rPr lang="en-GB" dirty="0" err="1"/>
              <a:t>univerzity</a:t>
            </a:r>
            <a:r>
              <a:rPr lang="en-GB" dirty="0"/>
              <a:t>. Č. </a:t>
            </a:r>
            <a:r>
              <a:rPr lang="en-GB" dirty="0" err="1"/>
              <a:t>Budějovice</a:t>
            </a:r>
            <a:r>
              <a:rPr lang="en-GB" dirty="0"/>
              <a:t>, 1996. S. 40.</a:t>
            </a:r>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32</a:t>
            </a:fld>
            <a:endParaRPr 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33</a:t>
            </a:fld>
            <a:endParaRPr 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http://classics.mit.edu/Epicurus/menoec.html</a:t>
            </a:r>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34</a:t>
            </a:fld>
            <a:endParaRPr 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0011">
              <a:defRPr/>
            </a:pPr>
            <a:r>
              <a:rPr lang="cs-CZ" i="0" dirty="0" err="1"/>
              <a:t>Nietzsche</a:t>
            </a:r>
            <a:r>
              <a:rPr lang="cs-CZ" i="0" dirty="0"/>
              <a:t>.</a:t>
            </a:r>
            <a:r>
              <a:rPr lang="cs-CZ" i="0" baseline="0" dirty="0"/>
              <a:t> </a:t>
            </a:r>
            <a:r>
              <a:rPr lang="en-US" i="1" dirty="0"/>
              <a:t>The Birth of Tragedy Out of the Spirit of Music</a:t>
            </a:r>
            <a:r>
              <a:rPr lang="en-US" dirty="0"/>
              <a:t> (1873), later expanded as </a:t>
            </a:r>
            <a:r>
              <a:rPr lang="en-US" i="1" dirty="0"/>
              <a:t>The Birth of Tragedy, Or: Hellenism and Pessimism</a:t>
            </a:r>
            <a:r>
              <a:rPr lang="en-US" dirty="0"/>
              <a:t> (1886), Shaun Whiteside translation, Penguin Classics (1993)</a:t>
            </a:r>
            <a:r>
              <a:rPr lang="cs-CZ" dirty="0"/>
              <a:t> P. 73.</a:t>
            </a:r>
            <a:endParaRPr lang="cs-CZ" b="0" dirty="0"/>
          </a:p>
          <a:p>
            <a:pPr defTabSz="910011">
              <a:defRPr/>
            </a:pPr>
            <a:r>
              <a:rPr lang="cs-CZ" b="0" dirty="0" err="1"/>
              <a:t>Jacques</a:t>
            </a:r>
            <a:r>
              <a:rPr lang="cs-CZ" b="0" dirty="0"/>
              <a:t>-Louis</a:t>
            </a:r>
            <a:r>
              <a:rPr lang="cs-CZ" b="0" baseline="0" dirty="0"/>
              <a:t> </a:t>
            </a:r>
            <a:r>
              <a:rPr lang="en-US" b="0" dirty="0"/>
              <a:t>David </a:t>
            </a:r>
            <a:r>
              <a:rPr lang="cs-CZ" b="0" dirty="0"/>
              <a:t>(1787) </a:t>
            </a:r>
            <a:r>
              <a:rPr lang="en-US" b="0" dirty="0"/>
              <a:t>- </a:t>
            </a:r>
            <a:r>
              <a:rPr lang="en-US" b="0" i="1" dirty="0"/>
              <a:t>The Death of Socrates</a:t>
            </a:r>
          </a:p>
          <a:p>
            <a:r>
              <a:rPr lang="cs-CZ" dirty="0">
                <a:hlinkClick r:id="rId3"/>
              </a:rPr>
              <a:t>http://www.</a:t>
            </a:r>
            <a:r>
              <a:rPr lang="cs-CZ" dirty="0" err="1">
                <a:hlinkClick r:id="rId3"/>
              </a:rPr>
              <a:t>metmuseum.org</a:t>
            </a:r>
            <a:r>
              <a:rPr lang="cs-CZ" dirty="0">
                <a:hlinkClick r:id="rId3"/>
              </a:rPr>
              <a:t>/</a:t>
            </a:r>
            <a:r>
              <a:rPr lang="cs-CZ" dirty="0" err="1">
                <a:hlinkClick r:id="rId3"/>
              </a:rPr>
              <a:t>Collections</a:t>
            </a:r>
            <a:r>
              <a:rPr lang="cs-CZ" dirty="0">
                <a:hlinkClick r:id="rId3"/>
              </a:rPr>
              <a:t>/</a:t>
            </a:r>
            <a:r>
              <a:rPr lang="cs-CZ" dirty="0" err="1">
                <a:hlinkClick r:id="rId3"/>
              </a:rPr>
              <a:t>search</a:t>
            </a:r>
            <a:r>
              <a:rPr lang="cs-CZ" dirty="0">
                <a:hlinkClick r:id="rId3"/>
              </a:rPr>
              <a:t>-</a:t>
            </a:r>
            <a:r>
              <a:rPr lang="cs-CZ" dirty="0" err="1">
                <a:hlinkClick r:id="rId3"/>
              </a:rPr>
              <a:t>the</a:t>
            </a:r>
            <a:r>
              <a:rPr lang="cs-CZ" dirty="0">
                <a:hlinkClick r:id="rId3"/>
              </a:rPr>
              <a:t>-</a:t>
            </a:r>
            <a:r>
              <a:rPr lang="cs-CZ" dirty="0" err="1">
                <a:hlinkClick r:id="rId3"/>
              </a:rPr>
              <a:t>collections</a:t>
            </a:r>
            <a:r>
              <a:rPr lang="cs-CZ" dirty="0">
                <a:hlinkClick r:id="rId3"/>
              </a:rPr>
              <a:t>/110000543</a:t>
            </a:r>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35</a:t>
            </a:fld>
            <a:endParaRPr 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Fresco</a:t>
            </a:r>
            <a:r>
              <a:rPr lang="cs-CZ" dirty="0"/>
              <a:t> by </a:t>
            </a:r>
            <a:r>
              <a:rPr lang="cs-CZ" dirty="0" err="1"/>
              <a:t>Raphael</a:t>
            </a:r>
            <a:r>
              <a:rPr lang="cs-CZ" dirty="0"/>
              <a:t> (in Musei</a:t>
            </a:r>
            <a:r>
              <a:rPr lang="cs-CZ" baseline="0" dirty="0"/>
              <a:t> </a:t>
            </a:r>
            <a:r>
              <a:rPr lang="cs-CZ" baseline="0" dirty="0" err="1"/>
              <a:t>Vaticani</a:t>
            </a:r>
            <a:r>
              <a:rPr lang="cs-CZ" baseline="0" dirty="0"/>
              <a:t>). </a:t>
            </a:r>
            <a:r>
              <a:rPr lang="cs-CZ" dirty="0"/>
              <a:t>In </a:t>
            </a:r>
            <a:r>
              <a:rPr lang="cs-CZ" dirty="0" err="1"/>
              <a:t>the</a:t>
            </a:r>
            <a:r>
              <a:rPr lang="cs-CZ" dirty="0"/>
              <a:t> </a:t>
            </a:r>
            <a:r>
              <a:rPr lang="cs-CZ" dirty="0" err="1"/>
              <a:t>middle</a:t>
            </a:r>
            <a:r>
              <a:rPr lang="cs-CZ" dirty="0"/>
              <a:t> </a:t>
            </a:r>
            <a:r>
              <a:rPr lang="en-US" b="1" dirty="0"/>
              <a:t>Plato</a:t>
            </a:r>
            <a:r>
              <a:rPr lang="en-US" dirty="0"/>
              <a:t> (left) and </a:t>
            </a:r>
            <a:r>
              <a:rPr lang="en-US" b="1" dirty="0"/>
              <a:t>Aristotle</a:t>
            </a:r>
            <a:r>
              <a:rPr lang="en-US" dirty="0"/>
              <a:t> (right</a:t>
            </a:r>
            <a:r>
              <a:rPr lang="cs-CZ" dirty="0"/>
              <a:t>): </a:t>
            </a:r>
            <a:r>
              <a:rPr lang="en-US" dirty="0"/>
              <a:t>Aristotle gestures to the earth, representing his belief in knowledge through empirical observation and experience, while holding a copy of his </a:t>
            </a:r>
            <a:r>
              <a:rPr lang="cs-CZ" b="1" i="1" dirty="0" err="1"/>
              <a:t>Nicomachean</a:t>
            </a:r>
            <a:r>
              <a:rPr lang="cs-CZ" b="1" i="1" dirty="0"/>
              <a:t> </a:t>
            </a:r>
            <a:r>
              <a:rPr lang="cs-CZ" b="1" i="1" dirty="0" err="1"/>
              <a:t>Ethics</a:t>
            </a:r>
            <a:r>
              <a:rPr lang="cs-CZ" baseline="0" dirty="0"/>
              <a:t> </a:t>
            </a:r>
            <a:r>
              <a:rPr lang="en-US" dirty="0"/>
              <a:t>in his hand, whilst Plato gestures to the heavens, representing his belief in </a:t>
            </a:r>
            <a:r>
              <a:rPr lang="cs-CZ" dirty="0" err="1"/>
              <a:t>The</a:t>
            </a:r>
            <a:r>
              <a:rPr lang="cs-CZ" dirty="0"/>
              <a:t> </a:t>
            </a:r>
            <a:r>
              <a:rPr lang="cs-CZ" dirty="0" err="1"/>
              <a:t>Forms</a:t>
            </a:r>
            <a:r>
              <a:rPr lang="cs-CZ" dirty="0"/>
              <a:t>, holding a copy </a:t>
            </a:r>
            <a:r>
              <a:rPr lang="cs-CZ" dirty="0" err="1"/>
              <a:t>of</a:t>
            </a:r>
            <a:r>
              <a:rPr lang="cs-CZ" dirty="0"/>
              <a:t> his </a:t>
            </a:r>
            <a:r>
              <a:rPr lang="cs-CZ" b="1" i="1" dirty="0" err="1"/>
              <a:t>Timaios</a:t>
            </a:r>
            <a:r>
              <a:rPr lang="cs-CZ" dirty="0"/>
              <a:t>.</a:t>
            </a:r>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36</a:t>
            </a:fld>
            <a:endParaRPr 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Aristotle</a:t>
            </a:r>
            <a:r>
              <a:rPr lang="cs-CZ" dirty="0"/>
              <a:t> </a:t>
            </a:r>
            <a:r>
              <a:rPr lang="cs-CZ" dirty="0" err="1"/>
              <a:t>and</a:t>
            </a:r>
            <a:r>
              <a:rPr lang="cs-CZ" dirty="0"/>
              <a:t> Plato</a:t>
            </a:r>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37</a:t>
            </a:fld>
            <a:endParaRPr 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u="sng" dirty="0">
                <a:hlinkClick r:id="rId3"/>
              </a:rPr>
              <a:t>http://www.</a:t>
            </a:r>
            <a:r>
              <a:rPr lang="cs-CZ" u="sng" dirty="0" err="1">
                <a:hlinkClick r:id="rId3"/>
              </a:rPr>
              <a:t>bbc.com</a:t>
            </a:r>
            <a:r>
              <a:rPr lang="cs-CZ" u="sng" dirty="0">
                <a:hlinkClick r:id="rId3"/>
              </a:rPr>
              <a:t>/</a:t>
            </a:r>
            <a:r>
              <a:rPr lang="cs-CZ" u="sng" dirty="0" err="1">
                <a:hlinkClick r:id="rId3"/>
              </a:rPr>
              <a:t>future</a:t>
            </a:r>
            <a:r>
              <a:rPr lang="cs-CZ" u="sng" dirty="0">
                <a:hlinkClick r:id="rId3"/>
              </a:rPr>
              <a:t>/story/20140122-are-</a:t>
            </a:r>
            <a:r>
              <a:rPr lang="cs-CZ" u="sng" dirty="0" err="1">
                <a:hlinkClick r:id="rId3"/>
              </a:rPr>
              <a:t>you</a:t>
            </a:r>
            <a:r>
              <a:rPr lang="cs-CZ" u="sng" dirty="0">
                <a:hlinkClick r:id="rId3"/>
              </a:rPr>
              <a:t>-</a:t>
            </a:r>
            <a:r>
              <a:rPr lang="cs-CZ" u="sng" dirty="0" err="1">
                <a:hlinkClick r:id="rId3"/>
              </a:rPr>
              <a:t>good</a:t>
            </a:r>
            <a:r>
              <a:rPr lang="cs-CZ" u="sng" dirty="0">
                <a:hlinkClick r:id="rId3"/>
              </a:rPr>
              <a:t>-</a:t>
            </a:r>
            <a:r>
              <a:rPr lang="cs-CZ" u="sng" dirty="0" err="1">
                <a:hlinkClick r:id="rId3"/>
              </a:rPr>
              <a:t>or</a:t>
            </a:r>
            <a:r>
              <a:rPr lang="cs-CZ" u="sng" dirty="0">
                <a:hlinkClick r:id="rId3"/>
              </a:rPr>
              <a:t>-</a:t>
            </a:r>
            <a:r>
              <a:rPr lang="cs-CZ" u="sng" dirty="0" err="1">
                <a:hlinkClick r:id="rId3"/>
              </a:rPr>
              <a:t>evil</a:t>
            </a:r>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38</a:t>
            </a:fld>
            <a:endParaRPr 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40</a:t>
            </a:fld>
            <a:endParaRPr 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err="1"/>
              <a:t>Gert</a:t>
            </a:r>
            <a:r>
              <a:rPr lang="en-US" dirty="0"/>
              <a:t>, Bernard, "The Definition of Morality", </a:t>
            </a:r>
            <a:r>
              <a:rPr lang="en-US" i="1" dirty="0"/>
              <a:t>The Stanford Encyclopedia of Philosophy </a:t>
            </a:r>
            <a:r>
              <a:rPr lang="en-US" dirty="0"/>
              <a:t>(</a:t>
            </a:r>
            <a:r>
              <a:rPr lang="cs-CZ" dirty="0"/>
              <a:t>=SEP,</a:t>
            </a:r>
            <a:r>
              <a:rPr lang="cs-CZ" baseline="0" dirty="0"/>
              <a:t> </a:t>
            </a:r>
            <a:r>
              <a:rPr lang="en-US" dirty="0"/>
              <a:t>Fall 2012 Edition), Edward N. </a:t>
            </a:r>
            <a:r>
              <a:rPr lang="en-US" dirty="0" err="1"/>
              <a:t>Zalta</a:t>
            </a:r>
            <a:r>
              <a:rPr lang="en-US" dirty="0"/>
              <a:t> (ed.), URL = &lt;http://plato.stanford.edu/archives/fall2012/entries/morality-definition/&gt;. </a:t>
            </a:r>
            <a:endParaRPr lang="cs-CZ" dirty="0"/>
          </a:p>
        </p:txBody>
      </p:sp>
      <p:sp>
        <p:nvSpPr>
          <p:cNvPr id="4" name="Zástupný symbol pro číslo snímku 3"/>
          <p:cNvSpPr>
            <a:spLocks noGrp="1"/>
          </p:cNvSpPr>
          <p:nvPr>
            <p:ph type="sldNum" sz="quarter" idx="10"/>
          </p:nvPr>
        </p:nvSpPr>
        <p:spPr/>
        <p:txBody>
          <a:bodyPr/>
          <a:lstStyle/>
          <a:p>
            <a:fld id="{1D959336-ABC4-4E5A-ADD0-7D2B09670350}" type="slidenum">
              <a:rPr lang="cs-CZ" smtClean="0"/>
              <a:pPr/>
              <a:t>43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5</a:t>
            </a:fld>
            <a:endParaRPr 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b="1" i="1" dirty="0" err="1"/>
              <a:t>The</a:t>
            </a:r>
            <a:r>
              <a:rPr lang="cs-CZ" b="1" i="1" dirty="0"/>
              <a:t> </a:t>
            </a:r>
            <a:r>
              <a:rPr lang="cs-CZ" b="1" i="1" dirty="0" err="1"/>
              <a:t>School</a:t>
            </a:r>
            <a:r>
              <a:rPr lang="cs-CZ" b="1" i="1" dirty="0"/>
              <a:t> </a:t>
            </a:r>
            <a:r>
              <a:rPr lang="cs-CZ" b="1" i="1" dirty="0" err="1"/>
              <a:t>of</a:t>
            </a:r>
            <a:r>
              <a:rPr lang="cs-CZ" b="1" i="1" dirty="0"/>
              <a:t> </a:t>
            </a:r>
            <a:r>
              <a:rPr lang="cs-CZ" b="1" i="1" dirty="0" err="1"/>
              <a:t>Athens</a:t>
            </a:r>
            <a:endParaRPr lang="cs-CZ" b="1" dirty="0"/>
          </a:p>
        </p:txBody>
      </p:sp>
      <p:sp>
        <p:nvSpPr>
          <p:cNvPr id="4" name="Zástupný symbol pro číslo snímku 3"/>
          <p:cNvSpPr>
            <a:spLocks noGrp="1"/>
          </p:cNvSpPr>
          <p:nvPr>
            <p:ph type="sldNum" sz="quarter" idx="10"/>
          </p:nvPr>
        </p:nvSpPr>
        <p:spPr/>
        <p:txBody>
          <a:bodyPr/>
          <a:lstStyle/>
          <a:p>
            <a:fld id="{1D959336-ABC4-4E5A-ADD0-7D2B09670350}" type="slidenum">
              <a:rPr lang="cs-CZ" smtClean="0"/>
              <a:pPr/>
              <a:t>45</a:t>
            </a:fld>
            <a:endParaRPr 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46</a:t>
            </a:fld>
            <a:endParaRPr 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Rule </a:t>
            </a:r>
            <a:r>
              <a:rPr lang="cs-CZ" dirty="0" err="1"/>
              <a:t>of</a:t>
            </a:r>
            <a:r>
              <a:rPr lang="cs-CZ" dirty="0"/>
              <a:t> </a:t>
            </a:r>
            <a:r>
              <a:rPr lang="cs-CZ" dirty="0" err="1"/>
              <a:t>thumb</a:t>
            </a:r>
            <a:r>
              <a:rPr lang="cs-CZ" dirty="0"/>
              <a:t>: http://upload.wikimedia.org/wikipedia/commons/4/4f/Judge_Thumb.jpg</a:t>
            </a:r>
          </a:p>
        </p:txBody>
      </p:sp>
      <p:sp>
        <p:nvSpPr>
          <p:cNvPr id="4" name="Zástupný symbol pro číslo snímku 3"/>
          <p:cNvSpPr>
            <a:spLocks noGrp="1"/>
          </p:cNvSpPr>
          <p:nvPr>
            <p:ph type="sldNum" sz="quarter" idx="10"/>
          </p:nvPr>
        </p:nvSpPr>
        <p:spPr/>
        <p:txBody>
          <a:bodyPr/>
          <a:lstStyle/>
          <a:p>
            <a:fld id="{BA264F92-677F-4CF0-9636-F56C67FE2513}" type="slidenum">
              <a:rPr lang="cs-CZ" smtClean="0"/>
              <a:pPr/>
              <a:t>59</a:t>
            </a:fld>
            <a:endParaRPr 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The</a:t>
            </a:r>
            <a:r>
              <a:rPr lang="cs-CZ" dirty="0"/>
              <a:t> Basic </a:t>
            </a:r>
            <a:r>
              <a:rPr lang="cs-CZ" dirty="0" err="1"/>
              <a:t>of</a:t>
            </a:r>
            <a:r>
              <a:rPr lang="cs-CZ" dirty="0"/>
              <a:t> </a:t>
            </a:r>
            <a:r>
              <a:rPr lang="cs-CZ" dirty="0" err="1"/>
              <a:t>Bioethics</a:t>
            </a:r>
            <a:r>
              <a:rPr lang="cs-CZ" dirty="0"/>
              <a:t>. ISBN 0-13-099161-9. (</a:t>
            </a:r>
            <a:r>
              <a:rPr lang="cs-CZ" dirty="0" err="1"/>
              <a:t>cover</a:t>
            </a:r>
            <a:r>
              <a:rPr lang="cs-CZ" dirty="0"/>
              <a:t>)</a:t>
            </a:r>
          </a:p>
        </p:txBody>
      </p:sp>
      <p:sp>
        <p:nvSpPr>
          <p:cNvPr id="4" name="Zástupný symbol pro číslo snímku 3"/>
          <p:cNvSpPr>
            <a:spLocks noGrp="1"/>
          </p:cNvSpPr>
          <p:nvPr>
            <p:ph type="sldNum" sz="quarter" idx="10"/>
          </p:nvPr>
        </p:nvSpPr>
        <p:spPr/>
        <p:txBody>
          <a:bodyPr/>
          <a:lstStyle/>
          <a:p>
            <a:fld id="{1D959336-ABC4-4E5A-ADD0-7D2B09670350}" type="slidenum">
              <a:rPr lang="cs-CZ" smtClean="0"/>
              <a:pPr/>
              <a:t>61</a:t>
            </a:fld>
            <a:endParaRPr 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https://drive.google.com/file/d/0B4T7do7KaWQ-MlVmelBnQ1hoMkE/edit?usp=sharing</a:t>
            </a:r>
          </a:p>
          <a:p>
            <a:endParaRPr lang="cs-CZ" dirty="0"/>
          </a:p>
          <a:p>
            <a:r>
              <a:rPr lang="cs-CZ" dirty="0"/>
              <a:t>https://ia601900.us.archive.org/22/items/magna_moralia_1308_librivox/magna_moralia_01_aristotle_64kb.mp3</a:t>
            </a:r>
          </a:p>
          <a:p>
            <a:r>
              <a:rPr lang="cs-CZ" dirty="0"/>
              <a:t>https://ia801900.us.archive.org/22/items/magna_moralia_1308_librivox/magna_moralia_02_aristotle_64kb.mp3</a:t>
            </a:r>
          </a:p>
        </p:txBody>
      </p:sp>
      <p:sp>
        <p:nvSpPr>
          <p:cNvPr id="4" name="Zástupný symbol pro číslo snímku 3"/>
          <p:cNvSpPr>
            <a:spLocks noGrp="1"/>
          </p:cNvSpPr>
          <p:nvPr>
            <p:ph type="sldNum" sz="quarter" idx="10"/>
          </p:nvPr>
        </p:nvSpPr>
        <p:spPr/>
        <p:txBody>
          <a:bodyPr/>
          <a:lstStyle/>
          <a:p>
            <a:fld id="{1D959336-ABC4-4E5A-ADD0-7D2B09670350}" type="slidenum">
              <a:rPr lang="cs-CZ" smtClean="0"/>
              <a:pPr/>
              <a:t>62</a:t>
            </a:fld>
            <a:endParaRPr 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The</a:t>
            </a:r>
            <a:r>
              <a:rPr lang="cs-CZ" dirty="0"/>
              <a:t> Basic </a:t>
            </a:r>
            <a:r>
              <a:rPr lang="cs-CZ" dirty="0" err="1"/>
              <a:t>of</a:t>
            </a:r>
            <a:r>
              <a:rPr lang="cs-CZ" dirty="0"/>
              <a:t> </a:t>
            </a:r>
            <a:r>
              <a:rPr lang="cs-CZ" dirty="0" err="1"/>
              <a:t>Bioethics</a:t>
            </a:r>
            <a:r>
              <a:rPr lang="cs-CZ" dirty="0"/>
              <a:t>. ISBN 0-13-099161-9. (</a:t>
            </a:r>
            <a:r>
              <a:rPr lang="cs-CZ" dirty="0" err="1"/>
              <a:t>cover</a:t>
            </a:r>
            <a:r>
              <a:rPr lang="cs-CZ" dirty="0"/>
              <a:t>)</a:t>
            </a:r>
          </a:p>
        </p:txBody>
      </p:sp>
      <p:sp>
        <p:nvSpPr>
          <p:cNvPr id="4" name="Zástupný symbol pro číslo snímku 3"/>
          <p:cNvSpPr>
            <a:spLocks noGrp="1"/>
          </p:cNvSpPr>
          <p:nvPr>
            <p:ph type="sldNum" sz="quarter" idx="10"/>
          </p:nvPr>
        </p:nvSpPr>
        <p:spPr/>
        <p:txBody>
          <a:bodyPr/>
          <a:lstStyle/>
          <a:p>
            <a:fld id="{1D959336-ABC4-4E5A-ADD0-7D2B09670350}" type="slidenum">
              <a:rPr lang="cs-CZ" smtClean="0"/>
              <a:pPr/>
              <a:t>68</a:t>
            </a:fld>
            <a:endParaRPr 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40000" lnSpcReduction="20000"/>
          </a:bodyPr>
          <a:lstStyle/>
          <a:p>
            <a:r>
              <a:rPr lang="en-US" dirty="0"/>
              <a:t>Achilles binds the wound of </a:t>
            </a:r>
            <a:r>
              <a:rPr lang="en-US" dirty="0" err="1"/>
              <a:t>Patroklos</a:t>
            </a:r>
            <a:r>
              <a:rPr lang="en-US" dirty="0"/>
              <a:t> (5th century BC)</a:t>
            </a:r>
            <a:br>
              <a:rPr lang="en-US" dirty="0"/>
            </a:br>
            <a:br>
              <a:rPr lang="en-US" dirty="0"/>
            </a:br>
            <a:r>
              <a:rPr lang="en-US" b="1" dirty="0"/>
              <a:t>Achilles &amp; </a:t>
            </a:r>
            <a:r>
              <a:rPr lang="en-US" b="1" dirty="0" err="1"/>
              <a:t>Patroklos</a:t>
            </a:r>
            <a:r>
              <a:rPr lang="cs-CZ" b="1" dirty="0"/>
              <a:t> </a:t>
            </a:r>
            <a:r>
              <a:rPr lang="en-US" dirty="0"/>
              <a:t>(or </a:t>
            </a:r>
            <a:r>
              <a:rPr lang="en-US" dirty="0" err="1"/>
              <a:t>Patroclus</a:t>
            </a:r>
            <a:r>
              <a:rPr lang="en-US" dirty="0"/>
              <a:t>), </a:t>
            </a:r>
            <a:br>
              <a:rPr lang="en-US" dirty="0"/>
            </a:br>
            <a:r>
              <a:rPr lang="en-US" dirty="0"/>
              <a:t>The following excerpt, is from Edward Carpenter's book, </a:t>
            </a:r>
            <a:r>
              <a:rPr lang="en-US" b="1" i="1" dirty="0" err="1"/>
              <a:t>Ioläus</a:t>
            </a:r>
            <a:r>
              <a:rPr lang="en-US" b="1" i="1" dirty="0"/>
              <a:t>: An Anthology of Friendship </a:t>
            </a:r>
            <a:r>
              <a:rPr lang="en-US" dirty="0"/>
              <a:t>(1902)</a:t>
            </a:r>
            <a:r>
              <a:rPr lang="cs-CZ" dirty="0"/>
              <a:t>:</a:t>
            </a:r>
            <a:br>
              <a:rPr lang="en-US" dirty="0"/>
            </a:br>
            <a:r>
              <a:rPr lang="en-US" b="1" dirty="0"/>
              <a:t>POETRY OF FRIENDSHIP AMONG GREEKS AND ROMANS</a:t>
            </a:r>
            <a:endParaRPr lang="cs-CZ" dirty="0"/>
          </a:p>
          <a:p>
            <a:r>
              <a:rPr lang="en-US" dirty="0"/>
              <a:t>It is a story of which the main motive is the love of Achilles for </a:t>
            </a:r>
            <a:r>
              <a:rPr lang="en-US" dirty="0" err="1"/>
              <a:t>Patroclus</a:t>
            </a:r>
            <a:r>
              <a:rPr lang="en-US" dirty="0"/>
              <a:t>. This solution is astoundingly simple, and yet it took me so long to bring myself to accept it that I am quite ready to forgive any one who feels a similar hesitation. But those who do accept it cannot fail to observe, on further consideration, how thoroughly suitable a motive of this kind would be in a national Greek epic. For this is the motive running through the whole of Greek life, till that life was transmuted by the influence of Macedonia. The lover-warriors Achilles and </a:t>
            </a:r>
            <a:r>
              <a:rPr lang="en-US" dirty="0" err="1"/>
              <a:t>Patroclus</a:t>
            </a:r>
            <a:r>
              <a:rPr lang="en-US" dirty="0"/>
              <a:t> are the direct spiritual ancestors of the sacred Band of Thebans, who died to a man on the field of </a:t>
            </a:r>
            <a:r>
              <a:rPr lang="en-US" dirty="0" err="1"/>
              <a:t>Chæronæa</a:t>
            </a:r>
            <a:r>
              <a:rPr lang="en-US" dirty="0"/>
              <a:t>.</a:t>
            </a:r>
            <a:br>
              <a:rPr lang="en-US" dirty="0"/>
            </a:br>
            <a:r>
              <a:rPr lang="en-US" dirty="0"/>
              <a:t>    The following two quotations are from </a:t>
            </a:r>
            <a:r>
              <a:rPr lang="en-US" b="1" i="1" dirty="0"/>
              <a:t>The Greek Poets</a:t>
            </a:r>
            <a:r>
              <a:rPr lang="en-US" dirty="0"/>
              <a:t> by J. A. Symonds, </a:t>
            </a:r>
            <a:r>
              <a:rPr lang="en-US" dirty="0" err="1"/>
              <a:t>ch</a:t>
            </a:r>
            <a:r>
              <a:rPr lang="en-US" dirty="0"/>
              <a:t>. iii., p. 80 et seq.: —</a:t>
            </a:r>
            <a:br>
              <a:rPr lang="en-US" dirty="0"/>
            </a:br>
            <a:r>
              <a:rPr lang="en-US" dirty="0"/>
              <a:t>        The Iliad therefore has for its whole subject the passion of Achilles — that ardent energy or </a:t>
            </a:r>
            <a:r>
              <a:rPr lang="en-US" b="1" dirty="0" err="1"/>
              <a:t>μηνις</a:t>
            </a:r>
            <a:r>
              <a:rPr lang="en-US" dirty="0"/>
              <a:t> of the hero which displayed itself first as anger against Agamemnon, and afterwards as love for the lost </a:t>
            </a:r>
            <a:r>
              <a:rPr lang="en-US" dirty="0" err="1"/>
              <a:t>Patroclus</a:t>
            </a:r>
            <a:r>
              <a:rPr lang="en-US" dirty="0"/>
              <a:t>. The truth of this was perceived by one of the greatest poets and profoundest critics of the modern world, Dante. When Dante, in the Inferno, wished to describe Achilles, he wrote, with characteristic brevity:  </a:t>
            </a:r>
          </a:p>
          <a:p>
            <a:r>
              <a:rPr lang="en-US" dirty="0"/>
              <a:t>                                                  “</a:t>
            </a:r>
            <a:r>
              <a:rPr lang="en-US" dirty="0" err="1"/>
              <a:t>Achille</a:t>
            </a:r>
            <a:br>
              <a:rPr lang="en-US" dirty="0"/>
            </a:br>
            <a:r>
              <a:rPr lang="en-US" dirty="0"/>
              <a:t>                  </a:t>
            </a:r>
            <a:r>
              <a:rPr lang="en-US" dirty="0" err="1"/>
              <a:t>Che</a:t>
            </a:r>
            <a:r>
              <a:rPr lang="en-US" dirty="0"/>
              <a:t> per amore al fine </a:t>
            </a:r>
            <a:r>
              <a:rPr lang="en-US" dirty="0" err="1"/>
              <a:t>combatteo</a:t>
            </a:r>
            <a:r>
              <a:rPr lang="en-US" dirty="0"/>
              <a:t>.”</a:t>
            </a:r>
            <a:br>
              <a:rPr lang="en-US" dirty="0"/>
            </a:br>
            <a:r>
              <a:rPr lang="en-US" dirty="0"/>
              <a:t>                                                  (“Achilles</a:t>
            </a:r>
            <a:br>
              <a:rPr lang="en-US" dirty="0"/>
            </a:br>
            <a:r>
              <a:rPr lang="en-US" dirty="0"/>
              <a:t>                  Who at the last was brought to fight by love.”)</a:t>
            </a:r>
            <a:br>
              <a:rPr lang="en-US" dirty="0"/>
            </a:br>
            <a:br>
              <a:rPr lang="en-US" dirty="0"/>
            </a:br>
            <a:r>
              <a:rPr lang="en-US" dirty="0"/>
              <a:t>        In this pregnant sentence Dante sounded the whole depth of the Iliad. The wrath of Achilles for Agamemnon, which prevented him at first from fighting; the love of Achilles, passing the love of women, for </a:t>
            </a:r>
            <a:r>
              <a:rPr lang="en-US" dirty="0" err="1"/>
              <a:t>Patroclus</a:t>
            </a:r>
            <a:r>
              <a:rPr lang="en-US" dirty="0"/>
              <a:t>, which induced him to forego his anger and to fight at last; these are the two poles on which the Iliad turns.</a:t>
            </a:r>
            <a:br>
              <a:rPr lang="en-US" dirty="0"/>
            </a:br>
            <a:r>
              <a:rPr lang="en-US" dirty="0"/>
              <a:t>    After his quarrel with Agamemnon, not even all the losses of the Greeks and the entreaties of Agamemnon himself will induce Achilles to fight — not till </a:t>
            </a:r>
            <a:r>
              <a:rPr lang="en-US" dirty="0" err="1"/>
              <a:t>Patroclus</a:t>
            </a:r>
            <a:r>
              <a:rPr lang="en-US" dirty="0"/>
              <a:t> is slain by Hector — </a:t>
            </a:r>
            <a:r>
              <a:rPr lang="en-US" dirty="0" err="1"/>
              <a:t>Patroclus</a:t>
            </a:r>
            <a:r>
              <a:rPr lang="en-US" dirty="0"/>
              <a:t>, his dear friend “whom above all my comrades I honored, even as myself.” Then he rises up, dons his armor, and driving the Trojans before him revenges himself on the body of Hector. But </a:t>
            </a:r>
            <a:r>
              <a:rPr lang="en-US" dirty="0" err="1"/>
              <a:t>Patroclus</a:t>
            </a:r>
            <a:r>
              <a:rPr lang="en-US" dirty="0"/>
              <a:t> lies yet unburied; and when the fighting is over, to Achilles comes the ghost of his dead friend: —</a:t>
            </a:r>
            <a:br>
              <a:rPr lang="en-US" dirty="0"/>
            </a:br>
            <a:r>
              <a:rPr lang="en-US" dirty="0"/>
              <a:t>        The son of </a:t>
            </a:r>
            <a:r>
              <a:rPr lang="en-US" dirty="0" err="1"/>
              <a:t>Peleus</a:t>
            </a:r>
            <a:r>
              <a:rPr lang="en-US" dirty="0"/>
              <a:t>, by the shore of the roaring sea lay, heavily groaning, surrounded by his Myrmidons; on a fair space of sand he lay, where the waves lapped the beach. Then slumber took him, loosing the cares of his heart, and mantling softly around him, for sorely wearied were his radiant limbs with driving Hector on by windy Troy. There to him came the soul of poor </a:t>
            </a:r>
            <a:r>
              <a:rPr lang="en-US" dirty="0" err="1"/>
              <a:t>Patroclus</a:t>
            </a:r>
            <a:r>
              <a:rPr lang="en-US" dirty="0"/>
              <a:t>, in all things like himself, in stature, and in the beauty of his eyes and voice, and on the form was raiment like his own. He stood above the hero's head, and </a:t>
            </a:r>
            <a:r>
              <a:rPr lang="en-US" dirty="0" err="1"/>
              <a:t>spake</a:t>
            </a:r>
            <a:r>
              <a:rPr lang="en-US" dirty="0"/>
              <a:t> to him: —</a:t>
            </a:r>
            <a:br>
              <a:rPr lang="en-US" dirty="0"/>
            </a:br>
            <a:r>
              <a:rPr lang="en-US" dirty="0"/>
              <a:t>            </a:t>
            </a:r>
            <a:r>
              <a:rPr lang="en-US" dirty="0" err="1"/>
              <a:t>Sleepest</a:t>
            </a:r>
            <a:r>
              <a:rPr lang="en-US" dirty="0"/>
              <a:t> thou, and me hast thou forgotten, Achilles? Not in my life wert thou neglectful of me, but in death. Bury me soon, that I may pass the gates of Hades. Far off the souls, the shadows of the dead, repel me, nor suffer me to join them on the river bank; but, as it is, thus I roam around the wide-</a:t>
            </a:r>
            <a:r>
              <a:rPr lang="en-US" dirty="0" err="1"/>
              <a:t>doored</a:t>
            </a:r>
            <a:r>
              <a:rPr lang="en-US" dirty="0"/>
              <a:t> house of Hades. But stretch to me thy hand I entreat; for never again shall I return from Hades when once ye shall have given me the </a:t>
            </a:r>
            <a:r>
              <a:rPr lang="en-US" dirty="0" err="1"/>
              <a:t>meed</a:t>
            </a:r>
            <a:r>
              <a:rPr lang="en-US" dirty="0"/>
              <a:t> of funeral fire. Nay, never shall we sit in life apart from our dear comrades and take counsel together. But me hath hateful fate enveloped — fate that was mine at the moment of my birth. And for thyself, divine Achilles, it is doomed to die beneath the noble Trojan's wall. Another thing I say to thee, and bid thee do it if thou wilt obey me: — lay not my bones apart from </a:t>
            </a:r>
            <a:r>
              <a:rPr lang="en-US" dirty="0" err="1"/>
              <a:t>thine</a:t>
            </a:r>
            <a:r>
              <a:rPr lang="en-US" dirty="0"/>
              <a:t>, Achilles, but lay them together; for we were brought up together in your house, when </a:t>
            </a:r>
            <a:r>
              <a:rPr lang="en-US" dirty="0" err="1"/>
              <a:t>Mencœtius</a:t>
            </a:r>
            <a:r>
              <a:rPr lang="en-US" dirty="0"/>
              <a:t> brought me, a child, from Opus to your house, because of woeful bloodshed on the day in which I slew the son of </a:t>
            </a:r>
            <a:r>
              <a:rPr lang="en-US" dirty="0" err="1"/>
              <a:t>Amphidamas</a:t>
            </a:r>
            <a:r>
              <a:rPr lang="en-US" dirty="0"/>
              <a:t>, myself a child, not willing it but in anger at our games. Then did the horseman, </a:t>
            </a:r>
            <a:r>
              <a:rPr lang="en-US" dirty="0" err="1"/>
              <a:t>Peleus</a:t>
            </a:r>
            <a:r>
              <a:rPr lang="en-US" dirty="0"/>
              <a:t>, take me, and rear me in his house, and cause me to be called thy squire. So then let one grave also hide the bones of both of us, the golden urn thy goddess-mother gave to thee. </a:t>
            </a:r>
            <a:br>
              <a:rPr lang="en-US" dirty="0"/>
            </a:br>
            <a:r>
              <a:rPr lang="en-US" dirty="0"/>
              <a:t>    Him answered swift-footed Achilles: —</a:t>
            </a:r>
            <a:br>
              <a:rPr lang="en-US" dirty="0"/>
            </a:br>
            <a:r>
              <a:rPr lang="en-US" dirty="0"/>
              <a:t>            Why, dearest and most </a:t>
            </a:r>
            <a:r>
              <a:rPr lang="en-US" dirty="0" err="1"/>
              <a:t>honoured</a:t>
            </a:r>
            <a:r>
              <a:rPr lang="en-US" dirty="0"/>
              <a:t>, hast thou hither come, to lay on me this thy behest? All things most certainly will I perform, and bow to what thou </a:t>
            </a:r>
            <a:r>
              <a:rPr lang="en-US" dirty="0" err="1"/>
              <a:t>biddest</a:t>
            </a:r>
            <a:r>
              <a:rPr lang="en-US" dirty="0"/>
              <a:t>. But stand thou near: even for one moment let us throw our arms upon each other's neck, and take our fill of sorrowful wailing.</a:t>
            </a:r>
            <a:br>
              <a:rPr lang="en-US" dirty="0"/>
            </a:br>
            <a:r>
              <a:rPr lang="en-US" dirty="0"/>
              <a:t>        So </a:t>
            </a:r>
            <a:r>
              <a:rPr lang="en-US" dirty="0" err="1"/>
              <a:t>spake</a:t>
            </a:r>
            <a:r>
              <a:rPr lang="en-US" dirty="0"/>
              <a:t> he, and with his outstretched hands he clasped, but could not seize. The spirit, earthward, like smoke, vanished with a shriek. Then all astonished arose Achilles, and beat his palms together, and </a:t>
            </a:r>
            <a:r>
              <a:rPr lang="en-US" dirty="0" err="1"/>
              <a:t>spake</a:t>
            </a:r>
            <a:r>
              <a:rPr lang="en-US" dirty="0"/>
              <a:t> a piteous word: —</a:t>
            </a:r>
            <a:br>
              <a:rPr lang="en-US" dirty="0"/>
            </a:br>
            <a:r>
              <a:rPr lang="en-US" dirty="0"/>
              <a:t>            Heavens! is there then, among the dead, soul and the shade of life, but thought is theirs no more at all? For through the night the soul of poor </a:t>
            </a:r>
            <a:r>
              <a:rPr lang="en-US" dirty="0" err="1"/>
              <a:t>Patroclus</a:t>
            </a:r>
            <a:r>
              <a:rPr lang="en-US" dirty="0"/>
              <a:t> stood above my head, wailing and sorrowing loud, and bade me do his will ; it was the very semblance of himself.</a:t>
            </a:r>
            <a:br>
              <a:rPr lang="en-US" dirty="0"/>
            </a:br>
            <a:r>
              <a:rPr lang="en-US" dirty="0"/>
              <a:t>        So </a:t>
            </a:r>
            <a:r>
              <a:rPr lang="en-US" dirty="0" err="1"/>
              <a:t>spake</a:t>
            </a:r>
            <a:r>
              <a:rPr lang="en-US" dirty="0"/>
              <a:t> he, and in the hearts of all of them he raised desire of lamentation; and while they were yet mourning, to them appeared rose-fingered dawn about the piteous corpse. </a:t>
            </a:r>
            <a:r>
              <a:rPr lang="en-US" b="1" i="1" dirty="0"/>
              <a:t>Iliad, xxiii. 59 et seq.</a:t>
            </a:r>
            <a:br>
              <a:rPr lang="en-US" dirty="0"/>
            </a:br>
            <a:br>
              <a:rPr lang="en-US" dirty="0"/>
            </a:br>
            <a:r>
              <a:rPr lang="en-US" dirty="0"/>
              <a:t>PLATO in the </a:t>
            </a:r>
            <a:r>
              <a:rPr lang="en-US" b="1" i="1" dirty="0"/>
              <a:t>Symposium</a:t>
            </a:r>
            <a:r>
              <a:rPr lang="en-US" dirty="0"/>
              <a:t> dwells tenderly on this relation between Achilles and </a:t>
            </a:r>
            <a:r>
              <a:rPr lang="en-US" dirty="0" err="1"/>
              <a:t>Patroclus</a:t>
            </a:r>
            <a:r>
              <a:rPr lang="en-US" dirty="0"/>
              <a:t>: —</a:t>
            </a:r>
            <a:br>
              <a:rPr lang="en-US" dirty="0"/>
            </a:br>
            <a:r>
              <a:rPr lang="en-US" dirty="0"/>
              <a:t>        [And great] was the reward of the true love of Achilles towards his lover </a:t>
            </a:r>
            <a:r>
              <a:rPr lang="en-US" dirty="0" err="1"/>
              <a:t>Patroclus</a:t>
            </a:r>
            <a:r>
              <a:rPr lang="en-US" dirty="0"/>
              <a:t> - his lover and not his love (the notion that </a:t>
            </a:r>
            <a:r>
              <a:rPr lang="en-US" dirty="0" err="1"/>
              <a:t>Patroclus</a:t>
            </a:r>
            <a:r>
              <a:rPr lang="en-US" dirty="0"/>
              <a:t> was the beloved one is a foolish error into which </a:t>
            </a:r>
            <a:r>
              <a:rPr lang="en-US" dirty="0" err="1"/>
              <a:t>Æschylus</a:t>
            </a:r>
            <a:r>
              <a:rPr lang="en-US" dirty="0"/>
              <a:t> has fallen, for Achilles was surely the fairer of the two, fairer also than all the other heroes; and, as Homer informs us, he was still beardless, and younger far). And greatly as the gods honor the virtue of love, still the return of love on the part of the beloved to the lover is more admired and valued and rewarded by them, for the lover has a nature more divine and worthy of worship. Now Achilles was quite aware, for he had been told by his mother, that he might avoid death and return home, and live to a good old age, if he abstained from slaying Hector. Nevertheless he gave his life to revenge his friend, and dared to die, not only on his behalf, but after his death. Wherefore the gods honored him even above Alcestis, and sent him to the Islands of the Blest. </a:t>
            </a:r>
            <a:r>
              <a:rPr lang="en-US" b="1" i="1" dirty="0"/>
              <a:t>Symposium</a:t>
            </a:r>
            <a:r>
              <a:rPr lang="en-US" dirty="0"/>
              <a:t>, </a:t>
            </a:r>
            <a:r>
              <a:rPr lang="en-US" b="1" i="1" dirty="0"/>
              <a:t>speech of </a:t>
            </a:r>
            <a:r>
              <a:rPr lang="en-US" b="1" i="1" dirty="0" err="1"/>
              <a:t>Phædrus</a:t>
            </a:r>
            <a:r>
              <a:rPr lang="en-US" b="1" i="1" dirty="0"/>
              <a:t>, trans. by B. Jowett.</a:t>
            </a:r>
            <a:br>
              <a:rPr lang="en-US" dirty="0"/>
            </a:br>
            <a:endParaRPr lang="cs-CZ" dirty="0"/>
          </a:p>
          <a:p>
            <a:r>
              <a:rPr lang="cs-CZ" dirty="0"/>
              <a:t>A</a:t>
            </a:r>
            <a:r>
              <a:rPr lang="en-US" dirty="0" err="1"/>
              <a:t>nd</a:t>
            </a:r>
            <a:r>
              <a:rPr lang="en-US" dirty="0"/>
              <a:t> on this passage Symonds has the following note: —</a:t>
            </a:r>
            <a:br>
              <a:rPr lang="en-US" dirty="0"/>
            </a:br>
            <a:r>
              <a:rPr lang="en-US" dirty="0"/>
              <a:t>        Plato, discussing the </a:t>
            </a:r>
            <a:r>
              <a:rPr lang="en-US" dirty="0" err="1"/>
              <a:t>Myrmidones</a:t>
            </a:r>
            <a:r>
              <a:rPr lang="en-US" dirty="0"/>
              <a:t> of </a:t>
            </a:r>
            <a:r>
              <a:rPr lang="en-US" dirty="0" err="1"/>
              <a:t>Æschylus</a:t>
            </a:r>
            <a:r>
              <a:rPr lang="en-US" dirty="0"/>
              <a:t>, remarks in the Symposium that the tragic poet was wrong to make Achilles the lover of </a:t>
            </a:r>
            <a:r>
              <a:rPr lang="en-US" dirty="0" err="1"/>
              <a:t>Patroclus</a:t>
            </a:r>
            <a:r>
              <a:rPr lang="en-US" dirty="0"/>
              <a:t>, seeing that </a:t>
            </a:r>
            <a:r>
              <a:rPr lang="en-US" dirty="0" err="1"/>
              <a:t>Patroclus</a:t>
            </a:r>
            <a:r>
              <a:rPr lang="en-US" dirty="0"/>
              <a:t> was the elder of the two, and that Achilles was the youngest and most beautiful of all the Greeks. The fact however is that Homer raises no question in our minds about the relation of lover and beloved. Achilles and </a:t>
            </a:r>
            <a:r>
              <a:rPr lang="en-US" dirty="0" err="1"/>
              <a:t>Patroclus</a:t>
            </a:r>
            <a:r>
              <a:rPr lang="en-US" dirty="0"/>
              <a:t> are comrades. Their friendship is equal. It was only the reflective activity of the Greek mind, working upon the Homeric legend by the light of subsequent custom, which introduced these distinctions. </a:t>
            </a:r>
            <a:r>
              <a:rPr lang="en-US" b="1" i="1" dirty="0"/>
              <a:t>The Greek Poets</a:t>
            </a:r>
            <a:r>
              <a:rPr lang="en-US" dirty="0"/>
              <a:t>, </a:t>
            </a:r>
            <a:r>
              <a:rPr lang="en-US" dirty="0" err="1"/>
              <a:t>ch</a:t>
            </a:r>
            <a:r>
              <a:rPr lang="en-US" dirty="0"/>
              <a:t>. iii. p. 103.</a:t>
            </a:r>
          </a:p>
        </p:txBody>
      </p:sp>
      <p:sp>
        <p:nvSpPr>
          <p:cNvPr id="4" name="Zástupný symbol pro číslo snímku 3"/>
          <p:cNvSpPr>
            <a:spLocks noGrp="1"/>
          </p:cNvSpPr>
          <p:nvPr>
            <p:ph type="sldNum" sz="quarter" idx="10"/>
          </p:nvPr>
        </p:nvSpPr>
        <p:spPr/>
        <p:txBody>
          <a:bodyPr/>
          <a:lstStyle/>
          <a:p>
            <a:fld id="{1D959336-ABC4-4E5A-ADD0-7D2B09670350}" type="slidenum">
              <a:rPr lang="cs-CZ" smtClean="0"/>
              <a:pPr/>
              <a:t>75</a:t>
            </a:fld>
            <a:endParaRPr lang="cs-CZ"/>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D959336-ABC4-4E5A-ADD0-7D2B09670350}" type="slidenum">
              <a:rPr lang="cs-CZ" smtClean="0"/>
              <a:pPr/>
              <a:t>76</a:t>
            </a:fld>
            <a:endParaRPr lang="cs-CZ"/>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0011">
              <a:defRPr/>
            </a:pPr>
            <a:r>
              <a:rPr lang="cs-CZ" dirty="0" err="1"/>
              <a:t>Mosaics</a:t>
            </a:r>
            <a:r>
              <a:rPr lang="cs-CZ" dirty="0"/>
              <a:t> </a:t>
            </a:r>
            <a:r>
              <a:rPr lang="cs-CZ" dirty="0" err="1"/>
              <a:t>of</a:t>
            </a:r>
            <a:r>
              <a:rPr lang="cs-CZ" dirty="0"/>
              <a:t> </a:t>
            </a:r>
            <a:r>
              <a:rPr lang="cs-CZ" dirty="0" err="1"/>
              <a:t>Jesus</a:t>
            </a:r>
            <a:r>
              <a:rPr lang="cs-CZ" dirty="0"/>
              <a:t> </a:t>
            </a:r>
            <a:r>
              <a:rPr lang="cs-CZ" dirty="0" err="1"/>
              <a:t>Christ</a:t>
            </a:r>
            <a:r>
              <a:rPr lang="cs-CZ" dirty="0"/>
              <a:t> as </a:t>
            </a:r>
            <a:r>
              <a:rPr lang="cs-CZ" dirty="0" err="1"/>
              <a:t>the</a:t>
            </a:r>
            <a:r>
              <a:rPr lang="cs-CZ" dirty="0"/>
              <a:t> </a:t>
            </a:r>
            <a:r>
              <a:rPr lang="cs-CZ" dirty="0" err="1"/>
              <a:t>Good</a:t>
            </a:r>
            <a:r>
              <a:rPr lang="cs-CZ" dirty="0"/>
              <a:t> </a:t>
            </a:r>
            <a:r>
              <a:rPr lang="cs-CZ" dirty="0" err="1"/>
              <a:t>Shepherd</a:t>
            </a:r>
            <a:r>
              <a:rPr lang="cs-CZ" dirty="0"/>
              <a:t> (Pan </a:t>
            </a:r>
            <a:r>
              <a:rPr lang="cs-CZ" dirty="0" err="1"/>
              <a:t>with</a:t>
            </a:r>
            <a:r>
              <a:rPr lang="cs-CZ" dirty="0"/>
              <a:t> </a:t>
            </a:r>
            <a:r>
              <a:rPr lang="cs-CZ" dirty="0" err="1"/>
              <a:t>flute</a:t>
            </a:r>
            <a:r>
              <a:rPr lang="cs-CZ" dirty="0"/>
              <a:t> → </a:t>
            </a:r>
            <a:r>
              <a:rPr lang="cs-CZ" dirty="0" err="1"/>
              <a:t>Good</a:t>
            </a:r>
            <a:r>
              <a:rPr lang="cs-CZ" dirty="0"/>
              <a:t> </a:t>
            </a:r>
            <a:r>
              <a:rPr lang="cs-CZ" dirty="0" err="1"/>
              <a:t>Shepherd</a:t>
            </a:r>
            <a:r>
              <a:rPr lang="cs-CZ" dirty="0"/>
              <a:t> → </a:t>
            </a:r>
            <a:r>
              <a:rPr lang="cs-CZ" dirty="0" err="1"/>
              <a:t>Jesus</a:t>
            </a:r>
            <a:r>
              <a:rPr lang="cs-CZ" dirty="0"/>
              <a:t> </a:t>
            </a:r>
            <a:r>
              <a:rPr lang="cs-CZ" dirty="0" err="1"/>
              <a:t>Christ</a:t>
            </a:r>
            <a:r>
              <a:rPr lang="cs-CZ" dirty="0"/>
              <a:t> as </a:t>
            </a:r>
            <a:r>
              <a:rPr lang="cs-CZ" dirty="0" err="1"/>
              <a:t>the</a:t>
            </a:r>
            <a:r>
              <a:rPr lang="cs-CZ" dirty="0"/>
              <a:t> </a:t>
            </a:r>
            <a:r>
              <a:rPr lang="cs-CZ" dirty="0" err="1"/>
              <a:t>Good</a:t>
            </a:r>
            <a:r>
              <a:rPr lang="cs-CZ" dirty="0"/>
              <a:t> </a:t>
            </a:r>
            <a:r>
              <a:rPr lang="cs-CZ" dirty="0" err="1"/>
              <a:t>Shepherd</a:t>
            </a:r>
            <a:r>
              <a:rPr lang="cs-CZ" dirty="0"/>
              <a:t>)</a:t>
            </a:r>
          </a:p>
          <a:p>
            <a:pPr defTabSz="910011">
              <a:defRPr/>
            </a:pPr>
            <a:r>
              <a:rPr lang="cs-CZ" dirty="0" err="1"/>
              <a:t>Ancient</a:t>
            </a:r>
            <a:r>
              <a:rPr lang="cs-CZ" dirty="0"/>
              <a:t> Roman </a:t>
            </a:r>
            <a:r>
              <a:rPr lang="cs-CZ" dirty="0" err="1"/>
              <a:t>mosaics</a:t>
            </a:r>
            <a:r>
              <a:rPr lang="cs-CZ" dirty="0"/>
              <a:t> in </a:t>
            </a:r>
            <a:r>
              <a:rPr lang="cs-CZ" dirty="0" err="1"/>
              <a:t>Aquileia</a:t>
            </a:r>
            <a:r>
              <a:rPr lang="cs-CZ" dirty="0"/>
              <a:t>, Italy</a:t>
            </a:r>
          </a:p>
          <a:p>
            <a:r>
              <a:rPr lang="cs-CZ" dirty="0"/>
              <a:t>4th-</a:t>
            </a:r>
            <a:r>
              <a:rPr lang="cs-CZ" dirty="0" err="1"/>
              <a:t>century</a:t>
            </a:r>
            <a:endParaRPr lang="cs-CZ" dirty="0"/>
          </a:p>
          <a:p>
            <a:r>
              <a:rPr lang="cs-CZ" dirty="0" err="1"/>
              <a:t>Basilica</a:t>
            </a:r>
            <a:r>
              <a:rPr lang="cs-CZ" dirty="0"/>
              <a:t> </a:t>
            </a:r>
            <a:r>
              <a:rPr lang="cs-CZ" dirty="0" err="1"/>
              <a:t>Patriarcale</a:t>
            </a:r>
            <a:r>
              <a:rPr lang="cs-CZ" dirty="0"/>
              <a:t> (</a:t>
            </a:r>
            <a:r>
              <a:rPr lang="cs-CZ" dirty="0" err="1"/>
              <a:t>Aquileia</a:t>
            </a:r>
            <a:r>
              <a:rPr lang="cs-CZ" dirty="0"/>
              <a:t>) - </a:t>
            </a:r>
            <a:r>
              <a:rPr lang="cs-CZ" dirty="0" err="1"/>
              <a:t>Naves</a:t>
            </a:r>
            <a:r>
              <a:rPr lang="cs-CZ" dirty="0"/>
              <a:t> </a:t>
            </a:r>
            <a:r>
              <a:rPr lang="cs-CZ" dirty="0" err="1"/>
              <a:t>paleochristian</a:t>
            </a:r>
            <a:r>
              <a:rPr lang="cs-CZ" dirty="0"/>
              <a:t> </a:t>
            </a:r>
            <a:r>
              <a:rPr lang="cs-CZ" dirty="0" err="1"/>
              <a:t>mosaics</a:t>
            </a:r>
            <a:endParaRPr lang="cs-CZ" dirty="0"/>
          </a:p>
        </p:txBody>
      </p:sp>
      <p:sp>
        <p:nvSpPr>
          <p:cNvPr id="4" name="Zástupný symbol pro číslo snímku 3"/>
          <p:cNvSpPr>
            <a:spLocks noGrp="1"/>
          </p:cNvSpPr>
          <p:nvPr>
            <p:ph type="sldNum" sz="quarter" idx="10"/>
          </p:nvPr>
        </p:nvSpPr>
        <p:spPr/>
        <p:txBody>
          <a:bodyPr/>
          <a:lstStyle/>
          <a:p>
            <a:fld id="{1D959336-ABC4-4E5A-ADD0-7D2B09670350}" type="slidenum">
              <a:rPr lang="cs-CZ" smtClean="0"/>
              <a:pPr/>
              <a:t>77</a:t>
            </a:fld>
            <a:endParaRPr 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i="1" dirty="0" err="1"/>
              <a:t>Götzen-Dämmerung</a:t>
            </a:r>
            <a:r>
              <a:rPr lang="en-US" dirty="0"/>
              <a:t> (1888) </a:t>
            </a:r>
            <a:r>
              <a:rPr lang="cs-CZ" dirty="0" err="1"/>
              <a:t>Twilight</a:t>
            </a:r>
            <a:r>
              <a:rPr lang="cs-CZ" dirty="0"/>
              <a:t> </a:t>
            </a:r>
            <a:r>
              <a:rPr lang="cs-CZ" dirty="0" err="1"/>
              <a:t>of</a:t>
            </a:r>
            <a:r>
              <a:rPr lang="cs-CZ" dirty="0"/>
              <a:t> </a:t>
            </a:r>
            <a:r>
              <a:rPr lang="cs-CZ" dirty="0" err="1"/>
              <a:t>the</a:t>
            </a:r>
            <a:r>
              <a:rPr lang="cs-CZ" dirty="0"/>
              <a:t> </a:t>
            </a:r>
            <a:r>
              <a:rPr lang="cs-CZ" dirty="0" err="1"/>
              <a:t>Idols</a:t>
            </a:r>
            <a:r>
              <a:rPr lang="cs-CZ" dirty="0"/>
              <a:t>. </a:t>
            </a:r>
            <a:r>
              <a:rPr lang="cs-CZ" dirty="0" err="1"/>
              <a:t>Maxims</a:t>
            </a:r>
            <a:r>
              <a:rPr lang="cs-CZ" dirty="0"/>
              <a:t> </a:t>
            </a:r>
            <a:r>
              <a:rPr lang="cs-CZ" dirty="0" err="1"/>
              <a:t>and</a:t>
            </a:r>
            <a:r>
              <a:rPr lang="cs-CZ" dirty="0"/>
              <a:t> </a:t>
            </a:r>
            <a:r>
              <a:rPr lang="cs-CZ" dirty="0" err="1"/>
              <a:t>Arrows</a:t>
            </a:r>
            <a:r>
              <a:rPr lang="cs-CZ" dirty="0"/>
              <a:t>, 12.</a:t>
            </a:r>
          </a:p>
          <a:p>
            <a:endParaRPr lang="cs-CZ" dirty="0"/>
          </a:p>
        </p:txBody>
      </p:sp>
      <p:sp>
        <p:nvSpPr>
          <p:cNvPr id="4" name="Zástupný symbol pro číslo snímku 3"/>
          <p:cNvSpPr>
            <a:spLocks noGrp="1"/>
          </p:cNvSpPr>
          <p:nvPr>
            <p:ph type="sldNum" sz="quarter" idx="10"/>
          </p:nvPr>
        </p:nvSpPr>
        <p:spPr/>
        <p:txBody>
          <a:bodyPr/>
          <a:lstStyle/>
          <a:p>
            <a:fld id="{1D959336-ABC4-4E5A-ADD0-7D2B09670350}" type="slidenum">
              <a:rPr lang="cs-CZ" smtClean="0"/>
              <a:pPr/>
              <a:t>83</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6</a:t>
            </a:fld>
            <a:endParaRPr lang="cs-CZ"/>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0011">
              <a:defRPr/>
            </a:pPr>
            <a:r>
              <a:rPr lang="cs-CZ" b="0" i="1" dirty="0" err="1"/>
              <a:t>After</a:t>
            </a:r>
            <a:r>
              <a:rPr lang="cs-CZ" b="0" i="1" dirty="0"/>
              <a:t> </a:t>
            </a:r>
            <a:r>
              <a:rPr lang="cs-CZ" b="0" i="1" dirty="0" err="1"/>
              <a:t>Virtue</a:t>
            </a:r>
            <a:r>
              <a:rPr lang="cs-CZ" b="0" dirty="0"/>
              <a:t> (1981) p. 149 </a:t>
            </a:r>
            <a:endParaRPr lang="cs-CZ" dirty="0"/>
          </a:p>
        </p:txBody>
      </p:sp>
      <p:sp>
        <p:nvSpPr>
          <p:cNvPr id="4" name="Zástupný symbol pro číslo snímku 3"/>
          <p:cNvSpPr>
            <a:spLocks noGrp="1"/>
          </p:cNvSpPr>
          <p:nvPr>
            <p:ph type="sldNum" sz="quarter" idx="10"/>
          </p:nvPr>
        </p:nvSpPr>
        <p:spPr/>
        <p:txBody>
          <a:bodyPr/>
          <a:lstStyle/>
          <a:p>
            <a:fld id="{1D959336-ABC4-4E5A-ADD0-7D2B09670350}" type="slidenum">
              <a:rPr lang="cs-CZ" smtClean="0"/>
              <a:pPr/>
              <a:t>85</a:t>
            </a:fld>
            <a:endParaRPr lang="cs-CZ"/>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0011">
              <a:defRPr/>
            </a:pPr>
            <a:endParaRPr lang="cs-CZ" dirty="0"/>
          </a:p>
        </p:txBody>
      </p:sp>
      <p:sp>
        <p:nvSpPr>
          <p:cNvPr id="4" name="Zástupný symbol pro číslo snímku 3"/>
          <p:cNvSpPr>
            <a:spLocks noGrp="1"/>
          </p:cNvSpPr>
          <p:nvPr>
            <p:ph type="sldNum" sz="quarter" idx="10"/>
          </p:nvPr>
        </p:nvSpPr>
        <p:spPr/>
        <p:txBody>
          <a:bodyPr/>
          <a:lstStyle/>
          <a:p>
            <a:fld id="{1D959336-ABC4-4E5A-ADD0-7D2B09670350}" type="slidenum">
              <a:rPr lang="cs-CZ" smtClean="0"/>
              <a:pPr/>
              <a:t>87</a:t>
            </a:fld>
            <a:endParaRPr lang="cs-CZ"/>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F7944-4C78-492F-B082-6BDB351EC0C3}" type="slidenum">
              <a:rPr lang="cs-CZ"/>
              <a:pPr/>
              <a:t>106</a:t>
            </a:fld>
            <a:endParaRPr lang="cs-CZ"/>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cs-CZ" i="1" dirty="0"/>
              <a:t>J.A. </a:t>
            </a:r>
            <a:r>
              <a:rPr lang="cs-CZ" i="1" dirty="0" err="1"/>
              <a:t>Comenius</a:t>
            </a:r>
            <a:r>
              <a:rPr lang="cs-CZ" i="1" dirty="0"/>
              <a:t>: </a:t>
            </a:r>
            <a:r>
              <a:rPr lang="cs-CZ" b="1" i="1" dirty="0"/>
              <a:t>Orbis </a:t>
            </a:r>
            <a:r>
              <a:rPr lang="cs-CZ" b="1" i="1" dirty="0" err="1"/>
              <a:t>Sensualium</a:t>
            </a:r>
            <a:r>
              <a:rPr lang="cs-CZ" b="1" i="1" dirty="0"/>
              <a:t> </a:t>
            </a:r>
            <a:r>
              <a:rPr lang="cs-CZ" b="1" i="1" dirty="0" err="1"/>
              <a:t>Pictus</a:t>
            </a:r>
            <a:r>
              <a:rPr lang="cs-CZ" dirty="0"/>
              <a:t> : Humanity</a:t>
            </a:r>
          </a:p>
          <a:p>
            <a:pPr defTabSz="910011">
              <a:defRPr/>
            </a:pPr>
            <a:r>
              <a:rPr lang="cs-CZ" b="1" dirty="0">
                <a:solidFill>
                  <a:srgbClr val="FF0000"/>
                </a:solidFill>
              </a:rPr>
              <a:t>Humanity: </a:t>
            </a:r>
            <a:r>
              <a:rPr lang="cs-CZ" b="1" i="1" dirty="0" err="1">
                <a:solidFill>
                  <a:srgbClr val="FF0000"/>
                </a:solidFill>
              </a:rPr>
              <a:t>Men</a:t>
            </a:r>
            <a:r>
              <a:rPr lang="cs-CZ" b="1" i="1" dirty="0">
                <a:solidFill>
                  <a:srgbClr val="FF0000"/>
                </a:solidFill>
              </a:rPr>
              <a:t> are </a:t>
            </a:r>
            <a:r>
              <a:rPr lang="cs-CZ" b="1" i="1" dirty="0" err="1">
                <a:solidFill>
                  <a:srgbClr val="FF0000"/>
                </a:solidFill>
              </a:rPr>
              <a:t>made</a:t>
            </a:r>
            <a:r>
              <a:rPr lang="cs-CZ" b="1" i="1" dirty="0">
                <a:solidFill>
                  <a:srgbClr val="FF0000"/>
                </a:solidFill>
              </a:rPr>
              <a:t> </a:t>
            </a:r>
            <a:r>
              <a:rPr lang="cs-CZ" b="1" i="1" dirty="0" err="1">
                <a:solidFill>
                  <a:srgbClr val="FF0000"/>
                </a:solidFill>
              </a:rPr>
              <a:t>for</a:t>
            </a:r>
            <a:r>
              <a:rPr lang="cs-CZ" b="1" i="1" dirty="0">
                <a:solidFill>
                  <a:srgbClr val="FF0000"/>
                </a:solidFill>
              </a:rPr>
              <a:t> </a:t>
            </a:r>
            <a:r>
              <a:rPr lang="cs-CZ" b="1" i="1" dirty="0" err="1">
                <a:solidFill>
                  <a:srgbClr val="FF0000"/>
                </a:solidFill>
              </a:rPr>
              <a:t>one</a:t>
            </a:r>
            <a:r>
              <a:rPr lang="cs-CZ" b="1" i="1" dirty="0">
                <a:solidFill>
                  <a:srgbClr val="FF0000"/>
                </a:solidFill>
              </a:rPr>
              <a:t> </a:t>
            </a:r>
            <a:r>
              <a:rPr lang="cs-CZ" b="1" i="1" dirty="0" err="1">
                <a:solidFill>
                  <a:srgbClr val="FF0000"/>
                </a:solidFill>
              </a:rPr>
              <a:t>another’s</a:t>
            </a:r>
            <a:r>
              <a:rPr lang="cs-CZ" b="1" i="1" dirty="0">
                <a:solidFill>
                  <a:srgbClr val="FF0000"/>
                </a:solidFill>
              </a:rPr>
              <a:t> </a:t>
            </a:r>
            <a:r>
              <a:rPr lang="cs-CZ" b="1" i="1" dirty="0" err="1">
                <a:solidFill>
                  <a:srgbClr val="FF0000"/>
                </a:solidFill>
              </a:rPr>
              <a:t>good</a:t>
            </a:r>
            <a:r>
              <a:rPr lang="cs-CZ" b="1" i="1" dirty="0">
                <a:solidFill>
                  <a:srgbClr val="FF0000"/>
                </a:solidFill>
              </a:rPr>
              <a:t>; </a:t>
            </a:r>
            <a:r>
              <a:rPr lang="cs-CZ" b="1" i="1" dirty="0" err="1">
                <a:solidFill>
                  <a:srgbClr val="FF0000"/>
                </a:solidFill>
              </a:rPr>
              <a:t>therefore</a:t>
            </a:r>
            <a:r>
              <a:rPr lang="cs-CZ" b="1" i="1" dirty="0">
                <a:solidFill>
                  <a:srgbClr val="FF0000"/>
                </a:solidFill>
              </a:rPr>
              <a:t> let </a:t>
            </a:r>
            <a:r>
              <a:rPr lang="cs-CZ" b="1" i="1" dirty="0" err="1">
                <a:solidFill>
                  <a:srgbClr val="FF0000"/>
                </a:solidFill>
              </a:rPr>
              <a:t>them</a:t>
            </a:r>
            <a:r>
              <a:rPr lang="cs-CZ" b="1" i="1" dirty="0">
                <a:solidFill>
                  <a:srgbClr val="FF0000"/>
                </a:solidFill>
              </a:rPr>
              <a:t> </a:t>
            </a:r>
            <a:r>
              <a:rPr lang="cs-CZ" b="1" i="1" dirty="0" err="1">
                <a:solidFill>
                  <a:srgbClr val="FF0000"/>
                </a:solidFill>
              </a:rPr>
              <a:t>be</a:t>
            </a:r>
            <a:r>
              <a:rPr lang="cs-CZ" b="1" i="1" dirty="0">
                <a:solidFill>
                  <a:srgbClr val="FF0000"/>
                </a:solidFill>
              </a:rPr>
              <a:t> </a:t>
            </a:r>
            <a:r>
              <a:rPr lang="cs-CZ" b="1" i="1" dirty="0" err="1">
                <a:solidFill>
                  <a:srgbClr val="FF0000"/>
                </a:solidFill>
              </a:rPr>
              <a:t>kind</a:t>
            </a:r>
            <a:r>
              <a:rPr lang="cs-CZ" b="1" i="1" dirty="0">
                <a:solidFill>
                  <a:srgbClr val="FF0000"/>
                </a:solidFill>
              </a:rPr>
              <a:t>. </a:t>
            </a:r>
            <a:r>
              <a:rPr lang="cs-CZ" b="1" i="1" dirty="0" err="1">
                <a:solidFill>
                  <a:srgbClr val="FF0000"/>
                </a:solidFill>
              </a:rPr>
              <a:t>Be</a:t>
            </a:r>
            <a:r>
              <a:rPr lang="cs-CZ" b="1" i="1" dirty="0">
                <a:solidFill>
                  <a:srgbClr val="FF0000"/>
                </a:solidFill>
              </a:rPr>
              <a:t> </a:t>
            </a:r>
            <a:r>
              <a:rPr lang="cs-CZ" b="1" i="1" dirty="0" err="1">
                <a:solidFill>
                  <a:srgbClr val="FF0000"/>
                </a:solidFill>
              </a:rPr>
              <a:t>thou</a:t>
            </a:r>
            <a:r>
              <a:rPr lang="cs-CZ" b="1" i="1" dirty="0">
                <a:solidFill>
                  <a:srgbClr val="FF0000"/>
                </a:solidFill>
              </a:rPr>
              <a:t> </a:t>
            </a:r>
            <a:r>
              <a:rPr lang="cs-CZ" b="1" i="1" dirty="0" err="1">
                <a:solidFill>
                  <a:srgbClr val="FF0000"/>
                </a:solidFill>
              </a:rPr>
              <a:t>sweet</a:t>
            </a:r>
            <a:r>
              <a:rPr lang="cs-CZ" b="1" i="1" dirty="0">
                <a:solidFill>
                  <a:srgbClr val="FF0000"/>
                </a:solidFill>
              </a:rPr>
              <a:t> </a:t>
            </a:r>
            <a:r>
              <a:rPr lang="cs-CZ" b="1" i="1" dirty="0" err="1">
                <a:solidFill>
                  <a:srgbClr val="FF0000"/>
                </a:solidFill>
              </a:rPr>
              <a:t>and</a:t>
            </a:r>
            <a:r>
              <a:rPr lang="cs-CZ" b="1" i="1" dirty="0">
                <a:solidFill>
                  <a:srgbClr val="FF0000"/>
                </a:solidFill>
              </a:rPr>
              <a:t> </a:t>
            </a:r>
            <a:r>
              <a:rPr lang="cs-CZ" b="1" i="1" dirty="0" err="1">
                <a:solidFill>
                  <a:srgbClr val="FF0000"/>
                </a:solidFill>
              </a:rPr>
              <a:t>lovely</a:t>
            </a:r>
            <a:r>
              <a:rPr lang="cs-CZ" b="1" i="1" dirty="0">
                <a:solidFill>
                  <a:srgbClr val="FF0000"/>
                </a:solidFill>
              </a:rPr>
              <a:t> in </a:t>
            </a:r>
            <a:r>
              <a:rPr lang="cs-CZ" b="1" i="1" dirty="0" err="1">
                <a:solidFill>
                  <a:srgbClr val="FF0000"/>
                </a:solidFill>
              </a:rPr>
              <a:t>thy</a:t>
            </a:r>
            <a:r>
              <a:rPr lang="cs-CZ" b="1" i="1" dirty="0">
                <a:solidFill>
                  <a:srgbClr val="FF0000"/>
                </a:solidFill>
              </a:rPr>
              <a:t> </a:t>
            </a:r>
            <a:r>
              <a:rPr lang="cs-CZ" b="1" i="1" dirty="0" err="1">
                <a:solidFill>
                  <a:srgbClr val="FF0000"/>
                </a:solidFill>
              </a:rPr>
              <a:t>Countenance</a:t>
            </a:r>
            <a:r>
              <a:rPr lang="cs-CZ" b="1" i="1" dirty="0">
                <a:solidFill>
                  <a:srgbClr val="FF0000"/>
                </a:solidFill>
              </a:rPr>
              <a:t> (1), </a:t>
            </a:r>
            <a:r>
              <a:rPr lang="cs-CZ" b="1" i="1" dirty="0" err="1">
                <a:solidFill>
                  <a:srgbClr val="FF0000"/>
                </a:solidFill>
              </a:rPr>
              <a:t>gentle</a:t>
            </a:r>
            <a:r>
              <a:rPr lang="cs-CZ" b="1" i="1" dirty="0">
                <a:solidFill>
                  <a:srgbClr val="FF0000"/>
                </a:solidFill>
              </a:rPr>
              <a:t> </a:t>
            </a:r>
            <a:r>
              <a:rPr lang="cs-CZ" b="1" i="1" dirty="0" err="1">
                <a:solidFill>
                  <a:srgbClr val="FF0000"/>
                </a:solidFill>
              </a:rPr>
              <a:t>and</a:t>
            </a:r>
            <a:r>
              <a:rPr lang="cs-CZ" b="1" i="1" dirty="0">
                <a:solidFill>
                  <a:srgbClr val="FF0000"/>
                </a:solidFill>
              </a:rPr>
              <a:t> civil in </a:t>
            </a:r>
            <a:r>
              <a:rPr lang="cs-CZ" b="1" i="1" dirty="0" err="1">
                <a:solidFill>
                  <a:srgbClr val="FF0000"/>
                </a:solidFill>
              </a:rPr>
              <a:t>thy</a:t>
            </a:r>
            <a:r>
              <a:rPr lang="cs-CZ" b="1" i="1" dirty="0">
                <a:solidFill>
                  <a:srgbClr val="FF0000"/>
                </a:solidFill>
              </a:rPr>
              <a:t> </a:t>
            </a:r>
            <a:r>
              <a:rPr lang="cs-CZ" b="1" i="1" dirty="0" err="1">
                <a:solidFill>
                  <a:srgbClr val="FF0000"/>
                </a:solidFill>
              </a:rPr>
              <a:t>Behaviour</a:t>
            </a:r>
            <a:r>
              <a:rPr lang="cs-CZ" b="1" i="1" dirty="0">
                <a:solidFill>
                  <a:srgbClr val="FF0000"/>
                </a:solidFill>
              </a:rPr>
              <a:t> </a:t>
            </a:r>
            <a:r>
              <a:rPr lang="cs-CZ" b="1" i="1" dirty="0" err="1">
                <a:solidFill>
                  <a:srgbClr val="FF0000"/>
                </a:solidFill>
              </a:rPr>
              <a:t>and</a:t>
            </a:r>
            <a:r>
              <a:rPr lang="cs-CZ" b="1" i="1" dirty="0">
                <a:solidFill>
                  <a:srgbClr val="FF0000"/>
                </a:solidFill>
              </a:rPr>
              <a:t> </a:t>
            </a:r>
            <a:r>
              <a:rPr lang="cs-CZ" b="1" i="1" dirty="0" err="1">
                <a:solidFill>
                  <a:srgbClr val="FF0000"/>
                </a:solidFill>
              </a:rPr>
              <a:t>Manners</a:t>
            </a:r>
            <a:r>
              <a:rPr lang="cs-CZ" b="1" i="1" dirty="0">
                <a:solidFill>
                  <a:srgbClr val="FF0000"/>
                </a:solidFill>
              </a:rPr>
              <a:t> (2), </a:t>
            </a:r>
            <a:r>
              <a:rPr lang="cs-CZ" b="1" i="1" dirty="0" err="1">
                <a:solidFill>
                  <a:srgbClr val="FF0000"/>
                </a:solidFill>
              </a:rPr>
              <a:t>affable</a:t>
            </a:r>
            <a:r>
              <a:rPr lang="cs-CZ" b="1" i="1" dirty="0">
                <a:solidFill>
                  <a:srgbClr val="FF0000"/>
                </a:solidFill>
              </a:rPr>
              <a:t> </a:t>
            </a:r>
            <a:r>
              <a:rPr lang="cs-CZ" b="1" i="1" dirty="0" err="1">
                <a:solidFill>
                  <a:srgbClr val="FF0000"/>
                </a:solidFill>
              </a:rPr>
              <a:t>and</a:t>
            </a:r>
            <a:r>
              <a:rPr lang="cs-CZ" b="1" i="1" dirty="0">
                <a:solidFill>
                  <a:srgbClr val="FF0000"/>
                </a:solidFill>
              </a:rPr>
              <a:t> </a:t>
            </a:r>
            <a:r>
              <a:rPr lang="cs-CZ" b="1" i="1" dirty="0" err="1">
                <a:solidFill>
                  <a:srgbClr val="FF0000"/>
                </a:solidFill>
              </a:rPr>
              <a:t>true</a:t>
            </a:r>
            <a:r>
              <a:rPr lang="cs-CZ" b="1" i="1" dirty="0">
                <a:solidFill>
                  <a:srgbClr val="FF0000"/>
                </a:solidFill>
              </a:rPr>
              <a:t> </a:t>
            </a:r>
            <a:r>
              <a:rPr lang="cs-CZ" b="1" i="1" dirty="0" err="1">
                <a:solidFill>
                  <a:srgbClr val="FF0000"/>
                </a:solidFill>
              </a:rPr>
              <a:t>spoken</a:t>
            </a:r>
            <a:r>
              <a:rPr lang="cs-CZ" b="1" i="1" dirty="0">
                <a:solidFill>
                  <a:srgbClr val="FF0000"/>
                </a:solidFill>
              </a:rPr>
              <a:t> </a:t>
            </a:r>
            <a:r>
              <a:rPr lang="cs-CZ" b="1" i="1" dirty="0" err="1">
                <a:solidFill>
                  <a:srgbClr val="FF0000"/>
                </a:solidFill>
              </a:rPr>
              <a:t>with</a:t>
            </a:r>
            <a:r>
              <a:rPr lang="cs-CZ" b="1" i="1" dirty="0">
                <a:solidFill>
                  <a:srgbClr val="FF0000"/>
                </a:solidFill>
              </a:rPr>
              <a:t> </a:t>
            </a:r>
            <a:r>
              <a:rPr lang="cs-CZ" b="1" i="1" dirty="0" err="1">
                <a:solidFill>
                  <a:srgbClr val="FF0000"/>
                </a:solidFill>
              </a:rPr>
              <a:t>thy</a:t>
            </a:r>
            <a:r>
              <a:rPr lang="cs-CZ" b="1" i="1" dirty="0">
                <a:solidFill>
                  <a:srgbClr val="FF0000"/>
                </a:solidFill>
              </a:rPr>
              <a:t> </a:t>
            </a:r>
            <a:r>
              <a:rPr lang="cs-CZ" b="1" i="1" dirty="0" err="1">
                <a:solidFill>
                  <a:srgbClr val="FF0000"/>
                </a:solidFill>
              </a:rPr>
              <a:t>Mouth</a:t>
            </a:r>
            <a:r>
              <a:rPr lang="cs-CZ" b="1" i="1" dirty="0">
                <a:solidFill>
                  <a:srgbClr val="FF0000"/>
                </a:solidFill>
              </a:rPr>
              <a:t> (3), </a:t>
            </a:r>
            <a:r>
              <a:rPr lang="cs-CZ" b="1" i="1" dirty="0" err="1">
                <a:solidFill>
                  <a:srgbClr val="FF0000"/>
                </a:solidFill>
              </a:rPr>
              <a:t>affectionate</a:t>
            </a:r>
            <a:r>
              <a:rPr lang="cs-CZ" b="1" i="1" dirty="0">
                <a:solidFill>
                  <a:srgbClr val="FF0000"/>
                </a:solidFill>
              </a:rPr>
              <a:t> </a:t>
            </a:r>
            <a:r>
              <a:rPr lang="cs-CZ" b="1" i="1" dirty="0" err="1">
                <a:solidFill>
                  <a:srgbClr val="FF0000"/>
                </a:solidFill>
              </a:rPr>
              <a:t>and</a:t>
            </a:r>
            <a:r>
              <a:rPr lang="cs-CZ" b="1" i="1" dirty="0">
                <a:solidFill>
                  <a:srgbClr val="FF0000"/>
                </a:solidFill>
              </a:rPr>
              <a:t> </a:t>
            </a:r>
            <a:r>
              <a:rPr lang="cs-CZ" b="1" i="1" dirty="0" err="1">
                <a:solidFill>
                  <a:srgbClr val="FF0000"/>
                </a:solidFill>
              </a:rPr>
              <a:t>candid</a:t>
            </a:r>
            <a:r>
              <a:rPr lang="cs-CZ" b="1" i="1" dirty="0">
                <a:solidFill>
                  <a:srgbClr val="FF0000"/>
                </a:solidFill>
              </a:rPr>
              <a:t> in </a:t>
            </a:r>
            <a:r>
              <a:rPr lang="cs-CZ" b="1" i="1" dirty="0" err="1">
                <a:solidFill>
                  <a:srgbClr val="FF0000"/>
                </a:solidFill>
              </a:rPr>
              <a:t>thy</a:t>
            </a:r>
            <a:r>
              <a:rPr lang="cs-CZ" b="1" i="1" dirty="0">
                <a:solidFill>
                  <a:srgbClr val="FF0000"/>
                </a:solidFill>
              </a:rPr>
              <a:t> </a:t>
            </a:r>
            <a:r>
              <a:rPr lang="cs-CZ" b="1" i="1" dirty="0" err="1">
                <a:solidFill>
                  <a:srgbClr val="FF0000"/>
                </a:solidFill>
              </a:rPr>
              <a:t>Heart</a:t>
            </a:r>
            <a:r>
              <a:rPr lang="cs-CZ" b="1" i="1" dirty="0">
                <a:solidFill>
                  <a:srgbClr val="FF0000"/>
                </a:solidFill>
              </a:rPr>
              <a:t> (4)! So love, </a:t>
            </a:r>
            <a:r>
              <a:rPr lang="cs-CZ" b="1" i="1" dirty="0" err="1">
                <a:solidFill>
                  <a:srgbClr val="FF0000"/>
                </a:solidFill>
              </a:rPr>
              <a:t>and</a:t>
            </a:r>
            <a:r>
              <a:rPr lang="cs-CZ" b="1" i="1" dirty="0">
                <a:solidFill>
                  <a:srgbClr val="FF0000"/>
                </a:solidFill>
              </a:rPr>
              <a:t> </a:t>
            </a:r>
            <a:r>
              <a:rPr lang="cs-CZ" b="1" i="1" dirty="0" err="1">
                <a:solidFill>
                  <a:srgbClr val="FF0000"/>
                </a:solidFill>
              </a:rPr>
              <a:t>so</a:t>
            </a:r>
            <a:r>
              <a:rPr lang="cs-CZ" b="1" i="1" dirty="0">
                <a:solidFill>
                  <a:srgbClr val="FF0000"/>
                </a:solidFill>
              </a:rPr>
              <a:t> </a:t>
            </a:r>
            <a:r>
              <a:rPr lang="cs-CZ" b="1" i="1" dirty="0" err="1">
                <a:solidFill>
                  <a:srgbClr val="FF0000"/>
                </a:solidFill>
              </a:rPr>
              <a:t>shalt</a:t>
            </a:r>
            <a:r>
              <a:rPr lang="cs-CZ" b="1" i="1" dirty="0">
                <a:solidFill>
                  <a:srgbClr val="FF0000"/>
                </a:solidFill>
              </a:rPr>
              <a:t> </a:t>
            </a:r>
            <a:r>
              <a:rPr lang="cs-CZ" b="1" i="1" dirty="0" err="1">
                <a:solidFill>
                  <a:srgbClr val="FF0000"/>
                </a:solidFill>
              </a:rPr>
              <a:t>thou</a:t>
            </a:r>
            <a:r>
              <a:rPr lang="cs-CZ" b="1" i="1" dirty="0">
                <a:solidFill>
                  <a:srgbClr val="FF0000"/>
                </a:solidFill>
              </a:rPr>
              <a:t> </a:t>
            </a:r>
            <a:r>
              <a:rPr lang="cs-CZ" b="1" i="1" dirty="0" err="1">
                <a:solidFill>
                  <a:srgbClr val="FF0000"/>
                </a:solidFill>
              </a:rPr>
              <a:t>be</a:t>
            </a:r>
            <a:r>
              <a:rPr lang="cs-CZ" b="1" i="1" dirty="0">
                <a:solidFill>
                  <a:srgbClr val="FF0000"/>
                </a:solidFill>
              </a:rPr>
              <a:t> </a:t>
            </a:r>
            <a:r>
              <a:rPr lang="cs-CZ" b="1" i="1" dirty="0" err="1">
                <a:solidFill>
                  <a:srgbClr val="FF0000"/>
                </a:solidFill>
              </a:rPr>
              <a:t>loved</a:t>
            </a:r>
            <a:r>
              <a:rPr lang="cs-CZ" b="1" i="1" dirty="0">
                <a:solidFill>
                  <a:srgbClr val="FF0000"/>
                </a:solidFill>
              </a:rPr>
              <a:t>; </a:t>
            </a:r>
            <a:r>
              <a:rPr lang="cs-CZ" b="1" i="1" dirty="0" err="1">
                <a:solidFill>
                  <a:srgbClr val="FF0000"/>
                </a:solidFill>
              </a:rPr>
              <a:t>and</a:t>
            </a:r>
            <a:r>
              <a:rPr lang="cs-CZ" b="1" i="1" dirty="0">
                <a:solidFill>
                  <a:srgbClr val="FF0000"/>
                </a:solidFill>
              </a:rPr>
              <a:t> </a:t>
            </a:r>
            <a:r>
              <a:rPr lang="cs-CZ" b="1" i="1" dirty="0" err="1">
                <a:solidFill>
                  <a:srgbClr val="FF0000"/>
                </a:solidFill>
              </a:rPr>
              <a:t>there</a:t>
            </a:r>
            <a:r>
              <a:rPr lang="cs-CZ" b="1" i="1" dirty="0">
                <a:solidFill>
                  <a:srgbClr val="FF0000"/>
                </a:solidFill>
              </a:rPr>
              <a:t> </a:t>
            </a:r>
            <a:r>
              <a:rPr lang="cs-CZ" b="1" i="1" dirty="0" err="1">
                <a:solidFill>
                  <a:srgbClr val="FF0000"/>
                </a:solidFill>
              </a:rPr>
              <a:t>will</a:t>
            </a:r>
            <a:r>
              <a:rPr lang="cs-CZ" b="1" i="1" dirty="0">
                <a:solidFill>
                  <a:srgbClr val="FF0000"/>
                </a:solidFill>
              </a:rPr>
              <a:t> </a:t>
            </a:r>
            <a:r>
              <a:rPr lang="cs-CZ" b="1" i="1" dirty="0" err="1">
                <a:solidFill>
                  <a:srgbClr val="FF0000"/>
                </a:solidFill>
              </a:rPr>
              <a:t>be</a:t>
            </a:r>
            <a:r>
              <a:rPr lang="cs-CZ" b="1" i="1" dirty="0">
                <a:solidFill>
                  <a:srgbClr val="FF0000"/>
                </a:solidFill>
              </a:rPr>
              <a:t> a </a:t>
            </a:r>
            <a:r>
              <a:rPr lang="cs-CZ" b="1" i="1" dirty="0" err="1">
                <a:solidFill>
                  <a:srgbClr val="FF0000"/>
                </a:solidFill>
              </a:rPr>
              <a:t>mutual</a:t>
            </a:r>
            <a:r>
              <a:rPr lang="cs-CZ" b="1" i="1" dirty="0">
                <a:solidFill>
                  <a:srgbClr val="FF0000"/>
                </a:solidFill>
              </a:rPr>
              <a:t> </a:t>
            </a:r>
            <a:r>
              <a:rPr lang="cs-CZ" b="1" i="1" dirty="0" err="1">
                <a:solidFill>
                  <a:srgbClr val="FF0000"/>
                </a:solidFill>
              </a:rPr>
              <a:t>Friendship</a:t>
            </a:r>
            <a:r>
              <a:rPr lang="cs-CZ" b="1" i="1" dirty="0">
                <a:solidFill>
                  <a:srgbClr val="FF0000"/>
                </a:solidFill>
              </a:rPr>
              <a:t> (5), as </a:t>
            </a:r>
            <a:r>
              <a:rPr lang="cs-CZ" b="1" i="1" dirty="0" err="1">
                <a:solidFill>
                  <a:srgbClr val="FF0000"/>
                </a:solidFill>
              </a:rPr>
              <a:t>that</a:t>
            </a:r>
            <a:r>
              <a:rPr lang="cs-CZ" b="1" i="1" dirty="0">
                <a:solidFill>
                  <a:srgbClr val="FF0000"/>
                </a:solidFill>
              </a:rPr>
              <a:t> </a:t>
            </a:r>
            <a:r>
              <a:rPr lang="cs-CZ" b="1" i="1" dirty="0" err="1">
                <a:solidFill>
                  <a:srgbClr val="FF0000"/>
                </a:solidFill>
              </a:rPr>
              <a:t>of</a:t>
            </a:r>
            <a:r>
              <a:rPr lang="cs-CZ" b="1" i="1" dirty="0">
                <a:solidFill>
                  <a:srgbClr val="FF0000"/>
                </a:solidFill>
              </a:rPr>
              <a:t> </a:t>
            </a:r>
            <a:r>
              <a:rPr lang="cs-CZ" b="1" i="1" dirty="0" err="1">
                <a:solidFill>
                  <a:srgbClr val="FF0000"/>
                </a:solidFill>
              </a:rPr>
              <a:t>Turtle</a:t>
            </a:r>
            <a:r>
              <a:rPr lang="cs-CZ" b="1" i="1" dirty="0">
                <a:solidFill>
                  <a:srgbClr val="FF0000"/>
                </a:solidFill>
              </a:rPr>
              <a:t>-</a:t>
            </a:r>
            <a:r>
              <a:rPr lang="cs-CZ" b="1" i="1" dirty="0" err="1">
                <a:solidFill>
                  <a:srgbClr val="FF0000"/>
                </a:solidFill>
              </a:rPr>
              <a:t>doves</a:t>
            </a:r>
            <a:r>
              <a:rPr lang="cs-CZ" b="1" i="1" dirty="0">
                <a:solidFill>
                  <a:srgbClr val="FF0000"/>
                </a:solidFill>
              </a:rPr>
              <a:t> (6), </a:t>
            </a:r>
            <a:r>
              <a:rPr lang="cs-CZ" b="1" i="1" dirty="0" err="1">
                <a:solidFill>
                  <a:srgbClr val="FF0000"/>
                </a:solidFill>
              </a:rPr>
              <a:t>hearty</a:t>
            </a:r>
            <a:r>
              <a:rPr lang="cs-CZ" b="1" i="1" dirty="0">
                <a:solidFill>
                  <a:srgbClr val="FF0000"/>
                </a:solidFill>
              </a:rPr>
              <a:t>, </a:t>
            </a:r>
            <a:r>
              <a:rPr lang="cs-CZ" b="1" i="1" dirty="0" err="1">
                <a:solidFill>
                  <a:srgbClr val="FF0000"/>
                </a:solidFill>
              </a:rPr>
              <a:t>gentle</a:t>
            </a:r>
            <a:r>
              <a:rPr lang="cs-CZ" b="1" i="1" dirty="0">
                <a:solidFill>
                  <a:srgbClr val="FF0000"/>
                </a:solidFill>
              </a:rPr>
              <a:t>, </a:t>
            </a:r>
            <a:r>
              <a:rPr lang="cs-CZ" b="1" i="1" dirty="0" err="1">
                <a:solidFill>
                  <a:srgbClr val="FF0000"/>
                </a:solidFill>
              </a:rPr>
              <a:t>and</a:t>
            </a:r>
            <a:r>
              <a:rPr lang="cs-CZ" b="1" i="1" dirty="0">
                <a:solidFill>
                  <a:srgbClr val="FF0000"/>
                </a:solidFill>
              </a:rPr>
              <a:t> </a:t>
            </a:r>
            <a:r>
              <a:rPr lang="cs-CZ" b="1" i="1" dirty="0" err="1">
                <a:solidFill>
                  <a:srgbClr val="FF0000"/>
                </a:solidFill>
              </a:rPr>
              <a:t>wishing</a:t>
            </a:r>
            <a:r>
              <a:rPr lang="cs-CZ" b="1" i="1" dirty="0">
                <a:solidFill>
                  <a:srgbClr val="FF0000"/>
                </a:solidFill>
              </a:rPr>
              <a:t> </a:t>
            </a:r>
            <a:r>
              <a:rPr lang="cs-CZ" b="1" i="1" dirty="0" err="1">
                <a:solidFill>
                  <a:srgbClr val="FF0000"/>
                </a:solidFill>
              </a:rPr>
              <a:t>well</a:t>
            </a:r>
            <a:r>
              <a:rPr lang="cs-CZ" b="1" i="1" dirty="0">
                <a:solidFill>
                  <a:srgbClr val="FF0000"/>
                </a:solidFill>
              </a:rPr>
              <a:t> on </a:t>
            </a:r>
            <a:r>
              <a:rPr lang="cs-CZ" b="1" i="1" dirty="0" err="1">
                <a:solidFill>
                  <a:srgbClr val="FF0000"/>
                </a:solidFill>
              </a:rPr>
              <a:t>both</a:t>
            </a:r>
            <a:r>
              <a:rPr lang="cs-CZ" b="1" i="1" dirty="0">
                <a:solidFill>
                  <a:srgbClr val="FF0000"/>
                </a:solidFill>
              </a:rPr>
              <a:t> </a:t>
            </a:r>
            <a:r>
              <a:rPr lang="cs-CZ" b="1" i="1" dirty="0" err="1">
                <a:solidFill>
                  <a:srgbClr val="FF0000"/>
                </a:solidFill>
              </a:rPr>
              <a:t>parts</a:t>
            </a:r>
            <a:r>
              <a:rPr lang="cs-CZ" b="1" i="1" dirty="0">
                <a:solidFill>
                  <a:srgbClr val="FF0000"/>
                </a:solidFill>
              </a:rPr>
              <a:t>. </a:t>
            </a:r>
            <a:r>
              <a:rPr lang="cs-CZ" b="1" i="1" dirty="0" err="1">
                <a:solidFill>
                  <a:srgbClr val="FF0000"/>
                </a:solidFill>
              </a:rPr>
              <a:t>Froward</a:t>
            </a:r>
            <a:r>
              <a:rPr lang="cs-CZ" b="1" i="1" dirty="0">
                <a:solidFill>
                  <a:srgbClr val="FF0000"/>
                </a:solidFill>
              </a:rPr>
              <a:t> </a:t>
            </a:r>
            <a:r>
              <a:rPr lang="cs-CZ" b="1" i="1" dirty="0" err="1">
                <a:solidFill>
                  <a:srgbClr val="FF0000"/>
                </a:solidFill>
              </a:rPr>
              <a:t>Men</a:t>
            </a:r>
            <a:r>
              <a:rPr lang="cs-CZ" b="1" i="1" dirty="0">
                <a:solidFill>
                  <a:srgbClr val="FF0000"/>
                </a:solidFill>
              </a:rPr>
              <a:t> are </a:t>
            </a:r>
            <a:r>
              <a:rPr lang="cs-CZ" b="1" i="1" dirty="0" err="1">
                <a:solidFill>
                  <a:srgbClr val="FF0000"/>
                </a:solidFill>
              </a:rPr>
              <a:t>hateful</a:t>
            </a:r>
            <a:r>
              <a:rPr lang="cs-CZ" b="1" i="1" dirty="0">
                <a:solidFill>
                  <a:srgbClr val="FF0000"/>
                </a:solidFill>
              </a:rPr>
              <a:t>, </a:t>
            </a:r>
            <a:r>
              <a:rPr lang="cs-CZ" b="1" i="1" dirty="0" err="1">
                <a:solidFill>
                  <a:srgbClr val="FF0000"/>
                </a:solidFill>
              </a:rPr>
              <a:t>teasty</a:t>
            </a:r>
            <a:r>
              <a:rPr lang="cs-CZ" b="1" i="1" dirty="0">
                <a:solidFill>
                  <a:srgbClr val="FF0000"/>
                </a:solidFill>
              </a:rPr>
              <a:t>, </a:t>
            </a:r>
            <a:r>
              <a:rPr lang="cs-CZ" b="1" i="1" dirty="0" err="1">
                <a:solidFill>
                  <a:srgbClr val="FF0000"/>
                </a:solidFill>
              </a:rPr>
              <a:t>unpleasant</a:t>
            </a:r>
            <a:r>
              <a:rPr lang="cs-CZ" b="1" i="1" dirty="0">
                <a:solidFill>
                  <a:srgbClr val="FF0000"/>
                </a:solidFill>
              </a:rPr>
              <a:t>, </a:t>
            </a:r>
            <a:r>
              <a:rPr lang="cs-CZ" b="1" i="1" dirty="0" err="1">
                <a:solidFill>
                  <a:srgbClr val="FF0000"/>
                </a:solidFill>
              </a:rPr>
              <a:t>contentious</a:t>
            </a:r>
            <a:r>
              <a:rPr lang="cs-CZ" b="1" i="1" dirty="0">
                <a:solidFill>
                  <a:srgbClr val="FF0000"/>
                </a:solidFill>
              </a:rPr>
              <a:t>, </a:t>
            </a:r>
            <a:r>
              <a:rPr lang="cs-CZ" b="1" i="1" dirty="0" err="1">
                <a:solidFill>
                  <a:srgbClr val="FF0000"/>
                </a:solidFill>
              </a:rPr>
              <a:t>angry</a:t>
            </a:r>
            <a:r>
              <a:rPr lang="cs-CZ" b="1" i="1" dirty="0">
                <a:solidFill>
                  <a:srgbClr val="FF0000"/>
                </a:solidFill>
              </a:rPr>
              <a:t> (7), </a:t>
            </a:r>
            <a:r>
              <a:rPr lang="cs-CZ" b="1" i="1" dirty="0" err="1">
                <a:solidFill>
                  <a:srgbClr val="FF0000"/>
                </a:solidFill>
              </a:rPr>
              <a:t>cruel</a:t>
            </a:r>
            <a:r>
              <a:rPr lang="cs-CZ" b="1" i="1" dirty="0">
                <a:solidFill>
                  <a:srgbClr val="FF0000"/>
                </a:solidFill>
              </a:rPr>
              <a:t> (8), </a:t>
            </a:r>
            <a:r>
              <a:rPr lang="cs-CZ" b="1" i="1" dirty="0" err="1">
                <a:solidFill>
                  <a:srgbClr val="FF0000"/>
                </a:solidFill>
              </a:rPr>
              <a:t>and</a:t>
            </a:r>
            <a:r>
              <a:rPr lang="cs-CZ" b="1" i="1" dirty="0">
                <a:solidFill>
                  <a:srgbClr val="FF0000"/>
                </a:solidFill>
              </a:rPr>
              <a:t> </a:t>
            </a:r>
            <a:r>
              <a:rPr lang="cs-CZ" b="1" i="1" dirty="0" err="1">
                <a:solidFill>
                  <a:srgbClr val="FF0000"/>
                </a:solidFill>
              </a:rPr>
              <a:t>implacable</a:t>
            </a:r>
            <a:r>
              <a:rPr lang="cs-CZ" b="1" i="1" dirty="0">
                <a:solidFill>
                  <a:srgbClr val="FF0000"/>
                </a:solidFill>
              </a:rPr>
              <a:t>, (</a:t>
            </a:r>
            <a:r>
              <a:rPr lang="cs-CZ" b="1" i="1" dirty="0" err="1">
                <a:solidFill>
                  <a:srgbClr val="FF0000"/>
                </a:solidFill>
              </a:rPr>
              <a:t>rather</a:t>
            </a:r>
            <a:r>
              <a:rPr lang="cs-CZ" b="1" i="1" dirty="0">
                <a:solidFill>
                  <a:srgbClr val="FF0000"/>
                </a:solidFill>
              </a:rPr>
              <a:t> </a:t>
            </a:r>
            <a:r>
              <a:rPr lang="cs-CZ" b="1" i="1" dirty="0" err="1">
                <a:solidFill>
                  <a:srgbClr val="FF0000"/>
                </a:solidFill>
              </a:rPr>
              <a:t>Wolves</a:t>
            </a:r>
            <a:r>
              <a:rPr lang="cs-CZ" b="1" i="1" dirty="0">
                <a:solidFill>
                  <a:srgbClr val="FF0000"/>
                </a:solidFill>
              </a:rPr>
              <a:t> </a:t>
            </a:r>
            <a:r>
              <a:rPr lang="cs-CZ" b="1" i="1" dirty="0" err="1">
                <a:solidFill>
                  <a:srgbClr val="FF0000"/>
                </a:solidFill>
              </a:rPr>
              <a:t>and</a:t>
            </a:r>
            <a:r>
              <a:rPr lang="cs-CZ" b="1" i="1" dirty="0">
                <a:solidFill>
                  <a:srgbClr val="FF0000"/>
                </a:solidFill>
              </a:rPr>
              <a:t> </a:t>
            </a:r>
            <a:r>
              <a:rPr lang="cs-CZ" b="1" i="1" dirty="0" err="1">
                <a:solidFill>
                  <a:srgbClr val="FF0000"/>
                </a:solidFill>
              </a:rPr>
              <a:t>Lions</a:t>
            </a:r>
            <a:r>
              <a:rPr lang="cs-CZ" b="1" i="1" dirty="0">
                <a:solidFill>
                  <a:srgbClr val="FF0000"/>
                </a:solidFill>
              </a:rPr>
              <a:t>, </a:t>
            </a:r>
            <a:r>
              <a:rPr lang="cs-CZ" b="1" i="1" dirty="0" err="1">
                <a:solidFill>
                  <a:srgbClr val="FF0000"/>
                </a:solidFill>
              </a:rPr>
              <a:t>than</a:t>
            </a:r>
            <a:r>
              <a:rPr lang="cs-CZ" b="1" i="1" dirty="0">
                <a:solidFill>
                  <a:srgbClr val="FF0000"/>
                </a:solidFill>
              </a:rPr>
              <a:t> </a:t>
            </a:r>
            <a:r>
              <a:rPr lang="cs-CZ" b="1" i="1" dirty="0" err="1">
                <a:solidFill>
                  <a:srgbClr val="FF0000"/>
                </a:solidFill>
              </a:rPr>
              <a:t>Men</a:t>
            </a:r>
            <a:r>
              <a:rPr lang="cs-CZ" b="1" i="1" dirty="0">
                <a:solidFill>
                  <a:srgbClr val="FF0000"/>
                </a:solidFill>
              </a:rPr>
              <a:t>) </a:t>
            </a:r>
            <a:r>
              <a:rPr lang="cs-CZ" b="1" i="1" dirty="0" err="1">
                <a:solidFill>
                  <a:srgbClr val="FF0000"/>
                </a:solidFill>
              </a:rPr>
              <a:t>and</a:t>
            </a:r>
            <a:r>
              <a:rPr lang="cs-CZ" b="1" i="1" dirty="0">
                <a:solidFill>
                  <a:srgbClr val="FF0000"/>
                </a:solidFill>
              </a:rPr>
              <a:t> such as </a:t>
            </a:r>
            <a:r>
              <a:rPr lang="cs-CZ" b="1" i="1" dirty="0" err="1">
                <a:solidFill>
                  <a:srgbClr val="FF0000"/>
                </a:solidFill>
              </a:rPr>
              <a:t>fall</a:t>
            </a:r>
            <a:r>
              <a:rPr lang="cs-CZ" b="1" i="1" dirty="0">
                <a:solidFill>
                  <a:srgbClr val="FF0000"/>
                </a:solidFill>
              </a:rPr>
              <a:t> </a:t>
            </a:r>
            <a:r>
              <a:rPr lang="cs-CZ" b="1" i="1" dirty="0" err="1">
                <a:solidFill>
                  <a:srgbClr val="FF0000"/>
                </a:solidFill>
              </a:rPr>
              <a:t>out</a:t>
            </a:r>
            <a:r>
              <a:rPr lang="cs-CZ" b="1" i="1" dirty="0">
                <a:solidFill>
                  <a:srgbClr val="FF0000"/>
                </a:solidFill>
              </a:rPr>
              <a:t> </a:t>
            </a:r>
            <a:r>
              <a:rPr lang="cs-CZ" b="1" i="1" dirty="0" err="1">
                <a:solidFill>
                  <a:srgbClr val="FF0000"/>
                </a:solidFill>
              </a:rPr>
              <a:t>among</a:t>
            </a:r>
            <a:r>
              <a:rPr lang="cs-CZ" b="1" i="1" dirty="0">
                <a:solidFill>
                  <a:srgbClr val="FF0000"/>
                </a:solidFill>
              </a:rPr>
              <a:t> </a:t>
            </a:r>
            <a:r>
              <a:rPr lang="cs-CZ" b="1" i="1" dirty="0" err="1">
                <a:solidFill>
                  <a:srgbClr val="FF0000"/>
                </a:solidFill>
              </a:rPr>
              <a:t>themselves</a:t>
            </a:r>
            <a:r>
              <a:rPr lang="cs-CZ" b="1" i="1" dirty="0">
                <a:solidFill>
                  <a:srgbClr val="FF0000"/>
                </a:solidFill>
              </a:rPr>
              <a:t>, </a:t>
            </a:r>
            <a:r>
              <a:rPr lang="cs-CZ" b="1" i="1" dirty="0" err="1">
                <a:solidFill>
                  <a:srgbClr val="FF0000"/>
                </a:solidFill>
              </a:rPr>
              <a:t>hereupon</a:t>
            </a:r>
            <a:r>
              <a:rPr lang="cs-CZ" b="1" i="1" dirty="0">
                <a:solidFill>
                  <a:srgbClr val="FF0000"/>
                </a:solidFill>
              </a:rPr>
              <a:t> </a:t>
            </a:r>
            <a:r>
              <a:rPr lang="cs-CZ" b="1" i="1" dirty="0" err="1">
                <a:solidFill>
                  <a:srgbClr val="FF0000"/>
                </a:solidFill>
              </a:rPr>
              <a:t>they</a:t>
            </a:r>
            <a:r>
              <a:rPr lang="cs-CZ" b="1" i="1" dirty="0">
                <a:solidFill>
                  <a:srgbClr val="FF0000"/>
                </a:solidFill>
              </a:rPr>
              <a:t> </a:t>
            </a:r>
            <a:r>
              <a:rPr lang="cs-CZ" b="1" i="1" dirty="0" err="1">
                <a:solidFill>
                  <a:srgbClr val="FF0000"/>
                </a:solidFill>
              </a:rPr>
              <a:t>fight</a:t>
            </a:r>
            <a:r>
              <a:rPr lang="cs-CZ" b="1" i="1" dirty="0">
                <a:solidFill>
                  <a:srgbClr val="FF0000"/>
                </a:solidFill>
              </a:rPr>
              <a:t> in a Duel (9). </a:t>
            </a:r>
            <a:r>
              <a:rPr lang="cs-CZ" b="1" i="1" dirty="0" err="1">
                <a:solidFill>
                  <a:srgbClr val="FF0000"/>
                </a:solidFill>
              </a:rPr>
              <a:t>Envy</a:t>
            </a:r>
            <a:r>
              <a:rPr lang="cs-CZ" b="1" i="1" dirty="0">
                <a:solidFill>
                  <a:srgbClr val="FF0000"/>
                </a:solidFill>
              </a:rPr>
              <a:t> (10), </a:t>
            </a:r>
            <a:r>
              <a:rPr lang="cs-CZ" b="1" i="1" dirty="0" err="1">
                <a:solidFill>
                  <a:srgbClr val="FF0000"/>
                </a:solidFill>
              </a:rPr>
              <a:t>wishing</a:t>
            </a:r>
            <a:r>
              <a:rPr lang="cs-CZ" b="1" i="1" dirty="0">
                <a:solidFill>
                  <a:srgbClr val="FF0000"/>
                </a:solidFill>
              </a:rPr>
              <a:t> </a:t>
            </a:r>
            <a:r>
              <a:rPr lang="cs-CZ" b="1" i="1" dirty="0" err="1">
                <a:solidFill>
                  <a:srgbClr val="FF0000"/>
                </a:solidFill>
              </a:rPr>
              <a:t>ill</a:t>
            </a:r>
            <a:r>
              <a:rPr lang="cs-CZ" b="1" i="1" dirty="0">
                <a:solidFill>
                  <a:srgbClr val="FF0000"/>
                </a:solidFill>
              </a:rPr>
              <a:t> to </a:t>
            </a:r>
            <a:r>
              <a:rPr lang="cs-CZ" b="1" i="1" dirty="0" err="1">
                <a:solidFill>
                  <a:srgbClr val="FF0000"/>
                </a:solidFill>
              </a:rPr>
              <a:t>others</a:t>
            </a:r>
            <a:r>
              <a:rPr lang="cs-CZ" b="1" i="1" dirty="0">
                <a:solidFill>
                  <a:srgbClr val="FF0000"/>
                </a:solidFill>
              </a:rPr>
              <a:t>, </a:t>
            </a:r>
            <a:r>
              <a:rPr lang="cs-CZ" b="1" i="1" dirty="0" err="1">
                <a:solidFill>
                  <a:srgbClr val="FF0000"/>
                </a:solidFill>
              </a:rPr>
              <a:t>pineth</a:t>
            </a:r>
            <a:r>
              <a:rPr lang="cs-CZ" b="1" i="1" dirty="0">
                <a:solidFill>
                  <a:srgbClr val="FF0000"/>
                </a:solidFill>
              </a:rPr>
              <a:t> </a:t>
            </a:r>
            <a:r>
              <a:rPr lang="cs-CZ" b="1" i="1" dirty="0" err="1">
                <a:solidFill>
                  <a:srgbClr val="FF0000"/>
                </a:solidFill>
              </a:rPr>
              <a:t>away</a:t>
            </a:r>
            <a:r>
              <a:rPr lang="cs-CZ" b="1" i="1" dirty="0">
                <a:solidFill>
                  <a:srgbClr val="FF0000"/>
                </a:solidFill>
              </a:rPr>
              <a:t> her </a:t>
            </a:r>
            <a:r>
              <a:rPr lang="cs-CZ" b="1" i="1" dirty="0" err="1">
                <a:solidFill>
                  <a:srgbClr val="FF0000"/>
                </a:solidFill>
              </a:rPr>
              <a:t>self</a:t>
            </a:r>
            <a:r>
              <a:rPr lang="cs-CZ" b="1" i="1" dirty="0">
                <a:solidFill>
                  <a:srgbClr val="FF0000"/>
                </a:solidFill>
              </a:rPr>
              <a:t>.</a:t>
            </a:r>
          </a:p>
          <a:p>
            <a:pPr defTabSz="910011">
              <a:defRPr/>
            </a:pPr>
            <a:endParaRPr lang="cs-CZ" dirty="0">
              <a:solidFill>
                <a:srgbClr val="FF0000"/>
              </a:solidFill>
            </a:endParaRPr>
          </a:p>
          <a:p>
            <a:r>
              <a:rPr lang="cs-CZ" i="1" dirty="0" err="1"/>
              <a:t>Homines</a:t>
            </a:r>
            <a:r>
              <a:rPr lang="cs-CZ" dirty="0"/>
              <a:t> facti </a:t>
            </a:r>
            <a:r>
              <a:rPr lang="cs-CZ" dirty="0" err="1"/>
              <a:t>sunt</a:t>
            </a:r>
            <a:r>
              <a:rPr lang="cs-CZ" dirty="0"/>
              <a:t> ad </a:t>
            </a:r>
            <a:r>
              <a:rPr lang="cs-CZ" dirty="0" err="1"/>
              <a:t>mutua</a:t>
            </a:r>
            <a:r>
              <a:rPr lang="cs-CZ" dirty="0"/>
              <a:t> </a:t>
            </a:r>
            <a:r>
              <a:rPr lang="cs-CZ" i="1" dirty="0" err="1"/>
              <a:t>commoda</a:t>
            </a:r>
            <a:r>
              <a:rPr lang="cs-CZ" dirty="0"/>
              <a:t>; ergo </a:t>
            </a:r>
            <a:r>
              <a:rPr lang="cs-CZ" dirty="0" err="1"/>
              <a:t>sint</a:t>
            </a:r>
            <a:r>
              <a:rPr lang="cs-CZ" dirty="0"/>
              <a:t> </a:t>
            </a:r>
            <a:r>
              <a:rPr lang="cs-CZ" i="1" dirty="0" err="1"/>
              <a:t>humani</a:t>
            </a:r>
            <a:r>
              <a:rPr lang="cs-CZ" dirty="0"/>
              <a:t>.</a:t>
            </a:r>
            <a:br>
              <a:rPr lang="cs-CZ" dirty="0"/>
            </a:br>
            <a:r>
              <a:rPr lang="cs-CZ" dirty="0"/>
              <a:t>Sis </a:t>
            </a:r>
            <a:r>
              <a:rPr lang="cs-CZ" dirty="0" err="1"/>
              <a:t>suavis</a:t>
            </a:r>
            <a:r>
              <a:rPr lang="cs-CZ" dirty="0"/>
              <a:t> </a:t>
            </a:r>
            <a:r>
              <a:rPr lang="cs-CZ" dirty="0" err="1"/>
              <a:t>et</a:t>
            </a:r>
            <a:r>
              <a:rPr lang="cs-CZ" dirty="0"/>
              <a:t> </a:t>
            </a:r>
            <a:r>
              <a:rPr lang="cs-CZ" dirty="0" err="1"/>
              <a:t>amabilis</a:t>
            </a:r>
            <a:r>
              <a:rPr lang="cs-CZ" dirty="0"/>
              <a:t> </a:t>
            </a:r>
            <a:r>
              <a:rPr lang="cs-CZ" i="1" dirty="0" err="1"/>
              <a:t>Vultu</a:t>
            </a:r>
            <a:r>
              <a:rPr lang="cs-CZ" dirty="0"/>
              <a:t>, 1. </a:t>
            </a:r>
            <a:r>
              <a:rPr lang="cs-CZ" dirty="0" err="1"/>
              <a:t>comis</a:t>
            </a:r>
            <a:r>
              <a:rPr lang="cs-CZ" dirty="0"/>
              <a:t> </a:t>
            </a:r>
            <a:r>
              <a:rPr lang="cs-CZ" dirty="0" err="1"/>
              <a:t>et</a:t>
            </a:r>
            <a:r>
              <a:rPr lang="cs-CZ" dirty="0"/>
              <a:t> </a:t>
            </a:r>
            <a:r>
              <a:rPr lang="cs-CZ" dirty="0" err="1"/>
              <a:t>urbanus</a:t>
            </a:r>
            <a:r>
              <a:rPr lang="cs-CZ" dirty="0"/>
              <a:t> </a:t>
            </a:r>
            <a:r>
              <a:rPr lang="cs-CZ" i="1" dirty="0"/>
              <a:t>Gestu</a:t>
            </a:r>
            <a:r>
              <a:rPr lang="cs-CZ" dirty="0"/>
              <a:t> </a:t>
            </a:r>
            <a:r>
              <a:rPr lang="cs-CZ" dirty="0" err="1"/>
              <a:t>ac</a:t>
            </a:r>
            <a:r>
              <a:rPr lang="cs-CZ" dirty="0"/>
              <a:t> </a:t>
            </a:r>
            <a:r>
              <a:rPr lang="cs-CZ" i="1" dirty="0" err="1"/>
              <a:t>Moribus</a:t>
            </a:r>
            <a:r>
              <a:rPr lang="cs-CZ" dirty="0"/>
              <a:t>, 2. </a:t>
            </a:r>
            <a:r>
              <a:rPr lang="cs-CZ" dirty="0" err="1"/>
              <a:t>affabilis</a:t>
            </a:r>
            <a:r>
              <a:rPr lang="cs-CZ" dirty="0"/>
              <a:t> </a:t>
            </a:r>
            <a:r>
              <a:rPr lang="cs-CZ" dirty="0" err="1"/>
              <a:t>et</a:t>
            </a:r>
            <a:r>
              <a:rPr lang="cs-CZ" dirty="0"/>
              <a:t> </a:t>
            </a:r>
            <a:r>
              <a:rPr lang="cs-CZ" dirty="0" err="1"/>
              <a:t>verax</a:t>
            </a:r>
            <a:r>
              <a:rPr lang="cs-CZ" dirty="0"/>
              <a:t>, </a:t>
            </a:r>
            <a:r>
              <a:rPr lang="cs-CZ" i="1" dirty="0" err="1"/>
              <a:t>Ore</a:t>
            </a:r>
            <a:r>
              <a:rPr lang="cs-CZ" dirty="0"/>
              <a:t>, 3. </a:t>
            </a:r>
            <a:r>
              <a:rPr lang="cs-CZ" dirty="0" err="1"/>
              <a:t>candens</a:t>
            </a:r>
            <a:r>
              <a:rPr lang="cs-CZ" dirty="0"/>
              <a:t> </a:t>
            </a:r>
            <a:r>
              <a:rPr lang="cs-CZ" dirty="0" err="1"/>
              <a:t>et</a:t>
            </a:r>
            <a:r>
              <a:rPr lang="cs-CZ" dirty="0"/>
              <a:t> </a:t>
            </a:r>
            <a:r>
              <a:rPr lang="cs-CZ" dirty="0" err="1"/>
              <a:t>candidus</a:t>
            </a:r>
            <a:r>
              <a:rPr lang="cs-CZ" dirty="0"/>
              <a:t> </a:t>
            </a:r>
            <a:r>
              <a:rPr lang="cs-CZ" i="1" dirty="0" err="1"/>
              <a:t>Corde</a:t>
            </a:r>
            <a:r>
              <a:rPr lang="cs-CZ" dirty="0"/>
              <a:t> 4. Sic </a:t>
            </a:r>
            <a:r>
              <a:rPr lang="cs-CZ" dirty="0" err="1"/>
              <a:t>ama</a:t>
            </a:r>
            <a:r>
              <a:rPr lang="cs-CZ" dirty="0"/>
              <a:t>, sic </a:t>
            </a:r>
            <a:r>
              <a:rPr lang="cs-CZ" dirty="0" err="1"/>
              <a:t>amaberis</a:t>
            </a:r>
            <a:r>
              <a:rPr lang="cs-CZ" dirty="0"/>
              <a:t>; </a:t>
            </a:r>
            <a:r>
              <a:rPr lang="cs-CZ" dirty="0" err="1"/>
              <a:t>et</a:t>
            </a:r>
            <a:r>
              <a:rPr lang="cs-CZ" dirty="0"/>
              <a:t> fiat </a:t>
            </a:r>
            <a:r>
              <a:rPr lang="cs-CZ" dirty="0" err="1"/>
              <a:t>mutua</a:t>
            </a:r>
            <a:r>
              <a:rPr lang="cs-CZ" dirty="0"/>
              <a:t> </a:t>
            </a:r>
            <a:r>
              <a:rPr lang="cs-CZ" i="1" dirty="0" err="1"/>
              <a:t>Amicitia</a:t>
            </a:r>
            <a:r>
              <a:rPr lang="cs-CZ" dirty="0"/>
              <a:t>, 5. </a:t>
            </a:r>
            <a:r>
              <a:rPr lang="cs-CZ" dirty="0" err="1"/>
              <a:t>ceu</a:t>
            </a:r>
            <a:r>
              <a:rPr lang="cs-CZ" dirty="0"/>
              <a:t> </a:t>
            </a:r>
            <a:r>
              <a:rPr lang="cs-CZ" i="1" dirty="0" err="1"/>
              <a:t>Turturum</a:t>
            </a:r>
            <a:r>
              <a:rPr lang="cs-CZ" dirty="0"/>
              <a:t>, 6. </a:t>
            </a:r>
            <a:r>
              <a:rPr lang="cs-CZ" dirty="0" err="1"/>
              <a:t>concors</a:t>
            </a:r>
            <a:r>
              <a:rPr lang="cs-CZ" dirty="0"/>
              <a:t>, </a:t>
            </a:r>
            <a:r>
              <a:rPr lang="cs-CZ" dirty="0" err="1"/>
              <a:t>mansueta</a:t>
            </a:r>
            <a:r>
              <a:rPr lang="cs-CZ" dirty="0"/>
              <a:t> </a:t>
            </a:r>
            <a:r>
              <a:rPr lang="cs-CZ" dirty="0" err="1"/>
              <a:t>et</a:t>
            </a:r>
            <a:r>
              <a:rPr lang="cs-CZ" dirty="0"/>
              <a:t> </a:t>
            </a:r>
            <a:r>
              <a:rPr lang="cs-CZ" dirty="0" err="1"/>
              <a:t>benevola</a:t>
            </a:r>
            <a:r>
              <a:rPr lang="cs-CZ" dirty="0"/>
              <a:t> </a:t>
            </a:r>
            <a:r>
              <a:rPr lang="cs-CZ" dirty="0" err="1"/>
              <a:t>utrinque</a:t>
            </a:r>
            <a:r>
              <a:rPr lang="cs-CZ" dirty="0"/>
              <a:t>. </a:t>
            </a:r>
            <a:r>
              <a:rPr lang="cs-CZ" dirty="0" err="1"/>
              <a:t>Morosi</a:t>
            </a:r>
            <a:r>
              <a:rPr lang="cs-CZ" dirty="0"/>
              <a:t> </a:t>
            </a:r>
            <a:r>
              <a:rPr lang="cs-CZ" dirty="0" err="1"/>
              <a:t>homines</a:t>
            </a:r>
            <a:r>
              <a:rPr lang="cs-CZ" dirty="0"/>
              <a:t> </a:t>
            </a:r>
            <a:r>
              <a:rPr lang="cs-CZ" dirty="0" err="1"/>
              <a:t>sunt</a:t>
            </a:r>
            <a:r>
              <a:rPr lang="cs-CZ" dirty="0"/>
              <a:t> </a:t>
            </a:r>
            <a:r>
              <a:rPr lang="cs-CZ" dirty="0" err="1"/>
              <a:t>odiosi</a:t>
            </a:r>
            <a:r>
              <a:rPr lang="cs-CZ" dirty="0"/>
              <a:t>, </a:t>
            </a:r>
            <a:r>
              <a:rPr lang="cs-CZ" dirty="0" err="1"/>
              <a:t>torvi</a:t>
            </a:r>
            <a:r>
              <a:rPr lang="cs-CZ" dirty="0"/>
              <a:t>, </a:t>
            </a:r>
            <a:r>
              <a:rPr lang="cs-CZ" dirty="0" err="1"/>
              <a:t>illepidi</a:t>
            </a:r>
            <a:r>
              <a:rPr lang="cs-CZ" dirty="0"/>
              <a:t>.</a:t>
            </a:r>
            <a:br>
              <a:rPr lang="cs-CZ" dirty="0"/>
            </a:br>
            <a:r>
              <a:rPr lang="cs-CZ" dirty="0" err="1"/>
              <a:t>contentiosi</a:t>
            </a:r>
            <a:r>
              <a:rPr lang="cs-CZ" dirty="0"/>
              <a:t>, </a:t>
            </a:r>
            <a:r>
              <a:rPr lang="cs-CZ" i="1" dirty="0" err="1"/>
              <a:t>iracundi</a:t>
            </a:r>
            <a:r>
              <a:rPr lang="cs-CZ" dirty="0"/>
              <a:t>, 7. </a:t>
            </a:r>
            <a:r>
              <a:rPr lang="cs-CZ" i="1" dirty="0" err="1"/>
              <a:t>crudeles</a:t>
            </a:r>
            <a:r>
              <a:rPr lang="cs-CZ" dirty="0"/>
              <a:t>, 8. </a:t>
            </a:r>
            <a:r>
              <a:rPr lang="cs-CZ" dirty="0" err="1"/>
              <a:t>ac</a:t>
            </a:r>
            <a:r>
              <a:rPr lang="cs-CZ" dirty="0"/>
              <a:t> </a:t>
            </a:r>
            <a:r>
              <a:rPr lang="cs-CZ" dirty="0" err="1"/>
              <a:t>implacabiles</a:t>
            </a:r>
            <a:r>
              <a:rPr lang="cs-CZ" dirty="0"/>
              <a:t>, (</a:t>
            </a:r>
            <a:r>
              <a:rPr lang="cs-CZ" dirty="0" err="1"/>
              <a:t>magis</a:t>
            </a:r>
            <a:r>
              <a:rPr lang="cs-CZ" dirty="0"/>
              <a:t> </a:t>
            </a:r>
            <a:r>
              <a:rPr lang="cs-CZ" dirty="0" err="1"/>
              <a:t>Lupi</a:t>
            </a:r>
            <a:r>
              <a:rPr lang="cs-CZ" dirty="0"/>
              <a:t> </a:t>
            </a:r>
            <a:r>
              <a:rPr lang="cs-CZ" dirty="0" err="1"/>
              <a:t>et</a:t>
            </a:r>
            <a:r>
              <a:rPr lang="cs-CZ" dirty="0"/>
              <a:t> </a:t>
            </a:r>
            <a:r>
              <a:rPr lang="cs-CZ" dirty="0" err="1"/>
              <a:t>Leones</a:t>
            </a:r>
            <a:r>
              <a:rPr lang="cs-CZ" dirty="0"/>
              <a:t>, </a:t>
            </a:r>
            <a:r>
              <a:rPr lang="cs-CZ" dirty="0" err="1"/>
              <a:t>quam</a:t>
            </a:r>
            <a:r>
              <a:rPr lang="cs-CZ" dirty="0"/>
              <a:t> </a:t>
            </a:r>
            <a:r>
              <a:rPr lang="cs-CZ" dirty="0" err="1"/>
              <a:t>homines</a:t>
            </a:r>
            <a:r>
              <a:rPr lang="cs-CZ" dirty="0"/>
              <a:t>) </a:t>
            </a:r>
            <a:r>
              <a:rPr lang="cs-CZ" dirty="0" err="1"/>
              <a:t>et</a:t>
            </a:r>
            <a:r>
              <a:rPr lang="cs-CZ" dirty="0"/>
              <a:t> </a:t>
            </a:r>
            <a:r>
              <a:rPr lang="cs-CZ" dirty="0" err="1"/>
              <a:t>inter</a:t>
            </a:r>
            <a:r>
              <a:rPr lang="cs-CZ" dirty="0"/>
              <a:t> se </a:t>
            </a:r>
            <a:r>
              <a:rPr lang="cs-CZ" dirty="0" err="1"/>
              <a:t>discordes</a:t>
            </a:r>
            <a:r>
              <a:rPr lang="cs-CZ" dirty="0"/>
              <a:t>, </a:t>
            </a:r>
            <a:r>
              <a:rPr lang="cs-CZ" dirty="0" err="1"/>
              <a:t>hinc</a:t>
            </a:r>
            <a:r>
              <a:rPr lang="cs-CZ" dirty="0"/>
              <a:t> </a:t>
            </a:r>
            <a:r>
              <a:rPr lang="cs-CZ" dirty="0" err="1"/>
              <a:t>confligunt</a:t>
            </a:r>
            <a:r>
              <a:rPr lang="cs-CZ" dirty="0"/>
              <a:t> </a:t>
            </a:r>
            <a:r>
              <a:rPr lang="cs-CZ" i="1" dirty="0" err="1"/>
              <a:t>Duelle</a:t>
            </a:r>
            <a:r>
              <a:rPr lang="cs-CZ" dirty="0"/>
              <a:t>, 9.</a:t>
            </a:r>
            <a:br>
              <a:rPr lang="cs-CZ" dirty="0"/>
            </a:br>
            <a:r>
              <a:rPr lang="cs-CZ" i="1" dirty="0" err="1"/>
              <a:t>Invidia</a:t>
            </a:r>
            <a:r>
              <a:rPr lang="cs-CZ" dirty="0"/>
              <a:t>, 10. male </a:t>
            </a:r>
            <a:r>
              <a:rPr lang="cs-CZ" dirty="0" err="1"/>
              <a:t>cupiendo</a:t>
            </a:r>
            <a:r>
              <a:rPr lang="cs-CZ" dirty="0"/>
              <a:t> </a:t>
            </a:r>
            <a:r>
              <a:rPr lang="cs-CZ" dirty="0" err="1"/>
              <a:t>aliis</a:t>
            </a:r>
            <a:r>
              <a:rPr lang="cs-CZ" dirty="0"/>
              <a:t>, </a:t>
            </a:r>
            <a:r>
              <a:rPr lang="cs-CZ" dirty="0" err="1"/>
              <a:t>conficit</a:t>
            </a:r>
            <a:r>
              <a:rPr lang="cs-CZ" dirty="0"/>
              <a:t> </a:t>
            </a:r>
            <a:r>
              <a:rPr lang="cs-CZ" dirty="0" err="1"/>
              <a:t>seipsam</a:t>
            </a:r>
            <a:r>
              <a:rPr lang="cs-CZ" dirty="0"/>
              <a:t>.</a:t>
            </a:r>
          </a:p>
          <a:p>
            <a:endParaRPr lang="cs-CZ" dirty="0"/>
          </a:p>
          <a:p>
            <a:endParaRPr lang="cs-CZ" dirty="0"/>
          </a:p>
          <a:p>
            <a:endParaRPr lang="cs-CZ" dirty="0"/>
          </a:p>
          <a:p>
            <a:endParaRPr lang="cs-CZ"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http://www.</a:t>
            </a:r>
            <a:r>
              <a:rPr lang="cs-CZ" dirty="0" err="1"/>
              <a:t>leadershipcharacter.com</a:t>
            </a:r>
            <a:r>
              <a:rPr lang="cs-CZ" dirty="0"/>
              <a:t>/model.</a:t>
            </a:r>
            <a:r>
              <a:rPr lang="cs-CZ" dirty="0" err="1"/>
              <a:t>php</a:t>
            </a:r>
            <a:endParaRPr lang="cs-CZ" dirty="0"/>
          </a:p>
        </p:txBody>
      </p:sp>
      <p:sp>
        <p:nvSpPr>
          <p:cNvPr id="4" name="Zástupný symbol pro číslo snímku 3"/>
          <p:cNvSpPr>
            <a:spLocks noGrp="1"/>
          </p:cNvSpPr>
          <p:nvPr>
            <p:ph type="sldNum" sz="quarter" idx="10"/>
          </p:nvPr>
        </p:nvSpPr>
        <p:spPr/>
        <p:txBody>
          <a:bodyPr/>
          <a:lstStyle/>
          <a:p>
            <a:fld id="{3A9CACE5-B331-4138-8E80-E16B20D09F28}" type="slidenum">
              <a:rPr lang="cs-CZ" smtClean="0"/>
              <a:pPr/>
              <a:t>108</a:t>
            </a:fld>
            <a:endParaRPr lang="cs-CZ"/>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http://integrityintensive.com/idm-model/</a:t>
            </a:r>
          </a:p>
        </p:txBody>
      </p:sp>
      <p:sp>
        <p:nvSpPr>
          <p:cNvPr id="4" name="Zástupný symbol pro číslo snímku 3"/>
          <p:cNvSpPr>
            <a:spLocks noGrp="1"/>
          </p:cNvSpPr>
          <p:nvPr>
            <p:ph type="sldNum" sz="quarter" idx="10"/>
          </p:nvPr>
        </p:nvSpPr>
        <p:spPr/>
        <p:txBody>
          <a:bodyPr/>
          <a:lstStyle/>
          <a:p>
            <a:fld id="{3A9CACE5-B331-4138-8E80-E16B20D09F28}" type="slidenum">
              <a:rPr lang="cs-CZ" smtClean="0"/>
              <a:pPr/>
              <a:t>109</a:t>
            </a:fld>
            <a:endParaRPr 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https://policedynamics.files.wordpress.com/2010/11/twin-towers.jpg</a:t>
            </a:r>
          </a:p>
        </p:txBody>
      </p:sp>
      <p:sp>
        <p:nvSpPr>
          <p:cNvPr id="4" name="Zástupný symbol pro číslo snímku 3"/>
          <p:cNvSpPr>
            <a:spLocks noGrp="1"/>
          </p:cNvSpPr>
          <p:nvPr>
            <p:ph type="sldNum" sz="quarter" idx="10"/>
          </p:nvPr>
        </p:nvSpPr>
        <p:spPr/>
        <p:txBody>
          <a:bodyPr/>
          <a:lstStyle/>
          <a:p>
            <a:fld id="{3A9CACE5-B331-4138-8E80-E16B20D09F28}" type="slidenum">
              <a:rPr lang="cs-CZ" smtClean="0"/>
              <a:pPr/>
              <a:t>110</a:t>
            </a:fld>
            <a:endParaRPr lang="cs-CZ"/>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i="1" dirty="0" err="1"/>
              <a:t>Selves</a:t>
            </a:r>
            <a:r>
              <a:rPr lang="cs-CZ" i="1" dirty="0"/>
              <a:t>, </a:t>
            </a:r>
            <a:r>
              <a:rPr lang="cs-CZ" i="1" dirty="0" err="1"/>
              <a:t>People</a:t>
            </a:r>
            <a:r>
              <a:rPr lang="cs-CZ" i="1" dirty="0"/>
              <a:t>, Person</a:t>
            </a:r>
            <a:r>
              <a:rPr lang="cs-CZ" i="0" dirty="0"/>
              <a:t>, p. </a:t>
            </a:r>
            <a:r>
              <a:rPr lang="cs-CZ" dirty="0"/>
              <a:t>20</a:t>
            </a:r>
          </a:p>
        </p:txBody>
      </p:sp>
      <p:sp>
        <p:nvSpPr>
          <p:cNvPr id="4" name="Zástupný symbol pro číslo snímku 3"/>
          <p:cNvSpPr>
            <a:spLocks noGrp="1"/>
          </p:cNvSpPr>
          <p:nvPr>
            <p:ph type="sldNum" sz="quarter" idx="10"/>
          </p:nvPr>
        </p:nvSpPr>
        <p:spPr/>
        <p:txBody>
          <a:bodyPr/>
          <a:lstStyle/>
          <a:p>
            <a:fld id="{3A9CACE5-B331-4138-8E80-E16B20D09F28}" type="slidenum">
              <a:rPr lang="cs-CZ" smtClean="0"/>
              <a:pPr/>
              <a:t>115</a:t>
            </a:fld>
            <a:endParaRPr lang="cs-CZ"/>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FR" dirty="0"/>
              <a:t>Pascal, </a:t>
            </a:r>
            <a:r>
              <a:rPr lang="fr-FR" i="1" dirty="0"/>
              <a:t>Pensées,</a:t>
            </a:r>
            <a:r>
              <a:rPr lang="fr-FR" dirty="0"/>
              <a:t> ed.</a:t>
            </a:r>
            <a:r>
              <a:rPr lang="cs-CZ" dirty="0"/>
              <a:t> </a:t>
            </a:r>
            <a:r>
              <a:rPr lang="fr-FR" dirty="0"/>
              <a:t>Ch.</a:t>
            </a:r>
            <a:r>
              <a:rPr lang="cs-CZ" dirty="0"/>
              <a:t> </a:t>
            </a:r>
            <a:r>
              <a:rPr lang="fr-FR" dirty="0"/>
              <a:t>M des Granges, Garnier, Paris, 1964</a:t>
            </a:r>
            <a:r>
              <a:rPr lang="cs-CZ" dirty="0"/>
              <a:t>.</a:t>
            </a:r>
          </a:p>
        </p:txBody>
      </p:sp>
      <p:sp>
        <p:nvSpPr>
          <p:cNvPr id="4" name="Zástupný symbol pro číslo snímku 3"/>
          <p:cNvSpPr>
            <a:spLocks noGrp="1"/>
          </p:cNvSpPr>
          <p:nvPr>
            <p:ph type="sldNum" sz="quarter" idx="10"/>
          </p:nvPr>
        </p:nvSpPr>
        <p:spPr/>
        <p:txBody>
          <a:bodyPr/>
          <a:lstStyle/>
          <a:p>
            <a:fld id="{3EC34ED1-A595-45DC-9047-14FB714A7FBE}" type="slidenum">
              <a:rPr lang="cs-CZ" smtClean="0"/>
              <a:pPr/>
              <a:t>120</a:t>
            </a:fld>
            <a:endParaRPr lang="cs-CZ"/>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BB761BD-9EC7-490F-835D-31F58FD8192C}" type="slidenum">
              <a:rPr lang="cs-CZ"/>
              <a:pPr/>
              <a:t>123</a:t>
            </a:fld>
            <a:endParaRPr lang="cs-CZ"/>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cs-CZ" dirty="0"/>
              <a:t>(1) “</a:t>
            </a:r>
            <a:r>
              <a:rPr lang="cs-CZ" dirty="0" err="1"/>
              <a:t>Schopenhauer</a:t>
            </a:r>
            <a:r>
              <a:rPr lang="cs-CZ" dirty="0"/>
              <a:t> as </a:t>
            </a:r>
            <a:r>
              <a:rPr lang="cs-CZ" dirty="0" err="1"/>
              <a:t>educator</a:t>
            </a:r>
            <a:r>
              <a:rPr lang="cs-CZ" dirty="0"/>
              <a:t>,” § 3.1</a:t>
            </a:r>
          </a:p>
          <a:p>
            <a:pPr eaLnBrk="1" hangingPunct="1"/>
            <a:r>
              <a:rPr lang="cs-CZ" dirty="0"/>
              <a:t>(2) </a:t>
            </a:r>
            <a:r>
              <a:rPr lang="cs-CZ" dirty="0" err="1"/>
              <a:t>Nietzsche</a:t>
            </a:r>
            <a:r>
              <a:rPr lang="cs-CZ" dirty="0"/>
              <a:t>, </a:t>
            </a:r>
            <a:r>
              <a:rPr lang="cs-CZ" dirty="0" err="1"/>
              <a:t>according</a:t>
            </a:r>
            <a:r>
              <a:rPr lang="cs-CZ" dirty="0"/>
              <a:t> to </a:t>
            </a:r>
            <a:r>
              <a:rPr lang="cs-CZ" dirty="0" err="1"/>
              <a:t>Pindar</a:t>
            </a:r>
            <a:r>
              <a:rPr lang="cs-CZ" dirty="0"/>
              <a:t>,</a:t>
            </a:r>
            <a:r>
              <a:rPr lang="cs-CZ" baseline="0" dirty="0"/>
              <a:t> </a:t>
            </a:r>
            <a:r>
              <a:rPr lang="cs-CZ" baseline="0" dirty="0" err="1"/>
              <a:t>merely</a:t>
            </a:r>
            <a:r>
              <a:rPr lang="cs-CZ" baseline="0" dirty="0"/>
              <a:t> re-</a:t>
            </a:r>
            <a:r>
              <a:rPr lang="cs-CZ" baseline="0" dirty="0" err="1"/>
              <a:t>used</a:t>
            </a:r>
            <a:r>
              <a:rPr lang="cs-CZ" baseline="0" dirty="0"/>
              <a:t> by </a:t>
            </a:r>
            <a:r>
              <a:rPr lang="cs-CZ" baseline="0" dirty="0" err="1"/>
              <a:t>Nietzsche</a:t>
            </a:r>
            <a:r>
              <a:rPr lang="cs-CZ" baseline="0" dirty="0"/>
              <a:t>. In: </a:t>
            </a:r>
            <a:r>
              <a:rPr lang="cs-CZ" i="1" baseline="0" dirty="0" err="1"/>
              <a:t>T</a:t>
            </a:r>
            <a:r>
              <a:rPr lang="cs-CZ" b="0" i="1" dirty="0" err="1"/>
              <a:t>he</a:t>
            </a:r>
            <a:r>
              <a:rPr lang="cs-CZ" b="0" i="1" baseline="0" dirty="0"/>
              <a:t> Gay Science (Die </a:t>
            </a:r>
            <a:r>
              <a:rPr lang="cs-CZ" b="0" i="1" baseline="0" dirty="0" err="1"/>
              <a:t>fröhliche</a:t>
            </a:r>
            <a:r>
              <a:rPr lang="cs-CZ" b="0" i="1" baseline="0" dirty="0"/>
              <a:t> </a:t>
            </a:r>
            <a:r>
              <a:rPr lang="cs-CZ" b="0" i="1" baseline="0" dirty="0" err="1"/>
              <a:t>Wissenschaft</a:t>
            </a:r>
            <a:r>
              <a:rPr lang="cs-CZ" b="0" i="1" baseline="0" dirty="0"/>
              <a:t>, 1882). </a:t>
            </a:r>
            <a:r>
              <a:rPr lang="cs-CZ" dirty="0"/>
              <a:t>Sec. 270.</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A327CCC-6FD7-4998-96CF-5A3302EAB7FA}" type="slidenum">
              <a:rPr lang="cs-CZ"/>
              <a:pPr/>
              <a:t>124</a:t>
            </a:fld>
            <a:endParaRPr lang="cs-CZ"/>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i="1" dirty="0"/>
              <a:t>Thus Spoke Zarathustra</a:t>
            </a:r>
            <a:r>
              <a:rPr lang="en-US" dirty="0"/>
              <a:t> (Prologue, 3–4)</a:t>
            </a:r>
            <a:endParaRPr 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7</a:t>
            </a:fld>
            <a:endParaRPr lang="cs-CZ"/>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a:t>"The Ends of Man," </a:t>
            </a:r>
            <a:r>
              <a:rPr lang="en-US" i="1" dirty="0"/>
              <a:t>Margins of Philosophy</a:t>
            </a:r>
            <a:r>
              <a:rPr lang="en-US" dirty="0"/>
              <a:t>, tr. w/ notes by Alan Bass. The University of Chicago Press. Chicago, 1982. (Original French published in Paris, 1972, as </a:t>
            </a:r>
            <a:r>
              <a:rPr lang="en-US" i="1" dirty="0" err="1"/>
              <a:t>Marges</a:t>
            </a:r>
            <a:r>
              <a:rPr lang="en-US" i="1" dirty="0"/>
              <a:t> de la </a:t>
            </a:r>
            <a:r>
              <a:rPr lang="en-US" i="1" dirty="0" err="1"/>
              <a:t>philosophie</a:t>
            </a:r>
            <a:r>
              <a:rPr lang="en-US" dirty="0"/>
              <a:t>.) - p. 123</a:t>
            </a:r>
            <a:endParaRPr lang="cs-CZ" dirty="0"/>
          </a:p>
        </p:txBody>
      </p:sp>
      <p:sp>
        <p:nvSpPr>
          <p:cNvPr id="4" name="Zástupný symbol pro číslo snímku 3"/>
          <p:cNvSpPr>
            <a:spLocks noGrp="1"/>
          </p:cNvSpPr>
          <p:nvPr>
            <p:ph type="sldNum" sz="quarter" idx="10"/>
          </p:nvPr>
        </p:nvSpPr>
        <p:spPr/>
        <p:txBody>
          <a:bodyPr/>
          <a:lstStyle/>
          <a:p>
            <a:fld id="{3EC34ED1-A595-45DC-9047-14FB714A7FBE}" type="slidenum">
              <a:rPr lang="cs-CZ" smtClean="0"/>
              <a:pPr/>
              <a:t>126</a:t>
            </a:fld>
            <a:endParaRPr lang="cs-CZ"/>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The</a:t>
            </a:r>
            <a:r>
              <a:rPr lang="cs-CZ" dirty="0"/>
              <a:t> Basic </a:t>
            </a:r>
            <a:r>
              <a:rPr lang="cs-CZ" dirty="0" err="1"/>
              <a:t>of</a:t>
            </a:r>
            <a:r>
              <a:rPr lang="cs-CZ" dirty="0"/>
              <a:t> </a:t>
            </a:r>
            <a:r>
              <a:rPr lang="cs-CZ" dirty="0" err="1"/>
              <a:t>Bioethics</a:t>
            </a:r>
            <a:r>
              <a:rPr lang="cs-CZ" dirty="0"/>
              <a:t>. ISBN 0-13-099161-9. (</a:t>
            </a:r>
            <a:r>
              <a:rPr lang="cs-CZ" dirty="0" err="1"/>
              <a:t>cover</a:t>
            </a:r>
            <a:r>
              <a:rPr lang="cs-CZ" dirty="0"/>
              <a:t>)</a:t>
            </a:r>
          </a:p>
        </p:txBody>
      </p:sp>
      <p:sp>
        <p:nvSpPr>
          <p:cNvPr id="4" name="Zástupný symbol pro číslo snímku 3"/>
          <p:cNvSpPr>
            <a:spLocks noGrp="1"/>
          </p:cNvSpPr>
          <p:nvPr>
            <p:ph type="sldNum" sz="quarter" idx="10"/>
          </p:nvPr>
        </p:nvSpPr>
        <p:spPr/>
        <p:txBody>
          <a:bodyPr/>
          <a:lstStyle/>
          <a:p>
            <a:fld id="{1D959336-ABC4-4E5A-ADD0-7D2B09670350}" type="slidenum">
              <a:rPr lang="cs-CZ" smtClean="0"/>
              <a:pPr/>
              <a:t>128</a:t>
            </a:fld>
            <a:endParaRPr lang="cs-CZ"/>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78EDDB8B-B7DF-4AE1-841E-B91B70536922}" type="slidenum">
              <a:rPr lang="cs-CZ" smtClean="0"/>
              <a:pPr/>
              <a:t>166</a:t>
            </a:fld>
            <a:endParaRPr lang="cs-CZ"/>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EC34ED1-A595-45DC-9047-14FB714A7FBE}" type="slidenum">
              <a:rPr lang="cs-CZ" smtClean="0"/>
              <a:pPr/>
              <a:t>171</a:t>
            </a:fld>
            <a:endParaRPr lang="cs-CZ"/>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EC34ED1-A595-45DC-9047-14FB714A7FBE}" type="slidenum">
              <a:rPr lang="cs-CZ" smtClean="0"/>
              <a:pPr/>
              <a:t>172</a:t>
            </a:fld>
            <a:endParaRPr lang="cs-CZ"/>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EC34ED1-A595-45DC-9047-14FB714A7FBE}" type="slidenum">
              <a:rPr lang="cs-CZ" smtClean="0"/>
              <a:pPr/>
              <a:t>173</a:t>
            </a:fld>
            <a:endParaRPr lang="cs-CZ"/>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EC34ED1-A595-45DC-9047-14FB714A7FBE}" type="slidenum">
              <a:rPr lang="cs-CZ" smtClean="0"/>
              <a:pPr/>
              <a:t>174</a:t>
            </a:fld>
            <a:endParaRPr lang="cs-CZ"/>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EC34ED1-A595-45DC-9047-14FB714A7FBE}" type="slidenum">
              <a:rPr lang="cs-CZ" smtClean="0"/>
              <a:pPr/>
              <a:t>175</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i="1" dirty="0" err="1"/>
              <a:t>Hephaestus</a:t>
            </a:r>
            <a:r>
              <a:rPr lang="cs-CZ" i="1" baseline="0" dirty="0"/>
              <a:t> </a:t>
            </a:r>
            <a:r>
              <a:rPr lang="cs-CZ" i="0" baseline="0" dirty="0"/>
              <a:t>(</a:t>
            </a:r>
            <a:r>
              <a:rPr lang="cs-CZ" dirty="0" err="1"/>
              <a:t>strength</a:t>
            </a:r>
            <a:r>
              <a:rPr lang="cs-CZ" dirty="0"/>
              <a:t>, </a:t>
            </a:r>
            <a:r>
              <a:rPr lang="cs-CZ" dirty="0" err="1"/>
              <a:t>experience</a:t>
            </a:r>
            <a:r>
              <a:rPr lang="cs-CZ" dirty="0"/>
              <a:t>) </a:t>
            </a:r>
            <a:r>
              <a:rPr lang="en-US" i="1" dirty="0"/>
              <a:t>assisting Zeus in the birth of Athena. </a:t>
            </a:r>
            <a:r>
              <a:rPr lang="en-US" dirty="0"/>
              <a:t>Vase painting, ca. </a:t>
            </a:r>
            <a:r>
              <a:rPr lang="cs-CZ" dirty="0"/>
              <a:t>570</a:t>
            </a:r>
            <a:r>
              <a:rPr lang="en-US" dirty="0"/>
              <a:t> B.C.</a:t>
            </a:r>
            <a:endParaRPr lang="cs-CZ" i="1"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8</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i="1" dirty="0" err="1"/>
              <a:t>Eileithyia</a:t>
            </a:r>
            <a:r>
              <a:rPr lang="en-US" i="1" dirty="0"/>
              <a:t> </a:t>
            </a:r>
            <a:r>
              <a:rPr lang="cs-CZ" i="1" dirty="0"/>
              <a:t> </a:t>
            </a:r>
            <a:r>
              <a:rPr lang="cs-CZ" i="0" dirty="0"/>
              <a:t>(</a:t>
            </a:r>
            <a:r>
              <a:rPr lang="cs-CZ" dirty="0" err="1"/>
              <a:t>innocence</a:t>
            </a:r>
            <a:r>
              <a:rPr lang="cs-CZ" dirty="0"/>
              <a:t>, </a:t>
            </a:r>
            <a:r>
              <a:rPr lang="cs-CZ" dirty="0" err="1"/>
              <a:t>purity</a:t>
            </a:r>
            <a:r>
              <a:rPr lang="cs-CZ" dirty="0"/>
              <a:t>) </a:t>
            </a:r>
            <a:r>
              <a:rPr lang="en-US" i="1" dirty="0"/>
              <a:t>and Hera </a:t>
            </a:r>
            <a:r>
              <a:rPr lang="cs-CZ" i="1" dirty="0"/>
              <a:t> </a:t>
            </a:r>
            <a:r>
              <a:rPr lang="cs-CZ" dirty="0"/>
              <a:t>(</a:t>
            </a:r>
            <a:r>
              <a:rPr lang="cs-CZ" dirty="0" err="1"/>
              <a:t>beauty</a:t>
            </a:r>
            <a:r>
              <a:rPr lang="cs-CZ" dirty="0"/>
              <a:t>) </a:t>
            </a:r>
            <a:r>
              <a:rPr lang="en-US" i="1" dirty="0"/>
              <a:t>assisting Zeus in the birth of Athena.</a:t>
            </a:r>
            <a:r>
              <a:rPr lang="en-US" dirty="0"/>
              <a:t> Vase painting, ca. 500 B.C. (Louvre CA616; photograph by Maria Daniels)</a:t>
            </a:r>
            <a:endParaRPr lang="cs-CZ" dirty="0"/>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9</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10</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7" name="Obdélník 16"/>
          <p:cNvSpPr/>
          <p:nvPr/>
        </p:nvSpPr>
        <p:spPr>
          <a:xfrm>
            <a:off x="0" y="0"/>
            <a:ext cx="10693400"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0" y="1887568"/>
            <a:ext cx="10693400" cy="1890000"/>
          </a:xfrm>
          <a:prstGeom prst="rect">
            <a:avLst/>
          </a:prstGeom>
          <a:solidFill>
            <a:srgbClr val="E000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165225" fontAlgn="auto">
              <a:spcBef>
                <a:spcPts val="0"/>
              </a:spcBef>
              <a:spcAft>
                <a:spcPts val="0"/>
              </a:spcAft>
              <a:defRPr/>
            </a:pPr>
            <a:endParaRPr lang="cs-CZ" sz="2800" dirty="0">
              <a:latin typeface="Clara Sans" pitchFamily="50" charset="0"/>
            </a:endParaRPr>
          </a:p>
        </p:txBody>
      </p:sp>
      <p:sp>
        <p:nvSpPr>
          <p:cNvPr id="2" name="Nadpis 1"/>
          <p:cNvSpPr>
            <a:spLocks noGrp="1"/>
          </p:cNvSpPr>
          <p:nvPr>
            <p:ph type="ctrTitle"/>
          </p:nvPr>
        </p:nvSpPr>
        <p:spPr>
          <a:xfrm>
            <a:off x="1602284" y="2024330"/>
            <a:ext cx="8289110" cy="1503745"/>
          </a:xfrm>
        </p:spPr>
        <p:txBody>
          <a:bodyPr/>
          <a:lstStyle>
            <a:lvl1pPr marL="0" indent="0" algn="l">
              <a:defRPr sz="4400">
                <a:solidFill>
                  <a:schemeClr val="bg1"/>
                </a:solidFill>
                <a:latin typeface="Clara Sans" pitchFamily="50" charset="0"/>
              </a:defRPr>
            </a:lvl1pPr>
          </a:lstStyle>
          <a:p>
            <a:r>
              <a:rPr lang="cs-CZ"/>
              <a:t>Kliknutím lze upravit styl.</a:t>
            </a:r>
            <a:endParaRPr lang="cs-CZ" dirty="0"/>
          </a:p>
        </p:txBody>
      </p:sp>
      <p:sp>
        <p:nvSpPr>
          <p:cNvPr id="3" name="Podnadpis 2"/>
          <p:cNvSpPr>
            <a:spLocks noGrp="1"/>
          </p:cNvSpPr>
          <p:nvPr>
            <p:ph type="subTitle" idx="1"/>
          </p:nvPr>
        </p:nvSpPr>
        <p:spPr>
          <a:xfrm>
            <a:off x="1602284" y="3957618"/>
            <a:ext cx="8640960" cy="720080"/>
          </a:xfrm>
        </p:spPr>
        <p:txBody>
          <a:bodyPr/>
          <a:lstStyle>
            <a:lvl1pPr marL="0" indent="0" algn="l">
              <a:buNone/>
              <a:defRPr sz="2400">
                <a:solidFill>
                  <a:schemeClr val="tx1">
                    <a:tint val="75000"/>
                  </a:schemeClr>
                </a:solidFill>
                <a:latin typeface="Clara Sans"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cs-CZ" dirty="0"/>
          </a:p>
        </p:txBody>
      </p:sp>
      <p:sp>
        <p:nvSpPr>
          <p:cNvPr id="5" name="Zástupný symbol pro datum 3"/>
          <p:cNvSpPr>
            <a:spLocks noGrp="1"/>
          </p:cNvSpPr>
          <p:nvPr>
            <p:ph type="dt" sz="half" idx="10"/>
          </p:nvPr>
        </p:nvSpPr>
        <p:spPr/>
        <p:txBody>
          <a:bodyPr/>
          <a:lstStyle>
            <a:lvl1pPr>
              <a:defRPr>
                <a:latin typeface="Clara Sans" pitchFamily="50" charset="0"/>
              </a:defRPr>
            </a:lvl1pPr>
          </a:lstStyle>
          <a:p>
            <a:pPr>
              <a:defRPr/>
            </a:pPr>
            <a:fld id="{861E5E6D-9964-443D-8A1A-2F174139E214}" type="datetime1">
              <a:rPr lang="cs-CZ" smtClean="0"/>
              <a:pPr>
                <a:defRPr/>
              </a:pPr>
              <a:t>28.12.2020</a:t>
            </a:fld>
            <a:endParaRPr lang="cs-CZ"/>
          </a:p>
        </p:txBody>
      </p:sp>
      <p:sp>
        <p:nvSpPr>
          <p:cNvPr id="6" name="Zástupný symbol pro zápatí 4"/>
          <p:cNvSpPr>
            <a:spLocks noGrp="1"/>
          </p:cNvSpPr>
          <p:nvPr>
            <p:ph type="ftr" sz="quarter" idx="11"/>
          </p:nvPr>
        </p:nvSpPr>
        <p:spPr/>
        <p:txBody>
          <a:bodyPr/>
          <a:lstStyle>
            <a:lvl1pPr>
              <a:defRPr>
                <a:latin typeface="Clara Sans" pitchFamily="50" charset="0"/>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atin typeface="Clara Sans" pitchFamily="50" charset="0"/>
              </a:defRPr>
            </a:lvl1pPr>
          </a:lstStyle>
          <a:p>
            <a:pPr>
              <a:defRPr/>
            </a:pPr>
            <a:fld id="{9251B02E-AEA4-4A25-B995-7FBC9F8D11D8}" type="slidenum">
              <a:rPr lang="cs-CZ" smtClean="0"/>
              <a:pPr>
                <a:defRPr/>
              </a:pPr>
              <a:t>‹#›</a:t>
            </a:fld>
            <a:endParaRPr lang="cs-CZ"/>
          </a:p>
        </p:txBody>
      </p:sp>
      <p:sp>
        <p:nvSpPr>
          <p:cNvPr id="8" name="Obdélník 7"/>
          <p:cNvSpPr/>
          <p:nvPr/>
        </p:nvSpPr>
        <p:spPr>
          <a:xfrm>
            <a:off x="0" y="0"/>
            <a:ext cx="3030538" cy="1260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Picture 2" descr="I:\Mayna\!!_práce\RadkaF\JU České Budějovice\PPT prezentace\Podklady\HlavPapir Ekonomická fakul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140" y="212887"/>
            <a:ext cx="3973746" cy="101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ek 9"/>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0913" y="6228903"/>
            <a:ext cx="4610100" cy="638175"/>
          </a:xfrm>
          <a:prstGeom prst="rect">
            <a:avLst/>
          </a:prstGeom>
          <a:noFill/>
          <a:ln>
            <a:noFill/>
          </a:ln>
        </p:spPr>
      </p:pic>
    </p:spTree>
    <p:extLst>
      <p:ext uri="{BB962C8B-B14F-4D97-AF65-F5344CB8AC3E}">
        <p14:creationId xmlns:p14="http://schemas.microsoft.com/office/powerpoint/2010/main" val="990427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571A390B-2DF6-4A98-8CD3-57C620926EC6}" type="datetime1">
              <a:rPr lang="cs-CZ" smtClean="0"/>
              <a:pPr>
                <a:defRPr/>
              </a:pPr>
              <a:t>28.12.2020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5E80E49-5BFC-4E79-BF4D-A767D26BC07E}" type="slidenum">
              <a:rPr lang="cs-CZ" smtClean="0"/>
              <a:pPr>
                <a:defRPr/>
              </a:pPr>
              <a:t>‹#›</a:t>
            </a:fld>
            <a:endParaRPr lang="cs-CZ"/>
          </a:p>
        </p:txBody>
      </p:sp>
    </p:spTree>
    <p:extLst>
      <p:ext uri="{BB962C8B-B14F-4D97-AF65-F5344CB8AC3E}">
        <p14:creationId xmlns:p14="http://schemas.microsoft.com/office/powerpoint/2010/main" val="2913362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752716" y="1044327"/>
            <a:ext cx="2406015" cy="5710054"/>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534670" y="1044327"/>
            <a:ext cx="7039822" cy="5710054"/>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9BE73E3-272C-49D3-A172-02F9E4E9562B}" type="datetime1">
              <a:rPr lang="cs-CZ" smtClean="0"/>
              <a:pPr>
                <a:defRPr/>
              </a:pPr>
              <a:t>28.12.2020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5F254864-5606-4A31-B3E2-746352118BF3}" type="slidenum">
              <a:rPr lang="cs-CZ" smtClean="0"/>
              <a:pPr>
                <a:defRPr/>
              </a:pPr>
              <a:t>‹#›</a:t>
            </a:fld>
            <a:endParaRPr lang="cs-CZ"/>
          </a:p>
        </p:txBody>
      </p:sp>
    </p:spTree>
    <p:extLst>
      <p:ext uri="{BB962C8B-B14F-4D97-AF65-F5344CB8AC3E}">
        <p14:creationId xmlns:p14="http://schemas.microsoft.com/office/powerpoint/2010/main" val="4042746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2731325" y="180231"/>
            <a:ext cx="7427088" cy="662917"/>
          </a:xfrm>
        </p:spPr>
        <p:txBody>
          <a:bodyPr/>
          <a:lstStyle>
            <a:lvl1pPr>
              <a:defRPr sz="3600"/>
            </a:lvl1pPr>
          </a:lstStyle>
          <a:p>
            <a:r>
              <a:rPr lang="cs-CZ"/>
              <a:t>Kliknutím lze upravit styl.</a:t>
            </a:r>
            <a:endParaRPr lang="cs-CZ" dirty="0"/>
          </a:p>
        </p:txBody>
      </p:sp>
      <p:sp>
        <p:nvSpPr>
          <p:cNvPr id="3" name="Zástupný symbol pro obsah 2"/>
          <p:cNvSpPr>
            <a:spLocks noGrp="1"/>
          </p:cNvSpPr>
          <p:nvPr>
            <p:ph idx="1"/>
          </p:nvPr>
        </p:nvSpPr>
        <p:spPr>
          <a:xfrm>
            <a:off x="534988" y="1187532"/>
            <a:ext cx="9623425" cy="5567281"/>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fld id="{8863D660-356F-4B7B-9477-B5CEBBE7ED6F}" type="datetime1">
              <a:rPr lang="cs-CZ" smtClean="0"/>
              <a:pPr>
                <a:defRPr/>
              </a:pPr>
              <a:t>28.12.2020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05B7347-35A8-416A-A6BF-14F7C64C136A}" type="slidenum">
              <a:rPr lang="cs-CZ" smtClean="0"/>
              <a:pPr>
                <a:defRPr/>
              </a:pPr>
              <a:t>‹#›</a:t>
            </a:fld>
            <a:endParaRPr lang="cs-CZ"/>
          </a:p>
        </p:txBody>
      </p:sp>
    </p:spTree>
    <p:extLst>
      <p:ext uri="{BB962C8B-B14F-4D97-AF65-F5344CB8AC3E}">
        <p14:creationId xmlns:p14="http://schemas.microsoft.com/office/powerpoint/2010/main" val="739112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44705" y="4858813"/>
            <a:ext cx="9089390" cy="1501751"/>
          </a:xfrm>
        </p:spPr>
        <p:txBody>
          <a:bodyPr/>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844705" y="3204786"/>
            <a:ext cx="9089390" cy="165402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D78E90E3-EF82-41EA-9CBB-69D0C1CE9A68}" type="datetime1">
              <a:rPr lang="cs-CZ" smtClean="0"/>
              <a:pPr>
                <a:defRPr/>
              </a:pPr>
              <a:t>28.12.2020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6C60EE9-DB36-4AC0-93AC-EAF55A4D2F9E}" type="slidenum">
              <a:rPr lang="cs-CZ" smtClean="0"/>
              <a:pPr>
                <a:defRPr/>
              </a:pPr>
              <a:t>‹#›</a:t>
            </a:fld>
            <a:endParaRPr lang="cs-CZ"/>
          </a:p>
        </p:txBody>
      </p:sp>
    </p:spTree>
    <p:extLst>
      <p:ext uri="{BB962C8B-B14F-4D97-AF65-F5344CB8AC3E}">
        <p14:creationId xmlns:p14="http://schemas.microsoft.com/office/powerpoint/2010/main" val="2772983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534670" y="1764296"/>
            <a:ext cx="472291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435812" y="1764296"/>
            <a:ext cx="472291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18BEF439-A903-4BAB-BE0E-D1DEB9C70BCB}" type="datetime1">
              <a:rPr lang="cs-CZ" smtClean="0"/>
              <a:pPr>
                <a:defRPr/>
              </a:pPr>
              <a:t>28.12.2020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025203F-6002-47B2-BA6E-0944EEA53219}" type="slidenum">
              <a:rPr lang="cs-CZ" smtClean="0"/>
              <a:pPr>
                <a:defRPr/>
              </a:pPr>
              <a:t>‹#›</a:t>
            </a:fld>
            <a:endParaRPr lang="cs-CZ"/>
          </a:p>
        </p:txBody>
      </p:sp>
    </p:spTree>
    <p:extLst>
      <p:ext uri="{BB962C8B-B14F-4D97-AF65-F5344CB8AC3E}">
        <p14:creationId xmlns:p14="http://schemas.microsoft.com/office/powerpoint/2010/main" val="28588734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522164" y="1188343"/>
            <a:ext cx="4724775"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534671" y="1980431"/>
            <a:ext cx="4724775" cy="4773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444605" y="1188343"/>
            <a:ext cx="4726631"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5432100" y="1980431"/>
            <a:ext cx="4726631" cy="4773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663A1EA3-E2BC-48E8-A352-50577628A881}" type="datetime1">
              <a:rPr lang="cs-CZ" smtClean="0"/>
              <a:pPr>
                <a:defRPr/>
              </a:pPr>
              <a:t>28.12.2020</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C9744537-99EA-4D2E-83BE-317CA3E7C592}" type="slidenum">
              <a:rPr lang="cs-CZ" smtClean="0"/>
              <a:pPr>
                <a:defRPr/>
              </a:pPr>
              <a:t>‹#›</a:t>
            </a:fld>
            <a:endParaRPr lang="cs-CZ"/>
          </a:p>
        </p:txBody>
      </p:sp>
    </p:spTree>
    <p:extLst>
      <p:ext uri="{BB962C8B-B14F-4D97-AF65-F5344CB8AC3E}">
        <p14:creationId xmlns:p14="http://schemas.microsoft.com/office/powerpoint/2010/main" val="36366853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75DF245D-D6AC-44C9-87B3-4C6EEA36FB51}" type="datetime1">
              <a:rPr lang="cs-CZ" smtClean="0"/>
              <a:pPr>
                <a:defRPr/>
              </a:pPr>
              <a:t>28.12.2020</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28C53024-765D-4A8F-A60F-9D142B3F1564}" type="slidenum">
              <a:rPr lang="cs-CZ" smtClean="0"/>
              <a:pPr>
                <a:defRPr/>
              </a:pPr>
              <a:t>‹#›</a:t>
            </a:fld>
            <a:endParaRPr lang="cs-CZ"/>
          </a:p>
        </p:txBody>
      </p:sp>
    </p:spTree>
    <p:extLst>
      <p:ext uri="{BB962C8B-B14F-4D97-AF65-F5344CB8AC3E}">
        <p14:creationId xmlns:p14="http://schemas.microsoft.com/office/powerpoint/2010/main" val="7909414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4E81568-6828-4203-9B7C-12AC327FE14E}" type="datetime1">
              <a:rPr lang="cs-CZ" smtClean="0"/>
              <a:pPr>
                <a:defRPr/>
              </a:pPr>
              <a:t>28.12.2020</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6074965D-B6FC-48F4-BDEB-A25D835DCF79}" type="slidenum">
              <a:rPr lang="cs-CZ" smtClean="0"/>
              <a:pPr>
                <a:defRPr/>
              </a:pPr>
              <a:t>‹#›</a:t>
            </a:fld>
            <a:endParaRPr lang="cs-CZ"/>
          </a:p>
        </p:txBody>
      </p:sp>
    </p:spTree>
    <p:extLst>
      <p:ext uri="{BB962C8B-B14F-4D97-AF65-F5344CB8AC3E}">
        <p14:creationId xmlns:p14="http://schemas.microsoft.com/office/powerpoint/2010/main" val="4094688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4672" y="972318"/>
            <a:ext cx="3518055" cy="609945"/>
          </a:xfrm>
        </p:spPr>
        <p:txBody>
          <a:bodyPr anchor="b"/>
          <a:lstStyle>
            <a:lvl1pPr algn="l">
              <a:defRPr sz="2000" b="1"/>
            </a:lvl1pPr>
          </a:lstStyle>
          <a:p>
            <a:r>
              <a:rPr lang="cs-CZ"/>
              <a:t>Kliknutím lze upravit styl.</a:t>
            </a:r>
            <a:endParaRPr lang="cs-CZ" dirty="0"/>
          </a:p>
        </p:txBody>
      </p:sp>
      <p:sp>
        <p:nvSpPr>
          <p:cNvPr id="3" name="Zástupný symbol pro obsah 2"/>
          <p:cNvSpPr>
            <a:spLocks noGrp="1"/>
          </p:cNvSpPr>
          <p:nvPr>
            <p:ph idx="1"/>
          </p:nvPr>
        </p:nvSpPr>
        <p:spPr>
          <a:xfrm>
            <a:off x="4180822" y="301052"/>
            <a:ext cx="5977908" cy="64533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34672" y="1582266"/>
            <a:ext cx="3518055" cy="5172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D348B92B-E7FC-4C9D-A25B-8D733F1B7F04}" type="datetime1">
              <a:rPr lang="cs-CZ" smtClean="0"/>
              <a:pPr>
                <a:defRPr/>
              </a:pPr>
              <a:t>28.12.2020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4235B1B-A23A-4D82-B975-BDB1401989B8}" type="slidenum">
              <a:rPr lang="cs-CZ" smtClean="0"/>
              <a:pPr>
                <a:defRPr/>
              </a:pPr>
              <a:t>‹#›</a:t>
            </a:fld>
            <a:endParaRPr lang="cs-CZ"/>
          </a:p>
        </p:txBody>
      </p:sp>
    </p:spTree>
    <p:extLst>
      <p:ext uri="{BB962C8B-B14F-4D97-AF65-F5344CB8AC3E}">
        <p14:creationId xmlns:p14="http://schemas.microsoft.com/office/powerpoint/2010/main" val="3560363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95981" y="5292884"/>
            <a:ext cx="6416040" cy="624855"/>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095981" y="972319"/>
            <a:ext cx="6416040" cy="42400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2095981" y="5917739"/>
            <a:ext cx="6416040" cy="8873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53806EB7-D81F-404B-ACAE-5954E4C5B005}" type="datetime1">
              <a:rPr lang="cs-CZ" smtClean="0"/>
              <a:pPr>
                <a:defRPr/>
              </a:pPr>
              <a:t>28.12.2020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BE20E438-300D-426D-956D-FF05AA67C7E2}" type="slidenum">
              <a:rPr lang="cs-CZ" smtClean="0"/>
              <a:pPr>
                <a:defRPr/>
              </a:pPr>
              <a:t>‹#›</a:t>
            </a:fld>
            <a:endParaRPr lang="cs-CZ"/>
          </a:p>
        </p:txBody>
      </p:sp>
    </p:spTree>
    <p:extLst>
      <p:ext uri="{BB962C8B-B14F-4D97-AF65-F5344CB8AC3E}">
        <p14:creationId xmlns:p14="http://schemas.microsoft.com/office/powerpoint/2010/main" val="29505037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bdélník 1"/>
          <p:cNvSpPr/>
          <p:nvPr/>
        </p:nvSpPr>
        <p:spPr>
          <a:xfrm>
            <a:off x="0" y="996333"/>
            <a:ext cx="10693400" cy="65649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6" name="Zástupný symbol pro nadpis 1"/>
          <p:cNvSpPr>
            <a:spLocks noGrp="1"/>
          </p:cNvSpPr>
          <p:nvPr>
            <p:ph type="title"/>
          </p:nvPr>
        </p:nvSpPr>
        <p:spPr bwMode="auto">
          <a:xfrm>
            <a:off x="3030538" y="145125"/>
            <a:ext cx="74883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cs-CZ" dirty="0"/>
          </a:p>
        </p:txBody>
      </p:sp>
      <p:sp>
        <p:nvSpPr>
          <p:cNvPr id="1027" name="Zástupný symbol pro text 2"/>
          <p:cNvSpPr>
            <a:spLocks noGrp="1"/>
          </p:cNvSpPr>
          <p:nvPr>
            <p:ph type="body" idx="1"/>
          </p:nvPr>
        </p:nvSpPr>
        <p:spPr bwMode="auto">
          <a:xfrm>
            <a:off x="534988" y="1260475"/>
            <a:ext cx="9623425"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534988" y="7008813"/>
            <a:ext cx="2495550" cy="401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Clara Sans" pitchFamily="50" charset="0"/>
              </a:defRPr>
            </a:lvl1pPr>
          </a:lstStyle>
          <a:p>
            <a:pPr>
              <a:defRPr/>
            </a:pPr>
            <a:fld id="{B5044EDA-262F-488C-9A1C-4884F878AF7B}" type="datetime1">
              <a:rPr lang="cs-CZ" smtClean="0"/>
              <a:pPr>
                <a:defRPr/>
              </a:pPr>
              <a:t>28.12.2020</a:t>
            </a:fld>
            <a:endParaRPr lang="cs-CZ"/>
          </a:p>
        </p:txBody>
      </p:sp>
      <p:sp>
        <p:nvSpPr>
          <p:cNvPr id="5" name="Zástupný symbol pro zápatí 4"/>
          <p:cNvSpPr>
            <a:spLocks noGrp="1"/>
          </p:cNvSpPr>
          <p:nvPr>
            <p:ph type="ftr" sz="quarter" idx="3"/>
          </p:nvPr>
        </p:nvSpPr>
        <p:spPr>
          <a:xfrm>
            <a:off x="3652838" y="7008813"/>
            <a:ext cx="3387725" cy="401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lara Sans" pitchFamily="50" charset="0"/>
              </a:defRPr>
            </a:lvl1pPr>
          </a:lstStyle>
          <a:p>
            <a:pPr>
              <a:defRPr/>
            </a:pPr>
            <a:endParaRPr lang="cs-CZ"/>
          </a:p>
        </p:txBody>
      </p:sp>
      <p:sp>
        <p:nvSpPr>
          <p:cNvPr id="6" name="Zástupný symbol pro číslo snímku 5"/>
          <p:cNvSpPr>
            <a:spLocks noGrp="1"/>
          </p:cNvSpPr>
          <p:nvPr>
            <p:ph type="sldNum" sz="quarter" idx="4"/>
          </p:nvPr>
        </p:nvSpPr>
        <p:spPr>
          <a:xfrm>
            <a:off x="7662863" y="7008813"/>
            <a:ext cx="2495550" cy="401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lara Sans" pitchFamily="50" charset="0"/>
              </a:defRPr>
            </a:lvl1pPr>
          </a:lstStyle>
          <a:p>
            <a:pPr>
              <a:defRPr/>
            </a:pPr>
            <a:fld id="{C0EA4A2D-1AC4-4A39-9436-83225DB5FE6C}" type="slidenum">
              <a:rPr lang="cs-CZ" smtClean="0"/>
              <a:pPr>
                <a:defRPr/>
              </a:pPr>
              <a:t>‹#›</a:t>
            </a:fld>
            <a:endParaRPr lang="cs-CZ"/>
          </a:p>
        </p:txBody>
      </p:sp>
      <p:pic>
        <p:nvPicPr>
          <p:cNvPr id="1031" name="Picture 2" descr="I:\Mayna\!!_práce\RadkaF\JU České Budějovice\PPT prezentace\Podklady\HlavPapir Ekonomická fakulta.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2124" y="216823"/>
            <a:ext cx="2376264" cy="60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23374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p:txStyles>
    <p:titleStyle>
      <a:lvl1pPr algn="r" rtl="0" eaLnBrk="1" fontAlgn="base" hangingPunct="1">
        <a:spcBef>
          <a:spcPct val="0"/>
        </a:spcBef>
        <a:spcAft>
          <a:spcPct val="0"/>
        </a:spcAft>
        <a:defRPr sz="2800" kern="1200">
          <a:solidFill>
            <a:schemeClr val="tx2"/>
          </a:solidFill>
          <a:latin typeface="Clara Sans" pitchFamily="50" charset="0"/>
          <a:ea typeface="+mj-ea"/>
          <a:cs typeface="+mj-cs"/>
        </a:defRPr>
      </a:lvl1pPr>
      <a:lvl2pPr algn="l" rtl="0" eaLnBrk="1" fontAlgn="base" hangingPunct="1">
        <a:spcBef>
          <a:spcPct val="0"/>
        </a:spcBef>
        <a:spcAft>
          <a:spcPct val="0"/>
        </a:spcAft>
        <a:defRPr sz="2400">
          <a:solidFill>
            <a:schemeClr val="tx1"/>
          </a:solidFill>
          <a:latin typeface="Clara Sans" pitchFamily="50" charset="0"/>
        </a:defRPr>
      </a:lvl2pPr>
      <a:lvl3pPr algn="l" rtl="0" eaLnBrk="1" fontAlgn="base" hangingPunct="1">
        <a:spcBef>
          <a:spcPct val="0"/>
        </a:spcBef>
        <a:spcAft>
          <a:spcPct val="0"/>
        </a:spcAft>
        <a:defRPr sz="2400">
          <a:solidFill>
            <a:schemeClr val="tx1"/>
          </a:solidFill>
          <a:latin typeface="Clara Sans" pitchFamily="50" charset="0"/>
        </a:defRPr>
      </a:lvl3pPr>
      <a:lvl4pPr algn="l" rtl="0" eaLnBrk="1" fontAlgn="base" hangingPunct="1">
        <a:spcBef>
          <a:spcPct val="0"/>
        </a:spcBef>
        <a:spcAft>
          <a:spcPct val="0"/>
        </a:spcAft>
        <a:defRPr sz="2400">
          <a:solidFill>
            <a:schemeClr val="tx1"/>
          </a:solidFill>
          <a:latin typeface="Clara Sans" pitchFamily="50" charset="0"/>
        </a:defRPr>
      </a:lvl4pPr>
      <a:lvl5pPr algn="l" rtl="0" eaLnBrk="1" fontAlgn="base" hangingPunct="1">
        <a:spcBef>
          <a:spcPct val="0"/>
        </a:spcBef>
        <a:spcAft>
          <a:spcPct val="0"/>
        </a:spcAft>
        <a:defRPr sz="2400">
          <a:solidFill>
            <a:schemeClr val="tx1"/>
          </a:solidFill>
          <a:latin typeface="Clara Sans" pitchFamily="50"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Clara Sans" pitchFamily="50"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Clara Sans" pitchFamily="50"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Clara Sans" pitchFamily="50"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lara Sans" pitchFamily="50"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Clara Sans"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vobodz@tf.jcu.c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www.perseus.tufts.edu/hopper/text?doc=Perseus:text:1999.01.0178:text=Meno:page=100"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archive.org/details/p2workstranslat09aris" TargetMode="External"/><Relationship Id="rId2" Type="http://schemas.openxmlformats.org/officeDocument/2006/relationships/hyperlink" Target="http://assets.cambridge.org/052185/4385/excerpt/0521854385_excerpt.pdf" TargetMode="External"/><Relationship Id="rId1" Type="http://schemas.openxmlformats.org/officeDocument/2006/relationships/slideLayout" Target="../slideLayouts/slideLayout2.xml"/><Relationship Id="rId4" Type="http://schemas.openxmlformats.org/officeDocument/2006/relationships/hyperlink" Target="https://archive.org/details/meno_cc_librivox"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upload.wikimedia.org/wikipedia/commons/1/1d/Pascal_Pajou_Louvre_RF2981.jp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upload.wikimedia.org/wikipedia/commons/1/1b/Nietzsche187a.jpg"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librivox.bookdesign.biz/book/509" TargetMode="External"/><Relationship Id="rId2" Type="http://schemas.openxmlformats.org/officeDocument/2006/relationships/hyperlink" Target="http://www3.nd.edu/~maritain/jmc/etext/CG.HTM" TargetMode="External"/><Relationship Id="rId1" Type="http://schemas.openxmlformats.org/officeDocument/2006/relationships/slideLayout" Target="../slideLayouts/slideLayout2.xml"/><Relationship Id="rId4" Type="http://schemas.openxmlformats.org/officeDocument/2006/relationships/hyperlink" Target="http://nietzsche.holtof.com/Nietzsche_thus_spake_zarathustra/I_01.html" TargetMode="Externa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http://glasnost.itcarlow.ie/~garveya/Stage_7.pdf"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hyperlink" Target="http://www.coe.int/en/web/compass/home" TargetMode="External"/><Relationship Id="rId2" Type="http://schemas.openxmlformats.org/officeDocument/2006/relationships/hyperlink" Target="http://www.coe.int/en/web/compass/where-do-you-stand-?p_p_id=49&amp;p_p_lifecycle=1&amp;p_p_state=normal&amp;p_p_mode=view&amp;_49_struts_action=/my_sites/view&amp;_49_groupId=1155634&amp;_49_privateLayout=false" TargetMode="External"/><Relationship Id="rId1" Type="http://schemas.openxmlformats.org/officeDocument/2006/relationships/slideLayout" Target="../slideLayouts/slideLayout2.xml"/><Relationship Id="rId4" Type="http://schemas.openxmlformats.org/officeDocument/2006/relationships/hyperlink" Target="http://www.eycb.coe.int/compasito/"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hyperlink" Target="http://www.coe.int/en/web/compass/home" TargetMode="External"/><Relationship Id="rId2" Type="http://schemas.openxmlformats.org/officeDocument/2006/relationships/hyperlink" Target="http://www.coe.int/en/web/compass/where-do-you-stand-?p_p_id=49&amp;p_p_lifecycle=1&amp;p_p_state=normal&amp;p_p_mode=view&amp;_49_struts_action=/my_sites/view&amp;_49_groupId=1155634&amp;_49_privateLayout=false" TargetMode="External"/><Relationship Id="rId1" Type="http://schemas.openxmlformats.org/officeDocument/2006/relationships/slideLayout" Target="../slideLayouts/slideLayout2.xml"/><Relationship Id="rId5" Type="http://schemas.openxmlformats.org/officeDocument/2006/relationships/hyperlink" Target="http://www.coe.int/en/web/compass/access-to-medicaments" TargetMode="External"/><Relationship Id="rId4" Type="http://schemas.openxmlformats.org/officeDocument/2006/relationships/hyperlink" Target="http://www.coe.int/en/web/compass/health" TargetMode="External"/></Relationships>
</file>

<file path=ppt/slides/_rels/slide161.xml.rels><?xml version="1.0" encoding="UTF-8" standalone="yes"?>
<Relationships xmlns="http://schemas.openxmlformats.org/package/2006/relationships"><Relationship Id="rId3" Type="http://schemas.openxmlformats.org/officeDocument/2006/relationships/hyperlink" Target="http://www.eycb.coe.int/compasito/chapter_3/1.html" TargetMode="External"/><Relationship Id="rId2" Type="http://schemas.openxmlformats.org/officeDocument/2006/relationships/hyperlink" Target="http://www.eycb.coe.int/compasito/" TargetMode="Externa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hyperlink" Target="https://youtu.be/sPVWmmVKVk0" TargetMode="External"/><Relationship Id="rId4" Type="http://schemas.openxmlformats.org/officeDocument/2006/relationships/hyperlink" Target="https://youtu.be/_6YNIXPGXKo" TargetMode="External"/></Relationships>
</file>

<file path=ppt/slides/_rels/slide167.xml.rels><?xml version="1.0" encoding="UTF-8" standalone="yes"?>
<Relationships xmlns="http://schemas.openxmlformats.org/package/2006/relationships"><Relationship Id="rId8" Type="http://schemas.openxmlformats.org/officeDocument/2006/relationships/hyperlink" Target="https://youtu.be/HnweBU8UOOE" TargetMode="External"/><Relationship Id="rId13" Type="http://schemas.openxmlformats.org/officeDocument/2006/relationships/hyperlink" Target="https://youtu.be/VT5nsIAyCuI" TargetMode="External"/><Relationship Id="rId3" Type="http://schemas.openxmlformats.org/officeDocument/2006/relationships/hyperlink" Target="https://fxb.harvard.edu/" TargetMode="External"/><Relationship Id="rId7" Type="http://schemas.openxmlformats.org/officeDocument/2006/relationships/hyperlink" Target="https://youtu.be/0L2NVFcYqkM" TargetMode="External"/><Relationship Id="rId12" Type="http://schemas.openxmlformats.org/officeDocument/2006/relationships/hyperlink" Target="https://www.youtube.com/user/MSF" TargetMode="External"/><Relationship Id="rId2" Type="http://schemas.openxmlformats.org/officeDocument/2006/relationships/hyperlink" Target="http://www.un.org/en/universal-declaration-human-rights/index.html" TargetMode="External"/><Relationship Id="rId1" Type="http://schemas.openxmlformats.org/officeDocument/2006/relationships/slideLayout" Target="../slideLayouts/slideLayout2.xml"/><Relationship Id="rId6" Type="http://schemas.openxmlformats.org/officeDocument/2006/relationships/hyperlink" Target="http://www.peopleandperspectives.org/story/interview/annas" TargetMode="External"/><Relationship Id="rId11" Type="http://schemas.openxmlformats.org/officeDocument/2006/relationships/hyperlink" Target="https://youtu.be/PFHg3jjjsEM" TargetMode="External"/><Relationship Id="rId5" Type="http://schemas.openxmlformats.org/officeDocument/2006/relationships/hyperlink" Target="https://cdn2.sph.harvard.edu/wp-content/uploads/sites/13/2016/12/HHRJ-18.2-full-content.pdf" TargetMode="External"/><Relationship Id="rId10" Type="http://schemas.openxmlformats.org/officeDocument/2006/relationships/hyperlink" Target="https://youtu.be/aKallbyio8Q" TargetMode="External"/><Relationship Id="rId4" Type="http://schemas.openxmlformats.org/officeDocument/2006/relationships/hyperlink" Target="https://www.hhrjournal.org/" TargetMode="External"/><Relationship Id="rId9" Type="http://schemas.openxmlformats.org/officeDocument/2006/relationships/hyperlink" Target="https://www.youtube.com/channel/UC03ebjP6rE96fKVfb4GBxnA" TargetMode="External"/></Relationships>
</file>

<file path=ppt/slides/_rels/slide168.xml.rels><?xml version="1.0" encoding="UTF-8" standalone="yes"?>
<Relationships xmlns="http://schemas.openxmlformats.org/package/2006/relationships"><Relationship Id="rId8" Type="http://schemas.openxmlformats.org/officeDocument/2006/relationships/hyperlink" Target="http://www.wma.net/en/30publications/10policies/o3/" TargetMode="External"/><Relationship Id="rId3" Type="http://schemas.openxmlformats.org/officeDocument/2006/relationships/hyperlink" Target="http://www.wma.net/en/20activities/10ethics/index.html" TargetMode="External"/><Relationship Id="rId7" Type="http://schemas.openxmlformats.org/officeDocument/2006/relationships/hyperlink" Target="http://www.wma.net/en/30publications/10policies/d2/index.html" TargetMode="External"/><Relationship Id="rId2" Type="http://schemas.openxmlformats.org/officeDocument/2006/relationships/hyperlink" Target="http://www.wma.net/en/20activities/20humanrights/index.html" TargetMode="External"/><Relationship Id="rId1" Type="http://schemas.openxmlformats.org/officeDocument/2006/relationships/slideLayout" Target="../slideLayouts/slideLayout2.xml"/><Relationship Id="rId6" Type="http://schemas.openxmlformats.org/officeDocument/2006/relationships/hyperlink" Target="http://unesdoc.unesco.org/images/0014/001428/142825e.pdf" TargetMode="External"/><Relationship Id="rId5" Type="http://schemas.openxmlformats.org/officeDocument/2006/relationships/hyperlink" Target="http://www.unesco.org/new/en/social-and-human-sciences/themes/bioethics/human-genome-and-human-rights/" TargetMode="External"/><Relationship Id="rId4" Type="http://schemas.openxmlformats.org/officeDocument/2006/relationships/hyperlink" Target="http://www.unesco.org/new/en/social-and-human-sciences/themes/bioethics/ethics-education-programme/" TargetMode="External"/><Relationship Id="rId9" Type="http://schemas.openxmlformats.org/officeDocument/2006/relationships/hyperlink" Target="http://www3.nd.edu/~undpress/excerpts/P01307-ex.pdf" TargetMode="External"/></Relationships>
</file>

<file path=ppt/slides/_rels/slide169.xml.rels><?xml version="1.0" encoding="UTF-8" standalone="yes"?>
<Relationships xmlns="http://schemas.openxmlformats.org/package/2006/relationships"><Relationship Id="rId3" Type="http://schemas.openxmlformats.org/officeDocument/2006/relationships/hyperlink" Target="https://www.ncbi.nlm.nih.gov/pmc/articles/PMC300789/pdf/32701419.pdf" TargetMode="External"/><Relationship Id="rId7" Type="http://schemas.openxmlformats.org/officeDocument/2006/relationships/hyperlink" Target="https://www.hrw.org/" TargetMode="External"/><Relationship Id="rId2" Type="http://schemas.openxmlformats.org/officeDocument/2006/relationships/hyperlink" Target="http://www.thenewatlantis.com/docLib/20091130_human_dignity.pdf" TargetMode="External"/><Relationship Id="rId1" Type="http://schemas.openxmlformats.org/officeDocument/2006/relationships/slideLayout" Target="../slideLayouts/slideLayout2.xml"/><Relationship Id="rId6" Type="http://schemas.openxmlformats.org/officeDocument/2006/relationships/hyperlink" Target="https://www.amnesty.org/en/" TargetMode="External"/><Relationship Id="rId5" Type="http://schemas.openxmlformats.org/officeDocument/2006/relationships/hyperlink" Target="https://www.ncbi.nlm.nih.gov/pmc/articles/PMC300789/citedby/" TargetMode="External"/><Relationship Id="rId4" Type="http://schemas.openxmlformats.org/officeDocument/2006/relationships/hyperlink" Target="http://bmcmedethics.biomedcentral.com/articles/10.1186/1472-6939-7-2"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3" Type="http://schemas.openxmlformats.org/officeDocument/2006/relationships/hyperlink" Target="http://virtualmentor.ama-assn.org/site/cases.html" TargetMode="External"/><Relationship Id="rId2" Type="http://schemas.openxmlformats.org/officeDocument/2006/relationships/hyperlink" Target="http://conventions.coe.int/Treaty/en/Treaties/Html/164.htm" TargetMode="External"/><Relationship Id="rId1" Type="http://schemas.openxmlformats.org/officeDocument/2006/relationships/slideLayout" Target="../slideLayouts/slideLayout2.xml"/><Relationship Id="rId4" Type="http://schemas.openxmlformats.org/officeDocument/2006/relationships/hyperlink" Target="http://www.ama-assn.org/ama/pub/about-ama/our-history/history-ama-ethics.page" TargetMode="External"/></Relationships>
</file>

<file path=ppt/slides/_rels/slide171.xml.rels><?xml version="1.0" encoding="UTF-8" standalone="yes"?>
<Relationships xmlns="http://schemas.openxmlformats.org/package/2006/relationships"><Relationship Id="rId3" Type="http://schemas.openxmlformats.org/officeDocument/2006/relationships/hyperlink" Target="http://www.youtube.com/watch?v=3wfNl2L0Gf8" TargetMode="External"/><Relationship Id="rId7" Type="http://schemas.openxmlformats.org/officeDocument/2006/relationships/hyperlink" Target="http://www.animal-rights-library.com/texts-m/midgley01.htm"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www.youtube.com/watch?v=FuL6HlLSzyc&amp;feature=related" TargetMode="External"/><Relationship Id="rId5" Type="http://schemas.openxmlformats.org/officeDocument/2006/relationships/hyperlink" Target="http://www.youtube.com/watch?v=Z2bPTs8fspk&amp;feature=related" TargetMode="External"/><Relationship Id="rId4" Type="http://schemas.openxmlformats.org/officeDocument/2006/relationships/hyperlink" Target="http://www.youtube.com/watch?v=CtcpwJCC6Co" TargetMode="External"/></Relationships>
</file>

<file path=ppt/slides/_rels/slide172.xml.rels><?xml version="1.0" encoding="UTF-8" standalone="yes"?>
<Relationships xmlns="http://schemas.openxmlformats.org/package/2006/relationships"><Relationship Id="rId3" Type="http://schemas.openxmlformats.org/officeDocument/2006/relationships/hyperlink" Target="http://site.ebrary.com/lib/natl/Doc?id=10065232"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hyperlink" Target="http://www.youtube.com/watch?v=YhAbGqp7VEg"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ite.ebrary.com/lib/natl/Doc?id=10284020" TargetMode="External"/></Relationships>
</file>

<file path=ppt/slides/_rels/slide174.xml.rels><?xml version="1.0" encoding="UTF-8" standalone="yes"?>
<Relationships xmlns="http://schemas.openxmlformats.org/package/2006/relationships"><Relationship Id="rId3" Type="http://schemas.openxmlformats.org/officeDocument/2006/relationships/hyperlink" Target="http://site.ebrary.com/lib/natl/Doc?id=10518903"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site.ebrary.com/lib/natl/Doc?id=10596959" TargetMode="External"/></Relationships>
</file>

<file path=ppt/slides/_rels/slide175.xml.rels><?xml version="1.0" encoding="UTF-8" standalone="yes"?>
<Relationships xmlns="http://schemas.openxmlformats.org/package/2006/relationships"><Relationship Id="rId3" Type="http://schemas.openxmlformats.org/officeDocument/2006/relationships/hyperlink" Target="http://site.ebrary.com/lib/natl/Doc?id=10614828"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ite.ebrary.com/lib/natl/Doc?id=10151255" TargetMode="External"/></Relationships>
</file>

<file path=ppt/slides/_rels/slide176.xml.rels><?xml version="1.0" encoding="UTF-8" standalone="yes"?>
<Relationships xmlns="http://schemas.openxmlformats.org/package/2006/relationships"><Relationship Id="rId8" Type="http://schemas.openxmlformats.org/officeDocument/2006/relationships/hyperlink" Target="http://vyuka-data.lf3.cuni.cz/CVOL0076/human%20rights%20-%20justifications(58adfaa2022e7).rtf" TargetMode="External"/><Relationship Id="rId13" Type="http://schemas.openxmlformats.org/officeDocument/2006/relationships/hyperlink" Target="http://www.ohchr.org/Documents/Publications/Reproductiveen.pdf" TargetMode="External"/><Relationship Id="rId3" Type="http://schemas.openxmlformats.org/officeDocument/2006/relationships/hyperlink" Target="http://lib.tcu.edu/staff/bellinger/rights/Schaefer-vs-Rorty.pdf" TargetMode="External"/><Relationship Id="rId7" Type="http://schemas.openxmlformats.org/officeDocument/2006/relationships/hyperlink" Target="http://lib.tcu.edu/staff/bellinger/rights/Poovey-on-rights.pdf" TargetMode="External"/><Relationship Id="rId12" Type="http://schemas.openxmlformats.org/officeDocument/2006/relationships/hyperlink" Target="http://www.ohchr.org/Documents/Publications/BornFreeAndEqualLowRes.pdf" TargetMode="External"/><Relationship Id="rId2" Type="http://schemas.openxmlformats.org/officeDocument/2006/relationships/hyperlink" Target="http://lib.tcu.edu/staff/bellinger/rights/Rorty-on-rights.pdf" TargetMode="External"/><Relationship Id="rId1" Type="http://schemas.openxmlformats.org/officeDocument/2006/relationships/slideLayout" Target="../slideLayouts/slideLayout2.xml"/><Relationship Id="rId6" Type="http://schemas.openxmlformats.org/officeDocument/2006/relationships/hyperlink" Target="http://lib.tcu.edu/staff/bellinger/rights/Primus-ch1.pdf" TargetMode="External"/><Relationship Id="rId11" Type="http://schemas.openxmlformats.org/officeDocument/2006/relationships/hyperlink" Target="http://www.ohchr.org/Documents/Publications/LivingFreeAndEqual.pdf" TargetMode="External"/><Relationship Id="rId5" Type="http://schemas.openxmlformats.org/officeDocument/2006/relationships/hyperlink" Target="http://filcasop.flu.cas.cz/uploaded/Dvorak/Machula.pdf" TargetMode="External"/><Relationship Id="rId10" Type="http://schemas.openxmlformats.org/officeDocument/2006/relationships/hyperlink" Target="http://www.ohchr.org/Documents/Publications/NHRIHandbook.pdf" TargetMode="External"/><Relationship Id="rId4" Type="http://schemas.openxmlformats.org/officeDocument/2006/relationships/hyperlink" Target="http://lib.tcu.edu/staff/bellinger/rights/Macdonald-on-rights.pdf" TargetMode="External"/><Relationship Id="rId9" Type="http://schemas.openxmlformats.org/officeDocument/2006/relationships/hyperlink" Target="http://www.ohchr.org/en/issues/Pages/WhatareHumanRights.aspx" TargetMode="External"/><Relationship Id="rId14" Type="http://schemas.openxmlformats.org/officeDocument/2006/relationships/hyperlink" Target="http://www.ohchr.org/Documents/Publications/HRDisabilityen.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fs.ku.dk/summer-school-2013/readings/why_is_ethics_first_philosophy_EJOP_doi.pdf/"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classics.mit.edu/Plato/republic.8.vii.html"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cs.wikipedia.org/wiki/Ath%C3%A9nsk%C3%A1_%C5%A1kola"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bbc.com/future/story/20140122-are-you-good-or-evil"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rtsci.uc.edu/programs-degrees/minors.html?cid=15CERT2-MEDH" TargetMode="External"/><Relationship Id="rId7" Type="http://schemas.openxmlformats.org/officeDocument/2006/relationships/hyperlink" Target="https://www2.naz.edu/dept/philosophy/liberal-arts-resources/classical-images-gallery/"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quadriformisratio.wordpress.com/2013/07/01/to-the-tetrapharmacon/" TargetMode="External"/><Relationship Id="rId5" Type="http://schemas.openxmlformats.org/officeDocument/2006/relationships/hyperlink" Target="http://en.wikisource.org/wiki/Works_of_Aristotle" TargetMode="External"/><Relationship Id="rId4" Type="http://schemas.openxmlformats.org/officeDocument/2006/relationships/hyperlink" Target="http://en.wikisource.org/wiki/1911_Encyclop%C3%A6dia_Britannica/Ethic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archive.org/download/platos_republic_0902_librivox1/republic_27_plato_64kb.mp3"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hyperlink" Target="http://classics.mit.edu/Plato/republic.8.vii.html"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drive.google.com/file/d/0B4T7do7KaWQ-MlVmelBnQ1hoMkE/edit?usp=sharin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ia801900.us.archive.org/22/items/magna_moralia_1308_librivox/magna_moralia_02_aristotle_64kb.mp3"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classics.mit.edu/Plato/republic.8.vii.html" TargetMode="External"/><Relationship Id="rId3" Type="http://schemas.openxmlformats.org/officeDocument/2006/relationships/hyperlink" Target="https://archive.org/details/p2workstranslat09aris" TargetMode="External"/><Relationship Id="rId7" Type="http://schemas.openxmlformats.org/officeDocument/2006/relationships/hyperlink" Target="http://www.archive.org/download/platos_republic_0902_librivox1/republic_27_plato_64kb.mp3" TargetMode="External"/><Relationship Id="rId2" Type="http://schemas.openxmlformats.org/officeDocument/2006/relationships/hyperlink" Target="http://assets.cambridge.org/052185/4385/excerpt/0521854385_excerpt.pdf" TargetMode="External"/><Relationship Id="rId1" Type="http://schemas.openxmlformats.org/officeDocument/2006/relationships/slideLayout" Target="../slideLayouts/slideLayout2.xml"/><Relationship Id="rId6" Type="http://schemas.openxmlformats.org/officeDocument/2006/relationships/hyperlink" Target="http://youtu.be/3_t4obUc51A" TargetMode="External"/><Relationship Id="rId5" Type="http://schemas.openxmlformats.org/officeDocument/2006/relationships/hyperlink" Target="https://archive.org/details/meno_cc_librivox" TargetMode="External"/><Relationship Id="rId4" Type="http://schemas.openxmlformats.org/officeDocument/2006/relationships/hyperlink" Target="http://www.answers.com/topic/arete-1"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s://archive.org/details/meno_cc_librivox/meno_4_plato.mp3"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hyperlink" Target="https://archive.org/details/meno_cc_librivox/meno_4_plato.mp3"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err="1">
                <a:solidFill>
                  <a:schemeClr val="tx1"/>
                </a:solidFill>
                <a:latin typeface="Calibri Light" pitchFamily="34" charset="0"/>
              </a:rPr>
              <a:t>Conceptions</a:t>
            </a:r>
            <a:r>
              <a:rPr lang="cs-CZ" b="1" dirty="0">
                <a:solidFill>
                  <a:schemeClr val="tx1"/>
                </a:solidFill>
                <a:latin typeface="Calibri Light" pitchFamily="34" charset="0"/>
              </a:rPr>
              <a:t> </a:t>
            </a:r>
            <a:r>
              <a:rPr lang="cs-CZ" b="1" dirty="0" err="1">
                <a:solidFill>
                  <a:schemeClr val="tx1"/>
                </a:solidFill>
                <a:latin typeface="Calibri Light" pitchFamily="34" charset="0"/>
              </a:rPr>
              <a:t>of</a:t>
            </a:r>
            <a:r>
              <a:rPr lang="cs-CZ" b="1" dirty="0">
                <a:solidFill>
                  <a:schemeClr val="tx1"/>
                </a:solidFill>
                <a:latin typeface="Calibri Light" pitchFamily="34" charset="0"/>
              </a:rPr>
              <a:t> </a:t>
            </a:r>
            <a:r>
              <a:rPr lang="cs-CZ" b="1" dirty="0" err="1">
                <a:solidFill>
                  <a:schemeClr val="tx1"/>
                </a:solidFill>
                <a:latin typeface="Calibri Light" pitchFamily="34" charset="0"/>
              </a:rPr>
              <a:t>Ethical</a:t>
            </a:r>
            <a:r>
              <a:rPr lang="cs-CZ" b="1" dirty="0">
                <a:solidFill>
                  <a:schemeClr val="tx1"/>
                </a:solidFill>
                <a:latin typeface="Calibri Light" pitchFamily="34" charset="0"/>
              </a:rPr>
              <a:t> </a:t>
            </a:r>
            <a:r>
              <a:rPr lang="cs-CZ" b="1" dirty="0" err="1">
                <a:solidFill>
                  <a:schemeClr val="tx1"/>
                </a:solidFill>
                <a:latin typeface="Calibri Light" pitchFamily="34" charset="0"/>
              </a:rPr>
              <a:t>Education</a:t>
            </a:r>
            <a:endParaRPr lang="en-US" b="1" dirty="0">
              <a:solidFill>
                <a:schemeClr val="tx1"/>
              </a:solidFill>
              <a:latin typeface="Calibri Light" pitchFamily="34" charset="0"/>
            </a:endParaRPr>
          </a:p>
        </p:txBody>
      </p:sp>
      <p:sp>
        <p:nvSpPr>
          <p:cNvPr id="3" name="Podnadpis 2"/>
          <p:cNvSpPr>
            <a:spLocks noGrp="1"/>
          </p:cNvSpPr>
          <p:nvPr>
            <p:ph type="subTitle" idx="1"/>
          </p:nvPr>
        </p:nvSpPr>
        <p:spPr/>
        <p:txBody>
          <a:bodyPr/>
          <a:lstStyle/>
          <a:p>
            <a:pPr algn="r"/>
            <a:endParaRPr lang="cs-CZ" dirty="0"/>
          </a:p>
          <a:p>
            <a:pPr algn="r"/>
            <a:endParaRPr lang="cs-CZ" dirty="0"/>
          </a:p>
          <a:p>
            <a:pPr algn="r"/>
            <a:r>
              <a:rPr lang="cs-CZ" dirty="0">
                <a:latin typeface="Calibri Light" pitchFamily="34" charset="0"/>
                <a:hlinkClick r:id="rId3"/>
              </a:rPr>
              <a:t>Zuzana Svobodová</a:t>
            </a:r>
            <a:endParaRPr lang="cs-CZ" dirty="0">
              <a:latin typeface="Calibri Light" pitchFamily="34"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6767" y="207985"/>
            <a:ext cx="9624060" cy="2699333"/>
          </a:xfrm>
        </p:spPr>
        <p:txBody>
          <a:bodyPr>
            <a:normAutofit fontScale="90000"/>
          </a:bodyPr>
          <a:lstStyle/>
          <a:p>
            <a:br>
              <a:rPr lang="cs-CZ" dirty="0"/>
            </a:br>
            <a:br>
              <a:rPr lang="cs-CZ" dirty="0"/>
            </a:br>
            <a:br>
              <a:rPr lang="cs-CZ" dirty="0"/>
            </a:br>
            <a:r>
              <a:rPr lang="cs-CZ" sz="10200" dirty="0">
                <a:solidFill>
                  <a:srgbClr val="00B050"/>
                </a:solidFill>
              </a:rPr>
              <a:t>∆</a:t>
            </a:r>
            <a:br>
              <a:rPr lang="cs-CZ" dirty="0"/>
            </a:br>
            <a:br>
              <a:rPr lang="cs-CZ" dirty="0"/>
            </a:br>
            <a:r>
              <a:rPr lang="cs-CZ" dirty="0" err="1">
                <a:latin typeface="Calibri" pitchFamily="34" charset="0"/>
              </a:rPr>
              <a:t>Ethics</a:t>
            </a:r>
            <a:r>
              <a:rPr lang="cs-CZ" dirty="0">
                <a:latin typeface="Calibri" pitchFamily="34" charset="0"/>
              </a:rPr>
              <a:t> as a </a:t>
            </a:r>
            <a:r>
              <a:rPr lang="cs-CZ" dirty="0" err="1">
                <a:latin typeface="Calibri" pitchFamily="34" charset="0"/>
              </a:rPr>
              <a:t>Practical</a:t>
            </a:r>
            <a:r>
              <a:rPr lang="cs-CZ" dirty="0">
                <a:latin typeface="Calibri" pitchFamily="34" charset="0"/>
              </a:rPr>
              <a:t> </a:t>
            </a:r>
            <a:r>
              <a:rPr lang="cs-CZ" dirty="0" err="1">
                <a:latin typeface="Calibri" pitchFamily="34" charset="0"/>
              </a:rPr>
              <a:t>Philosophy</a:t>
            </a:r>
            <a:endParaRPr lang="cs-CZ" dirty="0">
              <a:latin typeface="Calibri" pitchFamily="34" charset="0"/>
            </a:endParaRPr>
          </a:p>
        </p:txBody>
      </p:sp>
      <p:sp>
        <p:nvSpPr>
          <p:cNvPr id="3" name="Zástupný symbol pro obsah 2"/>
          <p:cNvSpPr>
            <a:spLocks noGrp="1"/>
          </p:cNvSpPr>
          <p:nvPr>
            <p:ph idx="1"/>
          </p:nvPr>
        </p:nvSpPr>
        <p:spPr>
          <a:xfrm>
            <a:off x="546767" y="4336377"/>
            <a:ext cx="9624060" cy="2973747"/>
          </a:xfrm>
        </p:spPr>
        <p:txBody>
          <a:bodyPr/>
          <a:lstStyle/>
          <a:p>
            <a:pPr>
              <a:buNone/>
            </a:pPr>
            <a:r>
              <a:rPr lang="en-US" dirty="0">
                <a:latin typeface="Calibri Light" pitchFamily="34" charset="0"/>
              </a:rPr>
              <a:t>Ethics is practical </a:t>
            </a:r>
            <a:r>
              <a:rPr lang="cs-CZ" dirty="0">
                <a:latin typeface="Calibri Light" pitchFamily="34" charset="0"/>
              </a:rPr>
              <a:t>in </a:t>
            </a:r>
            <a:r>
              <a:rPr lang="en-US" dirty="0">
                <a:latin typeface="Calibri Light" pitchFamily="34" charset="0"/>
              </a:rPr>
              <a:t>that </a:t>
            </a:r>
            <a:r>
              <a:rPr lang="cs-CZ" dirty="0" err="1">
                <a:latin typeface="Calibri Light" pitchFamily="34" charset="0"/>
              </a:rPr>
              <a:t>sense</a:t>
            </a:r>
            <a:r>
              <a:rPr lang="cs-CZ" dirty="0">
                <a:latin typeface="Calibri Light" pitchFamily="34" charset="0"/>
              </a:rPr>
              <a:t> </a:t>
            </a:r>
            <a:r>
              <a:rPr lang="cs-CZ" dirty="0" err="1">
                <a:latin typeface="Calibri Light" pitchFamily="34" charset="0"/>
              </a:rPr>
              <a:t>that</a:t>
            </a:r>
            <a:r>
              <a:rPr lang="cs-CZ" dirty="0">
                <a:latin typeface="Calibri Light" pitchFamily="34" charset="0"/>
              </a:rPr>
              <a:t> </a:t>
            </a:r>
            <a:r>
              <a:rPr lang="cs-CZ" dirty="0" err="1">
                <a:latin typeface="Calibri Light" pitchFamily="34" charset="0"/>
              </a:rPr>
              <a:t>it</a:t>
            </a:r>
            <a:r>
              <a:rPr lang="cs-CZ" dirty="0">
                <a:latin typeface="Calibri Light" pitchFamily="34" charset="0"/>
              </a:rPr>
              <a:t> </a:t>
            </a:r>
            <a:r>
              <a:rPr lang="en-US" dirty="0">
                <a:latin typeface="Calibri Light" pitchFamily="34" charset="0"/>
              </a:rPr>
              <a:t>brings man to own free formation of life.</a:t>
            </a:r>
            <a:endParaRPr lang="cs-CZ" dirty="0">
              <a:latin typeface="Calibri Light" pitchFamily="34" charset="0"/>
            </a:endParaRPr>
          </a:p>
        </p:txBody>
      </p:sp>
      <p:sp>
        <p:nvSpPr>
          <p:cNvPr id="4" name="Elipsa 3"/>
          <p:cNvSpPr/>
          <p:nvPr/>
        </p:nvSpPr>
        <p:spPr>
          <a:xfrm>
            <a:off x="9040489" y="1283379"/>
            <a:ext cx="1347350" cy="12702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cs-CZ"/>
          </a:p>
        </p:txBody>
      </p:sp>
      <p:sp>
        <p:nvSpPr>
          <p:cNvPr id="5" name="Obdélník 4"/>
          <p:cNvSpPr/>
          <p:nvPr/>
        </p:nvSpPr>
        <p:spPr>
          <a:xfrm>
            <a:off x="462557" y="287377"/>
            <a:ext cx="9936704" cy="536212"/>
          </a:xfrm>
          <a:prstGeom prst="rect">
            <a:avLst/>
          </a:prstGeom>
        </p:spPr>
        <p:txBody>
          <a:bodyPr wrap="square" lIns="104306" tIns="52153" rIns="104306" bIns="52153">
            <a:spAutoFit/>
          </a:bodyPr>
          <a:lstStyle/>
          <a:p>
            <a:pPr algn="r"/>
            <a:r>
              <a:rPr lang="cs-CZ" sz="2800" b="1" dirty="0" err="1">
                <a:solidFill>
                  <a:srgbClr val="00B050"/>
                </a:solidFill>
              </a:rPr>
              <a:t>For</a:t>
            </a:r>
            <a:r>
              <a:rPr lang="cs-CZ" sz="2800" b="1" dirty="0">
                <a:solidFill>
                  <a:srgbClr val="00B050"/>
                </a:solidFill>
              </a:rPr>
              <a:t> </a:t>
            </a:r>
            <a:r>
              <a:rPr lang="cs-CZ" sz="2800" b="1" dirty="0" err="1">
                <a:solidFill>
                  <a:srgbClr val="00B050"/>
                </a:solidFill>
              </a:rPr>
              <a:t>what</a:t>
            </a:r>
            <a:r>
              <a:rPr lang="cs-CZ" sz="2800" b="1" dirty="0">
                <a:solidFill>
                  <a:srgbClr val="00B050"/>
                </a:solidFill>
              </a:rPr>
              <a:t> </a:t>
            </a:r>
            <a:r>
              <a:rPr lang="cs-CZ" sz="2800" dirty="0">
                <a:solidFill>
                  <a:srgbClr val="00B050"/>
                </a:solidFill>
              </a:rPr>
              <a:t>are </a:t>
            </a:r>
            <a:r>
              <a:rPr lang="cs-CZ" sz="2800" dirty="0" err="1">
                <a:solidFill>
                  <a:srgbClr val="00B050"/>
                </a:solidFill>
              </a:rPr>
              <a:t>Philosophy</a:t>
            </a:r>
            <a:r>
              <a:rPr lang="cs-CZ" sz="2800" dirty="0">
                <a:solidFill>
                  <a:srgbClr val="00B050"/>
                </a:solidFill>
              </a:rPr>
              <a:t> </a:t>
            </a:r>
            <a:r>
              <a:rPr lang="cs-CZ" sz="2800" dirty="0" err="1">
                <a:solidFill>
                  <a:srgbClr val="00B050"/>
                </a:solidFill>
              </a:rPr>
              <a:t>and</a:t>
            </a:r>
            <a:r>
              <a:rPr lang="cs-CZ" sz="2800" dirty="0">
                <a:solidFill>
                  <a:srgbClr val="00B050"/>
                </a:solidFill>
              </a:rPr>
              <a:t> </a:t>
            </a:r>
            <a:r>
              <a:rPr lang="cs-CZ" sz="2800" dirty="0" err="1">
                <a:solidFill>
                  <a:srgbClr val="00B050"/>
                </a:solidFill>
              </a:rPr>
              <a:t>Ethics</a:t>
            </a:r>
            <a:r>
              <a:rPr lang="cs-CZ" sz="2800" dirty="0">
                <a:solidFill>
                  <a:srgbClr val="00B050"/>
                </a:solidFill>
              </a:rPr>
              <a:t>?</a:t>
            </a:r>
          </a:p>
        </p:txBody>
      </p:sp>
    </p:spTree>
  </p:cSld>
  <p:clrMapOvr>
    <a:masterClrMapping/>
  </p:clrMapOvr>
  <p:transition spd="slow">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Plato. </a:t>
            </a:r>
            <a:r>
              <a:rPr lang="cs-CZ" i="1" dirty="0" err="1">
                <a:latin typeface="Calibri" pitchFamily="34" charset="0"/>
              </a:rPr>
              <a:t>Meno</a:t>
            </a:r>
            <a:r>
              <a:rPr lang="cs-CZ" i="1" dirty="0">
                <a:latin typeface="Calibri" pitchFamily="34" charset="0"/>
              </a:rPr>
              <a:t> </a:t>
            </a:r>
            <a:r>
              <a:rPr lang="cs-CZ" sz="3700" dirty="0">
                <a:latin typeface="Calibri" pitchFamily="34" charset="0"/>
              </a:rPr>
              <a:t>(13/15)</a:t>
            </a:r>
          </a:p>
        </p:txBody>
      </p:sp>
      <p:sp>
        <p:nvSpPr>
          <p:cNvPr id="3" name="Zástupný symbol pro obsah 2"/>
          <p:cNvSpPr>
            <a:spLocks noGrp="1"/>
          </p:cNvSpPr>
          <p:nvPr>
            <p:ph idx="1"/>
          </p:nvPr>
        </p:nvSpPr>
        <p:spPr/>
        <p:txBody>
          <a:bodyPr>
            <a:normAutofit/>
          </a:bodyPr>
          <a:lstStyle/>
          <a:p>
            <a:r>
              <a:rPr lang="en-US" b="1" dirty="0" err="1">
                <a:latin typeface="Calibri Light" pitchFamily="34" charset="0"/>
              </a:rPr>
              <a:t>Meno</a:t>
            </a:r>
            <a:br>
              <a:rPr lang="en-US" dirty="0">
                <a:latin typeface="Calibri Light" pitchFamily="34" charset="0"/>
              </a:rPr>
            </a:br>
            <a:r>
              <a:rPr lang="en-US" dirty="0">
                <a:latin typeface="Calibri Light" pitchFamily="34" charset="0"/>
              </a:rPr>
              <a:t>The case is probably as you say, Socrates.</a:t>
            </a:r>
          </a:p>
          <a:p>
            <a:r>
              <a:rPr lang="en-US" b="1" dirty="0">
                <a:latin typeface="Calibri Light" pitchFamily="34" charset="0"/>
              </a:rPr>
              <a:t>Socrates</a:t>
            </a:r>
            <a:br>
              <a:rPr lang="en-US" dirty="0">
                <a:latin typeface="Calibri Light" pitchFamily="34" charset="0"/>
              </a:rPr>
            </a:br>
            <a:r>
              <a:rPr lang="en-US" dirty="0">
                <a:latin typeface="Calibri Light" pitchFamily="34" charset="0"/>
              </a:rPr>
              <a:t>And </a:t>
            </a:r>
            <a:r>
              <a:rPr lang="en-US" b="1" dirty="0">
                <a:latin typeface="Calibri Light" pitchFamily="34" charset="0"/>
              </a:rPr>
              <a:t>if not by knowledge</a:t>
            </a:r>
            <a:r>
              <a:rPr lang="en-US" dirty="0">
                <a:latin typeface="Calibri Light" pitchFamily="34" charset="0"/>
              </a:rPr>
              <a:t>, as the </a:t>
            </a:r>
            <a:r>
              <a:rPr lang="en-US" b="1" dirty="0">
                <a:latin typeface="Calibri Light" pitchFamily="34" charset="0"/>
              </a:rPr>
              <a:t>only alternative </a:t>
            </a:r>
            <a:r>
              <a:rPr lang="en-US" dirty="0">
                <a:latin typeface="Calibri Light" pitchFamily="34" charset="0"/>
              </a:rPr>
              <a:t>it must have been </a:t>
            </a:r>
            <a:r>
              <a:rPr lang="en-US" b="1" dirty="0">
                <a:latin typeface="Calibri Light" pitchFamily="34" charset="0"/>
              </a:rPr>
              <a:t>by</a:t>
            </a:r>
            <a:r>
              <a:rPr lang="en-US" dirty="0">
                <a:latin typeface="Calibri Light" pitchFamily="34" charset="0"/>
              </a:rPr>
              <a:t> </a:t>
            </a:r>
            <a:r>
              <a:rPr lang="en-US" b="1" dirty="0">
                <a:latin typeface="Calibri Light" pitchFamily="34" charset="0"/>
              </a:rPr>
              <a:t>good opinion</a:t>
            </a:r>
            <a:r>
              <a:rPr lang="en-US" dirty="0">
                <a:latin typeface="Calibri Light" pitchFamily="34" charset="0"/>
              </a:rPr>
              <a:t>. </a:t>
            </a:r>
            <a:r>
              <a:rPr lang="en-US" dirty="0">
                <a:solidFill>
                  <a:srgbClr val="FF0000"/>
                </a:solidFill>
                <a:latin typeface="Calibri Light" pitchFamily="34" charset="0"/>
              </a:rPr>
              <a:t>[99c] </a:t>
            </a:r>
            <a:r>
              <a:rPr lang="en-US" dirty="0">
                <a:latin typeface="Calibri Light" pitchFamily="34" charset="0"/>
              </a:rPr>
              <a:t>This is the means which statesmen employ for their direction of states, and they have nothing more to do with wisdom than soothsayers and diviners; for these people utter many a </a:t>
            </a:r>
            <a:r>
              <a:rPr lang="en-US" b="1" dirty="0">
                <a:latin typeface="Calibri Light" pitchFamily="34" charset="0"/>
              </a:rPr>
              <a:t>true thing when inspired</a:t>
            </a:r>
            <a:r>
              <a:rPr lang="en-US" dirty="0">
                <a:latin typeface="Calibri Light" pitchFamily="34" charset="0"/>
              </a:rPr>
              <a:t>, but have no knowledge of anything they say.</a:t>
            </a:r>
          </a:p>
          <a:p>
            <a:endParaRPr lang="en-US" dirty="0"/>
          </a:p>
          <a:p>
            <a:endParaRPr lang="cs-CZ" dirty="0"/>
          </a:p>
        </p:txBody>
      </p:sp>
    </p:spTree>
  </p:cSld>
  <p:clrMapOvr>
    <a:masterClrMapping/>
  </p:clrMapOvr>
  <p:transition spd="slow">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Plato. </a:t>
            </a:r>
            <a:r>
              <a:rPr lang="cs-CZ" i="1" dirty="0" err="1">
                <a:latin typeface="Calibri" pitchFamily="34" charset="0"/>
              </a:rPr>
              <a:t>Meno</a:t>
            </a:r>
            <a:r>
              <a:rPr lang="cs-CZ" i="1" dirty="0">
                <a:latin typeface="Calibri" pitchFamily="34" charset="0"/>
              </a:rPr>
              <a:t> </a:t>
            </a:r>
            <a:r>
              <a:rPr lang="cs-CZ" sz="3700" dirty="0">
                <a:latin typeface="Calibri" pitchFamily="34" charset="0"/>
              </a:rPr>
              <a:t>(14/15)</a:t>
            </a:r>
            <a:endParaRPr lang="cs-CZ" dirty="0">
              <a:latin typeface="Calibri" pitchFamily="34" charset="0"/>
            </a:endParaRPr>
          </a:p>
        </p:txBody>
      </p:sp>
      <p:sp>
        <p:nvSpPr>
          <p:cNvPr id="3" name="Zástupný symbol pro obsah 2"/>
          <p:cNvSpPr>
            <a:spLocks noGrp="1"/>
          </p:cNvSpPr>
          <p:nvPr>
            <p:ph idx="1"/>
          </p:nvPr>
        </p:nvSpPr>
        <p:spPr/>
        <p:txBody>
          <a:bodyPr>
            <a:normAutofit fontScale="92500" lnSpcReduction="20000"/>
          </a:bodyPr>
          <a:lstStyle/>
          <a:p>
            <a:r>
              <a:rPr lang="en-US" b="1" dirty="0">
                <a:latin typeface="Calibri Light" pitchFamily="34" charset="0"/>
              </a:rPr>
              <a:t>Socrates</a:t>
            </a:r>
            <a:br>
              <a:rPr lang="en-US" dirty="0">
                <a:latin typeface="Calibri Light" pitchFamily="34" charset="0"/>
              </a:rPr>
            </a:br>
            <a:r>
              <a:rPr lang="cs-CZ" dirty="0">
                <a:latin typeface="Calibri Light" pitchFamily="34" charset="0"/>
              </a:rPr>
              <a:t>… </a:t>
            </a:r>
            <a:r>
              <a:rPr lang="en-US" dirty="0">
                <a:latin typeface="Calibri Light" pitchFamily="34" charset="0"/>
              </a:rPr>
              <a:t>At the moment, if through all this discussion our queries and statements have been correct, virtue is found to be neither natural nor taught, but is imparted to us by a divine dispensation without understanding in those who receive it, </a:t>
            </a:r>
            <a:r>
              <a:rPr lang="en-US" dirty="0">
                <a:solidFill>
                  <a:srgbClr val="FF0000"/>
                </a:solidFill>
                <a:latin typeface="Calibri Light" pitchFamily="34" charset="0"/>
              </a:rPr>
              <a:t>[100a] </a:t>
            </a:r>
            <a:r>
              <a:rPr lang="en-US" dirty="0">
                <a:latin typeface="Calibri Light" pitchFamily="34" charset="0"/>
              </a:rPr>
              <a:t>unless there should be somebody among the statesmen capable of making a statesman of another. And if there should be any such, he might fairly be said to be among the living what Homer says </a:t>
            </a:r>
            <a:r>
              <a:rPr lang="en-US" dirty="0" err="1">
                <a:latin typeface="Calibri Light" pitchFamily="34" charset="0"/>
              </a:rPr>
              <a:t>Teiresias</a:t>
            </a:r>
            <a:r>
              <a:rPr lang="en-US" dirty="0">
                <a:latin typeface="Calibri Light" pitchFamily="34" charset="0"/>
              </a:rPr>
              <a:t> was among the dead—“He alone has comprehension; the rest are flitting shades.”</a:t>
            </a:r>
            <a:r>
              <a:rPr lang="en-US" baseline="30000" dirty="0">
                <a:latin typeface="Calibri Light" pitchFamily="34" charset="0"/>
                <a:hlinkClick r:id="rId2"/>
              </a:rPr>
              <a:t>1</a:t>
            </a:r>
            <a:r>
              <a:rPr lang="en-US" dirty="0">
                <a:latin typeface="Calibri Light" pitchFamily="34" charset="0"/>
              </a:rPr>
              <a:t> In the same way he on earth, in respect of virtue, will be a real substance among shadows. </a:t>
            </a:r>
            <a:r>
              <a:rPr lang="en-US" dirty="0">
                <a:solidFill>
                  <a:srgbClr val="FF0000"/>
                </a:solidFill>
                <a:latin typeface="Calibri Light" pitchFamily="34" charset="0"/>
              </a:rPr>
              <a:t>[100b] </a:t>
            </a:r>
          </a:p>
          <a:p>
            <a:r>
              <a:rPr lang="en-US" b="1" dirty="0" err="1">
                <a:latin typeface="Calibri Light" pitchFamily="34" charset="0"/>
              </a:rPr>
              <a:t>Meno</a:t>
            </a:r>
            <a:br>
              <a:rPr lang="en-US" dirty="0">
                <a:latin typeface="Calibri Light" pitchFamily="34" charset="0"/>
              </a:rPr>
            </a:br>
            <a:r>
              <a:rPr lang="en-US" dirty="0">
                <a:latin typeface="Calibri Light" pitchFamily="34" charset="0"/>
              </a:rPr>
              <a:t>I think you put it excellently, Socrates.</a:t>
            </a:r>
          </a:p>
          <a:p>
            <a:endParaRPr lang="cs-CZ" dirty="0">
              <a:latin typeface="Calibri Light" pitchFamily="34" charset="0"/>
            </a:endParaRPr>
          </a:p>
        </p:txBody>
      </p:sp>
    </p:spTree>
  </p:cSld>
  <p:clrMapOvr>
    <a:masterClrMapping/>
  </p:clrMapOvr>
  <p:transition spd="slow">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Plato. </a:t>
            </a:r>
            <a:r>
              <a:rPr lang="cs-CZ" i="1" dirty="0" err="1">
                <a:latin typeface="Calibri" pitchFamily="34" charset="0"/>
              </a:rPr>
              <a:t>Meno</a:t>
            </a:r>
            <a:r>
              <a:rPr lang="cs-CZ" i="1" dirty="0">
                <a:latin typeface="Calibri" pitchFamily="34" charset="0"/>
              </a:rPr>
              <a:t> </a:t>
            </a:r>
            <a:r>
              <a:rPr lang="cs-CZ" sz="3700" dirty="0">
                <a:latin typeface="Calibri" pitchFamily="34" charset="0"/>
              </a:rPr>
              <a:t>(15/15)</a:t>
            </a:r>
          </a:p>
        </p:txBody>
      </p:sp>
      <p:sp>
        <p:nvSpPr>
          <p:cNvPr id="3" name="Zástupný symbol pro obsah 2"/>
          <p:cNvSpPr>
            <a:spLocks noGrp="1"/>
          </p:cNvSpPr>
          <p:nvPr>
            <p:ph idx="1"/>
          </p:nvPr>
        </p:nvSpPr>
        <p:spPr/>
        <p:txBody>
          <a:bodyPr/>
          <a:lstStyle/>
          <a:p>
            <a:pPr>
              <a:buNone/>
            </a:pPr>
            <a:r>
              <a:rPr lang="en-US" b="1" dirty="0">
                <a:latin typeface="Calibri Light" pitchFamily="34" charset="0"/>
              </a:rPr>
              <a:t>Socrates</a:t>
            </a:r>
            <a:br>
              <a:rPr lang="en-US" dirty="0">
                <a:latin typeface="Calibri Light" pitchFamily="34" charset="0"/>
              </a:rPr>
            </a:br>
            <a:r>
              <a:rPr lang="en-US" dirty="0">
                <a:latin typeface="Calibri Light" pitchFamily="34" charset="0"/>
              </a:rPr>
              <a:t>Then the result of our reasoning, </a:t>
            </a:r>
            <a:r>
              <a:rPr lang="en-US" dirty="0" err="1">
                <a:latin typeface="Calibri Light" pitchFamily="34" charset="0"/>
              </a:rPr>
              <a:t>Meno</a:t>
            </a:r>
            <a:r>
              <a:rPr lang="en-US" dirty="0">
                <a:latin typeface="Calibri Light" pitchFamily="34" charset="0"/>
              </a:rPr>
              <a:t>, is found to be that </a:t>
            </a:r>
            <a:r>
              <a:rPr lang="en-US" b="1" dirty="0">
                <a:latin typeface="Calibri Light" pitchFamily="34" charset="0"/>
              </a:rPr>
              <a:t>virtue comes to us by a divine dispensation</a:t>
            </a:r>
            <a:r>
              <a:rPr lang="en-US" dirty="0">
                <a:latin typeface="Calibri Light" pitchFamily="34" charset="0"/>
              </a:rPr>
              <a:t>, when it does come. But </a:t>
            </a:r>
            <a:r>
              <a:rPr lang="en-US" b="1" dirty="0">
                <a:latin typeface="Calibri Light" pitchFamily="34" charset="0"/>
              </a:rPr>
              <a:t>the certainty of this we shall only know when, before asking in what way virtue comes to mankind, we set about inquiring what virtue is, in and by itself</a:t>
            </a:r>
            <a:r>
              <a:rPr lang="en-US" dirty="0">
                <a:latin typeface="Calibri Light" pitchFamily="34" charset="0"/>
              </a:rPr>
              <a:t>.</a:t>
            </a:r>
            <a:r>
              <a:rPr lang="cs-CZ" dirty="0">
                <a:latin typeface="Calibri Light" pitchFamily="34" charset="0"/>
              </a:rPr>
              <a:t> …</a:t>
            </a:r>
          </a:p>
        </p:txBody>
      </p:sp>
    </p:spTree>
  </p:cSld>
  <p:clrMapOvr>
    <a:masterClrMapping/>
  </p:clrMapOvr>
  <p:transition spd="slow">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err="1">
                <a:latin typeface="Calibri" pitchFamily="34" charset="0"/>
              </a:rPr>
              <a:t>References</a:t>
            </a:r>
            <a:endParaRPr lang="cs-CZ" dirty="0">
              <a:latin typeface="Calibri" pitchFamily="34" charset="0"/>
            </a:endParaRPr>
          </a:p>
        </p:txBody>
      </p:sp>
      <p:sp>
        <p:nvSpPr>
          <p:cNvPr id="3" name="Zástupný symbol pro obsah 2"/>
          <p:cNvSpPr>
            <a:spLocks noGrp="1"/>
          </p:cNvSpPr>
          <p:nvPr>
            <p:ph idx="1"/>
          </p:nvPr>
        </p:nvSpPr>
        <p:spPr/>
        <p:txBody>
          <a:bodyPr/>
          <a:lstStyle/>
          <a:p>
            <a:r>
              <a:rPr lang="cs-CZ" dirty="0" err="1">
                <a:latin typeface="Calibri Light" pitchFamily="34" charset="0"/>
              </a:rPr>
              <a:t>Alasdair</a:t>
            </a:r>
            <a:r>
              <a:rPr lang="cs-CZ" dirty="0">
                <a:latin typeface="Calibri Light" pitchFamily="34" charset="0"/>
              </a:rPr>
              <a:t> </a:t>
            </a:r>
            <a:r>
              <a:rPr lang="cs-CZ" dirty="0" err="1">
                <a:latin typeface="Calibri Light" pitchFamily="34" charset="0"/>
              </a:rPr>
              <a:t>MacIntyre</a:t>
            </a:r>
            <a:r>
              <a:rPr lang="cs-CZ" dirty="0">
                <a:latin typeface="Calibri Light" pitchFamily="34" charset="0"/>
              </a:rPr>
              <a:t>. </a:t>
            </a:r>
            <a:r>
              <a:rPr lang="en-US" i="1" dirty="0">
                <a:latin typeface="Calibri Light" pitchFamily="34" charset="0"/>
                <a:hlinkClick r:id="rId2"/>
              </a:rPr>
              <a:t>Ethics and Politics: Selected Essays Vol. II</a:t>
            </a:r>
            <a:r>
              <a:rPr lang="en-US" dirty="0">
                <a:latin typeface="Calibri Light" pitchFamily="34" charset="0"/>
              </a:rPr>
              <a:t>.</a:t>
            </a:r>
            <a:endParaRPr lang="cs-CZ" dirty="0">
              <a:latin typeface="Calibri Light" pitchFamily="34" charset="0"/>
            </a:endParaRPr>
          </a:p>
          <a:p>
            <a:r>
              <a:rPr lang="cs-CZ" dirty="0" err="1">
                <a:latin typeface="Calibri Light" pitchFamily="34" charset="0"/>
              </a:rPr>
              <a:t>Aristotle</a:t>
            </a:r>
            <a:r>
              <a:rPr lang="cs-CZ" dirty="0">
                <a:latin typeface="Calibri Light" pitchFamily="34" charset="0"/>
              </a:rPr>
              <a:t>. </a:t>
            </a:r>
            <a:r>
              <a:rPr lang="cs-CZ" dirty="0" err="1">
                <a:latin typeface="Calibri Light" pitchFamily="34" charset="0"/>
                <a:hlinkClick r:id="rId3"/>
              </a:rPr>
              <a:t>Ethics</a:t>
            </a:r>
            <a:r>
              <a:rPr lang="cs-CZ" dirty="0">
                <a:latin typeface="Calibri Light" pitchFamily="34" charset="0"/>
                <a:hlinkClick r:id="rId3"/>
              </a:rPr>
              <a:t> – </a:t>
            </a:r>
            <a:r>
              <a:rPr lang="cs-CZ" dirty="0" err="1">
                <a:latin typeface="Calibri Light" pitchFamily="34" charset="0"/>
                <a:hlinkClick r:id="rId3"/>
              </a:rPr>
              <a:t>Magna</a:t>
            </a:r>
            <a:r>
              <a:rPr lang="cs-CZ" dirty="0">
                <a:latin typeface="Calibri Light" pitchFamily="34" charset="0"/>
                <a:hlinkClick r:id="rId3"/>
              </a:rPr>
              <a:t> </a:t>
            </a:r>
            <a:r>
              <a:rPr lang="cs-CZ" dirty="0" err="1">
                <a:latin typeface="Calibri Light" pitchFamily="34" charset="0"/>
                <a:hlinkClick r:id="rId3"/>
              </a:rPr>
              <a:t>Moralia</a:t>
            </a:r>
            <a:r>
              <a:rPr lang="cs-CZ" dirty="0">
                <a:latin typeface="Calibri Light" pitchFamily="34" charset="0"/>
                <a:hlinkClick r:id="rId3"/>
              </a:rPr>
              <a:t>. </a:t>
            </a:r>
            <a:r>
              <a:rPr lang="cs-CZ" dirty="0" err="1">
                <a:latin typeface="Calibri Light" pitchFamily="34" charset="0"/>
                <a:hlinkClick r:id="rId3"/>
              </a:rPr>
              <a:t>Ethica</a:t>
            </a:r>
            <a:r>
              <a:rPr lang="cs-CZ" dirty="0">
                <a:latin typeface="Calibri Light" pitchFamily="34" charset="0"/>
                <a:hlinkClick r:id="rId3"/>
              </a:rPr>
              <a:t> </a:t>
            </a:r>
            <a:r>
              <a:rPr lang="cs-CZ" dirty="0" err="1">
                <a:latin typeface="Calibri Light" pitchFamily="34" charset="0"/>
                <a:hlinkClick r:id="rId3"/>
              </a:rPr>
              <a:t>Eudemia</a:t>
            </a:r>
            <a:r>
              <a:rPr lang="cs-CZ" dirty="0">
                <a:latin typeface="Calibri Light" pitchFamily="34" charset="0"/>
                <a:hlinkClick r:id="rId3"/>
              </a:rPr>
              <a:t>. De </a:t>
            </a:r>
            <a:r>
              <a:rPr lang="cs-CZ" dirty="0" err="1">
                <a:latin typeface="Calibri Light" pitchFamily="34" charset="0"/>
                <a:hlinkClick r:id="rId3"/>
              </a:rPr>
              <a:t>Virtutibus</a:t>
            </a:r>
            <a:r>
              <a:rPr lang="cs-CZ" dirty="0">
                <a:latin typeface="Calibri Light" pitchFamily="34" charset="0"/>
                <a:hlinkClick r:id="rId3"/>
              </a:rPr>
              <a:t> </a:t>
            </a:r>
            <a:r>
              <a:rPr lang="cs-CZ" dirty="0" err="1">
                <a:latin typeface="Calibri Light" pitchFamily="34" charset="0"/>
                <a:hlinkClick r:id="rId3"/>
              </a:rPr>
              <a:t>et</a:t>
            </a:r>
            <a:r>
              <a:rPr lang="cs-CZ" dirty="0">
                <a:latin typeface="Calibri Light" pitchFamily="34" charset="0"/>
                <a:hlinkClick r:id="rId3"/>
              </a:rPr>
              <a:t> </a:t>
            </a:r>
            <a:r>
              <a:rPr lang="cs-CZ" dirty="0" err="1">
                <a:latin typeface="Calibri Light" pitchFamily="34" charset="0"/>
                <a:hlinkClick r:id="rId3"/>
              </a:rPr>
              <a:t>Vitiis</a:t>
            </a:r>
            <a:r>
              <a:rPr lang="cs-CZ" dirty="0">
                <a:latin typeface="Calibri Light" pitchFamily="34" charset="0"/>
              </a:rPr>
              <a:t>.</a:t>
            </a:r>
          </a:p>
          <a:p>
            <a:r>
              <a:rPr lang="cs-CZ" dirty="0">
                <a:latin typeface="Calibri Light" pitchFamily="34" charset="0"/>
              </a:rPr>
              <a:t>Plato. </a:t>
            </a:r>
            <a:r>
              <a:rPr lang="cs-CZ" i="1" dirty="0" err="1">
                <a:latin typeface="Calibri Light" pitchFamily="34" charset="0"/>
              </a:rPr>
              <a:t>Meno</a:t>
            </a:r>
            <a:r>
              <a:rPr lang="cs-CZ" dirty="0">
                <a:latin typeface="Calibri Light" pitchFamily="34" charset="0"/>
              </a:rPr>
              <a:t>. </a:t>
            </a:r>
            <a:r>
              <a:rPr lang="cs-CZ" dirty="0">
                <a:latin typeface="Calibri Light" pitchFamily="34" charset="0"/>
                <a:hlinkClick r:id="rId4"/>
              </a:rPr>
              <a:t>https://archive.org/details/meno_cc_librivox</a:t>
            </a:r>
            <a:endParaRPr lang="cs-CZ" dirty="0">
              <a:latin typeface="Calibri Light" pitchFamily="34" charset="0"/>
            </a:endParaRPr>
          </a:p>
          <a:p>
            <a:pPr>
              <a:buNone/>
            </a:pPr>
            <a:endParaRPr lang="cs-CZ" dirty="0">
              <a:latin typeface="Calibri Light" pitchFamily="34" charset="0"/>
            </a:endParaRPr>
          </a:p>
          <a:p>
            <a:pPr>
              <a:buNone/>
            </a:pPr>
            <a:endParaRPr lang="cs-CZ" dirty="0"/>
          </a:p>
          <a:p>
            <a:endParaRPr lang="cs-CZ" dirty="0"/>
          </a:p>
        </p:txBody>
      </p:sp>
    </p:spTree>
  </p:cSld>
  <p:clrMapOvr>
    <a:masterClrMapping/>
  </p:clrMapOvr>
  <p:transition spd="slow">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02005" y="1637044"/>
            <a:ext cx="9089390" cy="2619941"/>
          </a:xfrm>
        </p:spPr>
        <p:txBody>
          <a:bodyPr>
            <a:normAutofit/>
          </a:bodyPr>
          <a:lstStyle/>
          <a:p>
            <a:r>
              <a:rPr lang="cs-CZ" dirty="0">
                <a:latin typeface="Calibri" pitchFamily="34" charset="0"/>
              </a:rPr>
              <a:t>Humanity </a:t>
            </a:r>
            <a:r>
              <a:rPr lang="cs-CZ" dirty="0" err="1">
                <a:latin typeface="Calibri" pitchFamily="34" charset="0"/>
              </a:rPr>
              <a:t>and</a:t>
            </a:r>
            <a:r>
              <a:rPr lang="cs-CZ" dirty="0">
                <a:latin typeface="Calibri" pitchFamily="34" charset="0"/>
              </a:rPr>
              <a:t> Integrity</a:t>
            </a:r>
            <a:br>
              <a:rPr lang="cs-CZ" dirty="0">
                <a:latin typeface="Calibri" pitchFamily="34" charset="0"/>
              </a:rPr>
            </a:br>
            <a:r>
              <a:rPr lang="cs-CZ" dirty="0" err="1">
                <a:latin typeface="Calibri" pitchFamily="34" charset="0"/>
              </a:rPr>
              <a:t>Ethics</a:t>
            </a:r>
            <a:r>
              <a:rPr lang="cs-CZ" dirty="0">
                <a:latin typeface="Calibri" pitchFamily="34" charset="0"/>
              </a:rPr>
              <a:t> </a:t>
            </a:r>
            <a:r>
              <a:rPr lang="cs-CZ" dirty="0" err="1">
                <a:latin typeface="Calibri" pitchFamily="34" charset="0"/>
              </a:rPr>
              <a:t>around</a:t>
            </a:r>
            <a:r>
              <a:rPr lang="cs-CZ" dirty="0">
                <a:latin typeface="Calibri" pitchFamily="34" charset="0"/>
              </a:rPr>
              <a:t> </a:t>
            </a:r>
            <a:r>
              <a:rPr lang="cs-CZ" dirty="0" err="1">
                <a:latin typeface="Calibri" pitchFamily="34" charset="0"/>
              </a:rPr>
              <a:t>the</a:t>
            </a:r>
            <a:r>
              <a:rPr lang="cs-CZ" dirty="0">
                <a:latin typeface="Calibri" pitchFamily="34" charset="0"/>
              </a:rPr>
              <a:t> </a:t>
            </a:r>
            <a:r>
              <a:rPr lang="cs-CZ" dirty="0" err="1">
                <a:latin typeface="Calibri" pitchFamily="34" charset="0"/>
              </a:rPr>
              <a:t>World</a:t>
            </a:r>
            <a:endParaRPr lang="cs-CZ" dirty="0">
              <a:latin typeface="Calibri" pitchFamily="34" charset="0"/>
            </a:endParaRPr>
          </a:p>
        </p:txBody>
      </p:sp>
      <p:sp>
        <p:nvSpPr>
          <p:cNvPr id="3" name="Podnadpis 2"/>
          <p:cNvSpPr>
            <a:spLocks noGrp="1"/>
          </p:cNvSpPr>
          <p:nvPr>
            <p:ph type="subTitle" idx="1"/>
          </p:nvPr>
        </p:nvSpPr>
        <p:spPr/>
        <p:txBody>
          <a:bodyPr/>
          <a:lstStyle/>
          <a:p>
            <a:pPr algn="r"/>
            <a:endParaRPr lang="cs-CZ" dirty="0"/>
          </a:p>
          <a:p>
            <a:pPr algn="r"/>
            <a:endParaRPr lang="cs-CZ" dirty="0"/>
          </a:p>
          <a:p>
            <a:pPr algn="r"/>
            <a:r>
              <a:rPr lang="cs-CZ" dirty="0"/>
              <a:t>Zuzana Svobodová</a:t>
            </a:r>
          </a:p>
        </p:txBody>
      </p:sp>
    </p:spTree>
  </p:cSld>
  <p:clrMapOvr>
    <a:masterClrMapping/>
  </p:clrMapOvr>
  <p:transition spd="slow">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err="1">
                <a:latin typeface="Calibri Light" pitchFamily="34" charset="0"/>
              </a:rPr>
              <a:t>Structure</a:t>
            </a:r>
            <a:endParaRPr lang="cs-CZ" dirty="0">
              <a:latin typeface="Calibri Light" pitchFamily="34" charset="0"/>
            </a:endParaRPr>
          </a:p>
        </p:txBody>
      </p:sp>
      <p:sp>
        <p:nvSpPr>
          <p:cNvPr id="3" name="Zástupný symbol pro obsah 2"/>
          <p:cNvSpPr>
            <a:spLocks noGrp="1"/>
          </p:cNvSpPr>
          <p:nvPr>
            <p:ph idx="1"/>
          </p:nvPr>
        </p:nvSpPr>
        <p:spPr/>
        <p:txBody>
          <a:bodyPr/>
          <a:lstStyle/>
          <a:p>
            <a:r>
              <a:rPr lang="en-US" dirty="0">
                <a:latin typeface="Calibri Light" pitchFamily="34" charset="0"/>
              </a:rPr>
              <a:t>The concept</a:t>
            </a:r>
            <a:r>
              <a:rPr lang="cs-CZ" dirty="0">
                <a:latin typeface="Calibri Light" pitchFamily="34" charset="0"/>
              </a:rPr>
              <a:t>s</a:t>
            </a:r>
            <a:r>
              <a:rPr lang="en-US" dirty="0">
                <a:latin typeface="Calibri Light" pitchFamily="34" charset="0"/>
              </a:rPr>
              <a:t> of </a:t>
            </a:r>
            <a:r>
              <a:rPr lang="cs-CZ" dirty="0">
                <a:latin typeface="Calibri Light" pitchFamily="34" charset="0"/>
              </a:rPr>
              <a:t>h</a:t>
            </a:r>
            <a:r>
              <a:rPr lang="en-US" dirty="0" err="1">
                <a:latin typeface="Calibri Light" pitchFamily="34" charset="0"/>
              </a:rPr>
              <a:t>umanity</a:t>
            </a:r>
            <a:r>
              <a:rPr lang="en-US" dirty="0">
                <a:latin typeface="Calibri Light" pitchFamily="34" charset="0"/>
              </a:rPr>
              <a:t> </a:t>
            </a:r>
            <a:r>
              <a:rPr lang="cs-CZ" dirty="0" err="1">
                <a:latin typeface="Calibri Light" pitchFamily="34" charset="0"/>
              </a:rPr>
              <a:t>and</a:t>
            </a:r>
            <a:r>
              <a:rPr lang="cs-CZ" dirty="0">
                <a:latin typeface="Calibri Light" pitchFamily="34" charset="0"/>
              </a:rPr>
              <a:t> integrity</a:t>
            </a:r>
          </a:p>
          <a:p>
            <a:r>
              <a:rPr lang="cs-CZ" dirty="0">
                <a:latin typeface="Calibri Light" pitchFamily="34" charset="0"/>
              </a:rPr>
              <a:t>H</a:t>
            </a:r>
            <a:r>
              <a:rPr lang="en-US" dirty="0" err="1">
                <a:latin typeface="Calibri Light" pitchFamily="34" charset="0"/>
              </a:rPr>
              <a:t>umanism</a:t>
            </a:r>
            <a:r>
              <a:rPr lang="cs-CZ" dirty="0">
                <a:latin typeface="Calibri Light" pitchFamily="34" charset="0"/>
              </a:rPr>
              <a:t>. </a:t>
            </a:r>
            <a:r>
              <a:rPr lang="en-US" dirty="0">
                <a:latin typeface="Calibri Light" pitchFamily="34" charset="0"/>
              </a:rPr>
              <a:t>Justifying the value of human life </a:t>
            </a:r>
            <a:endParaRPr lang="cs-CZ" dirty="0">
              <a:latin typeface="Calibri Light" pitchFamily="34" charset="0"/>
            </a:endParaRPr>
          </a:p>
          <a:p>
            <a:r>
              <a:rPr lang="en-US" dirty="0">
                <a:latin typeface="Calibri Light" pitchFamily="34" charset="0"/>
              </a:rPr>
              <a:t>Self-determination</a:t>
            </a:r>
            <a:r>
              <a:rPr lang="cs-CZ" dirty="0">
                <a:latin typeface="Calibri Light" pitchFamily="34" charset="0"/>
              </a:rPr>
              <a:t>. D</a:t>
            </a:r>
            <a:r>
              <a:rPr lang="en-US" dirty="0" err="1">
                <a:latin typeface="Calibri Light" pitchFamily="34" charset="0"/>
              </a:rPr>
              <a:t>ignity</a:t>
            </a:r>
            <a:r>
              <a:rPr lang="cs-CZ" dirty="0">
                <a:latin typeface="Calibri Light" pitchFamily="34" charset="0"/>
              </a:rPr>
              <a:t>. R</a:t>
            </a:r>
            <a:r>
              <a:rPr lang="en-US" dirty="0" err="1">
                <a:latin typeface="Calibri Light" pitchFamily="34" charset="0"/>
              </a:rPr>
              <a:t>esponsibility</a:t>
            </a:r>
            <a:endParaRPr lang="cs-CZ" dirty="0">
              <a:latin typeface="Calibri Light" pitchFamily="34" charset="0"/>
            </a:endParaRPr>
          </a:p>
          <a:p>
            <a:r>
              <a:rPr lang="cs-CZ" dirty="0" err="1">
                <a:latin typeface="Calibri Light" pitchFamily="34" charset="0"/>
              </a:rPr>
              <a:t>Confucian</a:t>
            </a:r>
            <a:r>
              <a:rPr lang="cs-CZ" dirty="0">
                <a:latin typeface="Calibri Light" pitchFamily="34" charset="0"/>
              </a:rPr>
              <a:t> </a:t>
            </a:r>
            <a:r>
              <a:rPr lang="cs-CZ" dirty="0" err="1">
                <a:latin typeface="Calibri Light" pitchFamily="34" charset="0"/>
              </a:rPr>
              <a:t>tradition</a:t>
            </a:r>
            <a:endParaRPr lang="cs-CZ" dirty="0">
              <a:latin typeface="Calibri Light" pitchFamily="34" charset="0"/>
            </a:endParaRPr>
          </a:p>
          <a:p>
            <a:r>
              <a:rPr lang="cs-CZ" dirty="0">
                <a:latin typeface="Calibri Light" pitchFamily="34" charset="0"/>
              </a:rPr>
              <a:t>Hindu </a:t>
            </a:r>
            <a:r>
              <a:rPr lang="cs-CZ" dirty="0" err="1">
                <a:latin typeface="Calibri Light" pitchFamily="34" charset="0"/>
              </a:rPr>
              <a:t>ethics</a:t>
            </a:r>
            <a:endParaRPr lang="cs-CZ" dirty="0">
              <a:latin typeface="Calibri Light" pitchFamily="34" charset="0"/>
            </a:endParaRPr>
          </a:p>
          <a:p>
            <a:r>
              <a:rPr lang="cs-CZ" dirty="0" err="1">
                <a:latin typeface="Calibri Light" pitchFamily="34" charset="0"/>
              </a:rPr>
              <a:t>Islamic</a:t>
            </a:r>
            <a:r>
              <a:rPr lang="cs-CZ" dirty="0">
                <a:latin typeface="Calibri Light" pitchFamily="34" charset="0"/>
              </a:rPr>
              <a:t> </a:t>
            </a:r>
            <a:r>
              <a:rPr lang="cs-CZ" dirty="0" err="1">
                <a:latin typeface="Calibri Light" pitchFamily="34" charset="0"/>
              </a:rPr>
              <a:t>Ethics</a:t>
            </a:r>
            <a:endParaRPr lang="cs-CZ" dirty="0">
              <a:latin typeface="Calibri Light" pitchFamily="34" charset="0"/>
            </a:endParaRPr>
          </a:p>
          <a:p>
            <a:r>
              <a:rPr lang="cs-CZ" dirty="0" err="1">
                <a:latin typeface="Calibri Light" pitchFamily="34" charset="0"/>
              </a:rPr>
              <a:t>Cultural</a:t>
            </a:r>
            <a:r>
              <a:rPr lang="cs-CZ" dirty="0">
                <a:latin typeface="Calibri Light" pitchFamily="34" charset="0"/>
              </a:rPr>
              <a:t> </a:t>
            </a:r>
            <a:r>
              <a:rPr lang="cs-CZ" dirty="0" err="1">
                <a:latin typeface="Calibri Light" pitchFamily="34" charset="0"/>
              </a:rPr>
              <a:t>Conflict</a:t>
            </a:r>
            <a:r>
              <a:rPr lang="cs-CZ" dirty="0">
                <a:latin typeface="Calibri Light" pitchFamily="34" charset="0"/>
              </a:rPr>
              <a:t> </a:t>
            </a:r>
            <a:r>
              <a:rPr lang="cs-CZ" dirty="0" err="1">
                <a:latin typeface="Calibri Light" pitchFamily="34" charset="0"/>
              </a:rPr>
              <a:t>or</a:t>
            </a:r>
            <a:r>
              <a:rPr lang="cs-CZ" dirty="0">
                <a:latin typeface="Calibri Light" pitchFamily="34" charset="0"/>
              </a:rPr>
              <a:t> Dialog?</a:t>
            </a:r>
          </a:p>
        </p:txBody>
      </p:sp>
    </p:spTree>
  </p:cSld>
  <p:clrMapOvr>
    <a:masterClrMapping/>
  </p:clrMapOvr>
  <p:transition spd="slow">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11_Lidskost_L"/>
          <p:cNvPicPr>
            <a:picLocks noChangeAspect="1" noChangeArrowheads="1"/>
          </p:cNvPicPr>
          <p:nvPr/>
        </p:nvPicPr>
        <p:blipFill>
          <a:blip r:embed="rId3" cstate="print"/>
          <a:srcRect/>
          <a:stretch>
            <a:fillRect/>
          </a:stretch>
        </p:blipFill>
        <p:spPr bwMode="auto">
          <a:xfrm>
            <a:off x="4502340" y="469233"/>
            <a:ext cx="6191060" cy="4515918"/>
          </a:xfrm>
          <a:prstGeom prst="rect">
            <a:avLst/>
          </a:prstGeom>
          <a:noFill/>
        </p:spPr>
      </p:pic>
      <p:graphicFrame>
        <p:nvGraphicFramePr>
          <p:cNvPr id="8205" name="Group 13"/>
          <p:cNvGraphicFramePr>
            <a:graphicFrameLocks noGrp="1"/>
          </p:cNvGraphicFramePr>
          <p:nvPr/>
        </p:nvGraphicFramePr>
        <p:xfrm>
          <a:off x="0" y="1"/>
          <a:ext cx="10693400" cy="738623"/>
        </p:xfrm>
        <a:graphic>
          <a:graphicData uri="http://schemas.openxmlformats.org/drawingml/2006/table">
            <a:tbl>
              <a:tblPr/>
              <a:tblGrid>
                <a:gridCol w="10693400">
                  <a:extLst>
                    <a:ext uri="{9D8B030D-6E8A-4147-A177-3AD203B41FA5}">
                      <a16:colId xmlns:a16="http://schemas.microsoft.com/office/drawing/2014/main" val="20000"/>
                    </a:ext>
                  </a:extLst>
                </a:gridCol>
              </a:tblGrid>
              <a:tr h="7386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3100" b="0" i="0" u="none" strike="noStrike" cap="none" normalizeH="0" baseline="0" dirty="0">
                        <a:ln>
                          <a:noFill/>
                        </a:ln>
                        <a:solidFill>
                          <a:schemeClr val="tx1"/>
                        </a:solidFill>
                        <a:effectLst/>
                        <a:latin typeface="Arial" charset="0"/>
                      </a:endParaRPr>
                    </a:p>
                  </a:txBody>
                  <a:tcPr marL="106934" marR="106934" marT="50408" marB="50408"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 name="TextovéPole 4"/>
          <p:cNvSpPr txBox="1"/>
          <p:nvPr/>
        </p:nvSpPr>
        <p:spPr>
          <a:xfrm>
            <a:off x="0" y="5055281"/>
            <a:ext cx="10693400" cy="2505982"/>
          </a:xfrm>
          <a:prstGeom prst="rect">
            <a:avLst/>
          </a:prstGeom>
          <a:noFill/>
        </p:spPr>
        <p:txBody>
          <a:bodyPr wrap="square" lIns="104306" tIns="52153" rIns="104306" bIns="52153" rtlCol="0">
            <a:spAutoFit/>
          </a:bodyPr>
          <a:lstStyle/>
          <a:p>
            <a:r>
              <a:rPr lang="cs-CZ" sz="2300" b="1" i="1" dirty="0">
                <a:solidFill>
                  <a:schemeClr val="accent2">
                    <a:lumMod val="75000"/>
                  </a:schemeClr>
                </a:solidFill>
              </a:rPr>
              <a:t>So love, </a:t>
            </a:r>
            <a:r>
              <a:rPr lang="cs-CZ" sz="2300" b="1" i="1" dirty="0" err="1">
                <a:solidFill>
                  <a:schemeClr val="accent2">
                    <a:lumMod val="75000"/>
                  </a:schemeClr>
                </a:solidFill>
              </a:rPr>
              <a:t>and</a:t>
            </a:r>
            <a:r>
              <a:rPr lang="cs-CZ" sz="2300" b="1" i="1" dirty="0">
                <a:solidFill>
                  <a:schemeClr val="accent2">
                    <a:lumMod val="75000"/>
                  </a:schemeClr>
                </a:solidFill>
              </a:rPr>
              <a:t> </a:t>
            </a:r>
            <a:r>
              <a:rPr lang="cs-CZ" sz="2300" b="1" i="1" dirty="0" err="1">
                <a:solidFill>
                  <a:schemeClr val="accent2">
                    <a:lumMod val="75000"/>
                  </a:schemeClr>
                </a:solidFill>
              </a:rPr>
              <a:t>so</a:t>
            </a:r>
            <a:r>
              <a:rPr lang="cs-CZ" sz="2300" b="1" i="1" dirty="0">
                <a:solidFill>
                  <a:schemeClr val="accent2">
                    <a:lumMod val="75000"/>
                  </a:schemeClr>
                </a:solidFill>
              </a:rPr>
              <a:t> </a:t>
            </a:r>
            <a:r>
              <a:rPr lang="cs-CZ" sz="2300" b="1" i="1" dirty="0" err="1">
                <a:solidFill>
                  <a:schemeClr val="accent2">
                    <a:lumMod val="75000"/>
                  </a:schemeClr>
                </a:solidFill>
              </a:rPr>
              <a:t>shalt</a:t>
            </a:r>
            <a:r>
              <a:rPr lang="cs-CZ" sz="2300" b="1" i="1" dirty="0">
                <a:solidFill>
                  <a:schemeClr val="accent2">
                    <a:lumMod val="75000"/>
                  </a:schemeClr>
                </a:solidFill>
              </a:rPr>
              <a:t> </a:t>
            </a:r>
            <a:r>
              <a:rPr lang="cs-CZ" sz="2300" b="1" i="1" dirty="0" err="1">
                <a:solidFill>
                  <a:schemeClr val="accent2">
                    <a:lumMod val="75000"/>
                  </a:schemeClr>
                </a:solidFill>
              </a:rPr>
              <a:t>thou</a:t>
            </a:r>
            <a:r>
              <a:rPr lang="cs-CZ" sz="2300" b="1" i="1" dirty="0">
                <a:solidFill>
                  <a:schemeClr val="accent2">
                    <a:lumMod val="75000"/>
                  </a:schemeClr>
                </a:solidFill>
              </a:rPr>
              <a:t> </a:t>
            </a:r>
            <a:r>
              <a:rPr lang="cs-CZ" sz="2300" b="1" i="1" dirty="0" err="1">
                <a:solidFill>
                  <a:schemeClr val="accent2">
                    <a:lumMod val="75000"/>
                  </a:schemeClr>
                </a:solidFill>
              </a:rPr>
              <a:t>be</a:t>
            </a:r>
            <a:r>
              <a:rPr lang="cs-CZ" sz="2300" b="1" i="1" dirty="0">
                <a:solidFill>
                  <a:schemeClr val="accent2">
                    <a:lumMod val="75000"/>
                  </a:schemeClr>
                </a:solidFill>
              </a:rPr>
              <a:t> </a:t>
            </a:r>
            <a:r>
              <a:rPr lang="cs-CZ" sz="2300" b="1" i="1" dirty="0" err="1">
                <a:solidFill>
                  <a:schemeClr val="accent2">
                    <a:lumMod val="75000"/>
                  </a:schemeClr>
                </a:solidFill>
              </a:rPr>
              <a:t>loved</a:t>
            </a:r>
            <a:r>
              <a:rPr lang="cs-CZ" sz="2300" b="1" i="1" dirty="0">
                <a:solidFill>
                  <a:schemeClr val="accent2">
                    <a:lumMod val="75000"/>
                  </a:schemeClr>
                </a:solidFill>
              </a:rPr>
              <a:t>; </a:t>
            </a:r>
            <a:r>
              <a:rPr lang="cs-CZ" sz="2300" b="1" i="1" dirty="0" err="1">
                <a:solidFill>
                  <a:schemeClr val="accent2">
                    <a:lumMod val="75000"/>
                  </a:schemeClr>
                </a:solidFill>
              </a:rPr>
              <a:t>and</a:t>
            </a:r>
            <a:r>
              <a:rPr lang="cs-CZ" sz="2300" b="1" i="1" dirty="0">
                <a:solidFill>
                  <a:schemeClr val="accent2">
                    <a:lumMod val="75000"/>
                  </a:schemeClr>
                </a:solidFill>
              </a:rPr>
              <a:t> </a:t>
            </a:r>
            <a:r>
              <a:rPr lang="cs-CZ" sz="2300" b="1" i="1" dirty="0" err="1">
                <a:solidFill>
                  <a:schemeClr val="accent2">
                    <a:lumMod val="75000"/>
                  </a:schemeClr>
                </a:solidFill>
              </a:rPr>
              <a:t>there</a:t>
            </a:r>
            <a:r>
              <a:rPr lang="cs-CZ" sz="2300" b="1" i="1" dirty="0">
                <a:solidFill>
                  <a:schemeClr val="accent2">
                    <a:lumMod val="75000"/>
                  </a:schemeClr>
                </a:solidFill>
              </a:rPr>
              <a:t> </a:t>
            </a:r>
            <a:r>
              <a:rPr lang="cs-CZ" sz="2300" b="1" i="1" dirty="0" err="1">
                <a:solidFill>
                  <a:schemeClr val="accent2">
                    <a:lumMod val="75000"/>
                  </a:schemeClr>
                </a:solidFill>
              </a:rPr>
              <a:t>will</a:t>
            </a:r>
            <a:r>
              <a:rPr lang="cs-CZ" sz="2300" b="1" i="1" dirty="0">
                <a:solidFill>
                  <a:schemeClr val="accent2">
                    <a:lumMod val="75000"/>
                  </a:schemeClr>
                </a:solidFill>
              </a:rPr>
              <a:t> </a:t>
            </a:r>
            <a:r>
              <a:rPr lang="cs-CZ" sz="2300" b="1" i="1" dirty="0" err="1">
                <a:solidFill>
                  <a:schemeClr val="accent2">
                    <a:lumMod val="75000"/>
                  </a:schemeClr>
                </a:solidFill>
              </a:rPr>
              <a:t>be</a:t>
            </a:r>
            <a:r>
              <a:rPr lang="cs-CZ" sz="2300" b="1" i="1" dirty="0">
                <a:solidFill>
                  <a:schemeClr val="accent2">
                    <a:lumMod val="75000"/>
                  </a:schemeClr>
                </a:solidFill>
              </a:rPr>
              <a:t> a </a:t>
            </a:r>
            <a:r>
              <a:rPr lang="cs-CZ" sz="2300" b="1" i="1" dirty="0" err="1">
                <a:solidFill>
                  <a:schemeClr val="accent2">
                    <a:lumMod val="75000"/>
                  </a:schemeClr>
                </a:solidFill>
              </a:rPr>
              <a:t>mutual</a:t>
            </a:r>
            <a:r>
              <a:rPr lang="cs-CZ" sz="2300" b="1" i="1" dirty="0">
                <a:solidFill>
                  <a:schemeClr val="accent2">
                    <a:lumMod val="75000"/>
                  </a:schemeClr>
                </a:solidFill>
              </a:rPr>
              <a:t> </a:t>
            </a:r>
            <a:r>
              <a:rPr lang="cs-CZ" sz="2300" b="1" i="1" dirty="0" err="1">
                <a:solidFill>
                  <a:schemeClr val="accent2">
                    <a:lumMod val="75000"/>
                  </a:schemeClr>
                </a:solidFill>
              </a:rPr>
              <a:t>Friendship</a:t>
            </a:r>
            <a:r>
              <a:rPr lang="cs-CZ" sz="2300" b="1" i="1" dirty="0">
                <a:solidFill>
                  <a:schemeClr val="accent2">
                    <a:lumMod val="75000"/>
                  </a:schemeClr>
                </a:solidFill>
              </a:rPr>
              <a:t> (5), as </a:t>
            </a:r>
            <a:r>
              <a:rPr lang="cs-CZ" sz="2300" b="1" i="1" dirty="0" err="1">
                <a:solidFill>
                  <a:schemeClr val="accent2">
                    <a:lumMod val="75000"/>
                  </a:schemeClr>
                </a:solidFill>
              </a:rPr>
              <a:t>that</a:t>
            </a:r>
            <a:r>
              <a:rPr lang="cs-CZ" sz="2300" b="1" i="1" dirty="0">
                <a:solidFill>
                  <a:schemeClr val="accent2">
                    <a:lumMod val="75000"/>
                  </a:schemeClr>
                </a:solidFill>
              </a:rPr>
              <a:t> </a:t>
            </a:r>
            <a:r>
              <a:rPr lang="cs-CZ" sz="2300" b="1" i="1" dirty="0" err="1">
                <a:solidFill>
                  <a:schemeClr val="accent2">
                    <a:lumMod val="75000"/>
                  </a:schemeClr>
                </a:solidFill>
              </a:rPr>
              <a:t>of</a:t>
            </a:r>
            <a:r>
              <a:rPr lang="cs-CZ" sz="2300" b="1" i="1" dirty="0">
                <a:solidFill>
                  <a:schemeClr val="accent2">
                    <a:lumMod val="75000"/>
                  </a:schemeClr>
                </a:solidFill>
              </a:rPr>
              <a:t> </a:t>
            </a:r>
            <a:r>
              <a:rPr lang="cs-CZ" sz="2300" b="1" i="1" dirty="0" err="1">
                <a:solidFill>
                  <a:schemeClr val="accent2">
                    <a:lumMod val="75000"/>
                  </a:schemeClr>
                </a:solidFill>
              </a:rPr>
              <a:t>Turtle</a:t>
            </a:r>
            <a:r>
              <a:rPr lang="cs-CZ" sz="2300" b="1" i="1" dirty="0">
                <a:solidFill>
                  <a:schemeClr val="accent2">
                    <a:lumMod val="75000"/>
                  </a:schemeClr>
                </a:solidFill>
              </a:rPr>
              <a:t>-</a:t>
            </a:r>
            <a:r>
              <a:rPr lang="cs-CZ" sz="2300" b="1" i="1" dirty="0" err="1">
                <a:solidFill>
                  <a:schemeClr val="accent2">
                    <a:lumMod val="75000"/>
                  </a:schemeClr>
                </a:solidFill>
              </a:rPr>
              <a:t>doves</a:t>
            </a:r>
            <a:r>
              <a:rPr lang="cs-CZ" sz="2300" b="1" i="1" dirty="0">
                <a:solidFill>
                  <a:schemeClr val="accent2">
                    <a:lumMod val="75000"/>
                  </a:schemeClr>
                </a:solidFill>
              </a:rPr>
              <a:t> (6), </a:t>
            </a:r>
            <a:r>
              <a:rPr lang="cs-CZ" sz="2300" b="1" i="1" dirty="0" err="1">
                <a:solidFill>
                  <a:schemeClr val="accent2">
                    <a:lumMod val="75000"/>
                  </a:schemeClr>
                </a:solidFill>
              </a:rPr>
              <a:t>hearty</a:t>
            </a:r>
            <a:r>
              <a:rPr lang="cs-CZ" sz="2300" b="1" i="1" dirty="0">
                <a:solidFill>
                  <a:schemeClr val="accent2">
                    <a:lumMod val="75000"/>
                  </a:schemeClr>
                </a:solidFill>
              </a:rPr>
              <a:t>, </a:t>
            </a:r>
            <a:r>
              <a:rPr lang="cs-CZ" sz="2300" b="1" i="1" dirty="0" err="1">
                <a:solidFill>
                  <a:schemeClr val="accent2">
                    <a:lumMod val="75000"/>
                  </a:schemeClr>
                </a:solidFill>
              </a:rPr>
              <a:t>gentle</a:t>
            </a:r>
            <a:r>
              <a:rPr lang="cs-CZ" sz="2300" b="1" i="1" dirty="0">
                <a:solidFill>
                  <a:schemeClr val="accent2">
                    <a:lumMod val="75000"/>
                  </a:schemeClr>
                </a:solidFill>
              </a:rPr>
              <a:t>, </a:t>
            </a:r>
            <a:r>
              <a:rPr lang="cs-CZ" sz="2300" b="1" i="1" dirty="0" err="1">
                <a:solidFill>
                  <a:schemeClr val="accent2">
                    <a:lumMod val="75000"/>
                  </a:schemeClr>
                </a:solidFill>
              </a:rPr>
              <a:t>and</a:t>
            </a:r>
            <a:r>
              <a:rPr lang="cs-CZ" sz="2300" b="1" i="1" dirty="0">
                <a:solidFill>
                  <a:schemeClr val="accent2">
                    <a:lumMod val="75000"/>
                  </a:schemeClr>
                </a:solidFill>
              </a:rPr>
              <a:t> </a:t>
            </a:r>
            <a:r>
              <a:rPr lang="cs-CZ" sz="2300" b="1" i="1" dirty="0" err="1">
                <a:solidFill>
                  <a:schemeClr val="accent2">
                    <a:lumMod val="75000"/>
                  </a:schemeClr>
                </a:solidFill>
              </a:rPr>
              <a:t>wishing</a:t>
            </a:r>
            <a:r>
              <a:rPr lang="cs-CZ" sz="2300" b="1" i="1" dirty="0">
                <a:solidFill>
                  <a:schemeClr val="accent2">
                    <a:lumMod val="75000"/>
                  </a:schemeClr>
                </a:solidFill>
              </a:rPr>
              <a:t> </a:t>
            </a:r>
            <a:r>
              <a:rPr lang="cs-CZ" sz="2300" b="1" i="1" dirty="0" err="1">
                <a:solidFill>
                  <a:schemeClr val="accent2">
                    <a:lumMod val="75000"/>
                  </a:schemeClr>
                </a:solidFill>
              </a:rPr>
              <a:t>well</a:t>
            </a:r>
            <a:r>
              <a:rPr lang="cs-CZ" sz="2300" b="1" i="1" dirty="0">
                <a:solidFill>
                  <a:schemeClr val="accent2">
                    <a:lumMod val="75000"/>
                  </a:schemeClr>
                </a:solidFill>
              </a:rPr>
              <a:t> on </a:t>
            </a:r>
            <a:r>
              <a:rPr lang="cs-CZ" sz="2300" b="1" i="1" dirty="0" err="1">
                <a:solidFill>
                  <a:schemeClr val="accent2">
                    <a:lumMod val="75000"/>
                  </a:schemeClr>
                </a:solidFill>
              </a:rPr>
              <a:t>both</a:t>
            </a:r>
            <a:r>
              <a:rPr lang="cs-CZ" sz="2300" b="1" i="1" dirty="0">
                <a:solidFill>
                  <a:schemeClr val="accent2">
                    <a:lumMod val="75000"/>
                  </a:schemeClr>
                </a:solidFill>
              </a:rPr>
              <a:t> </a:t>
            </a:r>
            <a:r>
              <a:rPr lang="cs-CZ" sz="2300" b="1" i="1" dirty="0" err="1">
                <a:solidFill>
                  <a:schemeClr val="accent2">
                    <a:lumMod val="75000"/>
                  </a:schemeClr>
                </a:solidFill>
              </a:rPr>
              <a:t>parts</a:t>
            </a:r>
            <a:r>
              <a:rPr lang="cs-CZ" sz="2300" b="1" i="1" dirty="0">
                <a:solidFill>
                  <a:schemeClr val="accent2">
                    <a:lumMod val="75000"/>
                  </a:schemeClr>
                </a:solidFill>
              </a:rPr>
              <a:t>. </a:t>
            </a:r>
            <a:r>
              <a:rPr lang="cs-CZ" sz="2300" b="1" i="1" dirty="0" err="1">
                <a:solidFill>
                  <a:schemeClr val="accent2">
                    <a:lumMod val="75000"/>
                  </a:schemeClr>
                </a:solidFill>
              </a:rPr>
              <a:t>Froward</a:t>
            </a:r>
            <a:r>
              <a:rPr lang="cs-CZ" sz="2300" b="1" i="1" dirty="0">
                <a:solidFill>
                  <a:schemeClr val="accent2">
                    <a:lumMod val="75000"/>
                  </a:schemeClr>
                </a:solidFill>
              </a:rPr>
              <a:t> </a:t>
            </a:r>
            <a:r>
              <a:rPr lang="cs-CZ" sz="2300" b="1" i="1" dirty="0" err="1">
                <a:solidFill>
                  <a:schemeClr val="accent2">
                    <a:lumMod val="75000"/>
                  </a:schemeClr>
                </a:solidFill>
              </a:rPr>
              <a:t>Men</a:t>
            </a:r>
            <a:r>
              <a:rPr lang="cs-CZ" sz="2300" b="1" i="1" dirty="0">
                <a:solidFill>
                  <a:schemeClr val="accent2">
                    <a:lumMod val="75000"/>
                  </a:schemeClr>
                </a:solidFill>
              </a:rPr>
              <a:t> are </a:t>
            </a:r>
            <a:r>
              <a:rPr lang="cs-CZ" sz="2300" b="1" i="1" dirty="0" err="1">
                <a:solidFill>
                  <a:schemeClr val="accent2">
                    <a:lumMod val="75000"/>
                  </a:schemeClr>
                </a:solidFill>
              </a:rPr>
              <a:t>hateful</a:t>
            </a:r>
            <a:r>
              <a:rPr lang="cs-CZ" sz="2300" b="1" i="1" dirty="0">
                <a:solidFill>
                  <a:schemeClr val="accent2">
                    <a:lumMod val="75000"/>
                  </a:schemeClr>
                </a:solidFill>
              </a:rPr>
              <a:t>, </a:t>
            </a:r>
            <a:r>
              <a:rPr lang="cs-CZ" sz="2300" b="1" i="1" dirty="0" err="1">
                <a:solidFill>
                  <a:schemeClr val="accent2">
                    <a:lumMod val="75000"/>
                  </a:schemeClr>
                </a:solidFill>
              </a:rPr>
              <a:t>teasty</a:t>
            </a:r>
            <a:r>
              <a:rPr lang="cs-CZ" sz="2300" b="1" i="1" dirty="0">
                <a:solidFill>
                  <a:schemeClr val="accent2">
                    <a:lumMod val="75000"/>
                  </a:schemeClr>
                </a:solidFill>
              </a:rPr>
              <a:t>, </a:t>
            </a:r>
            <a:r>
              <a:rPr lang="cs-CZ" sz="2300" b="1" i="1" dirty="0" err="1">
                <a:solidFill>
                  <a:schemeClr val="accent2">
                    <a:lumMod val="75000"/>
                  </a:schemeClr>
                </a:solidFill>
              </a:rPr>
              <a:t>unpleasant</a:t>
            </a:r>
            <a:r>
              <a:rPr lang="cs-CZ" sz="2300" b="1" i="1" dirty="0">
                <a:solidFill>
                  <a:schemeClr val="accent2">
                    <a:lumMod val="75000"/>
                  </a:schemeClr>
                </a:solidFill>
              </a:rPr>
              <a:t>, </a:t>
            </a:r>
            <a:r>
              <a:rPr lang="cs-CZ" sz="2300" b="1" i="1" dirty="0" err="1">
                <a:solidFill>
                  <a:schemeClr val="accent2">
                    <a:lumMod val="75000"/>
                  </a:schemeClr>
                </a:solidFill>
              </a:rPr>
              <a:t>contentious</a:t>
            </a:r>
            <a:r>
              <a:rPr lang="cs-CZ" sz="2300" b="1" i="1" dirty="0">
                <a:solidFill>
                  <a:schemeClr val="accent2">
                    <a:lumMod val="75000"/>
                  </a:schemeClr>
                </a:solidFill>
              </a:rPr>
              <a:t>, </a:t>
            </a:r>
            <a:r>
              <a:rPr lang="cs-CZ" sz="2300" b="1" i="1" dirty="0" err="1">
                <a:solidFill>
                  <a:schemeClr val="accent2">
                    <a:lumMod val="75000"/>
                  </a:schemeClr>
                </a:solidFill>
              </a:rPr>
              <a:t>angry</a:t>
            </a:r>
            <a:r>
              <a:rPr lang="cs-CZ" sz="2300" b="1" i="1" dirty="0">
                <a:solidFill>
                  <a:schemeClr val="accent2">
                    <a:lumMod val="75000"/>
                  </a:schemeClr>
                </a:solidFill>
              </a:rPr>
              <a:t> (7), </a:t>
            </a:r>
            <a:r>
              <a:rPr lang="cs-CZ" sz="2300" b="1" i="1" dirty="0" err="1">
                <a:solidFill>
                  <a:schemeClr val="accent2">
                    <a:lumMod val="75000"/>
                  </a:schemeClr>
                </a:solidFill>
              </a:rPr>
              <a:t>cruel</a:t>
            </a:r>
            <a:r>
              <a:rPr lang="cs-CZ" sz="2300" b="1" i="1" dirty="0">
                <a:solidFill>
                  <a:schemeClr val="accent2">
                    <a:lumMod val="75000"/>
                  </a:schemeClr>
                </a:solidFill>
              </a:rPr>
              <a:t> (8), </a:t>
            </a:r>
            <a:r>
              <a:rPr lang="cs-CZ" sz="2300" b="1" i="1" dirty="0" err="1">
                <a:solidFill>
                  <a:schemeClr val="accent2">
                    <a:lumMod val="75000"/>
                  </a:schemeClr>
                </a:solidFill>
              </a:rPr>
              <a:t>and</a:t>
            </a:r>
            <a:r>
              <a:rPr lang="cs-CZ" sz="2300" b="1" i="1" dirty="0">
                <a:solidFill>
                  <a:schemeClr val="accent2">
                    <a:lumMod val="75000"/>
                  </a:schemeClr>
                </a:solidFill>
              </a:rPr>
              <a:t> </a:t>
            </a:r>
            <a:r>
              <a:rPr lang="cs-CZ" sz="2300" b="1" i="1" dirty="0" err="1">
                <a:solidFill>
                  <a:schemeClr val="accent2">
                    <a:lumMod val="75000"/>
                  </a:schemeClr>
                </a:solidFill>
              </a:rPr>
              <a:t>implacable</a:t>
            </a:r>
            <a:r>
              <a:rPr lang="cs-CZ" sz="2300" b="1" i="1" dirty="0">
                <a:solidFill>
                  <a:schemeClr val="accent2">
                    <a:lumMod val="75000"/>
                  </a:schemeClr>
                </a:solidFill>
              </a:rPr>
              <a:t>, (</a:t>
            </a:r>
            <a:r>
              <a:rPr lang="cs-CZ" sz="2300" b="1" i="1" dirty="0" err="1">
                <a:solidFill>
                  <a:schemeClr val="accent2">
                    <a:lumMod val="75000"/>
                  </a:schemeClr>
                </a:solidFill>
              </a:rPr>
              <a:t>rather</a:t>
            </a:r>
            <a:r>
              <a:rPr lang="cs-CZ" sz="2300" b="1" i="1" dirty="0">
                <a:solidFill>
                  <a:schemeClr val="accent2">
                    <a:lumMod val="75000"/>
                  </a:schemeClr>
                </a:solidFill>
              </a:rPr>
              <a:t> </a:t>
            </a:r>
            <a:r>
              <a:rPr lang="cs-CZ" sz="2300" b="1" i="1" dirty="0" err="1">
                <a:solidFill>
                  <a:schemeClr val="accent2">
                    <a:lumMod val="75000"/>
                  </a:schemeClr>
                </a:solidFill>
              </a:rPr>
              <a:t>Wolves</a:t>
            </a:r>
            <a:r>
              <a:rPr lang="cs-CZ" sz="2300" b="1" i="1" dirty="0">
                <a:solidFill>
                  <a:schemeClr val="accent2">
                    <a:lumMod val="75000"/>
                  </a:schemeClr>
                </a:solidFill>
              </a:rPr>
              <a:t> </a:t>
            </a:r>
            <a:r>
              <a:rPr lang="cs-CZ" sz="2300" b="1" i="1" dirty="0" err="1">
                <a:solidFill>
                  <a:schemeClr val="accent2">
                    <a:lumMod val="75000"/>
                  </a:schemeClr>
                </a:solidFill>
              </a:rPr>
              <a:t>and</a:t>
            </a:r>
            <a:r>
              <a:rPr lang="cs-CZ" sz="2300" b="1" i="1" dirty="0">
                <a:solidFill>
                  <a:schemeClr val="accent2">
                    <a:lumMod val="75000"/>
                  </a:schemeClr>
                </a:solidFill>
              </a:rPr>
              <a:t> </a:t>
            </a:r>
            <a:r>
              <a:rPr lang="cs-CZ" sz="2300" b="1" i="1" dirty="0" err="1">
                <a:solidFill>
                  <a:schemeClr val="accent2">
                    <a:lumMod val="75000"/>
                  </a:schemeClr>
                </a:solidFill>
              </a:rPr>
              <a:t>Lions</a:t>
            </a:r>
            <a:r>
              <a:rPr lang="cs-CZ" sz="2300" b="1" i="1" dirty="0">
                <a:solidFill>
                  <a:schemeClr val="accent2">
                    <a:lumMod val="75000"/>
                  </a:schemeClr>
                </a:solidFill>
              </a:rPr>
              <a:t>, </a:t>
            </a:r>
            <a:r>
              <a:rPr lang="cs-CZ" sz="2300" b="1" i="1" dirty="0" err="1">
                <a:solidFill>
                  <a:schemeClr val="accent2">
                    <a:lumMod val="75000"/>
                  </a:schemeClr>
                </a:solidFill>
              </a:rPr>
              <a:t>than</a:t>
            </a:r>
            <a:r>
              <a:rPr lang="cs-CZ" sz="2300" b="1" i="1" dirty="0">
                <a:solidFill>
                  <a:schemeClr val="accent2">
                    <a:lumMod val="75000"/>
                  </a:schemeClr>
                </a:solidFill>
              </a:rPr>
              <a:t> </a:t>
            </a:r>
            <a:r>
              <a:rPr lang="cs-CZ" sz="2300" b="1" i="1" dirty="0" err="1">
                <a:solidFill>
                  <a:schemeClr val="accent2">
                    <a:lumMod val="75000"/>
                  </a:schemeClr>
                </a:solidFill>
              </a:rPr>
              <a:t>Men</a:t>
            </a:r>
            <a:r>
              <a:rPr lang="cs-CZ" sz="2300" b="1" i="1" dirty="0">
                <a:solidFill>
                  <a:schemeClr val="accent2">
                    <a:lumMod val="75000"/>
                  </a:schemeClr>
                </a:solidFill>
              </a:rPr>
              <a:t>) </a:t>
            </a:r>
            <a:r>
              <a:rPr lang="cs-CZ" sz="2300" b="1" i="1" dirty="0" err="1">
                <a:solidFill>
                  <a:schemeClr val="accent2">
                    <a:lumMod val="75000"/>
                  </a:schemeClr>
                </a:solidFill>
              </a:rPr>
              <a:t>and</a:t>
            </a:r>
            <a:r>
              <a:rPr lang="cs-CZ" sz="2300" b="1" i="1" dirty="0">
                <a:solidFill>
                  <a:schemeClr val="accent2">
                    <a:lumMod val="75000"/>
                  </a:schemeClr>
                </a:solidFill>
              </a:rPr>
              <a:t> such as </a:t>
            </a:r>
            <a:r>
              <a:rPr lang="cs-CZ" sz="2300" b="1" i="1" dirty="0" err="1">
                <a:solidFill>
                  <a:schemeClr val="accent2">
                    <a:lumMod val="75000"/>
                  </a:schemeClr>
                </a:solidFill>
              </a:rPr>
              <a:t>fall</a:t>
            </a:r>
            <a:r>
              <a:rPr lang="cs-CZ" sz="2300" b="1" i="1" dirty="0">
                <a:solidFill>
                  <a:schemeClr val="accent2">
                    <a:lumMod val="75000"/>
                  </a:schemeClr>
                </a:solidFill>
              </a:rPr>
              <a:t> </a:t>
            </a:r>
            <a:r>
              <a:rPr lang="cs-CZ" sz="2300" b="1" i="1" dirty="0" err="1">
                <a:solidFill>
                  <a:schemeClr val="accent2">
                    <a:lumMod val="75000"/>
                  </a:schemeClr>
                </a:solidFill>
              </a:rPr>
              <a:t>out</a:t>
            </a:r>
            <a:r>
              <a:rPr lang="cs-CZ" sz="2300" b="1" i="1" dirty="0">
                <a:solidFill>
                  <a:schemeClr val="accent2">
                    <a:lumMod val="75000"/>
                  </a:schemeClr>
                </a:solidFill>
              </a:rPr>
              <a:t> </a:t>
            </a:r>
            <a:r>
              <a:rPr lang="cs-CZ" sz="2300" b="1" i="1" dirty="0" err="1">
                <a:solidFill>
                  <a:schemeClr val="accent2">
                    <a:lumMod val="75000"/>
                  </a:schemeClr>
                </a:solidFill>
              </a:rPr>
              <a:t>among</a:t>
            </a:r>
            <a:r>
              <a:rPr lang="cs-CZ" sz="2300" b="1" i="1" dirty="0">
                <a:solidFill>
                  <a:schemeClr val="accent2">
                    <a:lumMod val="75000"/>
                  </a:schemeClr>
                </a:solidFill>
              </a:rPr>
              <a:t> </a:t>
            </a:r>
            <a:r>
              <a:rPr lang="cs-CZ" sz="2300" b="1" i="1" dirty="0" err="1">
                <a:solidFill>
                  <a:schemeClr val="accent2">
                    <a:lumMod val="75000"/>
                  </a:schemeClr>
                </a:solidFill>
              </a:rPr>
              <a:t>themselves</a:t>
            </a:r>
            <a:r>
              <a:rPr lang="cs-CZ" sz="2300" b="1" i="1" dirty="0">
                <a:solidFill>
                  <a:schemeClr val="accent2">
                    <a:lumMod val="75000"/>
                  </a:schemeClr>
                </a:solidFill>
              </a:rPr>
              <a:t>, </a:t>
            </a:r>
            <a:r>
              <a:rPr lang="cs-CZ" sz="2300" b="1" i="1" dirty="0" err="1">
                <a:solidFill>
                  <a:schemeClr val="accent2">
                    <a:lumMod val="75000"/>
                  </a:schemeClr>
                </a:solidFill>
              </a:rPr>
              <a:t>hereupon</a:t>
            </a:r>
            <a:r>
              <a:rPr lang="cs-CZ" sz="2300" b="1" i="1" dirty="0">
                <a:solidFill>
                  <a:schemeClr val="accent2">
                    <a:lumMod val="75000"/>
                  </a:schemeClr>
                </a:solidFill>
              </a:rPr>
              <a:t> </a:t>
            </a:r>
            <a:r>
              <a:rPr lang="cs-CZ" sz="2300" b="1" i="1" dirty="0" err="1">
                <a:solidFill>
                  <a:schemeClr val="accent2">
                    <a:lumMod val="75000"/>
                  </a:schemeClr>
                </a:solidFill>
              </a:rPr>
              <a:t>they</a:t>
            </a:r>
            <a:r>
              <a:rPr lang="cs-CZ" sz="2300" b="1" i="1" dirty="0">
                <a:solidFill>
                  <a:schemeClr val="accent2">
                    <a:lumMod val="75000"/>
                  </a:schemeClr>
                </a:solidFill>
              </a:rPr>
              <a:t> </a:t>
            </a:r>
            <a:r>
              <a:rPr lang="cs-CZ" sz="2300" b="1" i="1" dirty="0" err="1">
                <a:solidFill>
                  <a:schemeClr val="accent2">
                    <a:lumMod val="75000"/>
                  </a:schemeClr>
                </a:solidFill>
              </a:rPr>
              <a:t>fight</a:t>
            </a:r>
            <a:r>
              <a:rPr lang="cs-CZ" sz="2300" b="1" i="1" dirty="0">
                <a:solidFill>
                  <a:schemeClr val="accent2">
                    <a:lumMod val="75000"/>
                  </a:schemeClr>
                </a:solidFill>
              </a:rPr>
              <a:t> in a Duel (9). </a:t>
            </a:r>
            <a:r>
              <a:rPr lang="cs-CZ" sz="2300" b="1" i="1" dirty="0" err="1">
                <a:solidFill>
                  <a:schemeClr val="accent2">
                    <a:lumMod val="75000"/>
                  </a:schemeClr>
                </a:solidFill>
              </a:rPr>
              <a:t>Envy</a:t>
            </a:r>
            <a:r>
              <a:rPr lang="cs-CZ" sz="2300" b="1" i="1" dirty="0">
                <a:solidFill>
                  <a:schemeClr val="accent2">
                    <a:lumMod val="75000"/>
                  </a:schemeClr>
                </a:solidFill>
              </a:rPr>
              <a:t> (10), </a:t>
            </a:r>
            <a:r>
              <a:rPr lang="cs-CZ" sz="2300" b="1" i="1" dirty="0" err="1">
                <a:solidFill>
                  <a:schemeClr val="accent2">
                    <a:lumMod val="75000"/>
                  </a:schemeClr>
                </a:solidFill>
              </a:rPr>
              <a:t>wishing</a:t>
            </a:r>
            <a:r>
              <a:rPr lang="cs-CZ" sz="2300" b="1" i="1" dirty="0">
                <a:solidFill>
                  <a:schemeClr val="accent2">
                    <a:lumMod val="75000"/>
                  </a:schemeClr>
                </a:solidFill>
              </a:rPr>
              <a:t> </a:t>
            </a:r>
            <a:r>
              <a:rPr lang="cs-CZ" sz="2300" b="1" i="1" dirty="0" err="1">
                <a:solidFill>
                  <a:schemeClr val="accent2">
                    <a:lumMod val="75000"/>
                  </a:schemeClr>
                </a:solidFill>
              </a:rPr>
              <a:t>ill</a:t>
            </a:r>
            <a:r>
              <a:rPr lang="cs-CZ" sz="2300" b="1" i="1" dirty="0">
                <a:solidFill>
                  <a:schemeClr val="accent2">
                    <a:lumMod val="75000"/>
                  </a:schemeClr>
                </a:solidFill>
              </a:rPr>
              <a:t> to </a:t>
            </a:r>
            <a:r>
              <a:rPr lang="cs-CZ" sz="2300" b="1" i="1" dirty="0" err="1">
                <a:solidFill>
                  <a:schemeClr val="accent2">
                    <a:lumMod val="75000"/>
                  </a:schemeClr>
                </a:solidFill>
              </a:rPr>
              <a:t>others</a:t>
            </a:r>
            <a:r>
              <a:rPr lang="cs-CZ" sz="2300" b="1" i="1" dirty="0">
                <a:solidFill>
                  <a:schemeClr val="accent2">
                    <a:lumMod val="75000"/>
                  </a:schemeClr>
                </a:solidFill>
              </a:rPr>
              <a:t>, </a:t>
            </a:r>
            <a:r>
              <a:rPr lang="cs-CZ" sz="2300" b="1" i="1" dirty="0" err="1">
                <a:solidFill>
                  <a:schemeClr val="accent2">
                    <a:lumMod val="75000"/>
                  </a:schemeClr>
                </a:solidFill>
              </a:rPr>
              <a:t>pineth</a:t>
            </a:r>
            <a:r>
              <a:rPr lang="cs-CZ" sz="2300" b="1" i="1" dirty="0">
                <a:solidFill>
                  <a:schemeClr val="accent2">
                    <a:lumMod val="75000"/>
                  </a:schemeClr>
                </a:solidFill>
              </a:rPr>
              <a:t> </a:t>
            </a:r>
            <a:r>
              <a:rPr lang="cs-CZ" sz="2300" b="1" i="1" dirty="0" err="1">
                <a:solidFill>
                  <a:schemeClr val="accent2">
                    <a:lumMod val="75000"/>
                  </a:schemeClr>
                </a:solidFill>
              </a:rPr>
              <a:t>away</a:t>
            </a:r>
            <a:r>
              <a:rPr lang="cs-CZ" sz="2300" b="1" i="1" dirty="0">
                <a:solidFill>
                  <a:schemeClr val="accent2">
                    <a:lumMod val="75000"/>
                  </a:schemeClr>
                </a:solidFill>
              </a:rPr>
              <a:t> her </a:t>
            </a:r>
            <a:r>
              <a:rPr lang="cs-CZ" sz="2300" b="1" i="1" dirty="0" err="1">
                <a:solidFill>
                  <a:schemeClr val="accent2">
                    <a:lumMod val="75000"/>
                  </a:schemeClr>
                </a:solidFill>
              </a:rPr>
              <a:t>self</a:t>
            </a:r>
            <a:r>
              <a:rPr lang="cs-CZ" sz="2300" b="1" i="1" dirty="0">
                <a:solidFill>
                  <a:schemeClr val="accent2">
                    <a:lumMod val="75000"/>
                  </a:schemeClr>
                </a:solidFill>
              </a:rPr>
              <a:t>.</a:t>
            </a:r>
            <a:endParaRPr lang="cs-CZ" sz="2300" dirty="0">
              <a:solidFill>
                <a:schemeClr val="accent2">
                  <a:lumMod val="75000"/>
                </a:schemeClr>
              </a:solidFill>
            </a:endParaRPr>
          </a:p>
          <a:p>
            <a:endParaRPr lang="cs-CZ" dirty="0"/>
          </a:p>
        </p:txBody>
      </p:sp>
      <p:sp>
        <p:nvSpPr>
          <p:cNvPr id="7" name="Obdélník 6"/>
          <p:cNvSpPr/>
          <p:nvPr/>
        </p:nvSpPr>
        <p:spPr>
          <a:xfrm>
            <a:off x="0" y="1179096"/>
            <a:ext cx="4427621" cy="3816429"/>
          </a:xfrm>
          <a:prstGeom prst="rect">
            <a:avLst/>
          </a:prstGeom>
        </p:spPr>
        <p:txBody>
          <a:bodyPr wrap="square">
            <a:spAutoFit/>
          </a:bodyPr>
          <a:lstStyle/>
          <a:p>
            <a:r>
              <a:rPr lang="cs-CZ" sz="2200" b="1" dirty="0" err="1">
                <a:solidFill>
                  <a:srgbClr val="E98300">
                    <a:lumMod val="75000"/>
                  </a:srgbClr>
                </a:solidFill>
              </a:rPr>
              <a:t>Comenius</a:t>
            </a:r>
            <a:r>
              <a:rPr lang="cs-CZ" sz="2200" b="1" dirty="0">
                <a:solidFill>
                  <a:srgbClr val="E98300">
                    <a:lumMod val="75000"/>
                  </a:srgbClr>
                </a:solidFill>
              </a:rPr>
              <a:t> (</a:t>
            </a:r>
            <a:r>
              <a:rPr lang="cs-CZ" sz="2200" b="1" i="1" dirty="0">
                <a:solidFill>
                  <a:srgbClr val="E98300">
                    <a:lumMod val="75000"/>
                  </a:srgbClr>
                </a:solidFill>
              </a:rPr>
              <a:t>Orbis </a:t>
            </a:r>
            <a:r>
              <a:rPr lang="cs-CZ" sz="2200" b="1" i="1" dirty="0" err="1">
                <a:solidFill>
                  <a:srgbClr val="E98300">
                    <a:lumMod val="75000"/>
                  </a:srgbClr>
                </a:solidFill>
              </a:rPr>
              <a:t>sensualium</a:t>
            </a:r>
            <a:r>
              <a:rPr lang="cs-CZ" sz="2200" b="1" i="1" dirty="0">
                <a:solidFill>
                  <a:srgbClr val="E98300">
                    <a:lumMod val="75000"/>
                  </a:srgbClr>
                </a:solidFill>
              </a:rPr>
              <a:t> </a:t>
            </a:r>
            <a:r>
              <a:rPr lang="cs-CZ" sz="2200" b="1" i="1" dirty="0" err="1">
                <a:solidFill>
                  <a:srgbClr val="E98300">
                    <a:lumMod val="75000"/>
                  </a:srgbClr>
                </a:solidFill>
              </a:rPr>
              <a:t>pictus</a:t>
            </a:r>
            <a:r>
              <a:rPr lang="cs-CZ" sz="2200" b="1" dirty="0">
                <a:solidFill>
                  <a:srgbClr val="E98300">
                    <a:lumMod val="75000"/>
                  </a:srgbClr>
                </a:solidFill>
              </a:rPr>
              <a:t>):</a:t>
            </a:r>
          </a:p>
          <a:p>
            <a:r>
              <a:rPr lang="cs-CZ" sz="2200" b="1" dirty="0">
                <a:solidFill>
                  <a:srgbClr val="E98300">
                    <a:lumMod val="75000"/>
                  </a:srgbClr>
                </a:solidFill>
              </a:rPr>
              <a:t>Humanity: </a:t>
            </a:r>
            <a:r>
              <a:rPr lang="cs-CZ" sz="2200" b="1" i="1" dirty="0" err="1">
                <a:solidFill>
                  <a:srgbClr val="E98300">
                    <a:lumMod val="75000"/>
                  </a:srgbClr>
                </a:solidFill>
              </a:rPr>
              <a:t>Men</a:t>
            </a:r>
            <a:r>
              <a:rPr lang="cs-CZ" sz="2200" b="1" i="1" dirty="0">
                <a:solidFill>
                  <a:srgbClr val="E98300">
                    <a:lumMod val="75000"/>
                  </a:srgbClr>
                </a:solidFill>
              </a:rPr>
              <a:t> are </a:t>
            </a:r>
            <a:r>
              <a:rPr lang="cs-CZ" sz="2200" b="1" i="1" dirty="0" err="1">
                <a:solidFill>
                  <a:srgbClr val="E98300">
                    <a:lumMod val="75000"/>
                  </a:srgbClr>
                </a:solidFill>
              </a:rPr>
              <a:t>made</a:t>
            </a:r>
            <a:r>
              <a:rPr lang="cs-CZ" sz="2200" b="1" i="1" dirty="0">
                <a:solidFill>
                  <a:srgbClr val="E98300">
                    <a:lumMod val="75000"/>
                  </a:srgbClr>
                </a:solidFill>
              </a:rPr>
              <a:t> </a:t>
            </a:r>
            <a:r>
              <a:rPr lang="cs-CZ" sz="2200" b="1" i="1" dirty="0" err="1">
                <a:solidFill>
                  <a:srgbClr val="E98300">
                    <a:lumMod val="75000"/>
                  </a:srgbClr>
                </a:solidFill>
              </a:rPr>
              <a:t>for</a:t>
            </a:r>
            <a:r>
              <a:rPr lang="cs-CZ" sz="2200" b="1" i="1" dirty="0">
                <a:solidFill>
                  <a:srgbClr val="E98300">
                    <a:lumMod val="75000"/>
                  </a:srgbClr>
                </a:solidFill>
              </a:rPr>
              <a:t> </a:t>
            </a:r>
            <a:r>
              <a:rPr lang="cs-CZ" sz="2200" b="1" i="1" dirty="0" err="1">
                <a:solidFill>
                  <a:srgbClr val="E98300">
                    <a:lumMod val="75000"/>
                  </a:srgbClr>
                </a:solidFill>
              </a:rPr>
              <a:t>one</a:t>
            </a:r>
            <a:r>
              <a:rPr lang="cs-CZ" sz="2200" b="1" i="1" dirty="0">
                <a:solidFill>
                  <a:srgbClr val="E98300">
                    <a:lumMod val="75000"/>
                  </a:srgbClr>
                </a:solidFill>
              </a:rPr>
              <a:t> </a:t>
            </a:r>
            <a:r>
              <a:rPr lang="cs-CZ" sz="2200" b="1" i="1" dirty="0" err="1">
                <a:solidFill>
                  <a:srgbClr val="E98300">
                    <a:lumMod val="75000"/>
                  </a:srgbClr>
                </a:solidFill>
              </a:rPr>
              <a:t>another’s</a:t>
            </a:r>
            <a:r>
              <a:rPr lang="cs-CZ" sz="2200" b="1" i="1" dirty="0">
                <a:solidFill>
                  <a:srgbClr val="E98300">
                    <a:lumMod val="75000"/>
                  </a:srgbClr>
                </a:solidFill>
              </a:rPr>
              <a:t> </a:t>
            </a:r>
            <a:r>
              <a:rPr lang="cs-CZ" sz="2200" b="1" i="1" dirty="0" err="1">
                <a:solidFill>
                  <a:srgbClr val="E98300">
                    <a:lumMod val="75000"/>
                  </a:srgbClr>
                </a:solidFill>
              </a:rPr>
              <a:t>good</a:t>
            </a:r>
            <a:r>
              <a:rPr lang="cs-CZ" sz="2200" b="1" i="1" dirty="0">
                <a:solidFill>
                  <a:srgbClr val="E98300">
                    <a:lumMod val="75000"/>
                  </a:srgbClr>
                </a:solidFill>
              </a:rPr>
              <a:t>; </a:t>
            </a:r>
            <a:r>
              <a:rPr lang="cs-CZ" sz="2200" b="1" i="1" dirty="0" err="1">
                <a:solidFill>
                  <a:srgbClr val="E98300">
                    <a:lumMod val="75000"/>
                  </a:srgbClr>
                </a:solidFill>
              </a:rPr>
              <a:t>therefore</a:t>
            </a:r>
            <a:r>
              <a:rPr lang="cs-CZ" sz="2200" b="1" i="1" dirty="0">
                <a:solidFill>
                  <a:srgbClr val="E98300">
                    <a:lumMod val="75000"/>
                  </a:srgbClr>
                </a:solidFill>
              </a:rPr>
              <a:t> let </a:t>
            </a:r>
            <a:r>
              <a:rPr lang="cs-CZ" sz="2200" b="1" i="1" dirty="0" err="1">
                <a:solidFill>
                  <a:srgbClr val="E98300">
                    <a:lumMod val="75000"/>
                  </a:srgbClr>
                </a:solidFill>
              </a:rPr>
              <a:t>them</a:t>
            </a:r>
            <a:r>
              <a:rPr lang="cs-CZ" sz="2200" b="1" i="1" dirty="0">
                <a:solidFill>
                  <a:srgbClr val="E98300">
                    <a:lumMod val="75000"/>
                  </a:srgbClr>
                </a:solidFill>
              </a:rPr>
              <a:t> </a:t>
            </a:r>
            <a:r>
              <a:rPr lang="cs-CZ" sz="2200" b="1" i="1" dirty="0" err="1">
                <a:solidFill>
                  <a:srgbClr val="E98300">
                    <a:lumMod val="75000"/>
                  </a:srgbClr>
                </a:solidFill>
              </a:rPr>
              <a:t>be</a:t>
            </a:r>
            <a:r>
              <a:rPr lang="cs-CZ" sz="2200" b="1" i="1" dirty="0">
                <a:solidFill>
                  <a:srgbClr val="E98300">
                    <a:lumMod val="75000"/>
                  </a:srgbClr>
                </a:solidFill>
              </a:rPr>
              <a:t> </a:t>
            </a:r>
            <a:r>
              <a:rPr lang="cs-CZ" sz="2200" b="1" i="1" dirty="0" err="1">
                <a:solidFill>
                  <a:srgbClr val="E98300">
                    <a:lumMod val="75000"/>
                  </a:srgbClr>
                </a:solidFill>
              </a:rPr>
              <a:t>kind</a:t>
            </a:r>
            <a:r>
              <a:rPr lang="cs-CZ" sz="2200" b="1" i="1" dirty="0">
                <a:solidFill>
                  <a:srgbClr val="E98300">
                    <a:lumMod val="75000"/>
                  </a:srgbClr>
                </a:solidFill>
              </a:rPr>
              <a:t>. </a:t>
            </a:r>
            <a:r>
              <a:rPr lang="cs-CZ" sz="2200" b="1" i="1" dirty="0" err="1">
                <a:solidFill>
                  <a:srgbClr val="E98300">
                    <a:lumMod val="75000"/>
                  </a:srgbClr>
                </a:solidFill>
              </a:rPr>
              <a:t>Be</a:t>
            </a:r>
            <a:r>
              <a:rPr lang="cs-CZ" sz="2200" b="1" i="1" dirty="0">
                <a:solidFill>
                  <a:srgbClr val="E98300">
                    <a:lumMod val="75000"/>
                  </a:srgbClr>
                </a:solidFill>
              </a:rPr>
              <a:t> </a:t>
            </a:r>
            <a:r>
              <a:rPr lang="cs-CZ" sz="2200" b="1" i="1" dirty="0" err="1">
                <a:solidFill>
                  <a:srgbClr val="E98300">
                    <a:lumMod val="75000"/>
                  </a:srgbClr>
                </a:solidFill>
              </a:rPr>
              <a:t>thou</a:t>
            </a:r>
            <a:r>
              <a:rPr lang="cs-CZ" sz="2200" b="1" i="1" dirty="0">
                <a:solidFill>
                  <a:srgbClr val="E98300">
                    <a:lumMod val="75000"/>
                  </a:srgbClr>
                </a:solidFill>
              </a:rPr>
              <a:t> </a:t>
            </a:r>
            <a:r>
              <a:rPr lang="cs-CZ" sz="2200" b="1" i="1" dirty="0" err="1">
                <a:solidFill>
                  <a:srgbClr val="E98300">
                    <a:lumMod val="75000"/>
                  </a:srgbClr>
                </a:solidFill>
              </a:rPr>
              <a:t>sweet</a:t>
            </a:r>
            <a:r>
              <a:rPr lang="cs-CZ" sz="2200" b="1" i="1" dirty="0">
                <a:solidFill>
                  <a:srgbClr val="E98300">
                    <a:lumMod val="75000"/>
                  </a:srgbClr>
                </a:solidFill>
              </a:rPr>
              <a:t> </a:t>
            </a:r>
            <a:r>
              <a:rPr lang="cs-CZ" sz="2200" b="1" i="1" dirty="0" err="1">
                <a:solidFill>
                  <a:srgbClr val="E98300">
                    <a:lumMod val="75000"/>
                  </a:srgbClr>
                </a:solidFill>
              </a:rPr>
              <a:t>and</a:t>
            </a:r>
            <a:r>
              <a:rPr lang="cs-CZ" sz="2200" b="1" i="1" dirty="0">
                <a:solidFill>
                  <a:srgbClr val="E98300">
                    <a:lumMod val="75000"/>
                  </a:srgbClr>
                </a:solidFill>
              </a:rPr>
              <a:t> </a:t>
            </a:r>
            <a:r>
              <a:rPr lang="cs-CZ" sz="2200" b="1" i="1" dirty="0" err="1">
                <a:solidFill>
                  <a:srgbClr val="E98300">
                    <a:lumMod val="75000"/>
                  </a:srgbClr>
                </a:solidFill>
              </a:rPr>
              <a:t>lovely</a:t>
            </a:r>
            <a:r>
              <a:rPr lang="cs-CZ" sz="2200" b="1" i="1" dirty="0">
                <a:solidFill>
                  <a:srgbClr val="E98300">
                    <a:lumMod val="75000"/>
                  </a:srgbClr>
                </a:solidFill>
              </a:rPr>
              <a:t> in </a:t>
            </a:r>
            <a:r>
              <a:rPr lang="cs-CZ" sz="2200" b="1" i="1" dirty="0" err="1">
                <a:solidFill>
                  <a:srgbClr val="E98300">
                    <a:lumMod val="75000"/>
                  </a:srgbClr>
                </a:solidFill>
              </a:rPr>
              <a:t>thy</a:t>
            </a:r>
            <a:r>
              <a:rPr lang="cs-CZ" sz="2200" b="1" i="1" dirty="0">
                <a:solidFill>
                  <a:srgbClr val="E98300">
                    <a:lumMod val="75000"/>
                  </a:srgbClr>
                </a:solidFill>
              </a:rPr>
              <a:t> </a:t>
            </a:r>
            <a:r>
              <a:rPr lang="cs-CZ" sz="2200" b="1" i="1" dirty="0" err="1">
                <a:solidFill>
                  <a:srgbClr val="E98300">
                    <a:lumMod val="75000"/>
                  </a:srgbClr>
                </a:solidFill>
              </a:rPr>
              <a:t>Countenance</a:t>
            </a:r>
            <a:r>
              <a:rPr lang="cs-CZ" sz="2200" b="1" i="1" dirty="0">
                <a:solidFill>
                  <a:srgbClr val="E98300">
                    <a:lumMod val="75000"/>
                  </a:srgbClr>
                </a:solidFill>
              </a:rPr>
              <a:t> (1), </a:t>
            </a:r>
            <a:r>
              <a:rPr lang="cs-CZ" sz="2200" b="1" i="1" dirty="0" err="1">
                <a:solidFill>
                  <a:srgbClr val="E98300">
                    <a:lumMod val="75000"/>
                  </a:srgbClr>
                </a:solidFill>
              </a:rPr>
              <a:t>gentle</a:t>
            </a:r>
            <a:r>
              <a:rPr lang="cs-CZ" sz="2200" b="1" i="1" dirty="0">
                <a:solidFill>
                  <a:srgbClr val="E98300">
                    <a:lumMod val="75000"/>
                  </a:srgbClr>
                </a:solidFill>
              </a:rPr>
              <a:t> </a:t>
            </a:r>
            <a:r>
              <a:rPr lang="cs-CZ" sz="2200" b="1" i="1" dirty="0" err="1">
                <a:solidFill>
                  <a:srgbClr val="E98300">
                    <a:lumMod val="75000"/>
                  </a:srgbClr>
                </a:solidFill>
              </a:rPr>
              <a:t>and</a:t>
            </a:r>
            <a:r>
              <a:rPr lang="cs-CZ" sz="2200" b="1" i="1" dirty="0">
                <a:solidFill>
                  <a:srgbClr val="E98300">
                    <a:lumMod val="75000"/>
                  </a:srgbClr>
                </a:solidFill>
              </a:rPr>
              <a:t> civil in </a:t>
            </a:r>
            <a:r>
              <a:rPr lang="cs-CZ" sz="2200" b="1" i="1" dirty="0" err="1">
                <a:solidFill>
                  <a:srgbClr val="E98300">
                    <a:lumMod val="75000"/>
                  </a:srgbClr>
                </a:solidFill>
              </a:rPr>
              <a:t>thy</a:t>
            </a:r>
            <a:r>
              <a:rPr lang="cs-CZ" sz="2200" b="1" i="1" dirty="0">
                <a:solidFill>
                  <a:srgbClr val="E98300">
                    <a:lumMod val="75000"/>
                  </a:srgbClr>
                </a:solidFill>
              </a:rPr>
              <a:t> </a:t>
            </a:r>
            <a:r>
              <a:rPr lang="cs-CZ" sz="2200" b="1" i="1" dirty="0" err="1">
                <a:solidFill>
                  <a:srgbClr val="E98300">
                    <a:lumMod val="75000"/>
                  </a:srgbClr>
                </a:solidFill>
              </a:rPr>
              <a:t>Behaviour</a:t>
            </a:r>
            <a:r>
              <a:rPr lang="cs-CZ" sz="2200" b="1" i="1" dirty="0">
                <a:solidFill>
                  <a:srgbClr val="E98300">
                    <a:lumMod val="75000"/>
                  </a:srgbClr>
                </a:solidFill>
              </a:rPr>
              <a:t> </a:t>
            </a:r>
            <a:r>
              <a:rPr lang="cs-CZ" sz="2200" b="1" i="1" dirty="0" err="1">
                <a:solidFill>
                  <a:srgbClr val="E98300">
                    <a:lumMod val="75000"/>
                  </a:srgbClr>
                </a:solidFill>
              </a:rPr>
              <a:t>and</a:t>
            </a:r>
            <a:r>
              <a:rPr lang="cs-CZ" sz="2200" b="1" i="1" dirty="0">
                <a:solidFill>
                  <a:srgbClr val="E98300">
                    <a:lumMod val="75000"/>
                  </a:srgbClr>
                </a:solidFill>
              </a:rPr>
              <a:t> </a:t>
            </a:r>
            <a:r>
              <a:rPr lang="cs-CZ" sz="2200" b="1" i="1" dirty="0" err="1">
                <a:solidFill>
                  <a:srgbClr val="E98300">
                    <a:lumMod val="75000"/>
                  </a:srgbClr>
                </a:solidFill>
              </a:rPr>
              <a:t>Manners</a:t>
            </a:r>
            <a:r>
              <a:rPr lang="cs-CZ" sz="2200" b="1" i="1" dirty="0">
                <a:solidFill>
                  <a:srgbClr val="E98300">
                    <a:lumMod val="75000"/>
                  </a:srgbClr>
                </a:solidFill>
              </a:rPr>
              <a:t> (2), </a:t>
            </a:r>
            <a:r>
              <a:rPr lang="cs-CZ" sz="2200" b="1" i="1" dirty="0" err="1">
                <a:solidFill>
                  <a:srgbClr val="E98300">
                    <a:lumMod val="75000"/>
                  </a:srgbClr>
                </a:solidFill>
              </a:rPr>
              <a:t>affable</a:t>
            </a:r>
            <a:r>
              <a:rPr lang="cs-CZ" sz="2200" b="1" i="1" dirty="0">
                <a:solidFill>
                  <a:srgbClr val="E98300">
                    <a:lumMod val="75000"/>
                  </a:srgbClr>
                </a:solidFill>
              </a:rPr>
              <a:t> </a:t>
            </a:r>
            <a:r>
              <a:rPr lang="cs-CZ" sz="2200" b="1" i="1" dirty="0" err="1">
                <a:solidFill>
                  <a:srgbClr val="E98300">
                    <a:lumMod val="75000"/>
                  </a:srgbClr>
                </a:solidFill>
              </a:rPr>
              <a:t>and</a:t>
            </a:r>
            <a:r>
              <a:rPr lang="cs-CZ" sz="2200" b="1" i="1" dirty="0">
                <a:solidFill>
                  <a:srgbClr val="E98300">
                    <a:lumMod val="75000"/>
                  </a:srgbClr>
                </a:solidFill>
              </a:rPr>
              <a:t> </a:t>
            </a:r>
            <a:r>
              <a:rPr lang="cs-CZ" sz="2200" b="1" i="1" dirty="0" err="1">
                <a:solidFill>
                  <a:srgbClr val="E98300">
                    <a:lumMod val="75000"/>
                  </a:srgbClr>
                </a:solidFill>
              </a:rPr>
              <a:t>true</a:t>
            </a:r>
            <a:r>
              <a:rPr lang="cs-CZ" sz="2200" b="1" i="1" dirty="0">
                <a:solidFill>
                  <a:srgbClr val="E98300">
                    <a:lumMod val="75000"/>
                  </a:srgbClr>
                </a:solidFill>
              </a:rPr>
              <a:t> </a:t>
            </a:r>
            <a:r>
              <a:rPr lang="cs-CZ" sz="2200" b="1" i="1" dirty="0" err="1">
                <a:solidFill>
                  <a:srgbClr val="E98300">
                    <a:lumMod val="75000"/>
                  </a:srgbClr>
                </a:solidFill>
              </a:rPr>
              <a:t>spoken</a:t>
            </a:r>
            <a:r>
              <a:rPr lang="cs-CZ" sz="2200" b="1" i="1" dirty="0">
                <a:solidFill>
                  <a:srgbClr val="E98300">
                    <a:lumMod val="75000"/>
                  </a:srgbClr>
                </a:solidFill>
              </a:rPr>
              <a:t> </a:t>
            </a:r>
            <a:r>
              <a:rPr lang="cs-CZ" sz="2200" b="1" i="1" dirty="0" err="1">
                <a:solidFill>
                  <a:srgbClr val="E98300">
                    <a:lumMod val="75000"/>
                  </a:srgbClr>
                </a:solidFill>
              </a:rPr>
              <a:t>with</a:t>
            </a:r>
            <a:r>
              <a:rPr lang="cs-CZ" sz="2200" b="1" i="1" dirty="0">
                <a:solidFill>
                  <a:srgbClr val="E98300">
                    <a:lumMod val="75000"/>
                  </a:srgbClr>
                </a:solidFill>
              </a:rPr>
              <a:t> </a:t>
            </a:r>
            <a:r>
              <a:rPr lang="cs-CZ" sz="2200" b="1" i="1" dirty="0" err="1">
                <a:solidFill>
                  <a:srgbClr val="E98300">
                    <a:lumMod val="75000"/>
                  </a:srgbClr>
                </a:solidFill>
              </a:rPr>
              <a:t>thy</a:t>
            </a:r>
            <a:r>
              <a:rPr lang="cs-CZ" sz="2200" b="1" i="1" dirty="0">
                <a:solidFill>
                  <a:srgbClr val="E98300">
                    <a:lumMod val="75000"/>
                  </a:srgbClr>
                </a:solidFill>
              </a:rPr>
              <a:t> </a:t>
            </a:r>
            <a:r>
              <a:rPr lang="cs-CZ" sz="2200" b="1" i="1" dirty="0" err="1">
                <a:solidFill>
                  <a:srgbClr val="E98300">
                    <a:lumMod val="75000"/>
                  </a:srgbClr>
                </a:solidFill>
              </a:rPr>
              <a:t>Mouth</a:t>
            </a:r>
            <a:r>
              <a:rPr lang="cs-CZ" sz="2200" b="1" i="1" dirty="0">
                <a:solidFill>
                  <a:srgbClr val="E98300">
                    <a:lumMod val="75000"/>
                  </a:srgbClr>
                </a:solidFill>
              </a:rPr>
              <a:t> (3), </a:t>
            </a:r>
            <a:r>
              <a:rPr lang="cs-CZ" sz="2200" b="1" i="1" dirty="0" err="1">
                <a:solidFill>
                  <a:srgbClr val="E98300">
                    <a:lumMod val="75000"/>
                  </a:srgbClr>
                </a:solidFill>
              </a:rPr>
              <a:t>affectionate</a:t>
            </a:r>
            <a:r>
              <a:rPr lang="cs-CZ" sz="2200" b="1" i="1" dirty="0">
                <a:solidFill>
                  <a:srgbClr val="E98300">
                    <a:lumMod val="75000"/>
                  </a:srgbClr>
                </a:solidFill>
              </a:rPr>
              <a:t> </a:t>
            </a:r>
            <a:r>
              <a:rPr lang="cs-CZ" sz="2200" b="1" i="1" dirty="0" err="1">
                <a:solidFill>
                  <a:srgbClr val="E98300">
                    <a:lumMod val="75000"/>
                  </a:srgbClr>
                </a:solidFill>
              </a:rPr>
              <a:t>and</a:t>
            </a:r>
            <a:r>
              <a:rPr lang="cs-CZ" sz="2200" b="1" i="1" dirty="0">
                <a:solidFill>
                  <a:srgbClr val="E98300">
                    <a:lumMod val="75000"/>
                  </a:srgbClr>
                </a:solidFill>
              </a:rPr>
              <a:t> </a:t>
            </a:r>
            <a:r>
              <a:rPr lang="cs-CZ" sz="2200" b="1" i="1" dirty="0" err="1">
                <a:solidFill>
                  <a:srgbClr val="E98300">
                    <a:lumMod val="75000"/>
                  </a:srgbClr>
                </a:solidFill>
              </a:rPr>
              <a:t>candid</a:t>
            </a:r>
            <a:r>
              <a:rPr lang="cs-CZ" sz="2200" b="1" i="1" dirty="0">
                <a:solidFill>
                  <a:srgbClr val="E98300">
                    <a:lumMod val="75000"/>
                  </a:srgbClr>
                </a:solidFill>
              </a:rPr>
              <a:t> in </a:t>
            </a:r>
            <a:r>
              <a:rPr lang="cs-CZ" sz="2200" b="1" i="1" dirty="0" err="1">
                <a:solidFill>
                  <a:srgbClr val="E98300">
                    <a:lumMod val="75000"/>
                  </a:srgbClr>
                </a:solidFill>
              </a:rPr>
              <a:t>thy</a:t>
            </a:r>
            <a:r>
              <a:rPr lang="cs-CZ" sz="2200" b="1" i="1" dirty="0">
                <a:solidFill>
                  <a:srgbClr val="E98300">
                    <a:lumMod val="75000"/>
                  </a:srgbClr>
                </a:solidFill>
              </a:rPr>
              <a:t> </a:t>
            </a:r>
            <a:r>
              <a:rPr lang="cs-CZ" sz="2200" b="1" i="1" dirty="0" err="1">
                <a:solidFill>
                  <a:srgbClr val="E98300">
                    <a:lumMod val="75000"/>
                  </a:srgbClr>
                </a:solidFill>
              </a:rPr>
              <a:t>Heart</a:t>
            </a:r>
            <a:r>
              <a:rPr lang="cs-CZ" sz="2200" b="1" i="1" dirty="0">
                <a:solidFill>
                  <a:srgbClr val="E98300">
                    <a:lumMod val="75000"/>
                  </a:srgbClr>
                </a:solidFill>
              </a:rPr>
              <a:t> (4)! </a:t>
            </a:r>
            <a:endParaRPr lang="cs-CZ" sz="2200" dirty="0"/>
          </a:p>
        </p:txBody>
      </p:sp>
    </p:spTree>
  </p:cSld>
  <p:clrMapOvr>
    <a:masterClrMapping/>
  </p:clrMapOvr>
  <p:transition spd="slow">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33gqm9lw3yglq.cloudfront.net/ProductImages/TellUs/TellUs_7057_23_large.jpg"/>
          <p:cNvPicPr>
            <a:picLocks noChangeAspect="1" noChangeArrowheads="1"/>
          </p:cNvPicPr>
          <p:nvPr/>
        </p:nvPicPr>
        <p:blipFill>
          <a:blip r:embed="rId2" cstate="print"/>
          <a:srcRect/>
          <a:stretch>
            <a:fillRect/>
          </a:stretch>
        </p:blipFill>
        <p:spPr bwMode="auto">
          <a:xfrm>
            <a:off x="2610853" y="553715"/>
            <a:ext cx="5873527" cy="7007548"/>
          </a:xfrm>
          <a:prstGeom prst="rect">
            <a:avLst/>
          </a:prstGeom>
          <a:noFill/>
        </p:spPr>
      </p:pic>
      <p:sp>
        <p:nvSpPr>
          <p:cNvPr id="4" name="TextovéPole 3"/>
          <p:cNvSpPr txBox="1"/>
          <p:nvPr/>
        </p:nvSpPr>
        <p:spPr>
          <a:xfrm>
            <a:off x="8582738" y="1355732"/>
            <a:ext cx="1936815" cy="2182816"/>
          </a:xfrm>
          <a:prstGeom prst="rect">
            <a:avLst/>
          </a:prstGeom>
          <a:noFill/>
        </p:spPr>
        <p:txBody>
          <a:bodyPr wrap="square" lIns="104306" tIns="52153" rIns="104306" bIns="52153" rtlCol="0">
            <a:spAutoFit/>
          </a:bodyPr>
          <a:lstStyle/>
          <a:p>
            <a:r>
              <a:rPr lang="cs-CZ" sz="2700" dirty="0"/>
              <a:t>Edvard </a:t>
            </a:r>
            <a:r>
              <a:rPr lang="cs-CZ" sz="2700" dirty="0" err="1"/>
              <a:t>Munch</a:t>
            </a:r>
            <a:r>
              <a:rPr lang="cs-CZ" sz="2700" dirty="0"/>
              <a:t>:</a:t>
            </a:r>
          </a:p>
          <a:p>
            <a:r>
              <a:rPr lang="cs-CZ" sz="2700" i="1" dirty="0" err="1"/>
              <a:t>The</a:t>
            </a:r>
            <a:r>
              <a:rPr lang="cs-CZ" sz="2700" i="1" dirty="0"/>
              <a:t> </a:t>
            </a:r>
            <a:r>
              <a:rPr lang="cs-CZ" sz="2700" i="1" dirty="0" err="1"/>
              <a:t>Scream</a:t>
            </a:r>
            <a:r>
              <a:rPr lang="cs-CZ" sz="2700" i="1" dirty="0"/>
              <a:t> </a:t>
            </a:r>
            <a:r>
              <a:rPr lang="cs-CZ" sz="2700" dirty="0"/>
              <a:t>(1893)</a:t>
            </a:r>
          </a:p>
        </p:txBody>
      </p:sp>
      <p:sp>
        <p:nvSpPr>
          <p:cNvPr id="5" name="TextovéPole 4"/>
          <p:cNvSpPr txBox="1"/>
          <p:nvPr/>
        </p:nvSpPr>
        <p:spPr>
          <a:xfrm>
            <a:off x="0" y="1500111"/>
            <a:ext cx="2490537" cy="628545"/>
          </a:xfrm>
          <a:prstGeom prst="rect">
            <a:avLst/>
          </a:prstGeom>
          <a:noFill/>
        </p:spPr>
        <p:txBody>
          <a:bodyPr wrap="square" lIns="104306" tIns="52153" rIns="104306" bIns="52153" rtlCol="0">
            <a:spAutoFit/>
          </a:bodyPr>
          <a:lstStyle/>
          <a:p>
            <a:r>
              <a:rPr lang="cs-CZ" sz="3400" b="1" dirty="0"/>
              <a:t>Integrity?</a:t>
            </a:r>
          </a:p>
        </p:txBody>
      </p:sp>
    </p:spTree>
  </p:cSld>
  <p:clrMapOvr>
    <a:masterClrMapping/>
  </p:clrMapOvr>
  <p:transition spd="slow">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http://1.bp.blogspot.com/-RFZH5nmgtVY/Vf_cM95-9gI/AAAAAAAADGQ/3gFgWS7ViH4/s640/Leadership-Integrity-is-respect-plus-reponsibility.png"/>
          <p:cNvPicPr>
            <a:picLocks noChangeAspect="1" noChangeArrowheads="1"/>
          </p:cNvPicPr>
          <p:nvPr/>
        </p:nvPicPr>
        <p:blipFill>
          <a:blip r:embed="rId3" cstate="print"/>
          <a:srcRect/>
          <a:stretch>
            <a:fillRect/>
          </a:stretch>
        </p:blipFill>
        <p:spPr bwMode="auto">
          <a:xfrm>
            <a:off x="967825" y="1250566"/>
            <a:ext cx="8841982" cy="5548767"/>
          </a:xfrm>
          <a:prstGeom prst="rect">
            <a:avLst/>
          </a:prstGeom>
          <a:noFill/>
        </p:spPr>
      </p:pic>
    </p:spTree>
  </p:cSld>
  <p:clrMapOvr>
    <a:masterClrMapping/>
  </p:clrMapOvr>
  <p:transition spd="slow">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tegrity Decision Method (IDM) Pyramid for Integrity Intensive"/>
          <p:cNvPicPr>
            <a:picLocks noChangeAspect="1" noChangeArrowheads="1"/>
          </p:cNvPicPr>
          <p:nvPr/>
        </p:nvPicPr>
        <p:blipFill>
          <a:blip r:embed="rId3" cstate="print"/>
          <a:srcRect t="18204" r="-1367"/>
          <a:stretch>
            <a:fillRect/>
          </a:stretch>
        </p:blipFill>
        <p:spPr bwMode="auto">
          <a:xfrm>
            <a:off x="486585" y="1237789"/>
            <a:ext cx="9978215" cy="6064572"/>
          </a:xfrm>
          <a:prstGeom prst="rect">
            <a:avLst/>
          </a:prstGeom>
          <a:noFill/>
        </p:spPr>
      </p:pic>
      <p:sp>
        <p:nvSpPr>
          <p:cNvPr id="4" name="TextovéPole 3"/>
          <p:cNvSpPr txBox="1"/>
          <p:nvPr/>
        </p:nvSpPr>
        <p:spPr>
          <a:xfrm>
            <a:off x="7367725" y="1319474"/>
            <a:ext cx="2694699" cy="382324"/>
          </a:xfrm>
          <a:prstGeom prst="rect">
            <a:avLst/>
          </a:prstGeom>
          <a:noFill/>
        </p:spPr>
        <p:txBody>
          <a:bodyPr wrap="square" lIns="104306" tIns="52153" rIns="104306" bIns="52153" rtlCol="0">
            <a:spAutoFit/>
          </a:bodyPr>
          <a:lstStyle/>
          <a:p>
            <a:r>
              <a:rPr lang="cs-CZ" dirty="0"/>
              <a:t>  </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 </a:t>
            </a:r>
          </a:p>
        </p:txBody>
      </p:sp>
      <p:sp>
        <p:nvSpPr>
          <p:cNvPr id="5" name="Zástupný symbol pro obsah 4"/>
          <p:cNvSpPr>
            <a:spLocks noGrp="1"/>
          </p:cNvSpPr>
          <p:nvPr>
            <p:ph idx="1"/>
          </p:nvPr>
        </p:nvSpPr>
        <p:spPr>
          <a:xfrm>
            <a:off x="582797" y="1141538"/>
            <a:ext cx="9624060" cy="6070041"/>
          </a:xfrm>
        </p:spPr>
        <p:txBody>
          <a:bodyPr>
            <a:normAutofit fontScale="92500" lnSpcReduction="20000"/>
          </a:bodyPr>
          <a:lstStyle/>
          <a:p>
            <a:pPr algn="ctr">
              <a:buNone/>
            </a:pPr>
            <a:r>
              <a:rPr lang="cs-CZ" sz="5500" dirty="0">
                <a:latin typeface="Calibri Light" pitchFamily="34" charset="0"/>
              </a:rPr>
              <a:t>„</a:t>
            </a:r>
            <a:r>
              <a:rPr lang="cs-CZ" sz="5500" cap="small" dirty="0" err="1">
                <a:latin typeface="Calibri Light" pitchFamily="34" charset="0"/>
              </a:rPr>
              <a:t>Metanoeite</a:t>
            </a:r>
            <a:r>
              <a:rPr lang="cs-CZ" sz="5500" dirty="0">
                <a:latin typeface="Calibri Light" pitchFamily="34" charset="0"/>
              </a:rPr>
              <a:t>!“ (</a:t>
            </a:r>
            <a:r>
              <a:rPr lang="cs-CZ" sz="5500" cap="small" dirty="0">
                <a:latin typeface="Calibri Light" pitchFamily="34" charset="0"/>
              </a:rPr>
              <a:t>meta-</a:t>
            </a:r>
            <a:r>
              <a:rPr lang="cs-CZ" sz="5500" cap="small" dirty="0" err="1">
                <a:latin typeface="Calibri Light" pitchFamily="34" charset="0"/>
              </a:rPr>
              <a:t>noésis</a:t>
            </a:r>
            <a:r>
              <a:rPr lang="cs-CZ" sz="5500" dirty="0">
                <a:latin typeface="Calibri Light" pitchFamily="34" charset="0"/>
              </a:rPr>
              <a:t>)</a:t>
            </a:r>
          </a:p>
          <a:p>
            <a:pPr algn="ctr">
              <a:buNone/>
            </a:pPr>
            <a:r>
              <a:rPr lang="cs-CZ" sz="5500" dirty="0" err="1">
                <a:latin typeface="Calibri Light" pitchFamily="34" charset="0"/>
              </a:rPr>
              <a:t>Change</a:t>
            </a:r>
            <a:r>
              <a:rPr lang="cs-CZ" sz="5500" dirty="0">
                <a:latin typeface="Calibri Light" pitchFamily="34" charset="0"/>
              </a:rPr>
              <a:t> </a:t>
            </a:r>
            <a:r>
              <a:rPr lang="cs-CZ" sz="5500" dirty="0" err="1">
                <a:latin typeface="Calibri Light" pitchFamily="34" charset="0"/>
              </a:rPr>
              <a:t>your</a:t>
            </a:r>
            <a:r>
              <a:rPr lang="cs-CZ" sz="5500" dirty="0">
                <a:latin typeface="Calibri Light" pitchFamily="34" charset="0"/>
              </a:rPr>
              <a:t> </a:t>
            </a:r>
            <a:r>
              <a:rPr lang="cs-CZ" sz="5500" dirty="0" err="1">
                <a:latin typeface="Calibri Light" pitchFamily="34" charset="0"/>
              </a:rPr>
              <a:t>mind</a:t>
            </a:r>
            <a:r>
              <a:rPr lang="cs-CZ" sz="5500" dirty="0">
                <a:latin typeface="Calibri Light" pitchFamily="34" charset="0"/>
              </a:rPr>
              <a:t>!</a:t>
            </a:r>
          </a:p>
          <a:p>
            <a:pPr>
              <a:buNone/>
            </a:pPr>
            <a:r>
              <a:rPr lang="cs-CZ" sz="5500" dirty="0">
                <a:latin typeface="Calibri Light" pitchFamily="34" charset="0"/>
              </a:rPr>
              <a:t>					by </a:t>
            </a:r>
          </a:p>
          <a:p>
            <a:pPr>
              <a:buNone/>
            </a:pPr>
            <a:r>
              <a:rPr lang="cs-CZ" sz="5500" dirty="0">
                <a:latin typeface="Calibri Light" pitchFamily="34" charset="0"/>
              </a:rPr>
              <a:t>						</a:t>
            </a:r>
            <a:r>
              <a:rPr lang="cs-CZ" sz="5500" dirty="0" err="1">
                <a:latin typeface="Calibri Light" pitchFamily="34" charset="0"/>
              </a:rPr>
              <a:t>reflection</a:t>
            </a:r>
            <a:r>
              <a:rPr lang="cs-CZ" sz="5500" dirty="0">
                <a:latin typeface="Calibri Light" pitchFamily="34" charset="0"/>
              </a:rPr>
              <a:t> 								</a:t>
            </a:r>
            <a:r>
              <a:rPr lang="cs-CZ" sz="5500" dirty="0" err="1">
                <a:latin typeface="Calibri Light" pitchFamily="34" charset="0"/>
              </a:rPr>
              <a:t>shame</a:t>
            </a:r>
            <a:r>
              <a:rPr lang="cs-CZ" sz="5500" dirty="0">
                <a:latin typeface="Calibri Light" pitchFamily="34" charset="0"/>
              </a:rPr>
              <a:t> 								</a:t>
            </a:r>
            <a:r>
              <a:rPr lang="cs-CZ" sz="5500" dirty="0" err="1">
                <a:latin typeface="Calibri Light" pitchFamily="34" charset="0"/>
              </a:rPr>
              <a:t>anxiety</a:t>
            </a:r>
            <a:endParaRPr lang="cs-CZ" sz="5500" dirty="0">
              <a:latin typeface="Calibri Light" pitchFamily="34" charset="0"/>
            </a:endParaRPr>
          </a:p>
          <a:p>
            <a:pPr>
              <a:buNone/>
            </a:pPr>
            <a:r>
              <a:rPr lang="cs-CZ" sz="5500" dirty="0">
                <a:latin typeface="Calibri Light" pitchFamily="34" charset="0"/>
              </a:rPr>
              <a:t>						</a:t>
            </a:r>
            <a:r>
              <a:rPr lang="cs-CZ" sz="5500" dirty="0" err="1">
                <a:latin typeface="Calibri Light" pitchFamily="34" charset="0"/>
              </a:rPr>
              <a:t>shake</a:t>
            </a:r>
            <a:r>
              <a:rPr lang="cs-CZ" sz="5500" dirty="0">
                <a:latin typeface="Calibri Light" pitchFamily="34" charset="0"/>
              </a:rPr>
              <a:t> </a:t>
            </a:r>
            <a:r>
              <a:rPr lang="cs-CZ" sz="5500" dirty="0" err="1">
                <a:latin typeface="Calibri Light" pitchFamily="34" charset="0"/>
              </a:rPr>
              <a:t>out</a:t>
            </a:r>
            <a:endParaRPr lang="cs-CZ" sz="5500" dirty="0">
              <a:latin typeface="Calibri Light" pitchFamily="34" charset="0"/>
            </a:endParaRPr>
          </a:p>
          <a:p>
            <a:pPr>
              <a:buNone/>
            </a:pPr>
            <a:r>
              <a:rPr lang="cs-CZ" sz="5500" dirty="0">
                <a:latin typeface="Calibri Light" pitchFamily="34" charset="0"/>
              </a:rPr>
              <a:t>						…</a:t>
            </a:r>
          </a:p>
          <a:p>
            <a:pPr>
              <a:buNone/>
            </a:pPr>
            <a:endParaRPr lang="cs-CZ" dirty="0"/>
          </a:p>
        </p:txBody>
      </p:sp>
    </p:spTree>
  </p:cSld>
  <p:clrMapOvr>
    <a:masterClrMapping/>
  </p:clrMapOvr>
  <p:transition spd="slow">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s://policedynamics.files.wordpress.com/2010/11/twin-towers.jpg"/>
          <p:cNvPicPr>
            <a:picLocks noChangeAspect="1" noChangeArrowheads="1"/>
          </p:cNvPicPr>
          <p:nvPr/>
        </p:nvPicPr>
        <p:blipFill>
          <a:blip r:embed="rId3" cstate="print"/>
          <a:srcRect/>
          <a:stretch>
            <a:fillRect/>
          </a:stretch>
        </p:blipFill>
        <p:spPr bwMode="auto">
          <a:xfrm>
            <a:off x="-14870" y="1"/>
            <a:ext cx="10708270" cy="7561262"/>
          </a:xfrm>
          <a:prstGeom prst="rect">
            <a:avLst/>
          </a:prstGeom>
          <a:noFill/>
        </p:spPr>
      </p:pic>
    </p:spTree>
  </p:cSld>
  <p:clrMapOvr>
    <a:masterClrMapping/>
  </p:clrMapOvr>
  <p:transition spd="slow">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Integrity</a:t>
            </a:r>
          </a:p>
        </p:txBody>
      </p:sp>
      <p:sp>
        <p:nvSpPr>
          <p:cNvPr id="3" name="Zástupný symbol pro obsah 2"/>
          <p:cNvSpPr>
            <a:spLocks noGrp="1"/>
          </p:cNvSpPr>
          <p:nvPr>
            <p:ph idx="1"/>
          </p:nvPr>
        </p:nvSpPr>
        <p:spPr/>
        <p:txBody>
          <a:bodyPr/>
          <a:lstStyle/>
          <a:p>
            <a:r>
              <a:rPr lang="en-US" i="1" dirty="0">
                <a:latin typeface="Calibri Light" pitchFamily="34" charset="0"/>
              </a:rPr>
              <a:t>Integrity is the virtue of practicing what one believes is right</a:t>
            </a:r>
            <a:r>
              <a:rPr lang="cs-CZ" i="1" dirty="0">
                <a:latin typeface="Calibri Light" pitchFamily="34" charset="0"/>
              </a:rPr>
              <a:t>.</a:t>
            </a:r>
          </a:p>
          <a:p>
            <a:r>
              <a:rPr lang="en-US" i="1" dirty="0">
                <a:latin typeface="Calibri Light" pitchFamily="34" charset="0"/>
              </a:rPr>
              <a:t>To act without integrity, even occasionally, will leave others distrustful</a:t>
            </a:r>
            <a:r>
              <a:rPr lang="cs-CZ" i="1" dirty="0">
                <a:latin typeface="Calibri Light" pitchFamily="34" charset="0"/>
              </a:rPr>
              <a:t>.</a:t>
            </a:r>
          </a:p>
          <a:p>
            <a:r>
              <a:rPr lang="en-US" i="1" dirty="0">
                <a:latin typeface="Calibri Light" pitchFamily="34" charset="0"/>
              </a:rPr>
              <a:t>Integrity makes us whole, complete</a:t>
            </a:r>
            <a:r>
              <a:rPr lang="cs-CZ" i="1" dirty="0">
                <a:latin typeface="Calibri Light" pitchFamily="34" charset="0"/>
              </a:rPr>
              <a:t>.</a:t>
            </a:r>
          </a:p>
          <a:p>
            <a:r>
              <a:rPr lang="cs-CZ" i="1" dirty="0" err="1">
                <a:latin typeface="Calibri Light" pitchFamily="34" charset="0"/>
              </a:rPr>
              <a:t>Can</a:t>
            </a:r>
            <a:r>
              <a:rPr lang="cs-CZ" i="1" dirty="0">
                <a:latin typeface="Calibri Light" pitchFamily="34" charset="0"/>
              </a:rPr>
              <a:t> I </a:t>
            </a:r>
            <a:r>
              <a:rPr lang="cs-CZ" i="1" dirty="0" err="1">
                <a:latin typeface="Calibri Light" pitchFamily="34" charset="0"/>
              </a:rPr>
              <a:t>be</a:t>
            </a:r>
            <a:r>
              <a:rPr lang="cs-CZ" i="1" dirty="0">
                <a:latin typeface="Calibri Light" pitchFamily="34" charset="0"/>
              </a:rPr>
              <a:t> </a:t>
            </a:r>
            <a:r>
              <a:rPr lang="cs-CZ" i="1" dirty="0" err="1">
                <a:latin typeface="Calibri Light" pitchFamily="34" charset="0"/>
              </a:rPr>
              <a:t>whole</a:t>
            </a:r>
            <a:r>
              <a:rPr lang="cs-CZ" i="1" dirty="0">
                <a:latin typeface="Calibri Light" pitchFamily="34" charset="0"/>
              </a:rPr>
              <a:t>, </a:t>
            </a:r>
            <a:r>
              <a:rPr lang="cs-CZ" i="1" dirty="0" err="1">
                <a:latin typeface="Calibri Light" pitchFamily="34" charset="0"/>
              </a:rPr>
              <a:t>complete</a:t>
            </a:r>
            <a:r>
              <a:rPr lang="cs-CZ" i="1" dirty="0">
                <a:latin typeface="Calibri Light" pitchFamily="34" charset="0"/>
              </a:rPr>
              <a:t>?</a:t>
            </a:r>
            <a:endParaRPr lang="cs-CZ" dirty="0">
              <a:latin typeface="Calibri Light" pitchFamily="34" charset="0"/>
            </a:endParaRPr>
          </a:p>
        </p:txBody>
      </p:sp>
    </p:spTree>
  </p:cSld>
  <p:clrMapOvr>
    <a:masterClrMapping/>
  </p:clrMapOvr>
  <p:transition spd="slow">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Humanity – basic </a:t>
            </a:r>
            <a:r>
              <a:rPr lang="cs-CZ" dirty="0" err="1">
                <a:latin typeface="Calibri" pitchFamily="34" charset="0"/>
              </a:rPr>
              <a:t>concepts</a:t>
            </a:r>
            <a:endParaRPr lang="cs-CZ" dirty="0">
              <a:latin typeface="Calibri" pitchFamily="34" charset="0"/>
            </a:endParaRPr>
          </a:p>
        </p:txBody>
      </p:sp>
      <p:sp>
        <p:nvSpPr>
          <p:cNvPr id="3" name="Zástupný symbol pro obsah 2"/>
          <p:cNvSpPr>
            <a:spLocks noGrp="1"/>
          </p:cNvSpPr>
          <p:nvPr>
            <p:ph idx="1"/>
          </p:nvPr>
        </p:nvSpPr>
        <p:spPr/>
        <p:txBody>
          <a:bodyPr/>
          <a:lstStyle/>
          <a:p>
            <a:r>
              <a:rPr lang="cs-CZ" dirty="0" err="1">
                <a:latin typeface="Calibri Light" pitchFamily="34" charset="0"/>
              </a:rPr>
              <a:t>The</a:t>
            </a:r>
            <a:r>
              <a:rPr lang="cs-CZ" dirty="0">
                <a:latin typeface="Calibri Light" pitchFamily="34" charset="0"/>
              </a:rPr>
              <a:t> </a:t>
            </a:r>
            <a:r>
              <a:rPr lang="cs-CZ" dirty="0" err="1">
                <a:latin typeface="Calibri Light" pitchFamily="34" charset="0"/>
              </a:rPr>
              <a:t>Human</a:t>
            </a:r>
            <a:r>
              <a:rPr lang="cs-CZ" dirty="0">
                <a:latin typeface="Calibri Light" pitchFamily="34" charset="0"/>
              </a:rPr>
              <a:t> </a:t>
            </a:r>
            <a:r>
              <a:rPr lang="cs-CZ" dirty="0" err="1">
                <a:latin typeface="Calibri Light" pitchFamily="34" charset="0"/>
              </a:rPr>
              <a:t>Nature</a:t>
            </a:r>
            <a:r>
              <a:rPr lang="cs-CZ" dirty="0">
                <a:latin typeface="Calibri Light" pitchFamily="34" charset="0"/>
              </a:rPr>
              <a:t> (</a:t>
            </a:r>
            <a:r>
              <a:rPr lang="cs-CZ" dirty="0" err="1">
                <a:latin typeface="Calibri Light" pitchFamily="34" charset="0"/>
              </a:rPr>
              <a:t>e</a:t>
            </a:r>
            <a:r>
              <a:rPr lang="cs-CZ" dirty="0">
                <a:latin typeface="Calibri Light" pitchFamily="34" charset="0"/>
              </a:rPr>
              <a:t>. g. </a:t>
            </a:r>
            <a:r>
              <a:rPr lang="cs-CZ" dirty="0" err="1">
                <a:latin typeface="Calibri Light" pitchFamily="34" charset="0"/>
              </a:rPr>
              <a:t>Stevenson</a:t>
            </a:r>
            <a:r>
              <a:rPr lang="cs-CZ" dirty="0">
                <a:latin typeface="Calibri Light" pitchFamily="34" charset="0"/>
              </a:rPr>
              <a:t>, L., </a:t>
            </a:r>
            <a:r>
              <a:rPr lang="cs-CZ" dirty="0" err="1">
                <a:latin typeface="Calibri Light" pitchFamily="34" charset="0"/>
              </a:rPr>
              <a:t>Haberman</a:t>
            </a:r>
            <a:r>
              <a:rPr lang="cs-CZ" dirty="0">
                <a:latin typeface="Calibri Light" pitchFamily="34" charset="0"/>
              </a:rPr>
              <a:t> D. L., </a:t>
            </a:r>
            <a:r>
              <a:rPr lang="cs-CZ" i="1" dirty="0">
                <a:latin typeface="Calibri Light" pitchFamily="34" charset="0"/>
              </a:rPr>
              <a:t>Ten </a:t>
            </a:r>
            <a:r>
              <a:rPr lang="cs-CZ" i="1" dirty="0" err="1">
                <a:latin typeface="Calibri Light" pitchFamily="34" charset="0"/>
              </a:rPr>
              <a:t>Theories</a:t>
            </a:r>
            <a:r>
              <a:rPr lang="cs-CZ" i="1" dirty="0">
                <a:latin typeface="Calibri Light" pitchFamily="34" charset="0"/>
              </a:rPr>
              <a:t> </a:t>
            </a:r>
            <a:r>
              <a:rPr lang="cs-CZ" i="1" dirty="0" err="1">
                <a:latin typeface="Calibri Light" pitchFamily="34" charset="0"/>
              </a:rPr>
              <a:t>of</a:t>
            </a:r>
            <a:r>
              <a:rPr lang="cs-CZ" i="1" dirty="0">
                <a:latin typeface="Calibri Light" pitchFamily="34" charset="0"/>
              </a:rPr>
              <a:t> </a:t>
            </a:r>
            <a:r>
              <a:rPr lang="cs-CZ" i="1" dirty="0" err="1">
                <a:latin typeface="Calibri Light" pitchFamily="34" charset="0"/>
              </a:rPr>
              <a:t>Human</a:t>
            </a:r>
            <a:r>
              <a:rPr lang="cs-CZ" i="1" dirty="0">
                <a:latin typeface="Calibri Light" pitchFamily="34" charset="0"/>
              </a:rPr>
              <a:t> </a:t>
            </a:r>
            <a:r>
              <a:rPr lang="cs-CZ" i="1" dirty="0" err="1">
                <a:latin typeface="Calibri Light" pitchFamily="34" charset="0"/>
              </a:rPr>
              <a:t>Nature</a:t>
            </a:r>
            <a:r>
              <a:rPr lang="cs-CZ" dirty="0">
                <a:latin typeface="Calibri Light" pitchFamily="34" charset="0"/>
              </a:rPr>
              <a:t>, 5th </a:t>
            </a:r>
            <a:r>
              <a:rPr lang="cs-CZ" dirty="0" err="1">
                <a:latin typeface="Calibri Light" pitchFamily="34" charset="0"/>
              </a:rPr>
              <a:t>ed</a:t>
            </a:r>
            <a:r>
              <a:rPr lang="cs-CZ" dirty="0">
                <a:latin typeface="Calibri Light" pitchFamily="34" charset="0"/>
              </a:rPr>
              <a:t>. 2009 / </a:t>
            </a:r>
            <a:r>
              <a:rPr lang="cs-CZ" dirty="0" err="1">
                <a:latin typeface="Calibri Light" pitchFamily="34" charset="0"/>
              </a:rPr>
              <a:t>Philosophical</a:t>
            </a:r>
            <a:r>
              <a:rPr lang="cs-CZ" dirty="0">
                <a:latin typeface="Calibri Light" pitchFamily="34" charset="0"/>
              </a:rPr>
              <a:t> </a:t>
            </a:r>
            <a:r>
              <a:rPr lang="cs-CZ" dirty="0" err="1">
                <a:latin typeface="Calibri Light" pitchFamily="34" charset="0"/>
              </a:rPr>
              <a:t>anthropology</a:t>
            </a:r>
            <a:r>
              <a:rPr lang="cs-CZ" dirty="0">
                <a:latin typeface="Calibri Light" pitchFamily="34" charset="0"/>
              </a:rPr>
              <a:t>) </a:t>
            </a:r>
          </a:p>
          <a:p>
            <a:r>
              <a:rPr lang="cs-CZ" dirty="0" err="1">
                <a:latin typeface="Calibri Light" pitchFamily="34" charset="0"/>
              </a:rPr>
              <a:t>The</a:t>
            </a:r>
            <a:r>
              <a:rPr lang="cs-CZ" dirty="0">
                <a:latin typeface="Calibri Light" pitchFamily="34" charset="0"/>
              </a:rPr>
              <a:t> </a:t>
            </a:r>
            <a:r>
              <a:rPr lang="cs-CZ" dirty="0" err="1">
                <a:latin typeface="Calibri Light" pitchFamily="34" charset="0"/>
              </a:rPr>
              <a:t>Human</a:t>
            </a:r>
            <a:r>
              <a:rPr lang="cs-CZ" dirty="0">
                <a:latin typeface="Calibri Light" pitchFamily="34" charset="0"/>
              </a:rPr>
              <a:t> </a:t>
            </a:r>
            <a:r>
              <a:rPr lang="cs-CZ" dirty="0" err="1">
                <a:latin typeface="Calibri Light" pitchFamily="34" charset="0"/>
              </a:rPr>
              <a:t>Condition</a:t>
            </a:r>
            <a:r>
              <a:rPr lang="cs-CZ" dirty="0">
                <a:latin typeface="Calibri Light" pitchFamily="34" charset="0"/>
              </a:rPr>
              <a:t> (</a:t>
            </a:r>
            <a:r>
              <a:rPr lang="cs-CZ" dirty="0" err="1">
                <a:latin typeface="Calibri Light" pitchFamily="34" charset="0"/>
              </a:rPr>
              <a:t>Hannah</a:t>
            </a:r>
            <a:r>
              <a:rPr lang="cs-CZ" dirty="0">
                <a:latin typeface="Calibri Light" pitchFamily="34" charset="0"/>
              </a:rPr>
              <a:t> </a:t>
            </a:r>
            <a:r>
              <a:rPr lang="cs-CZ" dirty="0" err="1">
                <a:latin typeface="Calibri Light" pitchFamily="34" charset="0"/>
              </a:rPr>
              <a:t>Arendt</a:t>
            </a:r>
            <a:r>
              <a:rPr lang="cs-CZ" dirty="0">
                <a:latin typeface="Calibri Light" pitchFamily="34" charset="0"/>
              </a:rPr>
              <a:t> 1958. 1998)</a:t>
            </a:r>
          </a:p>
        </p:txBody>
      </p:sp>
    </p:spTree>
  </p:cSld>
  <p:clrMapOvr>
    <a:masterClrMapping/>
  </p:clrMapOvr>
  <p:transition spd="slow">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Humanity </a:t>
            </a:r>
            <a:r>
              <a:rPr lang="cs-CZ" dirty="0" err="1">
                <a:latin typeface="Calibri" pitchFamily="34" charset="0"/>
              </a:rPr>
              <a:t>is</a:t>
            </a:r>
            <a:r>
              <a:rPr lang="cs-CZ" dirty="0">
                <a:latin typeface="Calibri" pitchFamily="34" charset="0"/>
              </a:rPr>
              <a:t> a </a:t>
            </a:r>
            <a:r>
              <a:rPr lang="cs-CZ" dirty="0" err="1">
                <a:latin typeface="Calibri" pitchFamily="34" charset="0"/>
              </a:rPr>
              <a:t>possibility</a:t>
            </a:r>
            <a:endParaRPr lang="cs-CZ" dirty="0">
              <a:latin typeface="Calibri" pitchFamily="34" charset="0"/>
            </a:endParaRPr>
          </a:p>
        </p:txBody>
      </p:sp>
      <p:sp>
        <p:nvSpPr>
          <p:cNvPr id="3" name="Zástupný symbol pro obsah 2"/>
          <p:cNvSpPr>
            <a:spLocks noGrp="1"/>
          </p:cNvSpPr>
          <p:nvPr>
            <p:ph idx="1"/>
          </p:nvPr>
        </p:nvSpPr>
        <p:spPr>
          <a:xfrm>
            <a:off x="607178" y="1259721"/>
            <a:ext cx="9623425" cy="5567281"/>
          </a:xfrm>
        </p:spPr>
        <p:txBody>
          <a:bodyPr>
            <a:normAutofit/>
          </a:bodyPr>
          <a:lstStyle/>
          <a:p>
            <a:pPr>
              <a:buNone/>
            </a:pPr>
            <a:r>
              <a:rPr lang="cs-CZ" dirty="0">
                <a:latin typeface="Calibri Light" pitchFamily="34" charset="0"/>
              </a:rPr>
              <a:t>„</a:t>
            </a:r>
            <a:r>
              <a:rPr lang="cs-CZ" dirty="0" err="1">
                <a:latin typeface="Calibri Light" pitchFamily="34" charset="0"/>
              </a:rPr>
              <a:t>Being</a:t>
            </a:r>
            <a:r>
              <a:rPr lang="cs-CZ" dirty="0">
                <a:latin typeface="Calibri Light" pitchFamily="34" charset="0"/>
              </a:rPr>
              <a:t> </a:t>
            </a:r>
            <a:r>
              <a:rPr lang="cs-CZ" dirty="0" err="1">
                <a:latin typeface="Calibri Light" pitchFamily="34" charset="0"/>
              </a:rPr>
              <a:t>born</a:t>
            </a:r>
            <a:r>
              <a:rPr lang="cs-CZ" dirty="0">
                <a:latin typeface="Calibri Light" pitchFamily="34" charset="0"/>
              </a:rPr>
              <a:t> </a:t>
            </a:r>
            <a:r>
              <a:rPr lang="cs-CZ" dirty="0" err="1">
                <a:latin typeface="Calibri Light" pitchFamily="34" charset="0"/>
              </a:rPr>
              <a:t>into</a:t>
            </a:r>
            <a:r>
              <a:rPr lang="cs-CZ" dirty="0">
                <a:latin typeface="Calibri Light" pitchFamily="34" charset="0"/>
              </a:rPr>
              <a:t> </a:t>
            </a:r>
            <a:r>
              <a:rPr lang="cs-CZ" dirty="0" err="1">
                <a:latin typeface="Calibri Light" pitchFamily="34" charset="0"/>
              </a:rPr>
              <a:t>the</a:t>
            </a:r>
            <a:r>
              <a:rPr lang="cs-CZ" dirty="0">
                <a:latin typeface="Calibri Light" pitchFamily="34" charset="0"/>
              </a:rPr>
              <a:t> species </a:t>
            </a:r>
            <a:r>
              <a:rPr lang="cs-CZ" i="1" dirty="0">
                <a:latin typeface="Calibri Light" pitchFamily="34" charset="0"/>
              </a:rPr>
              <a:t>homo sapiens </a:t>
            </a:r>
            <a:r>
              <a:rPr lang="cs-CZ" i="1" dirty="0" err="1">
                <a:latin typeface="Calibri Light" pitchFamily="34" charset="0"/>
              </a:rPr>
              <a:t>sapiens</a:t>
            </a:r>
            <a:r>
              <a:rPr lang="cs-CZ" dirty="0">
                <a:latin typeface="Calibri Light" pitchFamily="34" charset="0"/>
              </a:rPr>
              <a:t> </a:t>
            </a:r>
            <a:r>
              <a:rPr lang="cs-CZ" dirty="0" err="1">
                <a:latin typeface="Calibri Light" pitchFamily="34" charset="0"/>
              </a:rPr>
              <a:t>is</a:t>
            </a:r>
            <a:r>
              <a:rPr lang="cs-CZ" dirty="0">
                <a:latin typeface="Calibri Light" pitchFamily="34" charset="0"/>
              </a:rPr>
              <a:t> a </a:t>
            </a:r>
            <a:r>
              <a:rPr lang="cs-CZ" dirty="0" err="1">
                <a:latin typeface="Calibri Light" pitchFamily="34" charset="0"/>
              </a:rPr>
              <a:t>chance</a:t>
            </a:r>
            <a:r>
              <a:rPr lang="cs-CZ" dirty="0">
                <a:latin typeface="Calibri Light" pitchFamily="34" charset="0"/>
              </a:rPr>
              <a:t> </a:t>
            </a:r>
            <a:r>
              <a:rPr lang="cs-CZ" b="1" dirty="0">
                <a:latin typeface="Calibri Light" pitchFamily="34" charset="0"/>
              </a:rPr>
              <a:t>to </a:t>
            </a:r>
            <a:r>
              <a:rPr lang="cs-CZ" b="1" dirty="0" err="1">
                <a:latin typeface="Calibri Light" pitchFamily="34" charset="0"/>
              </a:rPr>
              <a:t>become</a:t>
            </a:r>
            <a:r>
              <a:rPr lang="cs-CZ" b="1" dirty="0">
                <a:latin typeface="Calibri Light" pitchFamily="34" charset="0"/>
              </a:rPr>
              <a:t> </a:t>
            </a:r>
            <a:r>
              <a:rPr lang="cs-CZ" b="1" dirty="0" err="1">
                <a:latin typeface="Calibri Light" pitchFamily="34" charset="0"/>
              </a:rPr>
              <a:t>who</a:t>
            </a:r>
            <a:r>
              <a:rPr lang="cs-CZ" b="1" dirty="0">
                <a:latin typeface="Calibri Light" pitchFamily="34" charset="0"/>
              </a:rPr>
              <a:t> </a:t>
            </a:r>
            <a:r>
              <a:rPr lang="cs-CZ" b="1" dirty="0" err="1">
                <a:latin typeface="Calibri Light" pitchFamily="34" charset="0"/>
              </a:rPr>
              <a:t>we</a:t>
            </a:r>
            <a:r>
              <a:rPr lang="cs-CZ" b="1" dirty="0">
                <a:latin typeface="Calibri Light" pitchFamily="34" charset="0"/>
              </a:rPr>
              <a:t> </a:t>
            </a:r>
            <a:r>
              <a:rPr lang="cs-CZ" b="1" dirty="0" err="1">
                <a:latin typeface="Calibri Light" pitchFamily="34" charset="0"/>
              </a:rPr>
              <a:t>shall</a:t>
            </a:r>
            <a:r>
              <a:rPr lang="cs-CZ" b="1" dirty="0">
                <a:latin typeface="Calibri Light" pitchFamily="34" charset="0"/>
              </a:rPr>
              <a:t> </a:t>
            </a:r>
            <a:r>
              <a:rPr lang="cs-CZ" b="1" dirty="0" err="1">
                <a:latin typeface="Calibri Light" pitchFamily="34" charset="0"/>
              </a:rPr>
              <a:t>be</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that</a:t>
            </a:r>
            <a:r>
              <a:rPr lang="cs-CZ" dirty="0">
                <a:latin typeface="Calibri Light" pitchFamily="34" charset="0"/>
              </a:rPr>
              <a:t> </a:t>
            </a:r>
            <a:r>
              <a:rPr lang="cs-CZ" dirty="0" err="1">
                <a:latin typeface="Calibri Light" pitchFamily="34" charset="0"/>
              </a:rPr>
              <a:t>process</a:t>
            </a:r>
            <a:r>
              <a:rPr lang="cs-CZ" dirty="0">
                <a:latin typeface="Calibri Light" pitchFamily="34" charset="0"/>
              </a:rPr>
              <a:t> </a:t>
            </a:r>
            <a:r>
              <a:rPr lang="cs-CZ" b="1" dirty="0" err="1">
                <a:latin typeface="Calibri Light" pitchFamily="34" charset="0"/>
              </a:rPr>
              <a:t>is</a:t>
            </a:r>
            <a:r>
              <a:rPr lang="cs-CZ" b="1" dirty="0">
                <a:latin typeface="Calibri Light" pitchFamily="34" charset="0"/>
              </a:rPr>
              <a:t> not </a:t>
            </a:r>
            <a:r>
              <a:rPr lang="cs-CZ" b="1" dirty="0" err="1">
                <a:latin typeface="Calibri Light" pitchFamily="34" charset="0"/>
              </a:rPr>
              <a:t>automatic</a:t>
            </a:r>
            <a:r>
              <a:rPr lang="cs-CZ" dirty="0">
                <a:latin typeface="Calibri Light" pitchFamily="34" charset="0"/>
              </a:rPr>
              <a:t>: A dog </a:t>
            </a:r>
            <a:r>
              <a:rPr lang="cs-CZ" dirty="0" err="1">
                <a:latin typeface="Calibri Light" pitchFamily="34" charset="0"/>
              </a:rPr>
              <a:t>cannot</a:t>
            </a:r>
            <a:r>
              <a:rPr lang="cs-CZ" dirty="0">
                <a:latin typeface="Calibri Light" pitchFamily="34" charset="0"/>
              </a:rPr>
              <a:t> </a:t>
            </a:r>
            <a:r>
              <a:rPr lang="cs-CZ" dirty="0" err="1">
                <a:latin typeface="Calibri Light" pitchFamily="34" charset="0"/>
              </a:rPr>
              <a:t>be</a:t>
            </a:r>
            <a:r>
              <a:rPr lang="cs-CZ" dirty="0">
                <a:latin typeface="Calibri Light" pitchFamily="34" charset="0"/>
              </a:rPr>
              <a:t> in-dog </a:t>
            </a:r>
            <a:r>
              <a:rPr lang="cs-CZ" dirty="0" err="1">
                <a:latin typeface="Calibri Light" pitchFamily="34" charset="0"/>
              </a:rPr>
              <a:t>or</a:t>
            </a:r>
            <a:r>
              <a:rPr lang="cs-CZ" dirty="0">
                <a:latin typeface="Calibri Light" pitchFamily="34" charset="0"/>
              </a:rPr>
              <a:t> a </a:t>
            </a:r>
            <a:r>
              <a:rPr lang="cs-CZ" dirty="0" err="1">
                <a:latin typeface="Calibri Light" pitchFamily="34" charset="0"/>
              </a:rPr>
              <a:t>horse</a:t>
            </a:r>
            <a:r>
              <a:rPr lang="cs-CZ" dirty="0">
                <a:latin typeface="Calibri Light" pitchFamily="34" charset="0"/>
              </a:rPr>
              <a:t> in-</a:t>
            </a:r>
            <a:r>
              <a:rPr lang="cs-CZ" dirty="0" err="1">
                <a:latin typeface="Calibri Light" pitchFamily="34" charset="0"/>
              </a:rPr>
              <a:t>horse</a:t>
            </a:r>
            <a:r>
              <a:rPr lang="cs-CZ" dirty="0">
                <a:latin typeface="Calibri Light" pitchFamily="34" charset="0"/>
              </a:rPr>
              <a:t>, </a:t>
            </a:r>
            <a:r>
              <a:rPr lang="cs-CZ" dirty="0" err="1">
                <a:latin typeface="Calibri Light" pitchFamily="34" charset="0"/>
              </a:rPr>
              <a:t>but</a:t>
            </a:r>
            <a:r>
              <a:rPr lang="cs-CZ" dirty="0">
                <a:latin typeface="Calibri Light" pitchFamily="34" charset="0"/>
              </a:rPr>
              <a:t> </a:t>
            </a:r>
            <a:r>
              <a:rPr lang="cs-CZ" b="1" dirty="0">
                <a:latin typeface="Calibri Light" pitchFamily="34" charset="0"/>
              </a:rPr>
              <a:t>a </a:t>
            </a:r>
            <a:r>
              <a:rPr lang="cs-CZ" b="1" dirty="0" err="1">
                <a:latin typeface="Calibri Light" pitchFamily="34" charset="0"/>
              </a:rPr>
              <a:t>human</a:t>
            </a:r>
            <a:r>
              <a:rPr lang="cs-CZ" b="1" dirty="0">
                <a:latin typeface="Calibri Light" pitchFamily="34" charset="0"/>
              </a:rPr>
              <a:t> </a:t>
            </a:r>
            <a:r>
              <a:rPr lang="cs-CZ" b="1" dirty="0" err="1">
                <a:latin typeface="Calibri Light" pitchFamily="34" charset="0"/>
              </a:rPr>
              <a:t>can</a:t>
            </a:r>
            <a:r>
              <a:rPr lang="cs-CZ" b="1" dirty="0">
                <a:latin typeface="Calibri Light" pitchFamily="34" charset="0"/>
              </a:rPr>
              <a:t> </a:t>
            </a:r>
            <a:r>
              <a:rPr lang="cs-CZ" b="1" dirty="0" err="1">
                <a:latin typeface="Calibri Light" pitchFamily="34" charset="0"/>
              </a:rPr>
              <a:t>be</a:t>
            </a:r>
            <a:r>
              <a:rPr lang="cs-CZ" b="1" dirty="0">
                <a:latin typeface="Calibri Light" pitchFamily="34" charset="0"/>
              </a:rPr>
              <a:t> in-</a:t>
            </a:r>
            <a:r>
              <a:rPr lang="cs-CZ" b="1" dirty="0" err="1">
                <a:latin typeface="Calibri Light" pitchFamily="34" charset="0"/>
              </a:rPr>
              <a:t>human</a:t>
            </a:r>
            <a:r>
              <a:rPr lang="cs-CZ" dirty="0">
                <a:latin typeface="Calibri Light" pitchFamily="34" charset="0"/>
              </a:rPr>
              <a:t>: </a:t>
            </a:r>
            <a:r>
              <a:rPr lang="cs-CZ" b="1" dirty="0" err="1">
                <a:latin typeface="Calibri Light" pitchFamily="34" charset="0"/>
              </a:rPr>
              <a:t>our</a:t>
            </a:r>
            <a:r>
              <a:rPr lang="cs-CZ" b="1" dirty="0">
                <a:latin typeface="Calibri Light" pitchFamily="34" charset="0"/>
              </a:rPr>
              <a:t> humanity </a:t>
            </a:r>
            <a:r>
              <a:rPr lang="cs-CZ" b="1" dirty="0" err="1">
                <a:latin typeface="Calibri Light" pitchFamily="34" charset="0"/>
              </a:rPr>
              <a:t>is</a:t>
            </a:r>
            <a:r>
              <a:rPr lang="cs-CZ" b="1" dirty="0">
                <a:latin typeface="Calibri Light" pitchFamily="34" charset="0"/>
              </a:rPr>
              <a:t> a </a:t>
            </a:r>
            <a:r>
              <a:rPr lang="cs-CZ" b="1" dirty="0" err="1">
                <a:latin typeface="Calibri Light" pitchFamily="34" charset="0"/>
              </a:rPr>
              <a:t>possibility</a:t>
            </a:r>
            <a:r>
              <a:rPr lang="cs-CZ" b="1" dirty="0">
                <a:latin typeface="Calibri Light" pitchFamily="34" charset="0"/>
              </a:rPr>
              <a:t> </a:t>
            </a:r>
            <a:r>
              <a:rPr lang="cs-CZ" b="1" dirty="0" err="1">
                <a:latin typeface="Calibri Light" pitchFamily="34" charset="0"/>
              </a:rPr>
              <a:t>of</a:t>
            </a:r>
            <a:r>
              <a:rPr lang="cs-CZ" b="1" dirty="0">
                <a:latin typeface="Calibri Light" pitchFamily="34" charset="0"/>
              </a:rPr>
              <a:t> </a:t>
            </a:r>
            <a:r>
              <a:rPr lang="cs-CZ" b="1" dirty="0" err="1">
                <a:latin typeface="Calibri Light" pitchFamily="34" charset="0"/>
              </a:rPr>
              <a:t>which</a:t>
            </a:r>
            <a:r>
              <a:rPr lang="cs-CZ" b="1" dirty="0">
                <a:latin typeface="Calibri Light" pitchFamily="34" charset="0"/>
              </a:rPr>
              <a:t> </a:t>
            </a:r>
            <a:r>
              <a:rPr lang="cs-CZ" b="1" dirty="0" err="1">
                <a:latin typeface="Calibri Light" pitchFamily="34" charset="0"/>
              </a:rPr>
              <a:t>we</a:t>
            </a:r>
            <a:r>
              <a:rPr lang="cs-CZ" b="1" dirty="0">
                <a:latin typeface="Calibri Light" pitchFamily="34" charset="0"/>
              </a:rPr>
              <a:t> </a:t>
            </a:r>
            <a:r>
              <a:rPr lang="cs-CZ" b="1" dirty="0" err="1">
                <a:latin typeface="Calibri Light" pitchFamily="34" charset="0"/>
              </a:rPr>
              <a:t>can</a:t>
            </a:r>
            <a:r>
              <a:rPr lang="cs-CZ" b="1" dirty="0">
                <a:latin typeface="Calibri Light" pitchFamily="34" charset="0"/>
              </a:rPr>
              <a:t> </a:t>
            </a:r>
            <a:r>
              <a:rPr lang="cs-CZ" b="1" dirty="0" err="1">
                <a:latin typeface="Calibri Light" pitchFamily="34" charset="0"/>
              </a:rPr>
              <a:t>fall</a:t>
            </a:r>
            <a:r>
              <a:rPr lang="cs-CZ" dirty="0">
                <a:latin typeface="Calibri Light" pitchFamily="34" charset="0"/>
              </a:rPr>
              <a:t> </a:t>
            </a:r>
            <a:r>
              <a:rPr lang="cs-CZ" dirty="0" err="1">
                <a:latin typeface="Calibri Light" pitchFamily="34" charset="0"/>
              </a:rPr>
              <a:t>short</a:t>
            </a:r>
            <a:r>
              <a:rPr lang="cs-CZ" dirty="0">
                <a:latin typeface="Calibri Light" pitchFamily="34" charset="0"/>
              </a:rPr>
              <a:t>.“ (Kohák, Erazim: </a:t>
            </a:r>
            <a:r>
              <a:rPr lang="cs-CZ" i="1" dirty="0" err="1">
                <a:latin typeface="Calibri Light" pitchFamily="34" charset="0"/>
              </a:rPr>
              <a:t>Selves</a:t>
            </a:r>
            <a:r>
              <a:rPr lang="cs-CZ" i="1" dirty="0">
                <a:latin typeface="Calibri Light" pitchFamily="34" charset="0"/>
              </a:rPr>
              <a:t>, </a:t>
            </a:r>
            <a:r>
              <a:rPr lang="cs-CZ" i="1" dirty="0" err="1">
                <a:latin typeface="Calibri Light" pitchFamily="34" charset="0"/>
              </a:rPr>
              <a:t>People</a:t>
            </a:r>
            <a:r>
              <a:rPr lang="cs-CZ" i="1" dirty="0">
                <a:latin typeface="Calibri Light" pitchFamily="34" charset="0"/>
              </a:rPr>
              <a:t>, Person</a:t>
            </a:r>
            <a:r>
              <a:rPr lang="cs-CZ" dirty="0">
                <a:latin typeface="Calibri Light" pitchFamily="34" charset="0"/>
              </a:rPr>
              <a:t>; p. 19)</a:t>
            </a:r>
          </a:p>
          <a:p>
            <a:pPr>
              <a:buNone/>
            </a:pPr>
            <a:r>
              <a:rPr lang="cs-CZ" dirty="0" err="1">
                <a:latin typeface="Calibri Light" pitchFamily="34" charset="0"/>
              </a:rPr>
              <a:t>Humans</a:t>
            </a:r>
            <a:r>
              <a:rPr lang="cs-CZ" dirty="0">
                <a:latin typeface="Calibri Light" pitchFamily="34" charset="0"/>
              </a:rPr>
              <a:t> </a:t>
            </a:r>
            <a:r>
              <a:rPr lang="cs-CZ" i="1" dirty="0" err="1">
                <a:latin typeface="Calibri Light" pitchFamily="34" charset="0"/>
              </a:rPr>
              <a:t>be</a:t>
            </a:r>
            <a:r>
              <a:rPr lang="cs-CZ" dirty="0">
                <a:latin typeface="Calibri Light" pitchFamily="34" charset="0"/>
              </a:rPr>
              <a:t> </a:t>
            </a:r>
            <a:r>
              <a:rPr lang="cs-CZ" dirty="0" err="1">
                <a:latin typeface="Calibri Light" pitchFamily="34" charset="0"/>
              </a:rPr>
              <a:t>is</a:t>
            </a:r>
            <a:r>
              <a:rPr lang="cs-CZ" dirty="0">
                <a:latin typeface="Calibri Light" pitchFamily="34" charset="0"/>
              </a:rPr>
              <a:t> a </a:t>
            </a:r>
            <a:r>
              <a:rPr lang="cs-CZ" dirty="0" err="1">
                <a:latin typeface="Calibri Light" pitchFamily="34" charset="0"/>
              </a:rPr>
              <a:t>possibity</a:t>
            </a:r>
            <a:r>
              <a:rPr lang="cs-CZ" dirty="0">
                <a:latin typeface="Calibri Light" pitchFamily="34" charset="0"/>
              </a:rPr>
              <a:t> </a:t>
            </a:r>
            <a:r>
              <a:rPr lang="cs-CZ" dirty="0" err="1">
                <a:latin typeface="Calibri Light" pitchFamily="34" charset="0"/>
              </a:rPr>
              <a:t>whose</a:t>
            </a:r>
            <a:r>
              <a:rPr lang="cs-CZ" dirty="0">
                <a:latin typeface="Calibri Light" pitchFamily="34" charset="0"/>
              </a:rPr>
              <a:t> </a:t>
            </a:r>
            <a:r>
              <a:rPr lang="cs-CZ" dirty="0" err="1">
                <a:latin typeface="Calibri Light" pitchFamily="34" charset="0"/>
              </a:rPr>
              <a:t>realization</a:t>
            </a:r>
            <a:r>
              <a:rPr lang="cs-CZ" dirty="0">
                <a:latin typeface="Calibri Light" pitchFamily="34" charset="0"/>
              </a:rPr>
              <a:t> </a:t>
            </a:r>
            <a:r>
              <a:rPr lang="cs-CZ" dirty="0" err="1">
                <a:latin typeface="Calibri Light" pitchFamily="34" charset="0"/>
              </a:rPr>
              <a:t>confronts</a:t>
            </a:r>
            <a:r>
              <a:rPr lang="cs-CZ" dirty="0">
                <a:latin typeface="Calibri Light" pitchFamily="34" charset="0"/>
              </a:rPr>
              <a:t> </a:t>
            </a:r>
            <a:r>
              <a:rPr lang="cs-CZ" dirty="0" err="1">
                <a:latin typeface="Calibri Light" pitchFamily="34" charset="0"/>
              </a:rPr>
              <a:t>humans</a:t>
            </a:r>
            <a:r>
              <a:rPr lang="cs-CZ" dirty="0">
                <a:latin typeface="Calibri Light" pitchFamily="34" charset="0"/>
              </a:rPr>
              <a:t> as a </a:t>
            </a:r>
            <a:r>
              <a:rPr lang="cs-CZ" dirty="0" err="1">
                <a:latin typeface="Calibri Light" pitchFamily="34" charset="0"/>
              </a:rPr>
              <a:t>task</a:t>
            </a:r>
            <a:r>
              <a:rPr lang="cs-CZ" dirty="0">
                <a:latin typeface="Calibri Light" pitchFamily="34" charset="0"/>
              </a:rPr>
              <a:t>.</a:t>
            </a:r>
          </a:p>
        </p:txBody>
      </p:sp>
    </p:spTree>
  </p:cSld>
  <p:clrMapOvr>
    <a:masterClrMapping/>
  </p:clrMapOvr>
  <p:transition spd="slow">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Person</a:t>
            </a:r>
          </a:p>
        </p:txBody>
      </p:sp>
      <p:sp>
        <p:nvSpPr>
          <p:cNvPr id="3" name="Zástupný symbol pro obsah 2"/>
          <p:cNvSpPr>
            <a:spLocks noGrp="1"/>
          </p:cNvSpPr>
          <p:nvPr>
            <p:ph idx="1"/>
          </p:nvPr>
        </p:nvSpPr>
        <p:spPr/>
        <p:txBody>
          <a:bodyPr/>
          <a:lstStyle/>
          <a:p>
            <a:pPr>
              <a:buNone/>
            </a:pPr>
            <a:r>
              <a:rPr lang="cs-CZ" dirty="0" err="1">
                <a:latin typeface="Calibri Light" pitchFamily="34" charset="0"/>
              </a:rPr>
              <a:t>What</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possibility</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being</a:t>
            </a:r>
            <a:r>
              <a:rPr lang="cs-CZ" dirty="0">
                <a:latin typeface="Calibri Light" pitchFamily="34" charset="0"/>
              </a:rPr>
              <a:t> </a:t>
            </a:r>
            <a:r>
              <a:rPr lang="cs-CZ" dirty="0" err="1">
                <a:latin typeface="Calibri Light" pitchFamily="34" charset="0"/>
              </a:rPr>
              <a:t>human</a:t>
            </a:r>
            <a:r>
              <a:rPr lang="cs-CZ" dirty="0">
                <a:latin typeface="Calibri Light" pitchFamily="34" charset="0"/>
              </a:rPr>
              <a:t> </a:t>
            </a:r>
            <a:r>
              <a:rPr lang="cs-CZ" dirty="0" err="1">
                <a:latin typeface="Calibri Light" pitchFamily="34" charset="0"/>
              </a:rPr>
              <a:t>which</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intrinsic</a:t>
            </a:r>
            <a:r>
              <a:rPr lang="cs-CZ" dirty="0">
                <a:latin typeface="Calibri Light" pitchFamily="34" charset="0"/>
              </a:rPr>
              <a:t> to </a:t>
            </a:r>
            <a:r>
              <a:rPr lang="cs-CZ" dirty="0" err="1">
                <a:latin typeface="Calibri Light" pitchFamily="34" charset="0"/>
              </a:rPr>
              <a:t>our</a:t>
            </a:r>
            <a:r>
              <a:rPr lang="cs-CZ" dirty="0">
                <a:latin typeface="Calibri Light" pitchFamily="34" charset="0"/>
              </a:rPr>
              <a:t> </a:t>
            </a:r>
            <a:r>
              <a:rPr lang="cs-CZ" dirty="0" err="1">
                <a:latin typeface="Calibri Light" pitchFamily="34" charset="0"/>
              </a:rPr>
              <a:t>being</a:t>
            </a:r>
            <a:r>
              <a:rPr lang="cs-CZ" dirty="0">
                <a:latin typeface="Calibri Light" pitchFamily="34" charset="0"/>
              </a:rPr>
              <a:t> </a:t>
            </a:r>
            <a:r>
              <a:rPr lang="cs-CZ" dirty="0" err="1">
                <a:latin typeface="Calibri Light" pitchFamily="34" charset="0"/>
              </a:rPr>
              <a:t>but</a:t>
            </a:r>
            <a:r>
              <a:rPr lang="cs-CZ" dirty="0">
                <a:latin typeface="Calibri Light" pitchFamily="34" charset="0"/>
              </a:rPr>
              <a:t> </a:t>
            </a:r>
            <a:r>
              <a:rPr lang="cs-CZ" dirty="0" err="1">
                <a:latin typeface="Calibri Light" pitchFamily="34" charset="0"/>
              </a:rPr>
              <a:t>which</a:t>
            </a:r>
            <a:r>
              <a:rPr lang="cs-CZ" dirty="0">
                <a:latin typeface="Calibri Light" pitchFamily="34" charset="0"/>
              </a:rPr>
              <a:t> </a:t>
            </a:r>
            <a:r>
              <a:rPr lang="cs-CZ" dirty="0" err="1">
                <a:latin typeface="Calibri Light" pitchFamily="34" charset="0"/>
              </a:rPr>
              <a:t>yet</a:t>
            </a:r>
            <a:r>
              <a:rPr lang="cs-CZ" dirty="0">
                <a:latin typeface="Calibri Light" pitchFamily="34" charset="0"/>
              </a:rPr>
              <a:t> </a:t>
            </a:r>
            <a:r>
              <a:rPr lang="cs-CZ" dirty="0" err="1">
                <a:latin typeface="Calibri Light" pitchFamily="34" charset="0"/>
              </a:rPr>
              <a:t>confronts</a:t>
            </a:r>
            <a:r>
              <a:rPr lang="cs-CZ" dirty="0">
                <a:latin typeface="Calibri Light" pitchFamily="34" charset="0"/>
              </a:rPr>
              <a:t> </a:t>
            </a:r>
            <a:r>
              <a:rPr lang="cs-CZ" dirty="0" err="1">
                <a:latin typeface="Calibri Light" pitchFamily="34" charset="0"/>
              </a:rPr>
              <a:t>us</a:t>
            </a:r>
            <a:r>
              <a:rPr lang="cs-CZ" dirty="0">
                <a:latin typeface="Calibri Light" pitchFamily="34" charset="0"/>
              </a:rPr>
              <a:t> as a </a:t>
            </a:r>
            <a:r>
              <a:rPr lang="cs-CZ" dirty="0" err="1">
                <a:latin typeface="Calibri Light" pitchFamily="34" charset="0"/>
              </a:rPr>
              <a:t>task</a:t>
            </a:r>
            <a:r>
              <a:rPr lang="cs-CZ" dirty="0">
                <a:latin typeface="Calibri Light" pitchFamily="34" charset="0"/>
              </a:rPr>
              <a:t>?</a:t>
            </a:r>
          </a:p>
          <a:p>
            <a:pPr>
              <a:buNone/>
            </a:pPr>
            <a:r>
              <a:rPr lang="cs-CZ" dirty="0" err="1">
                <a:latin typeface="Calibri Light" pitchFamily="34" charset="0"/>
              </a:rPr>
              <a:t>What</a:t>
            </a:r>
            <a:r>
              <a:rPr lang="cs-CZ" dirty="0">
                <a:latin typeface="Calibri Light" pitchFamily="34" charset="0"/>
              </a:rPr>
              <a:t> </a:t>
            </a:r>
            <a:r>
              <a:rPr lang="cs-CZ" dirty="0" err="1">
                <a:latin typeface="Calibri Light" pitchFamily="34" charset="0"/>
              </a:rPr>
              <a:t>does</a:t>
            </a:r>
            <a:r>
              <a:rPr lang="cs-CZ" dirty="0">
                <a:latin typeface="Calibri Light" pitchFamily="34" charset="0"/>
              </a:rPr>
              <a:t> </a:t>
            </a:r>
            <a:r>
              <a:rPr lang="cs-CZ" dirty="0" err="1">
                <a:latin typeface="Calibri Light" pitchFamily="34" charset="0"/>
              </a:rPr>
              <a:t>it</a:t>
            </a:r>
            <a:r>
              <a:rPr lang="cs-CZ" dirty="0">
                <a:latin typeface="Calibri Light" pitchFamily="34" charset="0"/>
              </a:rPr>
              <a:t> </a:t>
            </a:r>
            <a:r>
              <a:rPr lang="cs-CZ" dirty="0" err="1">
                <a:latin typeface="Calibri Light" pitchFamily="34" charset="0"/>
              </a:rPr>
              <a:t>mean</a:t>
            </a:r>
            <a:r>
              <a:rPr lang="cs-CZ" dirty="0">
                <a:latin typeface="Calibri Light" pitchFamily="34" charset="0"/>
              </a:rPr>
              <a:t> to </a:t>
            </a:r>
            <a:r>
              <a:rPr lang="cs-CZ" dirty="0" err="1">
                <a:latin typeface="Calibri Light" pitchFamily="34" charset="0"/>
              </a:rPr>
              <a:t>be</a:t>
            </a:r>
            <a:r>
              <a:rPr lang="cs-CZ" dirty="0">
                <a:latin typeface="Calibri Light" pitchFamily="34" charset="0"/>
              </a:rPr>
              <a:t> a </a:t>
            </a:r>
            <a:r>
              <a:rPr lang="cs-CZ" i="1" dirty="0">
                <a:latin typeface="Calibri Light" pitchFamily="34" charset="0"/>
              </a:rPr>
              <a:t>person</a:t>
            </a:r>
            <a:r>
              <a:rPr lang="cs-CZ" dirty="0">
                <a:latin typeface="Calibri Light" pitchFamily="34" charset="0"/>
              </a:rPr>
              <a:t>?</a:t>
            </a:r>
          </a:p>
        </p:txBody>
      </p:sp>
    </p:spTree>
  </p:cSld>
  <p:clrMapOvr>
    <a:masterClrMapping/>
  </p:clrMapOvr>
  <p:transition spd="slow">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Etymology</a:t>
            </a:r>
          </a:p>
        </p:txBody>
      </p:sp>
      <p:sp>
        <p:nvSpPr>
          <p:cNvPr id="3" name="Zástupný symbol pro obsah 2"/>
          <p:cNvSpPr>
            <a:spLocks noGrp="1"/>
          </p:cNvSpPr>
          <p:nvPr>
            <p:ph idx="1"/>
          </p:nvPr>
        </p:nvSpPr>
        <p:spPr/>
        <p:txBody>
          <a:bodyPr>
            <a:normAutofit/>
          </a:bodyPr>
          <a:lstStyle/>
          <a:p>
            <a:pPr>
              <a:buNone/>
            </a:pPr>
            <a:r>
              <a:rPr lang="cs-CZ" i="1" dirty="0">
                <a:latin typeface="Calibri Light" pitchFamily="34" charset="0"/>
              </a:rPr>
              <a:t>Persona</a:t>
            </a:r>
            <a:r>
              <a:rPr lang="cs-CZ" dirty="0">
                <a:latin typeface="Calibri Light" pitchFamily="34" charset="0"/>
              </a:rPr>
              <a:t> </a:t>
            </a:r>
            <a:r>
              <a:rPr lang="cs-CZ" dirty="0" err="1">
                <a:latin typeface="Calibri Light" pitchFamily="34" charset="0"/>
              </a:rPr>
              <a:t>reffered</a:t>
            </a:r>
            <a:r>
              <a:rPr lang="cs-CZ" dirty="0">
                <a:latin typeface="Calibri Light" pitchFamily="34" charset="0"/>
              </a:rPr>
              <a:t> to </a:t>
            </a:r>
            <a:r>
              <a:rPr lang="cs-CZ" dirty="0" err="1">
                <a:latin typeface="Calibri Light" pitchFamily="34" charset="0"/>
              </a:rPr>
              <a:t>an</a:t>
            </a:r>
            <a:r>
              <a:rPr lang="cs-CZ" dirty="0">
                <a:latin typeface="Calibri Light" pitchFamily="34" charset="0"/>
              </a:rPr>
              <a:t> </a:t>
            </a:r>
            <a:r>
              <a:rPr lang="cs-CZ" dirty="0" err="1">
                <a:latin typeface="Calibri Light" pitchFamily="34" charset="0"/>
              </a:rPr>
              <a:t>actor</a:t>
            </a:r>
            <a:r>
              <a:rPr lang="cs-CZ" dirty="0">
                <a:latin typeface="Calibri Light" pitchFamily="34" charset="0"/>
              </a:rPr>
              <a:t>´s </a:t>
            </a:r>
            <a:r>
              <a:rPr lang="cs-CZ" dirty="0" err="1">
                <a:latin typeface="Calibri Light" pitchFamily="34" charset="0"/>
              </a:rPr>
              <a:t>mask</a:t>
            </a:r>
            <a:r>
              <a:rPr lang="cs-CZ" dirty="0">
                <a:latin typeface="Calibri Light" pitchFamily="34" charset="0"/>
              </a:rPr>
              <a:t> </a:t>
            </a:r>
            <a:r>
              <a:rPr lang="cs-CZ" dirty="0" err="1">
                <a:latin typeface="Calibri Light" pitchFamily="34" charset="0"/>
              </a:rPr>
              <a:t>which</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actor</a:t>
            </a:r>
            <a:r>
              <a:rPr lang="cs-CZ" dirty="0">
                <a:latin typeface="Calibri Light" pitchFamily="34" charset="0"/>
              </a:rPr>
              <a:t> put on to </a:t>
            </a:r>
            <a:r>
              <a:rPr lang="cs-CZ" dirty="0" err="1">
                <a:latin typeface="Calibri Light" pitchFamily="34" charset="0"/>
              </a:rPr>
              <a:t>signal</a:t>
            </a:r>
            <a:r>
              <a:rPr lang="cs-CZ" dirty="0">
                <a:latin typeface="Calibri Light" pitchFamily="34" charset="0"/>
              </a:rPr>
              <a:t> to </a:t>
            </a:r>
            <a:r>
              <a:rPr lang="cs-CZ" dirty="0" err="1">
                <a:latin typeface="Calibri Light" pitchFamily="34" charset="0"/>
              </a:rPr>
              <a:t>the</a:t>
            </a:r>
            <a:r>
              <a:rPr lang="cs-CZ" dirty="0">
                <a:latin typeface="Calibri Light" pitchFamily="34" charset="0"/>
              </a:rPr>
              <a:t> audience </a:t>
            </a:r>
            <a:r>
              <a:rPr lang="cs-CZ" dirty="0" err="1">
                <a:latin typeface="Calibri Light" pitchFamily="34" charset="0"/>
              </a:rPr>
              <a:t>that</a:t>
            </a:r>
            <a:r>
              <a:rPr lang="cs-CZ" dirty="0">
                <a:latin typeface="Calibri Light" pitchFamily="34" charset="0"/>
              </a:rPr>
              <a:t> he </a:t>
            </a:r>
            <a:r>
              <a:rPr lang="cs-CZ" dirty="0" err="1">
                <a:latin typeface="Calibri Light" pitchFamily="34" charset="0"/>
              </a:rPr>
              <a:t>or</a:t>
            </a:r>
            <a:r>
              <a:rPr lang="cs-CZ" dirty="0">
                <a:latin typeface="Calibri Light" pitchFamily="34" charset="0"/>
              </a:rPr>
              <a:t> </a:t>
            </a:r>
            <a:r>
              <a:rPr lang="cs-CZ" dirty="0" err="1">
                <a:latin typeface="Calibri Light" pitchFamily="34" charset="0"/>
              </a:rPr>
              <a:t>she</a:t>
            </a:r>
            <a:r>
              <a:rPr lang="cs-CZ" dirty="0">
                <a:latin typeface="Calibri Light" pitchFamily="34" charset="0"/>
              </a:rPr>
              <a:t> </a:t>
            </a:r>
            <a:r>
              <a:rPr lang="cs-CZ" dirty="0" err="1">
                <a:latin typeface="Calibri Light" pitchFamily="34" charset="0"/>
              </a:rPr>
              <a:t>was</a:t>
            </a:r>
            <a:r>
              <a:rPr lang="cs-CZ" dirty="0">
                <a:latin typeface="Calibri Light" pitchFamily="34" charset="0"/>
              </a:rPr>
              <a:t> </a:t>
            </a:r>
            <a:r>
              <a:rPr lang="cs-CZ" dirty="0" err="1">
                <a:latin typeface="Calibri Light" pitchFamily="34" charset="0"/>
              </a:rPr>
              <a:t>assuming</a:t>
            </a:r>
            <a:r>
              <a:rPr lang="cs-CZ" dirty="0">
                <a:latin typeface="Calibri Light" pitchFamily="34" charset="0"/>
              </a:rPr>
              <a:t> a role,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what</a:t>
            </a:r>
            <a:r>
              <a:rPr lang="cs-CZ" dirty="0">
                <a:latin typeface="Calibri Light" pitchFamily="34" charset="0"/>
              </a:rPr>
              <a:t> role he </a:t>
            </a:r>
            <a:r>
              <a:rPr lang="cs-CZ" dirty="0" err="1">
                <a:latin typeface="Calibri Light" pitchFamily="34" charset="0"/>
              </a:rPr>
              <a:t>or</a:t>
            </a:r>
            <a:r>
              <a:rPr lang="cs-CZ" dirty="0">
                <a:latin typeface="Calibri Light" pitchFamily="34" charset="0"/>
              </a:rPr>
              <a:t> </a:t>
            </a:r>
            <a:r>
              <a:rPr lang="cs-CZ" dirty="0" err="1">
                <a:latin typeface="Calibri Light" pitchFamily="34" charset="0"/>
              </a:rPr>
              <a:t>she</a:t>
            </a:r>
            <a:r>
              <a:rPr lang="cs-CZ" dirty="0">
                <a:latin typeface="Calibri Light" pitchFamily="34" charset="0"/>
              </a:rPr>
              <a:t> </a:t>
            </a:r>
            <a:r>
              <a:rPr lang="cs-CZ" dirty="0" err="1">
                <a:latin typeface="Calibri Light" pitchFamily="34" charset="0"/>
              </a:rPr>
              <a:t>was</a:t>
            </a:r>
            <a:r>
              <a:rPr lang="cs-CZ" dirty="0">
                <a:latin typeface="Calibri Light" pitchFamily="34" charset="0"/>
              </a:rPr>
              <a:t> </a:t>
            </a:r>
            <a:r>
              <a:rPr lang="cs-CZ" dirty="0" err="1">
                <a:latin typeface="Calibri Light" pitchFamily="34" charset="0"/>
              </a:rPr>
              <a:t>assuming</a:t>
            </a:r>
            <a:r>
              <a:rPr lang="cs-CZ" dirty="0">
                <a:latin typeface="Calibri Light" pitchFamily="34" charset="0"/>
              </a:rPr>
              <a:t>.</a:t>
            </a:r>
          </a:p>
          <a:p>
            <a:pPr>
              <a:buNone/>
            </a:pPr>
            <a:r>
              <a:rPr lang="cs-CZ" dirty="0" err="1">
                <a:latin typeface="Calibri Light" pitchFamily="34" charset="0"/>
              </a:rPr>
              <a:t>Initially</a:t>
            </a:r>
            <a:r>
              <a:rPr lang="cs-CZ" dirty="0">
                <a:latin typeface="Calibri Light" pitchFamily="34" charset="0"/>
              </a:rPr>
              <a:t>, </a:t>
            </a:r>
            <a:r>
              <a:rPr lang="cs-CZ" i="1" dirty="0">
                <a:latin typeface="Calibri Light" pitchFamily="34" charset="0"/>
              </a:rPr>
              <a:t>persona</a:t>
            </a:r>
            <a:r>
              <a:rPr lang="cs-CZ" dirty="0">
                <a:latin typeface="Calibri Light" pitchFamily="34" charset="0"/>
              </a:rPr>
              <a:t> </a:t>
            </a:r>
            <a:r>
              <a:rPr lang="cs-CZ" dirty="0" err="1">
                <a:latin typeface="Calibri Light" pitchFamily="34" charset="0"/>
              </a:rPr>
              <a:t>is</a:t>
            </a:r>
            <a:r>
              <a:rPr lang="cs-CZ" dirty="0">
                <a:latin typeface="Calibri Light" pitchFamily="34" charset="0"/>
              </a:rPr>
              <a:t> a role: </a:t>
            </a:r>
            <a:r>
              <a:rPr lang="cs-CZ" b="1" dirty="0">
                <a:latin typeface="Calibri Light" pitchFamily="34" charset="0"/>
              </a:rPr>
              <a:t>to </a:t>
            </a:r>
            <a:r>
              <a:rPr lang="cs-CZ" b="1" dirty="0" err="1">
                <a:latin typeface="Calibri Light" pitchFamily="34" charset="0"/>
              </a:rPr>
              <a:t>be</a:t>
            </a:r>
            <a:r>
              <a:rPr lang="cs-CZ" b="1" dirty="0">
                <a:latin typeface="Calibri Light" pitchFamily="34" charset="0"/>
              </a:rPr>
              <a:t> as a person </a:t>
            </a:r>
            <a:r>
              <a:rPr lang="cs-CZ" b="1" dirty="0" err="1">
                <a:latin typeface="Calibri Light" pitchFamily="34" charset="0"/>
              </a:rPr>
              <a:t>means</a:t>
            </a:r>
            <a:r>
              <a:rPr lang="cs-CZ" b="1" dirty="0">
                <a:latin typeface="Calibri Light" pitchFamily="34" charset="0"/>
              </a:rPr>
              <a:t> </a:t>
            </a:r>
            <a:r>
              <a:rPr lang="cs-CZ" b="1" dirty="0" err="1">
                <a:latin typeface="Calibri Light" pitchFamily="34" charset="0"/>
              </a:rPr>
              <a:t>first</a:t>
            </a:r>
            <a:r>
              <a:rPr lang="cs-CZ" b="1" dirty="0">
                <a:latin typeface="Calibri Light" pitchFamily="34" charset="0"/>
              </a:rPr>
              <a:t> </a:t>
            </a:r>
            <a:r>
              <a:rPr lang="cs-CZ" b="1" dirty="0" err="1">
                <a:latin typeface="Calibri Light" pitchFamily="34" charset="0"/>
              </a:rPr>
              <a:t>of</a:t>
            </a:r>
            <a:r>
              <a:rPr lang="cs-CZ" b="1" dirty="0">
                <a:latin typeface="Calibri Light" pitchFamily="34" charset="0"/>
              </a:rPr>
              <a:t> </a:t>
            </a:r>
            <a:r>
              <a:rPr lang="cs-CZ" b="1" dirty="0" err="1">
                <a:latin typeface="Calibri Light" pitchFamily="34" charset="0"/>
              </a:rPr>
              <a:t>all</a:t>
            </a:r>
            <a:r>
              <a:rPr lang="cs-CZ" b="1" dirty="0">
                <a:latin typeface="Calibri Light" pitchFamily="34" charset="0"/>
              </a:rPr>
              <a:t> </a:t>
            </a:r>
            <a:r>
              <a:rPr lang="cs-CZ" b="1" i="1" dirty="0" err="1">
                <a:latin typeface="Calibri Light" pitchFamily="34" charset="0"/>
              </a:rPr>
              <a:t>having</a:t>
            </a:r>
            <a:r>
              <a:rPr lang="cs-CZ" b="1" i="1" dirty="0">
                <a:latin typeface="Calibri Light" pitchFamily="34" charset="0"/>
              </a:rPr>
              <a:t> a role</a:t>
            </a:r>
            <a:r>
              <a:rPr lang="cs-CZ" b="1" dirty="0">
                <a:latin typeface="Calibri Light" pitchFamily="34" charset="0"/>
              </a:rPr>
              <a:t>, to </a:t>
            </a:r>
            <a:r>
              <a:rPr lang="cs-CZ" b="1" dirty="0" err="1">
                <a:latin typeface="Calibri Light" pitchFamily="34" charset="0"/>
              </a:rPr>
              <a:t>have</a:t>
            </a:r>
            <a:r>
              <a:rPr lang="cs-CZ" b="1" dirty="0">
                <a:latin typeface="Calibri Light" pitchFamily="34" charset="0"/>
              </a:rPr>
              <a:t> </a:t>
            </a:r>
            <a:r>
              <a:rPr lang="cs-CZ" dirty="0" err="1">
                <a:latin typeface="Calibri Light" pitchFamily="34" charset="0"/>
              </a:rPr>
              <a:t>an</a:t>
            </a:r>
            <a:r>
              <a:rPr lang="cs-CZ" dirty="0">
                <a:latin typeface="Calibri Light" pitchFamily="34" charset="0"/>
              </a:rPr>
              <a:t> agenda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one</a:t>
            </a:r>
            <a:r>
              <a:rPr lang="cs-CZ" dirty="0">
                <a:latin typeface="Calibri Light" pitchFamily="34" charset="0"/>
              </a:rPr>
              <a:t>´s </a:t>
            </a:r>
            <a:r>
              <a:rPr lang="cs-CZ" dirty="0" err="1">
                <a:latin typeface="Calibri Light" pitchFamily="34" charset="0"/>
              </a:rPr>
              <a:t>own</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b="1" dirty="0" err="1">
                <a:latin typeface="Calibri Light" pitchFamily="34" charset="0"/>
              </a:rPr>
              <a:t>one</a:t>
            </a:r>
            <a:r>
              <a:rPr lang="cs-CZ" b="1" dirty="0">
                <a:latin typeface="Calibri Light" pitchFamily="34" charset="0"/>
              </a:rPr>
              <a:t>´s </a:t>
            </a:r>
            <a:r>
              <a:rPr lang="cs-CZ" b="1" dirty="0" err="1">
                <a:latin typeface="Calibri Light" pitchFamily="34" charset="0"/>
              </a:rPr>
              <a:t>own</a:t>
            </a:r>
            <a:r>
              <a:rPr lang="cs-CZ" b="1" dirty="0">
                <a:latin typeface="Calibri Light" pitchFamily="34" charset="0"/>
              </a:rPr>
              <a:t> </a:t>
            </a:r>
            <a:r>
              <a:rPr lang="cs-CZ" b="1" dirty="0" err="1">
                <a:latin typeface="Calibri Light" pitchFamily="34" charset="0"/>
              </a:rPr>
              <a:t>distinctive</a:t>
            </a:r>
            <a:r>
              <a:rPr lang="cs-CZ" b="1" dirty="0">
                <a:latin typeface="Calibri Light" pitchFamily="34" charset="0"/>
              </a:rPr>
              <a:t> style</a:t>
            </a:r>
            <a:r>
              <a:rPr lang="cs-CZ" dirty="0">
                <a:latin typeface="Calibri Light" pitchFamily="34" charset="0"/>
              </a:rPr>
              <a:t> as </a:t>
            </a:r>
            <a:r>
              <a:rPr lang="cs-CZ" dirty="0" err="1">
                <a:latin typeface="Calibri Light" pitchFamily="34" charset="0"/>
              </a:rPr>
              <a:t>we</a:t>
            </a:r>
            <a:r>
              <a:rPr lang="cs-CZ" dirty="0">
                <a:latin typeface="Calibri Light" pitchFamily="34" charset="0"/>
              </a:rPr>
              <a:t> go </a:t>
            </a:r>
            <a:r>
              <a:rPr lang="cs-CZ" dirty="0" err="1">
                <a:latin typeface="Calibri Light" pitchFamily="34" charset="0"/>
              </a:rPr>
              <a:t>busily</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purposefully</a:t>
            </a:r>
            <a:r>
              <a:rPr lang="cs-CZ" dirty="0">
                <a:latin typeface="Calibri Light" pitchFamily="34" charset="0"/>
              </a:rPr>
              <a:t> </a:t>
            </a:r>
            <a:r>
              <a:rPr lang="cs-CZ" dirty="0" err="1">
                <a:latin typeface="Calibri Light" pitchFamily="34" charset="0"/>
              </a:rPr>
              <a:t>about</a:t>
            </a:r>
            <a:r>
              <a:rPr lang="cs-CZ" dirty="0">
                <a:latin typeface="Calibri Light" pitchFamily="34" charset="0"/>
              </a:rPr>
              <a:t> </a:t>
            </a:r>
            <a:r>
              <a:rPr lang="cs-CZ" dirty="0" err="1">
                <a:latin typeface="Calibri Light" pitchFamily="34" charset="0"/>
              </a:rPr>
              <a:t>that</a:t>
            </a:r>
            <a:r>
              <a:rPr lang="cs-CZ" dirty="0">
                <a:latin typeface="Calibri Light" pitchFamily="34" charset="0"/>
              </a:rPr>
              <a:t> agenda. </a:t>
            </a:r>
          </a:p>
          <a:p>
            <a:pPr>
              <a:buNone/>
            </a:pPr>
            <a:r>
              <a:rPr lang="cs-CZ" b="1" dirty="0" err="1">
                <a:latin typeface="Calibri Light" pitchFamily="34" charset="0"/>
              </a:rPr>
              <a:t>Being</a:t>
            </a:r>
            <a:r>
              <a:rPr lang="cs-CZ" b="1" dirty="0">
                <a:latin typeface="Calibri Light" pitchFamily="34" charset="0"/>
              </a:rPr>
              <a:t> a person </a:t>
            </a:r>
            <a:r>
              <a:rPr lang="cs-CZ" b="1" dirty="0" err="1">
                <a:latin typeface="Calibri Light" pitchFamily="34" charset="0"/>
              </a:rPr>
              <a:t>must</a:t>
            </a:r>
            <a:r>
              <a:rPr lang="cs-CZ" b="1" dirty="0">
                <a:latin typeface="Calibri Light" pitchFamily="34" charset="0"/>
              </a:rPr>
              <a:t> </a:t>
            </a:r>
            <a:r>
              <a:rPr lang="cs-CZ" b="1" dirty="0" err="1">
                <a:latin typeface="Calibri Light" pitchFamily="34" charset="0"/>
              </a:rPr>
              <a:t>include</a:t>
            </a:r>
            <a:r>
              <a:rPr lang="cs-CZ" b="1" dirty="0">
                <a:latin typeface="Calibri Light" pitchFamily="34" charset="0"/>
              </a:rPr>
              <a:t> </a:t>
            </a:r>
            <a:r>
              <a:rPr lang="cs-CZ" dirty="0" err="1">
                <a:latin typeface="Calibri Light" pitchFamily="34" charset="0"/>
              </a:rPr>
              <a:t>minimally</a:t>
            </a:r>
            <a:r>
              <a:rPr lang="cs-CZ" dirty="0">
                <a:latin typeface="Calibri Light" pitchFamily="34" charset="0"/>
              </a:rPr>
              <a:t> </a:t>
            </a:r>
            <a:r>
              <a:rPr lang="cs-CZ" b="1" dirty="0" err="1">
                <a:latin typeface="Calibri Light" pitchFamily="34" charset="0"/>
              </a:rPr>
              <a:t>having</a:t>
            </a:r>
            <a:r>
              <a:rPr lang="cs-CZ" b="1" dirty="0">
                <a:latin typeface="Calibri Light" pitchFamily="34" charset="0"/>
              </a:rPr>
              <a:t> </a:t>
            </a:r>
            <a:r>
              <a:rPr lang="cs-CZ" b="1" dirty="0" err="1">
                <a:latin typeface="Calibri Light" pitchFamily="34" charset="0"/>
              </a:rPr>
              <a:t>an</a:t>
            </a:r>
            <a:r>
              <a:rPr lang="cs-CZ" b="1" dirty="0">
                <a:latin typeface="Calibri Light" pitchFamily="34" charset="0"/>
              </a:rPr>
              <a:t> agenda </a:t>
            </a:r>
            <a:r>
              <a:rPr lang="cs-CZ" b="1" dirty="0" err="1">
                <a:latin typeface="Calibri Light" pitchFamily="34" charset="0"/>
              </a:rPr>
              <a:t>of</a:t>
            </a:r>
            <a:r>
              <a:rPr lang="cs-CZ" b="1" dirty="0">
                <a:latin typeface="Calibri Light" pitchFamily="34" charset="0"/>
              </a:rPr>
              <a:t> </a:t>
            </a:r>
            <a:r>
              <a:rPr lang="cs-CZ" b="1" dirty="0" err="1">
                <a:latin typeface="Calibri Light" pitchFamily="34" charset="0"/>
              </a:rPr>
              <a:t>one</a:t>
            </a:r>
            <a:r>
              <a:rPr lang="cs-CZ" b="1" dirty="0">
                <a:latin typeface="Calibri Light" pitchFamily="34" charset="0"/>
              </a:rPr>
              <a:t>´s </a:t>
            </a:r>
            <a:r>
              <a:rPr lang="cs-CZ" b="1" dirty="0" err="1">
                <a:latin typeface="Calibri Light" pitchFamily="34" charset="0"/>
              </a:rPr>
              <a:t>own</a:t>
            </a:r>
            <a:r>
              <a:rPr lang="cs-CZ" dirty="0">
                <a:latin typeface="Calibri Light" pitchFamily="34" charset="0"/>
              </a:rPr>
              <a:t>, </a:t>
            </a:r>
            <a:r>
              <a:rPr lang="cs-CZ" b="1" dirty="0" err="1">
                <a:latin typeface="Calibri Light" pitchFamily="34" charset="0"/>
              </a:rPr>
              <a:t>going</a:t>
            </a:r>
            <a:r>
              <a:rPr lang="cs-CZ" b="1" dirty="0">
                <a:latin typeface="Calibri Light" pitchFamily="34" charset="0"/>
              </a:rPr>
              <a:t> </a:t>
            </a:r>
            <a:r>
              <a:rPr lang="cs-CZ" b="1" dirty="0" err="1">
                <a:latin typeface="Calibri Light" pitchFamily="34" charset="0"/>
              </a:rPr>
              <a:t>about</a:t>
            </a:r>
            <a:r>
              <a:rPr lang="cs-CZ" b="1" dirty="0">
                <a:latin typeface="Calibri Light" pitchFamily="34" charset="0"/>
              </a:rPr>
              <a:t> </a:t>
            </a:r>
            <a:r>
              <a:rPr lang="cs-CZ" b="1" dirty="0" err="1">
                <a:latin typeface="Calibri Light" pitchFamily="34" charset="0"/>
              </a:rPr>
              <a:t>purposefully</a:t>
            </a:r>
            <a:r>
              <a:rPr lang="cs-CZ" b="1" dirty="0">
                <a:latin typeface="Calibri Light" pitchFamily="34" charset="0"/>
              </a:rPr>
              <a:t> </a:t>
            </a:r>
            <a:r>
              <a:rPr lang="cs-CZ" b="1" dirty="0" err="1">
                <a:latin typeface="Calibri Light" pitchFamily="34" charset="0"/>
              </a:rPr>
              <a:t>building</a:t>
            </a:r>
            <a:r>
              <a:rPr lang="cs-CZ" b="1" dirty="0">
                <a:latin typeface="Calibri Light" pitchFamily="34" charset="0"/>
              </a:rPr>
              <a:t> </a:t>
            </a:r>
            <a:r>
              <a:rPr lang="cs-CZ" b="1" dirty="0" err="1">
                <a:latin typeface="Calibri Light" pitchFamily="34" charset="0"/>
              </a:rPr>
              <a:t>up</a:t>
            </a:r>
            <a:r>
              <a:rPr lang="cs-CZ" b="1" dirty="0">
                <a:latin typeface="Calibri Light" pitchFamily="34" charset="0"/>
              </a:rPr>
              <a:t> a </a:t>
            </a:r>
            <a:r>
              <a:rPr lang="cs-CZ" b="1" dirty="0" err="1">
                <a:latin typeface="Calibri Light" pitchFamily="34" charset="0"/>
              </a:rPr>
              <a:t>distinctive</a:t>
            </a:r>
            <a:r>
              <a:rPr lang="cs-CZ" b="1" dirty="0">
                <a:latin typeface="Calibri Light" pitchFamily="34" charset="0"/>
              </a:rPr>
              <a:t> </a:t>
            </a:r>
            <a:r>
              <a:rPr lang="cs-CZ" b="1" dirty="0" err="1">
                <a:latin typeface="Calibri Light" pitchFamily="34" charset="0"/>
              </a:rPr>
              <a:t>life</a:t>
            </a:r>
            <a:r>
              <a:rPr lang="cs-CZ" b="1" dirty="0">
                <a:latin typeface="Calibri Light" pitchFamily="34" charset="0"/>
              </a:rPr>
              <a:t> in a </a:t>
            </a:r>
            <a:r>
              <a:rPr lang="cs-CZ" b="1" dirty="0" err="1">
                <a:latin typeface="Calibri Light" pitchFamily="34" charset="0"/>
              </a:rPr>
              <a:t>distinctive</a:t>
            </a:r>
            <a:r>
              <a:rPr lang="cs-CZ" b="1" dirty="0">
                <a:latin typeface="Calibri Light" pitchFamily="34" charset="0"/>
              </a:rPr>
              <a:t> </a:t>
            </a:r>
            <a:r>
              <a:rPr lang="cs-CZ" b="1" dirty="0" err="1">
                <a:latin typeface="Calibri Light" pitchFamily="34" charset="0"/>
              </a:rPr>
              <a:t>way</a:t>
            </a:r>
            <a:r>
              <a:rPr lang="cs-CZ" dirty="0">
                <a:latin typeface="Calibri Light" pitchFamily="34" charset="0"/>
              </a:rPr>
              <a:t>. </a:t>
            </a:r>
          </a:p>
        </p:txBody>
      </p:sp>
    </p:spTree>
  </p:cSld>
  <p:clrMapOvr>
    <a:masterClrMapping/>
  </p:clrMapOvr>
  <p:transition spd="slow">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a </a:t>
            </a:r>
            <a:r>
              <a:rPr lang="cs-CZ" dirty="0" err="1">
                <a:latin typeface="Calibri" pitchFamily="34" charset="0"/>
              </a:rPr>
              <a:t>nonpersonal</a:t>
            </a:r>
            <a:r>
              <a:rPr lang="cs-CZ" dirty="0">
                <a:latin typeface="Calibri" pitchFamily="34" charset="0"/>
              </a:rPr>
              <a:t> </a:t>
            </a:r>
            <a:r>
              <a:rPr lang="cs-CZ" dirty="0" err="1">
                <a:latin typeface="Calibri" pitchFamily="34" charset="0"/>
              </a:rPr>
              <a:t>being</a:t>
            </a:r>
            <a:endParaRPr lang="cs-CZ" dirty="0">
              <a:latin typeface="Calibri" pitchFamily="34" charset="0"/>
            </a:endParaRPr>
          </a:p>
        </p:txBody>
      </p:sp>
      <p:sp>
        <p:nvSpPr>
          <p:cNvPr id="3" name="Zástupný symbol pro obsah 2"/>
          <p:cNvSpPr>
            <a:spLocks noGrp="1"/>
          </p:cNvSpPr>
          <p:nvPr>
            <p:ph idx="1"/>
          </p:nvPr>
        </p:nvSpPr>
        <p:spPr/>
        <p:txBody>
          <a:bodyPr/>
          <a:lstStyle/>
          <a:p>
            <a:pPr>
              <a:buNone/>
            </a:pPr>
            <a:r>
              <a:rPr lang="cs-CZ" dirty="0" err="1">
                <a:latin typeface="Calibri Light" pitchFamily="34" charset="0"/>
              </a:rPr>
              <a:t>An</a:t>
            </a:r>
            <a:r>
              <a:rPr lang="cs-CZ" dirty="0">
                <a:latin typeface="Calibri Light" pitchFamily="34" charset="0"/>
              </a:rPr>
              <a:t> </a:t>
            </a:r>
            <a:r>
              <a:rPr lang="cs-CZ" dirty="0" err="1">
                <a:latin typeface="Calibri Light" pitchFamily="34" charset="0"/>
              </a:rPr>
              <a:t>impersonal</a:t>
            </a:r>
            <a:r>
              <a:rPr lang="cs-CZ" dirty="0">
                <a:latin typeface="Calibri Light" pitchFamily="34" charset="0"/>
              </a:rPr>
              <a:t> – </a:t>
            </a:r>
            <a:r>
              <a:rPr lang="cs-CZ" dirty="0" err="1">
                <a:latin typeface="Calibri Light" pitchFamily="34" charset="0"/>
              </a:rPr>
              <a:t>or</a:t>
            </a:r>
            <a:r>
              <a:rPr lang="cs-CZ" dirty="0">
                <a:latin typeface="Calibri Light" pitchFamily="34" charset="0"/>
              </a:rPr>
              <a:t> </a:t>
            </a:r>
            <a:r>
              <a:rPr lang="cs-CZ" dirty="0" err="1">
                <a:latin typeface="Calibri Light" pitchFamily="34" charset="0"/>
              </a:rPr>
              <a:t>better</a:t>
            </a:r>
            <a:r>
              <a:rPr lang="cs-CZ" dirty="0">
                <a:latin typeface="Calibri Light" pitchFamily="34" charset="0"/>
              </a:rPr>
              <a:t>, </a:t>
            </a:r>
            <a:r>
              <a:rPr lang="cs-CZ" b="1" dirty="0">
                <a:latin typeface="Calibri Light" pitchFamily="34" charset="0"/>
              </a:rPr>
              <a:t>a </a:t>
            </a:r>
            <a:r>
              <a:rPr lang="cs-CZ" b="1" dirty="0" err="1">
                <a:latin typeface="Calibri Light" pitchFamily="34" charset="0"/>
              </a:rPr>
              <a:t>nonpersonal</a:t>
            </a:r>
            <a:r>
              <a:rPr lang="cs-CZ" b="1" dirty="0">
                <a:latin typeface="Calibri Light" pitchFamily="34" charset="0"/>
              </a:rPr>
              <a:t> – </a:t>
            </a:r>
            <a:r>
              <a:rPr lang="cs-CZ" b="1" dirty="0" err="1">
                <a:latin typeface="Calibri Light" pitchFamily="34" charset="0"/>
              </a:rPr>
              <a:t>being</a:t>
            </a:r>
            <a:r>
              <a:rPr lang="cs-CZ" dirty="0">
                <a:latin typeface="Calibri Light" pitchFamily="34" charset="0"/>
              </a:rPr>
              <a:t> </a:t>
            </a:r>
            <a:r>
              <a:rPr lang="cs-CZ" dirty="0" err="1">
                <a:latin typeface="Calibri Light" pitchFamily="34" charset="0"/>
              </a:rPr>
              <a:t>would</a:t>
            </a:r>
            <a:r>
              <a:rPr lang="cs-CZ" dirty="0">
                <a:latin typeface="Calibri Light" pitchFamily="34" charset="0"/>
              </a:rPr>
              <a:t> </a:t>
            </a:r>
            <a:r>
              <a:rPr lang="cs-CZ" dirty="0" err="1">
                <a:latin typeface="Calibri Light" pitchFamily="34" charset="0"/>
              </a:rPr>
              <a:t>then</a:t>
            </a:r>
            <a:r>
              <a:rPr lang="cs-CZ" dirty="0">
                <a:latin typeface="Calibri Light" pitchFamily="34" charset="0"/>
              </a:rPr>
              <a:t> </a:t>
            </a:r>
            <a:r>
              <a:rPr lang="cs-CZ" dirty="0" err="1">
                <a:latin typeface="Calibri Light" pitchFamily="34" charset="0"/>
              </a:rPr>
              <a:t>be</a:t>
            </a:r>
            <a:r>
              <a:rPr lang="cs-CZ" dirty="0">
                <a:latin typeface="Calibri Light" pitchFamily="34" charset="0"/>
              </a:rPr>
              <a:t> </a:t>
            </a:r>
            <a:r>
              <a:rPr lang="cs-CZ" dirty="0" err="1">
                <a:latin typeface="Calibri Light" pitchFamily="34" charset="0"/>
              </a:rPr>
              <a:t>one</a:t>
            </a:r>
            <a:r>
              <a:rPr lang="cs-CZ" dirty="0">
                <a:latin typeface="Calibri Light" pitchFamily="34" charset="0"/>
              </a:rPr>
              <a:t> </a:t>
            </a:r>
            <a:r>
              <a:rPr lang="cs-CZ" dirty="0" err="1">
                <a:latin typeface="Calibri Light" pitchFamily="34" charset="0"/>
              </a:rPr>
              <a:t>which</a:t>
            </a:r>
            <a:r>
              <a:rPr lang="cs-CZ" dirty="0">
                <a:latin typeface="Calibri Light" pitchFamily="34" charset="0"/>
              </a:rPr>
              <a:t> </a:t>
            </a:r>
            <a:r>
              <a:rPr lang="cs-CZ" b="1" dirty="0">
                <a:latin typeface="Calibri Light" pitchFamily="34" charset="0"/>
              </a:rPr>
              <a:t>had no agenda </a:t>
            </a:r>
            <a:r>
              <a:rPr lang="cs-CZ" b="1" dirty="0" err="1">
                <a:latin typeface="Calibri Light" pitchFamily="34" charset="0"/>
              </a:rPr>
              <a:t>of</a:t>
            </a:r>
            <a:r>
              <a:rPr lang="cs-CZ" b="1" dirty="0">
                <a:latin typeface="Calibri Light" pitchFamily="34" charset="0"/>
              </a:rPr>
              <a:t> </a:t>
            </a:r>
            <a:r>
              <a:rPr lang="cs-CZ" b="1" dirty="0" err="1">
                <a:latin typeface="Calibri Light" pitchFamily="34" charset="0"/>
              </a:rPr>
              <a:t>its</a:t>
            </a:r>
            <a:r>
              <a:rPr lang="cs-CZ" b="1" dirty="0">
                <a:latin typeface="Calibri Light" pitchFamily="34" charset="0"/>
              </a:rPr>
              <a:t> </a:t>
            </a:r>
            <a:r>
              <a:rPr lang="cs-CZ" b="1" dirty="0" err="1">
                <a:latin typeface="Calibri Light" pitchFamily="34" charset="0"/>
              </a:rPr>
              <a:t>own</a:t>
            </a:r>
            <a:r>
              <a:rPr lang="cs-CZ" dirty="0">
                <a:latin typeface="Calibri Light" pitchFamily="34" charset="0"/>
              </a:rPr>
              <a:t>, a </a:t>
            </a:r>
            <a:r>
              <a:rPr lang="cs-CZ" dirty="0" err="1">
                <a:latin typeface="Calibri Light" pitchFamily="34" charset="0"/>
              </a:rPr>
              <a:t>being</a:t>
            </a:r>
            <a:r>
              <a:rPr lang="cs-CZ" dirty="0">
                <a:latin typeface="Calibri Light" pitchFamily="34" charset="0"/>
              </a:rPr>
              <a:t> </a:t>
            </a:r>
            <a:r>
              <a:rPr lang="cs-CZ" b="1" dirty="0" err="1">
                <a:latin typeface="Calibri Light" pitchFamily="34" charset="0"/>
              </a:rPr>
              <a:t>passively</a:t>
            </a:r>
            <a:r>
              <a:rPr lang="cs-CZ" dirty="0">
                <a:latin typeface="Calibri Light" pitchFamily="34" charset="0"/>
              </a:rPr>
              <a:t> </a:t>
            </a:r>
            <a:r>
              <a:rPr lang="cs-CZ" dirty="0" err="1">
                <a:latin typeface="Calibri Light" pitchFamily="34" charset="0"/>
              </a:rPr>
              <a:t>driven</a:t>
            </a:r>
            <a:r>
              <a:rPr lang="cs-CZ" dirty="0">
                <a:latin typeface="Calibri Light" pitchFamily="34" charset="0"/>
              </a:rPr>
              <a:t> to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fro</a:t>
            </a:r>
            <a:r>
              <a:rPr lang="cs-CZ" dirty="0">
                <a:latin typeface="Calibri Light" pitchFamily="34" charset="0"/>
              </a:rPr>
              <a:t> by </a:t>
            </a:r>
            <a:r>
              <a:rPr lang="cs-CZ" dirty="0" err="1">
                <a:latin typeface="Calibri Light" pitchFamily="34" charset="0"/>
              </a:rPr>
              <a:t>every</a:t>
            </a:r>
            <a:r>
              <a:rPr lang="cs-CZ" dirty="0">
                <a:latin typeface="Calibri Light" pitchFamily="34" charset="0"/>
              </a:rPr>
              <a:t> </a:t>
            </a:r>
            <a:r>
              <a:rPr lang="cs-CZ" dirty="0" err="1">
                <a:latin typeface="Calibri Light" pitchFamily="34" charset="0"/>
              </a:rPr>
              <a:t>wind</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chance</a:t>
            </a:r>
            <a:r>
              <a:rPr lang="cs-CZ" dirty="0">
                <a:latin typeface="Calibri Light" pitchFamily="34" charset="0"/>
              </a:rPr>
              <a:t>, </a:t>
            </a:r>
            <a:r>
              <a:rPr lang="cs-CZ" b="1" dirty="0" err="1">
                <a:latin typeface="Calibri Light" pitchFamily="34" charset="0"/>
              </a:rPr>
              <a:t>willing</a:t>
            </a:r>
            <a:r>
              <a:rPr lang="cs-CZ" b="1" dirty="0">
                <a:latin typeface="Calibri Light" pitchFamily="34" charset="0"/>
              </a:rPr>
              <a:t> </a:t>
            </a:r>
            <a:r>
              <a:rPr lang="cs-CZ" b="1" dirty="0" err="1">
                <a:latin typeface="Calibri Light" pitchFamily="34" charset="0"/>
              </a:rPr>
              <a:t>nothing</a:t>
            </a:r>
            <a:r>
              <a:rPr lang="cs-CZ" b="1" dirty="0">
                <a:latin typeface="Calibri Light" pitchFamily="34" charset="0"/>
              </a:rPr>
              <a:t>, </a:t>
            </a:r>
            <a:r>
              <a:rPr lang="cs-CZ" b="1" dirty="0" err="1">
                <a:latin typeface="Calibri Light" pitchFamily="34" charset="0"/>
              </a:rPr>
              <a:t>seeking</a:t>
            </a:r>
            <a:r>
              <a:rPr lang="cs-CZ" b="1" dirty="0">
                <a:latin typeface="Calibri Light" pitchFamily="34" charset="0"/>
              </a:rPr>
              <a:t> </a:t>
            </a:r>
            <a:r>
              <a:rPr lang="cs-CZ" b="1" dirty="0" err="1">
                <a:latin typeface="Calibri Light" pitchFamily="34" charset="0"/>
              </a:rPr>
              <a:t>nothing</a:t>
            </a:r>
            <a:r>
              <a:rPr lang="cs-CZ" b="1" dirty="0">
                <a:latin typeface="Calibri Light" pitchFamily="34" charset="0"/>
              </a:rPr>
              <a:t>, </a:t>
            </a:r>
            <a:r>
              <a:rPr lang="cs-CZ" b="1" dirty="0" err="1">
                <a:latin typeface="Calibri Light" pitchFamily="34" charset="0"/>
              </a:rPr>
              <a:t>drifting</a:t>
            </a:r>
            <a:r>
              <a:rPr lang="cs-CZ" b="1" dirty="0">
                <a:latin typeface="Calibri Light" pitchFamily="34" charset="0"/>
              </a:rPr>
              <a:t> </a:t>
            </a:r>
            <a:r>
              <a:rPr lang="cs-CZ" b="1" dirty="0" err="1">
                <a:latin typeface="Calibri Light" pitchFamily="34" charset="0"/>
              </a:rPr>
              <a:t>aimlessly</a:t>
            </a:r>
            <a:r>
              <a:rPr lang="cs-CZ" b="1" dirty="0">
                <a:latin typeface="Calibri Light" pitchFamily="34" charset="0"/>
              </a:rPr>
              <a:t> </a:t>
            </a:r>
            <a:r>
              <a:rPr lang="cs-CZ" dirty="0" err="1">
                <a:latin typeface="Calibri Light" pitchFamily="34" charset="0"/>
              </a:rPr>
              <a:t>like</a:t>
            </a:r>
            <a:r>
              <a:rPr lang="cs-CZ" dirty="0">
                <a:latin typeface="Calibri Light" pitchFamily="34" charset="0"/>
              </a:rPr>
              <a:t> a </a:t>
            </a:r>
            <a:r>
              <a:rPr lang="cs-CZ" dirty="0" err="1">
                <a:latin typeface="Calibri Light" pitchFamily="34" charset="0"/>
              </a:rPr>
              <a:t>wind</a:t>
            </a:r>
            <a:r>
              <a:rPr lang="cs-CZ" dirty="0">
                <a:latin typeface="Calibri Light" pitchFamily="34" charset="0"/>
              </a:rPr>
              <a:t>-</a:t>
            </a:r>
            <a:r>
              <a:rPr lang="cs-CZ" dirty="0" err="1">
                <a:latin typeface="Calibri Light" pitchFamily="34" charset="0"/>
              </a:rPr>
              <a:t>blown</a:t>
            </a:r>
            <a:r>
              <a:rPr lang="cs-CZ" dirty="0">
                <a:latin typeface="Calibri Light" pitchFamily="34" charset="0"/>
              </a:rPr>
              <a:t> </a:t>
            </a:r>
            <a:r>
              <a:rPr lang="cs-CZ" dirty="0" err="1">
                <a:latin typeface="Calibri Light" pitchFamily="34" charset="0"/>
              </a:rPr>
              <a:t>leaf</a:t>
            </a:r>
            <a:r>
              <a:rPr lang="cs-CZ" dirty="0">
                <a:latin typeface="Calibri Light" pitchFamily="34" charset="0"/>
              </a:rPr>
              <a:t>, had no agenda – </a:t>
            </a:r>
            <a:r>
              <a:rPr lang="cs-CZ" dirty="0" err="1">
                <a:latin typeface="Calibri Light" pitchFamily="34" charset="0"/>
              </a:rPr>
              <a:t>and</a:t>
            </a:r>
            <a:r>
              <a:rPr lang="cs-CZ" dirty="0">
                <a:latin typeface="Calibri Light" pitchFamily="34" charset="0"/>
              </a:rPr>
              <a:t> </a:t>
            </a:r>
            <a:r>
              <a:rPr lang="cs-CZ" b="1" dirty="0">
                <a:latin typeface="Calibri Light" pitchFamily="34" charset="0"/>
              </a:rPr>
              <a:t>no style </a:t>
            </a:r>
            <a:r>
              <a:rPr lang="cs-CZ" b="1" dirty="0" err="1">
                <a:latin typeface="Calibri Light" pitchFamily="34" charset="0"/>
              </a:rPr>
              <a:t>of</a:t>
            </a:r>
            <a:r>
              <a:rPr lang="cs-CZ" b="1" dirty="0">
                <a:latin typeface="Calibri Light" pitchFamily="34" charset="0"/>
              </a:rPr>
              <a:t> </a:t>
            </a:r>
            <a:r>
              <a:rPr lang="cs-CZ" b="1" dirty="0" err="1">
                <a:latin typeface="Calibri Light" pitchFamily="34" charset="0"/>
              </a:rPr>
              <a:t>its</a:t>
            </a:r>
            <a:r>
              <a:rPr lang="cs-CZ" b="1" dirty="0">
                <a:latin typeface="Calibri Light" pitchFamily="34" charset="0"/>
              </a:rPr>
              <a:t> </a:t>
            </a:r>
            <a:r>
              <a:rPr lang="cs-CZ" b="1" dirty="0" err="1">
                <a:latin typeface="Calibri Light" pitchFamily="34" charset="0"/>
              </a:rPr>
              <a:t>own</a:t>
            </a:r>
            <a:r>
              <a:rPr lang="cs-CZ" dirty="0">
                <a:latin typeface="Calibri Light" pitchFamily="34" charset="0"/>
              </a:rPr>
              <a:t>, </a:t>
            </a:r>
            <a:r>
              <a:rPr lang="cs-CZ" dirty="0" err="1">
                <a:latin typeface="Calibri Light" pitchFamily="34" charset="0"/>
              </a:rPr>
              <a:t>looking</a:t>
            </a:r>
            <a:r>
              <a:rPr lang="cs-CZ" dirty="0">
                <a:latin typeface="Calibri Light" pitchFamily="34" charset="0"/>
              </a:rPr>
              <a:t> to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world</a:t>
            </a:r>
            <a:r>
              <a:rPr lang="cs-CZ" dirty="0">
                <a:latin typeface="Calibri Light" pitchFamily="34" charset="0"/>
              </a:rPr>
              <a:t> to </a:t>
            </a:r>
            <a:r>
              <a:rPr lang="cs-CZ" dirty="0" err="1">
                <a:latin typeface="Calibri Light" pitchFamily="34" charset="0"/>
              </a:rPr>
              <a:t>shape</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way</a:t>
            </a:r>
            <a:r>
              <a:rPr lang="cs-CZ" dirty="0">
                <a:latin typeface="Calibri Light" pitchFamily="34" charset="0"/>
              </a:rPr>
              <a:t> </a:t>
            </a:r>
            <a:r>
              <a:rPr lang="cs-CZ" dirty="0" err="1">
                <a:latin typeface="Calibri Light" pitchFamily="34" charset="0"/>
              </a:rPr>
              <a:t>it</a:t>
            </a:r>
            <a:r>
              <a:rPr lang="cs-CZ" dirty="0">
                <a:latin typeface="Calibri Light" pitchFamily="34" charset="0"/>
              </a:rPr>
              <a:t> </a:t>
            </a:r>
            <a:r>
              <a:rPr lang="cs-CZ" dirty="0" err="1">
                <a:latin typeface="Calibri Light" pitchFamily="34" charset="0"/>
              </a:rPr>
              <a:t>went</a:t>
            </a:r>
            <a:r>
              <a:rPr lang="cs-CZ" dirty="0">
                <a:latin typeface="Calibri Light" pitchFamily="34" charset="0"/>
              </a:rPr>
              <a:t> </a:t>
            </a:r>
            <a:r>
              <a:rPr lang="cs-CZ" dirty="0" err="1">
                <a:latin typeface="Calibri Light" pitchFamily="34" charset="0"/>
              </a:rPr>
              <a:t>about</a:t>
            </a:r>
            <a:r>
              <a:rPr lang="cs-CZ" dirty="0">
                <a:latin typeface="Calibri Light" pitchFamily="34" charset="0"/>
              </a:rPr>
              <a:t> </a:t>
            </a:r>
            <a:r>
              <a:rPr lang="cs-CZ" dirty="0" err="1">
                <a:latin typeface="Calibri Light" pitchFamily="34" charset="0"/>
              </a:rPr>
              <a:t>being</a:t>
            </a:r>
            <a:r>
              <a:rPr lang="cs-CZ" dirty="0">
                <a:latin typeface="Calibri Light" pitchFamily="34" charset="0"/>
              </a:rPr>
              <a:t>.</a:t>
            </a:r>
          </a:p>
        </p:txBody>
      </p:sp>
    </p:spTree>
  </p:cSld>
  <p:clrMapOvr>
    <a:masterClrMapping/>
  </p:clrMapOvr>
  <p:transition spd="slow">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Person – </a:t>
            </a:r>
            <a:r>
              <a:rPr lang="cs-CZ" dirty="0" err="1">
                <a:latin typeface="Calibri" pitchFamily="34" charset="0"/>
              </a:rPr>
              <a:t>value</a:t>
            </a:r>
            <a:r>
              <a:rPr lang="cs-CZ" dirty="0">
                <a:latin typeface="Calibri" pitchFamily="34" charset="0"/>
              </a:rPr>
              <a:t> /</a:t>
            </a:r>
            <a:r>
              <a:rPr lang="cs-CZ" dirty="0" err="1">
                <a:latin typeface="Calibri" pitchFamily="34" charset="0"/>
              </a:rPr>
              <a:t>virtue</a:t>
            </a:r>
            <a:r>
              <a:rPr lang="cs-CZ" dirty="0">
                <a:latin typeface="Calibri" pitchFamily="34" charset="0"/>
              </a:rPr>
              <a:t> – </a:t>
            </a:r>
            <a:r>
              <a:rPr lang="cs-CZ" dirty="0" err="1">
                <a:latin typeface="Calibri" pitchFamily="34" charset="0"/>
              </a:rPr>
              <a:t>world</a:t>
            </a:r>
            <a:endParaRPr lang="cs-CZ" dirty="0">
              <a:latin typeface="Calibri" pitchFamily="34" charset="0"/>
            </a:endParaRPr>
          </a:p>
        </p:txBody>
      </p:sp>
      <p:sp>
        <p:nvSpPr>
          <p:cNvPr id="3" name="Zástupný symbol pro obsah 2"/>
          <p:cNvSpPr>
            <a:spLocks noGrp="1"/>
          </p:cNvSpPr>
          <p:nvPr>
            <p:ph idx="1"/>
          </p:nvPr>
        </p:nvSpPr>
        <p:spPr/>
        <p:txBody>
          <a:bodyPr>
            <a:normAutofit/>
          </a:bodyPr>
          <a:lstStyle/>
          <a:p>
            <a:pPr>
              <a:buNone/>
            </a:pPr>
            <a:r>
              <a:rPr lang="cs-CZ" dirty="0">
                <a:latin typeface="Calibri Light" pitchFamily="34" charset="0"/>
              </a:rPr>
              <a:t>A person </a:t>
            </a:r>
            <a:r>
              <a:rPr lang="cs-CZ" dirty="0" err="1">
                <a:latin typeface="Calibri Light" pitchFamily="34" charset="0"/>
              </a:rPr>
              <a:t>is</a:t>
            </a:r>
            <a:r>
              <a:rPr lang="cs-CZ" dirty="0">
                <a:latin typeface="Calibri Light" pitchFamily="34" charset="0"/>
              </a:rPr>
              <a:t> a </a:t>
            </a:r>
            <a:r>
              <a:rPr lang="cs-CZ" dirty="0" err="1">
                <a:latin typeface="Calibri Light" pitchFamily="34" charset="0"/>
              </a:rPr>
              <a:t>unitary</a:t>
            </a:r>
            <a:r>
              <a:rPr lang="cs-CZ" dirty="0">
                <a:latin typeface="Calibri Light" pitchFamily="34" charset="0"/>
              </a:rPr>
              <a:t>, </a:t>
            </a:r>
            <a:r>
              <a:rPr lang="cs-CZ" dirty="0" err="1">
                <a:latin typeface="Calibri Light" pitchFamily="34" charset="0"/>
              </a:rPr>
              <a:t>self</a:t>
            </a:r>
            <a:r>
              <a:rPr lang="cs-CZ" dirty="0">
                <a:latin typeface="Calibri Light" pitchFamily="34" charset="0"/>
              </a:rPr>
              <a:t>-</a:t>
            </a:r>
            <a:r>
              <a:rPr lang="cs-CZ" dirty="0" err="1">
                <a:latin typeface="Calibri Light" pitchFamily="34" charset="0"/>
              </a:rPr>
              <a:t>consistent</a:t>
            </a:r>
            <a:r>
              <a:rPr lang="cs-CZ" dirty="0">
                <a:latin typeface="Calibri Light" pitchFamily="34" charset="0"/>
              </a:rPr>
              <a:t> </a:t>
            </a:r>
            <a:r>
              <a:rPr lang="cs-CZ" dirty="0" err="1">
                <a:latin typeface="Calibri Light" pitchFamily="34" charset="0"/>
              </a:rPr>
              <a:t>being</a:t>
            </a:r>
            <a:r>
              <a:rPr lang="cs-CZ" dirty="0">
                <a:latin typeface="Calibri Light" pitchFamily="34" charset="0"/>
              </a:rPr>
              <a:t>, </a:t>
            </a:r>
            <a:r>
              <a:rPr lang="cs-CZ" dirty="0" err="1">
                <a:latin typeface="Calibri Light" pitchFamily="34" charset="0"/>
              </a:rPr>
              <a:t>with</a:t>
            </a:r>
            <a:r>
              <a:rPr lang="cs-CZ" dirty="0">
                <a:latin typeface="Calibri Light" pitchFamily="34" charset="0"/>
              </a:rPr>
              <a:t> a </a:t>
            </a:r>
            <a:r>
              <a:rPr lang="cs-CZ" dirty="0" err="1">
                <a:latin typeface="Calibri Light" pitchFamily="34" charset="0"/>
              </a:rPr>
              <a:t>series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desirable</a:t>
            </a:r>
            <a:r>
              <a:rPr lang="cs-CZ" dirty="0">
                <a:latin typeface="Calibri Light" pitchFamily="34" charset="0"/>
              </a:rPr>
              <a:t> </a:t>
            </a:r>
            <a:r>
              <a:rPr lang="cs-CZ" dirty="0" err="1">
                <a:latin typeface="Calibri Light" pitchFamily="34" charset="0"/>
              </a:rPr>
              <a:t>personal</a:t>
            </a:r>
            <a:r>
              <a:rPr lang="cs-CZ" dirty="0">
                <a:latin typeface="Calibri Light" pitchFamily="34" charset="0"/>
              </a:rPr>
              <a:t> </a:t>
            </a:r>
            <a:r>
              <a:rPr lang="cs-CZ" dirty="0" err="1">
                <a:latin typeface="Calibri Light" pitchFamily="34" charset="0"/>
              </a:rPr>
              <a:t>traits</a:t>
            </a:r>
            <a:r>
              <a:rPr lang="cs-CZ" dirty="0">
                <a:latin typeface="Calibri Light" pitchFamily="34" charset="0"/>
              </a:rPr>
              <a:t>, </a:t>
            </a:r>
            <a:r>
              <a:rPr lang="cs-CZ" dirty="0" err="1">
                <a:latin typeface="Calibri Light" pitchFamily="34" charset="0"/>
              </a:rPr>
              <a:t>from</a:t>
            </a:r>
            <a:r>
              <a:rPr lang="cs-CZ" dirty="0">
                <a:latin typeface="Calibri Light" pitchFamily="34" charset="0"/>
              </a:rPr>
              <a:t> </a:t>
            </a:r>
            <a:r>
              <a:rPr lang="cs-CZ" dirty="0" err="1">
                <a:latin typeface="Calibri Light" pitchFamily="34" charset="0"/>
              </a:rPr>
              <a:t>consistency</a:t>
            </a:r>
            <a:r>
              <a:rPr lang="cs-CZ" dirty="0">
                <a:latin typeface="Calibri Light" pitchFamily="34" charset="0"/>
              </a:rPr>
              <a:t> in </a:t>
            </a:r>
            <a:r>
              <a:rPr lang="cs-CZ" dirty="0" err="1">
                <a:latin typeface="Calibri Light" pitchFamily="34" charset="0"/>
              </a:rPr>
              <a:t>thought</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deed</a:t>
            </a:r>
            <a:r>
              <a:rPr lang="cs-CZ" dirty="0">
                <a:latin typeface="Calibri Light" pitchFamily="34" charset="0"/>
              </a:rPr>
              <a:t> to a </a:t>
            </a:r>
            <a:r>
              <a:rPr lang="cs-CZ" dirty="0" err="1">
                <a:latin typeface="Calibri Light" pitchFamily="34" charset="0"/>
              </a:rPr>
              <a:t>rejection</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lying</a:t>
            </a:r>
            <a:r>
              <a:rPr lang="cs-CZ" dirty="0">
                <a:latin typeface="Calibri Light" pitchFamily="34" charset="0"/>
              </a:rPr>
              <a:t>, </a:t>
            </a:r>
            <a:r>
              <a:rPr lang="cs-CZ" dirty="0" err="1">
                <a:latin typeface="Calibri Light" pitchFamily="34" charset="0"/>
              </a:rPr>
              <a:t>since</a:t>
            </a:r>
            <a:r>
              <a:rPr lang="cs-CZ" dirty="0">
                <a:latin typeface="Calibri Light" pitchFamily="34" charset="0"/>
              </a:rPr>
              <a:t> a </a:t>
            </a:r>
            <a:r>
              <a:rPr lang="cs-CZ" dirty="0" err="1">
                <a:latin typeface="Calibri Light" pitchFamily="34" charset="0"/>
              </a:rPr>
              <a:t>conscious</a:t>
            </a:r>
            <a:r>
              <a:rPr lang="cs-CZ" dirty="0">
                <a:latin typeface="Calibri Light" pitchFamily="34" charset="0"/>
              </a:rPr>
              <a:t> </a:t>
            </a:r>
            <a:r>
              <a:rPr lang="cs-CZ" dirty="0" err="1">
                <a:latin typeface="Calibri Light" pitchFamily="34" charset="0"/>
              </a:rPr>
              <a:t>lie</a:t>
            </a:r>
            <a:r>
              <a:rPr lang="cs-CZ" dirty="0">
                <a:latin typeface="Calibri Light" pitchFamily="34" charset="0"/>
              </a:rPr>
              <a:t> </a:t>
            </a:r>
            <a:r>
              <a:rPr lang="cs-CZ" dirty="0" err="1">
                <a:latin typeface="Calibri Light" pitchFamily="34" charset="0"/>
              </a:rPr>
              <a:t>represents</a:t>
            </a:r>
            <a:r>
              <a:rPr lang="cs-CZ" dirty="0">
                <a:latin typeface="Calibri Light" pitchFamily="34" charset="0"/>
              </a:rPr>
              <a:t> a </a:t>
            </a:r>
            <a:r>
              <a:rPr lang="cs-CZ" dirty="0" err="1">
                <a:latin typeface="Calibri Light" pitchFamily="34" charset="0"/>
              </a:rPr>
              <a:t>destructive</a:t>
            </a:r>
            <a:r>
              <a:rPr lang="cs-CZ" dirty="0">
                <a:latin typeface="Calibri Light" pitchFamily="34" charset="0"/>
              </a:rPr>
              <a:t> split in a </a:t>
            </a:r>
            <a:r>
              <a:rPr lang="cs-CZ" dirty="0" err="1">
                <a:latin typeface="Calibri Light" pitchFamily="34" charset="0"/>
              </a:rPr>
              <a:t>subject</a:t>
            </a:r>
            <a:r>
              <a:rPr lang="cs-CZ" dirty="0">
                <a:latin typeface="Calibri Light" pitchFamily="34" charset="0"/>
              </a:rPr>
              <a:t>´s </a:t>
            </a:r>
            <a:r>
              <a:rPr lang="cs-CZ" dirty="0" err="1">
                <a:latin typeface="Calibri Light" pitchFamily="34" charset="0"/>
              </a:rPr>
              <a:t>consciousness</a:t>
            </a:r>
            <a:r>
              <a:rPr lang="cs-CZ" dirty="0">
                <a:latin typeface="Calibri Light" pitchFamily="34" charset="0"/>
              </a:rPr>
              <a:t> </a:t>
            </a:r>
            <a:r>
              <a:rPr lang="cs-CZ" dirty="0" err="1">
                <a:latin typeface="Calibri Light" pitchFamily="34" charset="0"/>
              </a:rPr>
              <a:t>and</a:t>
            </a:r>
            <a:r>
              <a:rPr lang="cs-CZ" dirty="0">
                <a:latin typeface="Calibri Light" pitchFamily="34" charset="0"/>
              </a:rPr>
              <a:t> personality.</a:t>
            </a:r>
          </a:p>
          <a:p>
            <a:pPr>
              <a:buNone/>
            </a:pPr>
            <a:r>
              <a:rPr lang="cs-CZ" b="1" dirty="0">
                <a:latin typeface="Calibri Light" pitchFamily="34" charset="0"/>
              </a:rPr>
              <a:t>A person, a </a:t>
            </a:r>
            <a:r>
              <a:rPr lang="cs-CZ" b="1" dirty="0" err="1">
                <a:latin typeface="Calibri Light" pitchFamily="34" charset="0"/>
              </a:rPr>
              <a:t>unitary</a:t>
            </a:r>
            <a:r>
              <a:rPr lang="cs-CZ" b="1" dirty="0">
                <a:latin typeface="Calibri Light" pitchFamily="34" charset="0"/>
              </a:rPr>
              <a:t> </a:t>
            </a:r>
            <a:r>
              <a:rPr lang="cs-CZ" b="1" dirty="0" err="1">
                <a:latin typeface="Calibri Light" pitchFamily="34" charset="0"/>
              </a:rPr>
              <a:t>being</a:t>
            </a:r>
            <a:r>
              <a:rPr lang="cs-CZ" b="1" dirty="0">
                <a:latin typeface="Calibri Light" pitchFamily="34" charset="0"/>
              </a:rPr>
              <a:t> </a:t>
            </a:r>
            <a:r>
              <a:rPr lang="cs-CZ" b="1" dirty="0" err="1">
                <a:latin typeface="Calibri Light" pitchFamily="34" charset="0"/>
              </a:rPr>
              <a:t>with</a:t>
            </a:r>
            <a:r>
              <a:rPr lang="cs-CZ" b="1" dirty="0">
                <a:latin typeface="Calibri Light" pitchFamily="34" charset="0"/>
              </a:rPr>
              <a:t> </a:t>
            </a:r>
            <a:r>
              <a:rPr lang="cs-CZ" b="1" dirty="0" err="1">
                <a:latin typeface="Calibri Light" pitchFamily="34" charset="0"/>
              </a:rPr>
              <a:t>its</a:t>
            </a:r>
            <a:r>
              <a:rPr lang="cs-CZ" b="1" dirty="0">
                <a:latin typeface="Calibri Light" pitchFamily="34" charset="0"/>
              </a:rPr>
              <a:t> </a:t>
            </a:r>
            <a:r>
              <a:rPr lang="cs-CZ" b="1" dirty="0" err="1">
                <a:latin typeface="Calibri Light" pitchFamily="34" charset="0"/>
              </a:rPr>
              <a:t>own</a:t>
            </a:r>
            <a:r>
              <a:rPr lang="cs-CZ" b="1" dirty="0">
                <a:latin typeface="Calibri Light" pitchFamily="34" charset="0"/>
              </a:rPr>
              <a:t> agenda, </a:t>
            </a:r>
            <a:r>
              <a:rPr lang="cs-CZ" dirty="0" err="1">
                <a:latin typeface="Calibri Light" pitchFamily="34" charset="0"/>
              </a:rPr>
              <a:t>is</a:t>
            </a:r>
            <a:r>
              <a:rPr lang="cs-CZ" dirty="0">
                <a:latin typeface="Calibri Light" pitchFamily="34" charset="0"/>
              </a:rPr>
              <a:t> a </a:t>
            </a:r>
            <a:r>
              <a:rPr lang="cs-CZ" dirty="0" err="1">
                <a:latin typeface="Calibri Light" pitchFamily="34" charset="0"/>
              </a:rPr>
              <a:t>being</a:t>
            </a:r>
            <a:r>
              <a:rPr lang="cs-CZ" dirty="0">
                <a:latin typeface="Calibri Light" pitchFamily="34" charset="0"/>
              </a:rPr>
              <a:t> </a:t>
            </a:r>
            <a:r>
              <a:rPr lang="cs-CZ" dirty="0" err="1">
                <a:latin typeface="Calibri Light" pitchFamily="34" charset="0"/>
              </a:rPr>
              <a:t>who</a:t>
            </a:r>
            <a:r>
              <a:rPr lang="cs-CZ" dirty="0">
                <a:latin typeface="Calibri Light" pitchFamily="34" charset="0"/>
              </a:rPr>
              <a:t> </a:t>
            </a:r>
            <a:r>
              <a:rPr lang="cs-CZ" b="1" dirty="0" err="1">
                <a:latin typeface="Calibri Light" pitchFamily="34" charset="0"/>
              </a:rPr>
              <a:t>lives</a:t>
            </a:r>
            <a:r>
              <a:rPr lang="cs-CZ" b="1" dirty="0">
                <a:latin typeface="Calibri Light" pitchFamily="34" charset="0"/>
              </a:rPr>
              <a:t> in a </a:t>
            </a:r>
            <a:r>
              <a:rPr lang="cs-CZ" b="1" dirty="0" err="1">
                <a:latin typeface="Calibri Light" pitchFamily="34" charset="0"/>
              </a:rPr>
              <a:t>value</a:t>
            </a:r>
            <a:r>
              <a:rPr lang="cs-CZ" b="1" dirty="0">
                <a:latin typeface="Calibri Light" pitchFamily="34" charset="0"/>
              </a:rPr>
              <a:t>-</a:t>
            </a:r>
            <a:r>
              <a:rPr lang="cs-CZ" b="1" dirty="0" err="1">
                <a:latin typeface="Calibri Light" pitchFamily="34" charset="0"/>
              </a:rPr>
              <a:t>laden</a:t>
            </a:r>
            <a:r>
              <a:rPr lang="cs-CZ" b="1" dirty="0">
                <a:latin typeface="Calibri Light" pitchFamily="34" charset="0"/>
              </a:rPr>
              <a:t>, </a:t>
            </a:r>
            <a:r>
              <a:rPr lang="cs-CZ" b="1" dirty="0" err="1">
                <a:latin typeface="Calibri Light" pitchFamily="34" charset="0"/>
              </a:rPr>
              <a:t>meaningfully</a:t>
            </a:r>
            <a:r>
              <a:rPr lang="cs-CZ" b="1" dirty="0">
                <a:latin typeface="Calibri Light" pitchFamily="34" charset="0"/>
              </a:rPr>
              <a:t> </a:t>
            </a:r>
            <a:r>
              <a:rPr lang="cs-CZ" b="1" dirty="0" err="1">
                <a:latin typeface="Calibri Light" pitchFamily="34" charset="0"/>
              </a:rPr>
              <a:t>ordered</a:t>
            </a:r>
            <a:r>
              <a:rPr lang="cs-CZ" b="1" dirty="0">
                <a:latin typeface="Calibri Light" pitchFamily="34" charset="0"/>
              </a:rPr>
              <a:t> </a:t>
            </a:r>
            <a:r>
              <a:rPr lang="cs-CZ" b="1" dirty="0" err="1">
                <a:latin typeface="Calibri Light" pitchFamily="34" charset="0"/>
              </a:rPr>
              <a:t>world</a:t>
            </a:r>
            <a:r>
              <a:rPr lang="cs-CZ" b="1" dirty="0">
                <a:latin typeface="Calibri Light" pitchFamily="34" charset="0"/>
              </a:rPr>
              <a:t>. </a:t>
            </a:r>
            <a:r>
              <a:rPr lang="cs-CZ" dirty="0">
                <a:latin typeface="Calibri Light" pitchFamily="34" charset="0"/>
              </a:rPr>
              <a:t>In </a:t>
            </a:r>
            <a:r>
              <a:rPr lang="cs-CZ" dirty="0" err="1">
                <a:latin typeface="Calibri Light" pitchFamily="34" charset="0"/>
              </a:rPr>
              <a:t>relation</a:t>
            </a:r>
            <a:r>
              <a:rPr lang="cs-CZ" dirty="0">
                <a:latin typeface="Calibri Light" pitchFamily="34" charset="0"/>
              </a:rPr>
              <a:t> to </a:t>
            </a:r>
            <a:r>
              <a:rPr lang="cs-CZ" dirty="0" err="1">
                <a:latin typeface="Calibri Light" pitchFamily="34" charset="0"/>
              </a:rPr>
              <a:t>us</a:t>
            </a:r>
            <a:r>
              <a:rPr lang="cs-CZ" dirty="0">
                <a:latin typeface="Calibri Light" pitchFamily="34" charset="0"/>
              </a:rPr>
              <a:t> </a:t>
            </a:r>
            <a:r>
              <a:rPr lang="cs-CZ" dirty="0" err="1">
                <a:latin typeface="Calibri Light" pitchFamily="34" charset="0"/>
              </a:rPr>
              <a:t>the</a:t>
            </a:r>
            <a:r>
              <a:rPr lang="cs-CZ" b="1" dirty="0">
                <a:latin typeface="Calibri Light" pitchFamily="34" charset="0"/>
              </a:rPr>
              <a:t> </a:t>
            </a:r>
            <a:r>
              <a:rPr lang="cs-CZ" b="1" dirty="0" err="1">
                <a:latin typeface="Calibri Light" pitchFamily="34" charset="0"/>
              </a:rPr>
              <a:t>world</a:t>
            </a:r>
            <a:r>
              <a:rPr lang="cs-CZ" b="1" dirty="0">
                <a:latin typeface="Calibri Light" pitchFamily="34" charset="0"/>
              </a:rPr>
              <a:t> </a:t>
            </a:r>
            <a:r>
              <a:rPr lang="cs-CZ" b="1" dirty="0" err="1">
                <a:latin typeface="Calibri Light" pitchFamily="34" charset="0"/>
              </a:rPr>
              <a:t>is</a:t>
            </a:r>
            <a:r>
              <a:rPr lang="cs-CZ" b="1" dirty="0">
                <a:latin typeface="Calibri Light" pitchFamily="34" charset="0"/>
              </a:rPr>
              <a:t> </a:t>
            </a:r>
            <a:r>
              <a:rPr lang="cs-CZ" b="1" dirty="0" err="1">
                <a:latin typeface="Calibri Light" pitchFamily="34" charset="0"/>
              </a:rPr>
              <a:t>never</a:t>
            </a:r>
            <a:r>
              <a:rPr lang="cs-CZ" b="1" dirty="0">
                <a:latin typeface="Calibri Light" pitchFamily="34" charset="0"/>
              </a:rPr>
              <a:t> </a:t>
            </a:r>
            <a:r>
              <a:rPr lang="cs-CZ" b="1" dirty="0" err="1">
                <a:latin typeface="Calibri Light" pitchFamily="34" charset="0"/>
              </a:rPr>
              <a:t>indifferent</a:t>
            </a:r>
            <a:r>
              <a:rPr lang="cs-CZ" b="1" dirty="0">
                <a:latin typeface="Calibri Light" pitchFamily="34" charset="0"/>
              </a:rPr>
              <a:t> </a:t>
            </a:r>
            <a:r>
              <a:rPr lang="cs-CZ" dirty="0">
                <a:latin typeface="Calibri Light" pitchFamily="34" charset="0"/>
              </a:rPr>
              <a:t>– </a:t>
            </a:r>
            <a:r>
              <a:rPr lang="cs-CZ" dirty="0" err="1">
                <a:latin typeface="Calibri Light" pitchFamily="34" charset="0"/>
              </a:rPr>
              <a:t>it</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necessarily</a:t>
            </a:r>
            <a:r>
              <a:rPr lang="cs-CZ" dirty="0">
                <a:latin typeface="Calibri Light" pitchFamily="34" charset="0"/>
              </a:rPr>
              <a:t> </a:t>
            </a:r>
            <a:r>
              <a:rPr lang="cs-CZ" dirty="0" err="1">
                <a:latin typeface="Calibri Light" pitchFamily="34" charset="0"/>
              </a:rPr>
              <a:t>and</a:t>
            </a:r>
            <a:r>
              <a:rPr lang="cs-CZ" b="1" dirty="0">
                <a:latin typeface="Calibri Light" pitchFamily="34" charset="0"/>
              </a:rPr>
              <a:t> </a:t>
            </a:r>
            <a:r>
              <a:rPr lang="cs-CZ" b="1" dirty="0" err="1">
                <a:latin typeface="Calibri Light" pitchFamily="34" charset="0"/>
              </a:rPr>
              <a:t>from</a:t>
            </a:r>
            <a:r>
              <a:rPr lang="cs-CZ" b="1" dirty="0">
                <a:latin typeface="Calibri Light" pitchFamily="34" charset="0"/>
              </a:rPr>
              <a:t> </a:t>
            </a:r>
            <a:r>
              <a:rPr lang="cs-CZ" b="1" dirty="0" err="1">
                <a:latin typeface="Calibri Light" pitchFamily="34" charset="0"/>
              </a:rPr>
              <a:t>the</a:t>
            </a:r>
            <a:r>
              <a:rPr lang="cs-CZ" b="1" dirty="0">
                <a:latin typeface="Calibri Light" pitchFamily="34" charset="0"/>
              </a:rPr>
              <a:t> start, a </a:t>
            </a:r>
            <a:r>
              <a:rPr lang="cs-CZ" b="1" dirty="0" err="1">
                <a:latin typeface="Calibri Light" pitchFamily="34" charset="0"/>
              </a:rPr>
              <a:t>world</a:t>
            </a:r>
            <a:r>
              <a:rPr lang="cs-CZ" b="1" dirty="0">
                <a:latin typeface="Calibri Light" pitchFamily="34" charset="0"/>
              </a:rPr>
              <a:t> </a:t>
            </a:r>
            <a:r>
              <a:rPr lang="cs-CZ" b="1" dirty="0" err="1">
                <a:latin typeface="Calibri Light" pitchFamily="34" charset="0"/>
              </a:rPr>
              <a:t>of</a:t>
            </a:r>
            <a:r>
              <a:rPr lang="cs-CZ" b="1" dirty="0">
                <a:latin typeface="Calibri Light" pitchFamily="34" charset="0"/>
              </a:rPr>
              <a:t> </a:t>
            </a:r>
            <a:r>
              <a:rPr lang="cs-CZ" b="1" dirty="0" err="1">
                <a:latin typeface="Calibri Light" pitchFamily="34" charset="0"/>
              </a:rPr>
              <a:t>good</a:t>
            </a:r>
            <a:r>
              <a:rPr lang="cs-CZ" b="1" dirty="0">
                <a:latin typeface="Calibri Light" pitchFamily="34" charset="0"/>
              </a:rPr>
              <a:t> </a:t>
            </a:r>
            <a:r>
              <a:rPr lang="cs-CZ" b="1" dirty="0" err="1">
                <a:latin typeface="Calibri Light" pitchFamily="34" charset="0"/>
              </a:rPr>
              <a:t>and</a:t>
            </a:r>
            <a:r>
              <a:rPr lang="cs-CZ" b="1" dirty="0">
                <a:latin typeface="Calibri Light" pitchFamily="34" charset="0"/>
              </a:rPr>
              <a:t> </a:t>
            </a:r>
            <a:r>
              <a:rPr lang="cs-CZ" b="1" dirty="0" err="1">
                <a:latin typeface="Calibri Light" pitchFamily="34" charset="0"/>
              </a:rPr>
              <a:t>evil</a:t>
            </a:r>
            <a:r>
              <a:rPr lang="cs-CZ" b="1" dirty="0">
                <a:latin typeface="Calibri Light" pitchFamily="34" charset="0"/>
              </a:rPr>
              <a:t>.</a:t>
            </a:r>
          </a:p>
        </p:txBody>
      </p:sp>
    </p:spTree>
  </p:cSld>
  <p:clrMapOvr>
    <a:masterClrMapping/>
  </p:clrMapOvr>
  <p:transition spd="slow">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cs-CZ" dirty="0" err="1">
                <a:latin typeface="Calibri" pitchFamily="34" charset="0"/>
              </a:rPr>
              <a:t>Boethius</a:t>
            </a:r>
            <a:endParaRPr lang="cs-CZ" dirty="0">
              <a:latin typeface="Calibri" pitchFamily="34" charset="0"/>
            </a:endParaRPr>
          </a:p>
        </p:txBody>
      </p:sp>
      <p:sp>
        <p:nvSpPr>
          <p:cNvPr id="10243" name="Rectangle 3"/>
          <p:cNvSpPr>
            <a:spLocks noGrp="1" noChangeArrowheads="1"/>
          </p:cNvSpPr>
          <p:nvPr>
            <p:ph type="body" idx="1"/>
          </p:nvPr>
        </p:nvSpPr>
        <p:spPr>
          <a:xfrm>
            <a:off x="662769" y="1932323"/>
            <a:ext cx="9356725" cy="5420656"/>
          </a:xfrm>
        </p:spPr>
        <p:txBody>
          <a:bodyPr>
            <a:normAutofit/>
          </a:bodyPr>
          <a:lstStyle/>
          <a:p>
            <a:pPr marL="536015" indent="-536015">
              <a:lnSpc>
                <a:spcPct val="90000"/>
              </a:lnSpc>
              <a:buNone/>
            </a:pPr>
            <a:r>
              <a:rPr lang="cs-CZ" dirty="0">
                <a:latin typeface="Calibri Light" pitchFamily="34" charset="0"/>
              </a:rPr>
              <a:t>„Persona </a:t>
            </a:r>
            <a:r>
              <a:rPr lang="cs-CZ" dirty="0" err="1">
                <a:latin typeface="Calibri Light" pitchFamily="34" charset="0"/>
              </a:rPr>
              <a:t>est</a:t>
            </a:r>
            <a:r>
              <a:rPr lang="cs-CZ" dirty="0">
                <a:latin typeface="Calibri Light" pitchFamily="34" charset="0"/>
              </a:rPr>
              <a:t> </a:t>
            </a:r>
            <a:r>
              <a:rPr lang="cs-CZ" dirty="0" err="1">
                <a:latin typeface="Calibri Light" pitchFamily="34" charset="0"/>
              </a:rPr>
              <a:t>naturae</a:t>
            </a:r>
            <a:r>
              <a:rPr lang="cs-CZ" dirty="0">
                <a:latin typeface="Calibri Light" pitchFamily="34" charset="0"/>
              </a:rPr>
              <a:t> </a:t>
            </a:r>
            <a:r>
              <a:rPr lang="cs-CZ" dirty="0" err="1">
                <a:latin typeface="Calibri Light" pitchFamily="34" charset="0"/>
              </a:rPr>
              <a:t>rationabilis</a:t>
            </a:r>
            <a:r>
              <a:rPr lang="cs-CZ" dirty="0">
                <a:latin typeface="Calibri Light" pitchFamily="34" charset="0"/>
              </a:rPr>
              <a:t> individua </a:t>
            </a:r>
            <a:r>
              <a:rPr lang="cs-CZ" dirty="0" err="1">
                <a:latin typeface="Calibri Light" pitchFamily="34" charset="0"/>
              </a:rPr>
              <a:t>substantia</a:t>
            </a:r>
            <a:r>
              <a:rPr lang="cs-CZ" dirty="0">
                <a:latin typeface="Calibri Light" pitchFamily="34" charset="0"/>
              </a:rPr>
              <a:t>.“</a:t>
            </a:r>
          </a:p>
          <a:p>
            <a:pPr marL="536015" indent="-536015">
              <a:lnSpc>
                <a:spcPct val="90000"/>
              </a:lnSpc>
              <a:buNone/>
            </a:pPr>
            <a:r>
              <a:rPr lang="fr-FR" i="1" dirty="0">
                <a:latin typeface="Calibri Light" pitchFamily="34" charset="0"/>
              </a:rPr>
              <a:t>De persona et duabus naturis </a:t>
            </a:r>
            <a:r>
              <a:rPr lang="fr-FR" dirty="0">
                <a:latin typeface="Calibri Light" pitchFamily="34" charset="0"/>
              </a:rPr>
              <a:t>3; PL 64, 1343.</a:t>
            </a:r>
            <a:endParaRPr lang="cs-CZ" dirty="0">
              <a:latin typeface="Calibri Light" pitchFamily="34" charset="0"/>
            </a:endParaRPr>
          </a:p>
          <a:p>
            <a:pPr marL="536015" indent="-536015">
              <a:lnSpc>
                <a:spcPct val="90000"/>
              </a:lnSpc>
              <a:buNone/>
            </a:pPr>
            <a:r>
              <a:rPr lang="cs-CZ" b="1" i="1" dirty="0">
                <a:solidFill>
                  <a:srgbClr val="FF0000"/>
                </a:solidFill>
                <a:latin typeface="Calibri Light" pitchFamily="34" charset="0"/>
              </a:rPr>
              <a:t>Person </a:t>
            </a:r>
            <a:r>
              <a:rPr lang="cs-CZ" b="1" i="1" dirty="0" err="1">
                <a:solidFill>
                  <a:srgbClr val="FF0000"/>
                </a:solidFill>
                <a:latin typeface="Calibri Light" pitchFamily="34" charset="0"/>
              </a:rPr>
              <a:t>is</a:t>
            </a:r>
            <a:r>
              <a:rPr lang="cs-CZ" b="1" i="1" dirty="0">
                <a:solidFill>
                  <a:srgbClr val="FF0000"/>
                </a:solidFill>
                <a:latin typeface="Calibri Light" pitchFamily="34" charset="0"/>
              </a:rPr>
              <a:t> </a:t>
            </a:r>
            <a:r>
              <a:rPr lang="en-US" b="1" i="1" dirty="0">
                <a:solidFill>
                  <a:srgbClr val="FF0000"/>
                </a:solidFill>
                <a:latin typeface="Calibri Light" pitchFamily="34" charset="0"/>
              </a:rPr>
              <a:t>an individual substance of a rational nature</a:t>
            </a:r>
            <a:r>
              <a:rPr lang="cs-CZ" b="1" i="1" dirty="0">
                <a:solidFill>
                  <a:srgbClr val="FF0000"/>
                </a:solidFill>
                <a:latin typeface="Calibri Light" pitchFamily="34" charset="0"/>
              </a:rPr>
              <a:t>.</a:t>
            </a:r>
            <a:endParaRPr lang="cs-CZ" dirty="0">
              <a:latin typeface="Calibri Light" pitchFamily="34" charset="0"/>
            </a:endParaRPr>
          </a:p>
          <a:p>
            <a:pPr marL="536015" indent="-536015">
              <a:lnSpc>
                <a:spcPct val="90000"/>
              </a:lnSpc>
              <a:buNone/>
            </a:pPr>
            <a:r>
              <a:rPr lang="en-US" dirty="0">
                <a:latin typeface="Calibri Light" pitchFamily="34" charset="0"/>
              </a:rPr>
              <a:t>"Substance" is used to exclude accidents: We see that accidents cannot constitute person</a:t>
            </a:r>
            <a:r>
              <a:rPr lang="cs-CZ" dirty="0">
                <a:latin typeface="Calibri Light" pitchFamily="34" charset="0"/>
              </a:rPr>
              <a:t>.</a:t>
            </a:r>
          </a:p>
          <a:p>
            <a:pPr marL="536015" indent="-536015">
              <a:lnSpc>
                <a:spcPct val="90000"/>
              </a:lnSpc>
              <a:buNone/>
            </a:pPr>
            <a:endParaRPr lang="cs-CZ" dirty="0">
              <a:latin typeface="Calibri Light" pitchFamily="34" charset="0"/>
            </a:endParaRPr>
          </a:p>
          <a:p>
            <a:pPr marL="536015" indent="-536015">
              <a:lnSpc>
                <a:spcPct val="90000"/>
              </a:lnSpc>
              <a:buNone/>
            </a:pPr>
            <a:endParaRPr lang="cs-CZ" dirty="0"/>
          </a:p>
        </p:txBody>
      </p:sp>
    </p:spTree>
  </p:cSld>
  <p:clrMapOvr>
    <a:masterClrMapping/>
  </p:clrMapOvr>
  <p:transition spd="slow">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latin typeface="Calibri" pitchFamily="34" charset="0"/>
              </a:rPr>
              <a:t>René </a:t>
            </a:r>
            <a:r>
              <a:rPr lang="cs-CZ" dirty="0" err="1">
                <a:latin typeface="Calibri" pitchFamily="34" charset="0"/>
              </a:rPr>
              <a:t>Descartes</a:t>
            </a:r>
            <a:r>
              <a:rPr lang="cs-CZ" dirty="0">
                <a:latin typeface="Calibri" pitchFamily="34" charset="0"/>
              </a:rPr>
              <a:t> / </a:t>
            </a:r>
            <a:r>
              <a:rPr lang="cs-CZ" dirty="0" err="1">
                <a:latin typeface="Calibri" pitchFamily="34" charset="0"/>
              </a:rPr>
              <a:t>Cartesius</a:t>
            </a:r>
            <a:br>
              <a:rPr lang="cs-CZ" dirty="0">
                <a:latin typeface="Calibri" pitchFamily="34" charset="0"/>
              </a:rPr>
            </a:br>
            <a:r>
              <a:rPr lang="cs-CZ" dirty="0">
                <a:latin typeface="Calibri" pitchFamily="34" charset="0"/>
              </a:rPr>
              <a:t>(1596–1650)</a:t>
            </a:r>
          </a:p>
        </p:txBody>
      </p:sp>
      <p:sp>
        <p:nvSpPr>
          <p:cNvPr id="3" name="Zástupný symbol pro obsah 2"/>
          <p:cNvSpPr>
            <a:spLocks noGrp="1"/>
          </p:cNvSpPr>
          <p:nvPr>
            <p:ph idx="1"/>
          </p:nvPr>
        </p:nvSpPr>
        <p:spPr>
          <a:xfrm>
            <a:off x="534670" y="1764295"/>
            <a:ext cx="9624060" cy="5430200"/>
          </a:xfrm>
        </p:spPr>
        <p:txBody>
          <a:bodyPr>
            <a:normAutofit fontScale="92500" lnSpcReduction="10000"/>
          </a:bodyPr>
          <a:lstStyle/>
          <a:p>
            <a:pPr>
              <a:buNone/>
            </a:pPr>
            <a:r>
              <a:rPr lang="en-US" dirty="0">
                <a:latin typeface="Calibri Light" pitchFamily="34" charset="0"/>
              </a:rPr>
              <a:t>„Cartesian dualism“: Cartesian approach saw </a:t>
            </a:r>
            <a:r>
              <a:rPr lang="en-US" b="1" dirty="0">
                <a:latin typeface="Calibri Light" pitchFamily="34" charset="0"/>
              </a:rPr>
              <a:t>reality</a:t>
            </a:r>
            <a:r>
              <a:rPr lang="en-US" dirty="0">
                <a:latin typeface="Calibri Light" pitchFamily="34" charset="0"/>
              </a:rPr>
              <a:t> as </a:t>
            </a:r>
            <a:r>
              <a:rPr lang="en-US" b="1" dirty="0">
                <a:latin typeface="Calibri Light" pitchFamily="34" charset="0"/>
              </a:rPr>
              <a:t>split</a:t>
            </a:r>
            <a:r>
              <a:rPr lang="en-US" dirty="0">
                <a:latin typeface="Calibri Light" pitchFamily="34" charset="0"/>
              </a:rPr>
              <a:t> into mind and matter, </a:t>
            </a:r>
            <a:r>
              <a:rPr lang="en-US" b="1" dirty="0">
                <a:latin typeface="Calibri Light" pitchFamily="34" charset="0"/>
              </a:rPr>
              <a:t>subject</a:t>
            </a:r>
            <a:r>
              <a:rPr lang="en-US" dirty="0">
                <a:latin typeface="Calibri Light" pitchFamily="34" charset="0"/>
              </a:rPr>
              <a:t> and </a:t>
            </a:r>
            <a:r>
              <a:rPr lang="en-US" b="1" dirty="0">
                <a:latin typeface="Calibri Light" pitchFamily="34" charset="0"/>
              </a:rPr>
              <a:t>object</a:t>
            </a:r>
            <a:r>
              <a:rPr lang="en-US" dirty="0">
                <a:latin typeface="Calibri Light" pitchFamily="34" charset="0"/>
              </a:rPr>
              <a:t>, observer and observed, knower and known. </a:t>
            </a:r>
          </a:p>
          <a:p>
            <a:pPr>
              <a:buNone/>
            </a:pPr>
            <a:r>
              <a:rPr lang="en-US" dirty="0">
                <a:latin typeface="Calibri Light" pitchFamily="34" charset="0"/>
              </a:rPr>
              <a:t>„Common sense is the best distributed commodity in the world. For every man is convinced he is well supplied with it.“</a:t>
            </a:r>
          </a:p>
          <a:p>
            <a:pPr>
              <a:buNone/>
            </a:pPr>
            <a:r>
              <a:rPr lang="en-US" dirty="0">
                <a:latin typeface="Calibri Light" pitchFamily="34" charset="0"/>
              </a:rPr>
              <a:t>What can I know? → epistemology, the theory of knowledge at the centre of philosophy for next three hundred years</a:t>
            </a:r>
          </a:p>
          <a:p>
            <a:pPr>
              <a:buNone/>
            </a:pPr>
            <a:r>
              <a:rPr lang="en-US" i="1" dirty="0">
                <a:latin typeface="Calibri Light" pitchFamily="34" charset="0"/>
              </a:rPr>
              <a:t>Cogito ergo sum </a:t>
            </a:r>
            <a:r>
              <a:rPr lang="en-US" dirty="0">
                <a:latin typeface="Calibri Light" pitchFamily="34" charset="0"/>
              </a:rPr>
              <a:t>(„I think, therefore I am.“) </a:t>
            </a:r>
            <a:r>
              <a:rPr lang="en-US" i="1" dirty="0">
                <a:latin typeface="Calibri Light" pitchFamily="34" charset="0"/>
              </a:rPr>
              <a:t>My mind, that part of me that apprehends God and also mathematics, neither of which the senses can do; the mind that I irreducibly am.</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440" y="207984"/>
            <a:ext cx="10441960" cy="1260211"/>
          </a:xfrm>
        </p:spPr>
        <p:txBody>
          <a:bodyPr>
            <a:normAutofit/>
          </a:bodyPr>
          <a:lstStyle/>
          <a:p>
            <a:r>
              <a:rPr lang="cs-CZ" dirty="0" err="1">
                <a:solidFill>
                  <a:srgbClr val="FF0000"/>
                </a:solidFill>
                <a:latin typeface="Calibri Light" pitchFamily="34" charset="0"/>
              </a:rPr>
              <a:t>Philo</a:t>
            </a:r>
            <a:r>
              <a:rPr lang="cs-CZ" dirty="0" err="1">
                <a:solidFill>
                  <a:srgbClr val="0070C0"/>
                </a:solidFill>
                <a:latin typeface="Calibri Light" pitchFamily="34" charset="0"/>
              </a:rPr>
              <a:t>sophy</a:t>
            </a:r>
            <a:r>
              <a:rPr lang="cs-CZ" dirty="0">
                <a:latin typeface="Calibri Light" pitchFamily="34" charset="0"/>
              </a:rPr>
              <a:t> – </a:t>
            </a:r>
            <a:r>
              <a:rPr lang="cs-CZ" dirty="0">
                <a:solidFill>
                  <a:srgbClr val="FF0000"/>
                </a:solidFill>
                <a:latin typeface="Calibri Light" pitchFamily="34" charset="0"/>
              </a:rPr>
              <a:t>love</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solidFill>
                  <a:srgbClr val="0070C0"/>
                </a:solidFill>
                <a:latin typeface="Calibri Light" pitchFamily="34" charset="0"/>
              </a:rPr>
              <a:t>wisdom</a:t>
            </a:r>
            <a:endParaRPr lang="cs-CZ" dirty="0">
              <a:solidFill>
                <a:srgbClr val="0070C0"/>
              </a:solidFill>
              <a:latin typeface="Calibri Light" pitchFamily="34" charset="0"/>
            </a:endParaRPr>
          </a:p>
        </p:txBody>
      </p:sp>
      <p:sp>
        <p:nvSpPr>
          <p:cNvPr id="3" name="Zástupný symbol pro obsah 2"/>
          <p:cNvSpPr>
            <a:spLocks noGrp="1"/>
          </p:cNvSpPr>
          <p:nvPr>
            <p:ph idx="1"/>
          </p:nvPr>
        </p:nvSpPr>
        <p:spPr>
          <a:xfrm>
            <a:off x="3999350" y="1764295"/>
            <a:ext cx="6231492" cy="4990084"/>
          </a:xfrm>
          <a:noFill/>
        </p:spPr>
        <p:txBody>
          <a:bodyPr/>
          <a:lstStyle/>
          <a:p>
            <a:pPr>
              <a:buNone/>
            </a:pPr>
            <a:r>
              <a:rPr lang="cs-CZ" dirty="0" err="1">
                <a:latin typeface="Calibri Light" pitchFamily="34" charset="0"/>
              </a:rPr>
              <a:t>Be</a:t>
            </a:r>
            <a:r>
              <a:rPr lang="cs-CZ" dirty="0">
                <a:latin typeface="Calibri Light" pitchFamily="34" charset="0"/>
              </a:rPr>
              <a:t> </a:t>
            </a:r>
            <a:r>
              <a:rPr lang="cs-CZ" dirty="0" err="1">
                <a:solidFill>
                  <a:srgbClr val="FF0000"/>
                </a:solidFill>
                <a:latin typeface="Calibri Light" pitchFamily="34" charset="0"/>
              </a:rPr>
              <a:t>philo</a:t>
            </a:r>
            <a:r>
              <a:rPr lang="cs-CZ" dirty="0" err="1">
                <a:solidFill>
                  <a:srgbClr val="0070C0"/>
                </a:solidFill>
                <a:latin typeface="Calibri Light" pitchFamily="34" charset="0"/>
              </a:rPr>
              <a:t>sopher</a:t>
            </a:r>
            <a:r>
              <a:rPr lang="cs-CZ" dirty="0">
                <a:latin typeface="Calibri Light" pitchFamily="34" charset="0"/>
              </a:rPr>
              <a:t>:</a:t>
            </a:r>
          </a:p>
          <a:p>
            <a:pPr>
              <a:buNone/>
            </a:pPr>
            <a:r>
              <a:rPr lang="cs-CZ" dirty="0">
                <a:latin typeface="Calibri Light" pitchFamily="34" charset="0"/>
              </a:rPr>
              <a:t>			</a:t>
            </a:r>
            <a:r>
              <a:rPr lang="cs-CZ" dirty="0" err="1">
                <a:solidFill>
                  <a:srgbClr val="FF0000"/>
                </a:solidFill>
                <a:latin typeface="Calibri Light" pitchFamily="34" charset="0"/>
              </a:rPr>
              <a:t>lover</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solidFill>
                  <a:srgbClr val="0070C0"/>
                </a:solidFill>
                <a:latin typeface="Calibri Light" pitchFamily="34" charset="0"/>
              </a:rPr>
              <a:t>wisdom</a:t>
            </a:r>
            <a:endParaRPr lang="cs-CZ" dirty="0">
              <a:solidFill>
                <a:srgbClr val="0070C0"/>
              </a:solidFill>
              <a:latin typeface="Calibri Light" pitchFamily="34" charset="0"/>
            </a:endParaRPr>
          </a:p>
          <a:p>
            <a:pPr>
              <a:buNone/>
            </a:pPr>
            <a:endParaRPr lang="cs-CZ" dirty="0">
              <a:latin typeface="Calibri Light" pitchFamily="34" charset="0"/>
            </a:endParaRPr>
          </a:p>
        </p:txBody>
      </p:sp>
      <p:sp>
        <p:nvSpPr>
          <p:cNvPr id="4" name="Rovnoramenný trojúhelník 3"/>
          <p:cNvSpPr/>
          <p:nvPr/>
        </p:nvSpPr>
        <p:spPr>
          <a:xfrm>
            <a:off x="7367725" y="5130298"/>
            <a:ext cx="505256" cy="635137"/>
          </a:xfrm>
          <a:prstGeom prst="triangle">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cs-CZ" dirty="0">
              <a:solidFill>
                <a:srgbClr val="92D050"/>
              </a:solidFill>
            </a:endParaRPr>
          </a:p>
        </p:txBody>
      </p:sp>
      <p:sp>
        <p:nvSpPr>
          <p:cNvPr id="5" name="Obdélník 4"/>
          <p:cNvSpPr/>
          <p:nvPr/>
        </p:nvSpPr>
        <p:spPr>
          <a:xfrm>
            <a:off x="7367725" y="5765436"/>
            <a:ext cx="505256" cy="714529"/>
          </a:xfrm>
          <a:prstGeom prst="rect">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cs-CZ"/>
          </a:p>
        </p:txBody>
      </p:sp>
      <p:sp>
        <p:nvSpPr>
          <p:cNvPr id="6" name="Elipsa 5"/>
          <p:cNvSpPr/>
          <p:nvPr/>
        </p:nvSpPr>
        <p:spPr>
          <a:xfrm>
            <a:off x="6441421" y="4733338"/>
            <a:ext cx="2273653" cy="22229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cs-CZ"/>
          </a:p>
        </p:txBody>
      </p:sp>
      <p:pic>
        <p:nvPicPr>
          <p:cNvPr id="7" name="Picture 4"/>
          <p:cNvPicPr>
            <a:picLocks noChangeAspect="1" noChangeArrowheads="1"/>
          </p:cNvPicPr>
          <p:nvPr/>
        </p:nvPicPr>
        <p:blipFill>
          <a:blip r:embed="rId3" cstate="print"/>
          <a:srcRect l="19603" r="24038"/>
          <a:stretch>
            <a:fillRect/>
          </a:stretch>
        </p:blipFill>
        <p:spPr bwMode="auto">
          <a:xfrm>
            <a:off x="0" y="1152727"/>
            <a:ext cx="3830932" cy="6408536"/>
          </a:xfrm>
          <a:prstGeom prst="rect">
            <a:avLst/>
          </a:prstGeom>
          <a:noFill/>
          <a:ln w="9525">
            <a:noFill/>
            <a:miter lim="800000"/>
            <a:headEnd/>
            <a:tailEnd/>
          </a:ln>
        </p:spPr>
      </p:pic>
    </p:spTree>
  </p:cSld>
  <p:clrMapOvr>
    <a:masterClrMapping/>
  </p:clrMapOvr>
  <p:transition spd="slow">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cs-CZ" sz="4600" dirty="0" err="1">
                <a:latin typeface="Calibri" pitchFamily="34" charset="0"/>
              </a:rPr>
              <a:t>Thinking</a:t>
            </a:r>
            <a:r>
              <a:rPr lang="cs-CZ" sz="4600" dirty="0">
                <a:latin typeface="Calibri" pitchFamily="34" charset="0"/>
              </a:rPr>
              <a:t> </a:t>
            </a:r>
            <a:r>
              <a:rPr lang="cs-CZ" sz="4600" dirty="0" err="1">
                <a:latin typeface="Calibri" pitchFamily="34" charset="0"/>
              </a:rPr>
              <a:t>reed</a:t>
            </a:r>
            <a:endParaRPr lang="cs-CZ" sz="4600" dirty="0">
              <a:latin typeface="Calibri" pitchFamily="34" charset="0"/>
            </a:endParaRPr>
          </a:p>
        </p:txBody>
      </p:sp>
      <p:sp>
        <p:nvSpPr>
          <p:cNvPr id="6147" name="Rectangle 3"/>
          <p:cNvSpPr>
            <a:spLocks noGrp="1" noChangeArrowheads="1"/>
          </p:cNvSpPr>
          <p:nvPr>
            <p:ph type="body" idx="1"/>
          </p:nvPr>
        </p:nvSpPr>
        <p:spPr>
          <a:xfrm>
            <a:off x="534670" y="1557651"/>
            <a:ext cx="9624060" cy="5795328"/>
          </a:xfrm>
        </p:spPr>
        <p:txBody>
          <a:bodyPr>
            <a:normAutofit/>
          </a:bodyPr>
          <a:lstStyle/>
          <a:p>
            <a:pPr>
              <a:lnSpc>
                <a:spcPct val="90000"/>
              </a:lnSpc>
              <a:buNone/>
            </a:pPr>
            <a:r>
              <a:rPr lang="cs-CZ" sz="2700" dirty="0">
                <a:latin typeface="Calibri Light" pitchFamily="34" charset="0"/>
                <a:cs typeface="Arial" charset="0"/>
              </a:rPr>
              <a:t>(</a:t>
            </a:r>
            <a:r>
              <a:rPr lang="cs-CZ" sz="2700" dirty="0" err="1">
                <a:latin typeface="Calibri Light" pitchFamily="34" charset="0"/>
                <a:cs typeface="Arial" charset="0"/>
              </a:rPr>
              <a:t>Blaise</a:t>
            </a:r>
            <a:r>
              <a:rPr lang="cs-CZ" sz="2700" dirty="0">
                <a:latin typeface="Calibri Light" pitchFamily="34" charset="0"/>
                <a:cs typeface="Arial" charset="0"/>
              </a:rPr>
              <a:t> </a:t>
            </a:r>
            <a:r>
              <a:rPr lang="cs-CZ" sz="2700" dirty="0">
                <a:latin typeface="Calibri Light" pitchFamily="34" charset="0"/>
                <a:cs typeface="Arial" charset="0"/>
                <a:hlinkClick r:id="rId3"/>
              </a:rPr>
              <a:t>Pascal</a:t>
            </a:r>
            <a:r>
              <a:rPr lang="cs-CZ" sz="2700" dirty="0">
                <a:latin typeface="Calibri Light" pitchFamily="34" charset="0"/>
                <a:cs typeface="Arial" charset="0"/>
              </a:rPr>
              <a:t> 1623-62, </a:t>
            </a:r>
            <a:r>
              <a:rPr lang="cs-CZ" sz="2700" i="1" dirty="0" err="1">
                <a:latin typeface="Calibri Light" pitchFamily="34" charset="0"/>
                <a:cs typeface="Arial" charset="0"/>
              </a:rPr>
              <a:t>Pensées</a:t>
            </a:r>
            <a:r>
              <a:rPr lang="cs-CZ" sz="2700" dirty="0">
                <a:latin typeface="Calibri Light" pitchFamily="34" charset="0"/>
                <a:cs typeface="Arial" charset="0"/>
              </a:rPr>
              <a:t>):</a:t>
            </a:r>
          </a:p>
          <a:p>
            <a:pPr eaLnBrk="1" hangingPunct="1">
              <a:lnSpc>
                <a:spcPct val="90000"/>
              </a:lnSpc>
              <a:buNone/>
            </a:pPr>
            <a:endParaRPr lang="cs-CZ" sz="1000" dirty="0">
              <a:latin typeface="Calibri Light" pitchFamily="34" charset="0"/>
              <a:cs typeface="Arial" charset="0"/>
            </a:endParaRPr>
          </a:p>
          <a:p>
            <a:pPr>
              <a:lnSpc>
                <a:spcPct val="90000"/>
              </a:lnSpc>
              <a:buNone/>
            </a:pPr>
            <a:r>
              <a:rPr lang="fr-FR" sz="2500" i="1" dirty="0">
                <a:latin typeface="Calibri Light" pitchFamily="34" charset="0"/>
              </a:rPr>
              <a:t>L'homme n'est qu'un roseau, le plus faible de la nature; mais c'est un roseau pensant. </a:t>
            </a:r>
            <a:r>
              <a:rPr lang="cs-CZ" sz="2500" i="1" dirty="0">
                <a:latin typeface="Calibri Light" pitchFamily="34" charset="0"/>
              </a:rPr>
              <a:t>…</a:t>
            </a:r>
            <a:r>
              <a:rPr lang="fr-FR" sz="2500" i="1" dirty="0">
                <a:latin typeface="Calibri Light" pitchFamily="34" charset="0"/>
              </a:rPr>
              <a:t> une vapeur, une goutte d’eau suffit pour le tuer. Mais </a:t>
            </a:r>
            <a:r>
              <a:rPr lang="cs-CZ" sz="2500" i="1" dirty="0">
                <a:latin typeface="Calibri Light" pitchFamily="34" charset="0"/>
              </a:rPr>
              <a:t>...</a:t>
            </a:r>
            <a:r>
              <a:rPr lang="fr-FR" sz="2500" i="1" dirty="0">
                <a:latin typeface="Calibri Light" pitchFamily="34" charset="0"/>
              </a:rPr>
              <a:t> parce qu’il sait qu’il meurt, et l’avantage que l’univers a sur lui, l’univers n’en sait rien. Ainsi toute notre dignité consiste dans la pensée. C'est de là qu'il faut nous relever, non de l'espace et de la durée. Travaillons donc à bien penser. voilà le principe de la morale.</a:t>
            </a:r>
            <a:r>
              <a:rPr lang="fr-FR" sz="2500" dirty="0">
                <a:latin typeface="Calibri Light" pitchFamily="34" charset="0"/>
              </a:rPr>
              <a:t> </a:t>
            </a:r>
            <a:endParaRPr lang="cs-CZ" sz="2500" i="1" dirty="0">
              <a:latin typeface="Calibri Light" pitchFamily="34" charset="0"/>
              <a:cs typeface="Arial" charset="0"/>
            </a:endParaRPr>
          </a:p>
          <a:p>
            <a:pPr>
              <a:lnSpc>
                <a:spcPct val="90000"/>
              </a:lnSpc>
              <a:buNone/>
            </a:pPr>
            <a:r>
              <a:rPr lang="en-US" sz="2500" b="1" dirty="0">
                <a:latin typeface="Calibri Light" pitchFamily="34" charset="0"/>
              </a:rPr>
              <a:t>Man is but a reed, the most feeble thing in nature; but he is a thinking reed. </a:t>
            </a:r>
            <a:r>
              <a:rPr lang="cs-CZ" sz="2500" b="1" dirty="0">
                <a:latin typeface="Calibri Light" pitchFamily="34" charset="0"/>
              </a:rPr>
              <a:t>…</a:t>
            </a:r>
            <a:r>
              <a:rPr lang="en-US" sz="2500" b="1" dirty="0">
                <a:latin typeface="Calibri Light" pitchFamily="34" charset="0"/>
              </a:rPr>
              <a:t> A </a:t>
            </a:r>
            <a:r>
              <a:rPr lang="en-US" sz="2500" b="1" dirty="0" err="1">
                <a:latin typeface="Calibri Light" pitchFamily="34" charset="0"/>
              </a:rPr>
              <a:t>vapour</a:t>
            </a:r>
            <a:r>
              <a:rPr lang="en-US" sz="2500" b="1" dirty="0">
                <a:latin typeface="Calibri Light" pitchFamily="34" charset="0"/>
              </a:rPr>
              <a:t>, a drop of water suffices to kill him. But, </a:t>
            </a:r>
            <a:r>
              <a:rPr lang="cs-CZ" sz="2500" b="1" dirty="0">
                <a:latin typeface="Calibri Light" pitchFamily="34" charset="0"/>
              </a:rPr>
              <a:t>…</a:t>
            </a:r>
            <a:r>
              <a:rPr lang="en-US" sz="2500" b="1" dirty="0">
                <a:latin typeface="Calibri Light" pitchFamily="34" charset="0"/>
              </a:rPr>
              <a:t>man would still be more noble than that which killed him, because he knows that he dies and the advantage which the universe has over him; the universe knows nothing of this. All our dignity consists, then, in thought. By it we must elevate ourselves, and not by space and time which we cannot fill. Let us </a:t>
            </a:r>
            <a:r>
              <a:rPr lang="en-US" sz="2500" b="1" dirty="0" err="1">
                <a:latin typeface="Calibri Light" pitchFamily="34" charset="0"/>
              </a:rPr>
              <a:t>endeavour</a:t>
            </a:r>
            <a:r>
              <a:rPr lang="en-US" sz="2500" b="1" dirty="0">
                <a:latin typeface="Calibri Light" pitchFamily="34" charset="0"/>
              </a:rPr>
              <a:t>, then, to think well; this is the principle of morality.</a:t>
            </a:r>
            <a:r>
              <a:rPr lang="en-US" sz="2500" dirty="0">
                <a:latin typeface="Calibri Light" pitchFamily="34" charset="0"/>
              </a:rPr>
              <a:t> </a:t>
            </a:r>
            <a:r>
              <a:rPr lang="cs-CZ" sz="2500" dirty="0">
                <a:latin typeface="Calibri Light" pitchFamily="34" charset="0"/>
              </a:rPr>
              <a:t>(347)</a:t>
            </a:r>
          </a:p>
          <a:p>
            <a:pPr>
              <a:lnSpc>
                <a:spcPct val="90000"/>
              </a:lnSpc>
              <a:buNone/>
            </a:pPr>
            <a:endParaRPr lang="cs-CZ" sz="2700" i="1" dirty="0">
              <a:latin typeface="Calibri Light" pitchFamily="34" charset="0"/>
              <a:cs typeface="Arial" charset="0"/>
            </a:endParaRPr>
          </a:p>
        </p:txBody>
      </p:sp>
    </p:spTree>
  </p:cSld>
  <p:clrMapOvr>
    <a:masterClrMapping/>
  </p:clrMapOvr>
  <p:transition spd="slow">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cs-CZ" sz="4600" dirty="0" err="1">
                <a:latin typeface="Calibri" pitchFamily="34" charset="0"/>
              </a:rPr>
              <a:t>Thinking</a:t>
            </a:r>
            <a:r>
              <a:rPr lang="cs-CZ" sz="4600" dirty="0">
                <a:latin typeface="Calibri" pitchFamily="34" charset="0"/>
              </a:rPr>
              <a:t> man – </a:t>
            </a:r>
            <a:r>
              <a:rPr lang="cs-CZ" sz="4600" dirty="0" err="1">
                <a:latin typeface="Calibri" pitchFamily="34" charset="0"/>
              </a:rPr>
              <a:t>loving</a:t>
            </a:r>
            <a:r>
              <a:rPr lang="cs-CZ" sz="4600" dirty="0">
                <a:latin typeface="Calibri" pitchFamily="34" charset="0"/>
              </a:rPr>
              <a:t> </a:t>
            </a:r>
            <a:r>
              <a:rPr lang="cs-CZ" sz="4600" dirty="0" err="1">
                <a:latin typeface="Calibri" pitchFamily="34" charset="0"/>
              </a:rPr>
              <a:t>being</a:t>
            </a:r>
            <a:endParaRPr lang="cs-CZ" sz="4600" dirty="0">
              <a:latin typeface="Calibri" pitchFamily="34" charset="0"/>
            </a:endParaRPr>
          </a:p>
        </p:txBody>
      </p:sp>
      <p:sp>
        <p:nvSpPr>
          <p:cNvPr id="6147" name="Rectangle 3"/>
          <p:cNvSpPr>
            <a:spLocks noGrp="1" noChangeArrowheads="1"/>
          </p:cNvSpPr>
          <p:nvPr>
            <p:ph type="body" idx="1"/>
          </p:nvPr>
        </p:nvSpPr>
        <p:spPr>
          <a:xfrm>
            <a:off x="294139" y="1478259"/>
            <a:ext cx="10020913" cy="5874720"/>
          </a:xfrm>
        </p:spPr>
        <p:txBody>
          <a:bodyPr>
            <a:normAutofit/>
          </a:bodyPr>
          <a:lstStyle/>
          <a:p>
            <a:pPr>
              <a:lnSpc>
                <a:spcPct val="90000"/>
              </a:lnSpc>
              <a:buNone/>
            </a:pPr>
            <a:r>
              <a:rPr lang="cs-CZ" sz="2500" b="1" i="1" dirty="0" err="1">
                <a:latin typeface="Calibri Light" pitchFamily="34" charset="0"/>
                <a:cs typeface="Arial" charset="0"/>
              </a:rPr>
              <a:t>Le</a:t>
            </a:r>
            <a:r>
              <a:rPr lang="cs-CZ" sz="2500" b="1" i="1" dirty="0">
                <a:latin typeface="Calibri Light" pitchFamily="34" charset="0"/>
                <a:cs typeface="Arial" charset="0"/>
              </a:rPr>
              <a:t> silence </a:t>
            </a:r>
            <a:r>
              <a:rPr lang="cs-CZ" sz="2500" b="1" i="1" dirty="0" err="1">
                <a:latin typeface="Calibri Light" pitchFamily="34" charset="0"/>
                <a:cs typeface="Arial" charset="0"/>
              </a:rPr>
              <a:t>éternel</a:t>
            </a:r>
            <a:r>
              <a:rPr lang="cs-CZ" sz="2500" b="1" i="1" dirty="0">
                <a:latin typeface="Calibri Light" pitchFamily="34" charset="0"/>
                <a:cs typeface="Arial" charset="0"/>
              </a:rPr>
              <a:t> de ces </a:t>
            </a:r>
            <a:r>
              <a:rPr lang="cs-CZ" sz="2500" b="1" i="1" dirty="0" err="1">
                <a:latin typeface="Calibri Light" pitchFamily="34" charset="0"/>
                <a:cs typeface="Arial" charset="0"/>
              </a:rPr>
              <a:t>espaces</a:t>
            </a:r>
            <a:r>
              <a:rPr lang="cs-CZ" sz="2500" b="1" i="1" dirty="0">
                <a:latin typeface="Calibri Light" pitchFamily="34" charset="0"/>
                <a:cs typeface="Arial" charset="0"/>
              </a:rPr>
              <a:t> </a:t>
            </a:r>
            <a:r>
              <a:rPr lang="cs-CZ" sz="2500" b="1" i="1" dirty="0" err="1">
                <a:latin typeface="Calibri Light" pitchFamily="34" charset="0"/>
                <a:cs typeface="Arial" charset="0"/>
              </a:rPr>
              <a:t>infinis</a:t>
            </a:r>
            <a:r>
              <a:rPr lang="cs-CZ" sz="2500" b="1" i="1" dirty="0">
                <a:latin typeface="Calibri Light" pitchFamily="34" charset="0"/>
                <a:cs typeface="Arial" charset="0"/>
              </a:rPr>
              <a:t> m´</a:t>
            </a:r>
            <a:r>
              <a:rPr lang="cs-CZ" sz="2500" b="1" i="1" dirty="0" err="1">
                <a:latin typeface="Calibri Light" pitchFamily="34" charset="0"/>
                <a:cs typeface="Arial" charset="0"/>
              </a:rPr>
              <a:t>effraie</a:t>
            </a:r>
            <a:r>
              <a:rPr lang="cs-CZ" sz="2500" b="1" i="1" dirty="0">
                <a:latin typeface="Calibri Light" pitchFamily="34" charset="0"/>
                <a:cs typeface="Arial" charset="0"/>
              </a:rPr>
              <a:t>.</a:t>
            </a:r>
            <a:r>
              <a:rPr lang="cs-CZ" sz="2500" b="1" dirty="0">
                <a:latin typeface="Calibri Light" pitchFamily="34" charset="0"/>
                <a:cs typeface="Arial" charset="0"/>
              </a:rPr>
              <a:t> </a:t>
            </a:r>
            <a:r>
              <a:rPr lang="en-US" sz="2500" b="1" dirty="0">
                <a:solidFill>
                  <a:srgbClr val="FF0000"/>
                </a:solidFill>
                <a:latin typeface="Calibri Light" pitchFamily="34" charset="0"/>
              </a:rPr>
              <a:t>The eternal silence of these infinite spaces terrifies me.</a:t>
            </a:r>
            <a:r>
              <a:rPr lang="cs-CZ" sz="2500" b="1" dirty="0">
                <a:latin typeface="Calibri Light" pitchFamily="34" charset="0"/>
              </a:rPr>
              <a:t> (206)</a:t>
            </a:r>
            <a:endParaRPr lang="cs-CZ" sz="2500" b="1" dirty="0">
              <a:latin typeface="Calibri Light" pitchFamily="34" charset="0"/>
              <a:cs typeface="Arial" charset="0"/>
            </a:endParaRPr>
          </a:p>
          <a:p>
            <a:pPr>
              <a:lnSpc>
                <a:spcPct val="90000"/>
              </a:lnSpc>
              <a:buNone/>
            </a:pPr>
            <a:r>
              <a:rPr lang="cs-CZ" sz="2500" i="1" dirty="0">
                <a:latin typeface="Calibri Light" pitchFamily="34" charset="0"/>
              </a:rPr>
              <a:t>L</a:t>
            </a:r>
            <a:r>
              <a:rPr lang="fr-FR" sz="2500" i="1" dirty="0">
                <a:latin typeface="Calibri Light" pitchFamily="34" charset="0"/>
              </a:rPr>
              <a:t>a vraie morale se moque de la morale</a:t>
            </a:r>
            <a:r>
              <a:rPr lang="cs-CZ" sz="2500" i="1" dirty="0">
                <a:latin typeface="Calibri Light" pitchFamily="34" charset="0"/>
              </a:rPr>
              <a:t>. </a:t>
            </a:r>
            <a:r>
              <a:rPr lang="en-US" sz="2500" dirty="0">
                <a:solidFill>
                  <a:srgbClr val="FF0000"/>
                </a:solidFill>
                <a:latin typeface="Calibri Light" pitchFamily="34" charset="0"/>
              </a:rPr>
              <a:t>True morality makes fun of morality.</a:t>
            </a:r>
            <a:r>
              <a:rPr lang="cs-CZ" sz="2500" dirty="0">
                <a:solidFill>
                  <a:srgbClr val="FF0000"/>
                </a:solidFill>
                <a:latin typeface="Calibri Light" pitchFamily="34" charset="0"/>
              </a:rPr>
              <a:t> </a:t>
            </a:r>
            <a:r>
              <a:rPr lang="cs-CZ" sz="2500" dirty="0">
                <a:latin typeface="Calibri Light" pitchFamily="34" charset="0"/>
              </a:rPr>
              <a:t>(4)</a:t>
            </a:r>
            <a:endParaRPr lang="cs-CZ" sz="2500" dirty="0">
              <a:latin typeface="Calibri Light" pitchFamily="34" charset="0"/>
              <a:cs typeface="Arial" charset="0"/>
            </a:endParaRPr>
          </a:p>
          <a:p>
            <a:pPr>
              <a:lnSpc>
                <a:spcPct val="90000"/>
              </a:lnSpc>
              <a:buNone/>
            </a:pPr>
            <a:r>
              <a:rPr lang="en-US" sz="2500" b="1" dirty="0">
                <a:solidFill>
                  <a:srgbClr val="FF0000"/>
                </a:solidFill>
                <a:latin typeface="Calibri Light" pitchFamily="34" charset="0"/>
              </a:rPr>
              <a:t>Man is obviously made to think. It is his whole dignity and his whole merit; and his whole duty is to think as he ought. Now, the order of thought is to begin with self, and with its Author and its end. Now, of what does the world think? Never of this, but of dancing, playing the lute, singing, making verses, running at the ring, etc., fighting, making oneself king, without thinking what it is to be a king and what to be a man.</a:t>
            </a:r>
            <a:r>
              <a:rPr lang="cs-CZ" sz="2500" b="1" dirty="0">
                <a:latin typeface="Calibri Light" pitchFamily="34" charset="0"/>
              </a:rPr>
              <a:t> (146)</a:t>
            </a:r>
          </a:p>
          <a:p>
            <a:pPr>
              <a:lnSpc>
                <a:spcPct val="90000"/>
              </a:lnSpc>
              <a:buNone/>
            </a:pPr>
            <a:r>
              <a:rPr lang="en-US" sz="2500" dirty="0">
                <a:solidFill>
                  <a:srgbClr val="FF0000"/>
                </a:solidFill>
                <a:latin typeface="Calibri Light" pitchFamily="34" charset="0"/>
              </a:rPr>
              <a:t>I cannot imagine a man without thought; he would be a stone or an animal.</a:t>
            </a:r>
            <a:r>
              <a:rPr lang="cs-CZ" sz="2500" dirty="0">
                <a:latin typeface="Calibri Light" pitchFamily="34" charset="0"/>
              </a:rPr>
              <a:t> (339)</a:t>
            </a:r>
          </a:p>
          <a:p>
            <a:pPr>
              <a:lnSpc>
                <a:spcPct val="90000"/>
              </a:lnSpc>
              <a:buNone/>
            </a:pPr>
            <a:r>
              <a:rPr lang="en-US" sz="2500" b="1" dirty="0">
                <a:latin typeface="Calibri Light" pitchFamily="34" charset="0"/>
              </a:rPr>
              <a:t> </a:t>
            </a:r>
            <a:r>
              <a:rPr lang="fr-FR" sz="2500" b="1" i="1" dirty="0">
                <a:latin typeface="Calibri Light" pitchFamily="34" charset="0"/>
              </a:rPr>
              <a:t>Le cœur a ses raisons, que la raison ne connaît point.</a:t>
            </a:r>
            <a:r>
              <a:rPr lang="cs-CZ" sz="2500" b="1" i="1" dirty="0">
                <a:latin typeface="Calibri Light" pitchFamily="34" charset="0"/>
              </a:rPr>
              <a:t> </a:t>
            </a:r>
            <a:r>
              <a:rPr lang="en-US" sz="2500" b="1" dirty="0">
                <a:solidFill>
                  <a:srgbClr val="FF0000"/>
                </a:solidFill>
                <a:latin typeface="Calibri Light" pitchFamily="34" charset="0"/>
              </a:rPr>
              <a:t>The heart has its reasons, which reason does not know.</a:t>
            </a:r>
            <a:r>
              <a:rPr lang="cs-CZ" sz="2500" b="1" dirty="0">
                <a:solidFill>
                  <a:srgbClr val="FF0000"/>
                </a:solidFill>
                <a:latin typeface="Calibri Light" pitchFamily="34" charset="0"/>
              </a:rPr>
              <a:t> </a:t>
            </a:r>
            <a:r>
              <a:rPr lang="cs-CZ" sz="2500" b="1" dirty="0">
                <a:latin typeface="Calibri Light" pitchFamily="34" charset="0"/>
              </a:rPr>
              <a:t>(227)</a:t>
            </a:r>
            <a:endParaRPr lang="cs-CZ" sz="2500" b="1" dirty="0">
              <a:latin typeface="Calibri Light" pitchFamily="34" charset="0"/>
              <a:cs typeface="Arial" charset="0"/>
            </a:endParaRPr>
          </a:p>
        </p:txBody>
      </p:sp>
    </p:spTree>
  </p:cSld>
  <p:clrMapOvr>
    <a:masterClrMapping/>
  </p:clrMapOvr>
  <p:transition spd="slow">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Friedrich </a:t>
            </a:r>
            <a:r>
              <a:rPr lang="cs-CZ" dirty="0" err="1">
                <a:latin typeface="Calibri" pitchFamily="34" charset="0"/>
              </a:rPr>
              <a:t>Nietzsche</a:t>
            </a:r>
            <a:r>
              <a:rPr lang="cs-CZ" dirty="0">
                <a:latin typeface="Calibri" pitchFamily="34" charset="0"/>
              </a:rPr>
              <a:t> (1844-1900)</a:t>
            </a:r>
          </a:p>
        </p:txBody>
      </p:sp>
      <p:sp>
        <p:nvSpPr>
          <p:cNvPr id="3" name="Zástupný symbol pro obsah 2"/>
          <p:cNvSpPr>
            <a:spLocks noGrp="1"/>
          </p:cNvSpPr>
          <p:nvPr>
            <p:ph idx="1"/>
          </p:nvPr>
        </p:nvSpPr>
        <p:spPr/>
        <p:txBody>
          <a:bodyPr>
            <a:normAutofit/>
          </a:bodyPr>
          <a:lstStyle/>
          <a:p>
            <a:r>
              <a:rPr lang="cs-CZ" dirty="0" err="1">
                <a:latin typeface="Calibri Light" pitchFamily="34" charset="0"/>
              </a:rPr>
              <a:t>All</a:t>
            </a:r>
            <a:r>
              <a:rPr lang="cs-CZ" dirty="0">
                <a:latin typeface="Calibri Light" pitchFamily="34" charset="0"/>
              </a:rPr>
              <a:t> </a:t>
            </a:r>
            <a:r>
              <a:rPr lang="cs-CZ" dirty="0" err="1">
                <a:latin typeface="Calibri Light" pitchFamily="34" charset="0"/>
              </a:rPr>
              <a:t>men</a:t>
            </a:r>
            <a:r>
              <a:rPr lang="cs-CZ" dirty="0">
                <a:latin typeface="Calibri Light" pitchFamily="34" charset="0"/>
              </a:rPr>
              <a:t> </a:t>
            </a:r>
            <a:r>
              <a:rPr lang="cs-CZ" dirty="0" err="1">
                <a:latin typeface="Calibri Light" pitchFamily="34" charset="0"/>
              </a:rPr>
              <a:t>should</a:t>
            </a:r>
            <a:r>
              <a:rPr lang="cs-CZ" dirty="0">
                <a:latin typeface="Calibri Light" pitchFamily="34" charset="0"/>
              </a:rPr>
              <a:t> </a:t>
            </a:r>
            <a:r>
              <a:rPr lang="cs-CZ" dirty="0" err="1">
                <a:latin typeface="Calibri Light" pitchFamily="34" charset="0"/>
              </a:rPr>
              <a:t>be</a:t>
            </a:r>
            <a:r>
              <a:rPr lang="cs-CZ" dirty="0">
                <a:latin typeface="Calibri Light" pitchFamily="34" charset="0"/>
              </a:rPr>
              <a:t> free to </a:t>
            </a:r>
            <a:r>
              <a:rPr lang="cs-CZ" dirty="0" err="1">
                <a:latin typeface="Calibri Light" pitchFamily="34" charset="0"/>
              </a:rPr>
              <a:t>realize</a:t>
            </a:r>
            <a:r>
              <a:rPr lang="cs-CZ" dirty="0">
                <a:latin typeface="Calibri Light" pitchFamily="34" charset="0"/>
              </a:rPr>
              <a:t> </a:t>
            </a:r>
            <a:r>
              <a:rPr lang="cs-CZ" dirty="0" err="1">
                <a:latin typeface="Calibri Light" pitchFamily="34" charset="0"/>
              </a:rPr>
              <a:t>their</a:t>
            </a:r>
            <a:r>
              <a:rPr lang="cs-CZ" dirty="0">
                <a:latin typeface="Calibri Light" pitchFamily="34" charset="0"/>
              </a:rPr>
              <a:t> </a:t>
            </a:r>
            <a:r>
              <a:rPr lang="cs-CZ" dirty="0" err="1">
                <a:latin typeface="Calibri Light" pitchFamily="34" charset="0"/>
              </a:rPr>
              <a:t>potential</a:t>
            </a:r>
            <a:r>
              <a:rPr lang="cs-CZ" dirty="0">
                <a:latin typeface="Calibri Light" pitchFamily="34" charset="0"/>
              </a:rPr>
              <a:t> – </a:t>
            </a:r>
            <a:r>
              <a:rPr lang="cs-CZ" dirty="0" err="1">
                <a:latin typeface="Calibri Light" pitchFamily="34" charset="0"/>
              </a:rPr>
              <a:t>their</a:t>
            </a:r>
            <a:r>
              <a:rPr lang="cs-CZ" dirty="0">
                <a:latin typeface="Calibri Light" pitchFamily="34" charset="0"/>
              </a:rPr>
              <a:t> „</a:t>
            </a:r>
            <a:r>
              <a:rPr lang="cs-CZ" dirty="0" err="1">
                <a:latin typeface="Calibri Light" pitchFamily="34" charset="0"/>
              </a:rPr>
              <a:t>will</a:t>
            </a:r>
            <a:r>
              <a:rPr lang="cs-CZ" dirty="0">
                <a:latin typeface="Calibri Light" pitchFamily="34" charset="0"/>
              </a:rPr>
              <a:t> to </a:t>
            </a:r>
            <a:r>
              <a:rPr lang="cs-CZ" dirty="0" err="1">
                <a:latin typeface="Calibri Light" pitchFamily="34" charset="0"/>
              </a:rPr>
              <a:t>power</a:t>
            </a:r>
            <a:r>
              <a:rPr lang="cs-CZ" dirty="0">
                <a:latin typeface="Calibri Light" pitchFamily="34" charset="0"/>
              </a:rPr>
              <a:t>“,  free to live </a:t>
            </a:r>
            <a:r>
              <a:rPr lang="cs-CZ" dirty="0" err="1">
                <a:latin typeface="Calibri Light" pitchFamily="34" charset="0"/>
              </a:rPr>
              <a:t>life</a:t>
            </a:r>
            <a:r>
              <a:rPr lang="cs-CZ" dirty="0">
                <a:latin typeface="Calibri Light" pitchFamily="34" charset="0"/>
              </a:rPr>
              <a:t> to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full</a:t>
            </a:r>
            <a:r>
              <a:rPr lang="cs-CZ" dirty="0">
                <a:latin typeface="Calibri Light" pitchFamily="34" charset="0"/>
              </a:rPr>
              <a:t>, to </a:t>
            </a:r>
            <a:r>
              <a:rPr lang="cs-CZ" dirty="0" err="1">
                <a:latin typeface="Calibri Light" pitchFamily="34" charset="0"/>
              </a:rPr>
              <a:t>fulfil</a:t>
            </a:r>
            <a:r>
              <a:rPr lang="cs-CZ" dirty="0">
                <a:latin typeface="Calibri Light" pitchFamily="34" charset="0"/>
              </a:rPr>
              <a:t> </a:t>
            </a:r>
            <a:r>
              <a:rPr lang="cs-CZ" dirty="0" err="1">
                <a:latin typeface="Calibri Light" pitchFamily="34" charset="0"/>
              </a:rPr>
              <a:t>themselves</a:t>
            </a:r>
            <a:r>
              <a:rPr lang="cs-CZ" dirty="0">
                <a:latin typeface="Calibri Light" pitchFamily="34" charset="0"/>
              </a:rPr>
              <a:t>. A </a:t>
            </a:r>
            <a:r>
              <a:rPr lang="cs-CZ" dirty="0" err="1">
                <a:latin typeface="Calibri Light" pitchFamily="34" charset="0"/>
              </a:rPr>
              <a:t>human</a:t>
            </a:r>
            <a:r>
              <a:rPr lang="cs-CZ" dirty="0">
                <a:latin typeface="Calibri Light" pitchFamily="34" charset="0"/>
              </a:rPr>
              <a:t> </a:t>
            </a:r>
            <a:r>
              <a:rPr lang="cs-CZ" dirty="0" err="1">
                <a:latin typeface="Calibri Light" pitchFamily="34" charset="0"/>
              </a:rPr>
              <a:t>being</a:t>
            </a:r>
            <a:r>
              <a:rPr lang="cs-CZ" dirty="0">
                <a:latin typeface="Calibri Light" pitchFamily="34" charset="0"/>
              </a:rPr>
              <a:t> </a:t>
            </a:r>
            <a:r>
              <a:rPr lang="cs-CZ" dirty="0" err="1">
                <a:latin typeface="Calibri Light" pitchFamily="34" charset="0"/>
              </a:rPr>
              <a:t>who</a:t>
            </a:r>
            <a:r>
              <a:rPr lang="cs-CZ" dirty="0">
                <a:latin typeface="Calibri Light" pitchFamily="34" charset="0"/>
              </a:rPr>
              <a:t> </a:t>
            </a:r>
            <a:r>
              <a:rPr lang="cs-CZ" dirty="0" err="1">
                <a:latin typeface="Calibri Light" pitchFamily="34" charset="0"/>
              </a:rPr>
              <a:t>thus</a:t>
            </a:r>
            <a:r>
              <a:rPr lang="cs-CZ" dirty="0">
                <a:latin typeface="Calibri Light" pitchFamily="34" charset="0"/>
              </a:rPr>
              <a:t> </a:t>
            </a:r>
            <a:r>
              <a:rPr lang="cs-CZ" dirty="0" err="1">
                <a:latin typeface="Calibri Light" pitchFamily="34" charset="0"/>
              </a:rPr>
              <a:t>develops</a:t>
            </a:r>
            <a:r>
              <a:rPr lang="cs-CZ" dirty="0">
                <a:latin typeface="Calibri Light" pitchFamily="34" charset="0"/>
              </a:rPr>
              <a:t> his </a:t>
            </a:r>
            <a:r>
              <a:rPr lang="cs-CZ" dirty="0" err="1">
                <a:latin typeface="Calibri Light" pitchFamily="34" charset="0"/>
              </a:rPr>
              <a:t>maximumpotential</a:t>
            </a:r>
            <a:r>
              <a:rPr lang="cs-CZ" dirty="0">
                <a:latin typeface="Calibri Light" pitchFamily="34" charset="0"/>
              </a:rPr>
              <a:t> </a:t>
            </a:r>
            <a:r>
              <a:rPr lang="cs-CZ" dirty="0" err="1">
                <a:latin typeface="Calibri Light" pitchFamily="34" charset="0"/>
              </a:rPr>
              <a:t>becomes</a:t>
            </a:r>
            <a:r>
              <a:rPr lang="cs-CZ" dirty="0">
                <a:latin typeface="Calibri Light" pitchFamily="34" charset="0"/>
              </a:rPr>
              <a:t> a sort </a:t>
            </a:r>
            <a:r>
              <a:rPr lang="cs-CZ" dirty="0" err="1">
                <a:latin typeface="Calibri Light" pitchFamily="34" charset="0"/>
              </a:rPr>
              <a:t>of</a:t>
            </a:r>
            <a:r>
              <a:rPr lang="cs-CZ" dirty="0">
                <a:latin typeface="Calibri Light" pitchFamily="34" charset="0"/>
              </a:rPr>
              <a:t> super-</a:t>
            </a:r>
            <a:r>
              <a:rPr lang="cs-CZ" dirty="0" err="1">
                <a:latin typeface="Calibri Light" pitchFamily="34" charset="0"/>
              </a:rPr>
              <a:t>human</a:t>
            </a:r>
            <a:r>
              <a:rPr lang="cs-CZ" dirty="0">
                <a:latin typeface="Calibri Light" pitchFamily="34" charset="0"/>
              </a:rPr>
              <a:t>-</a:t>
            </a:r>
            <a:r>
              <a:rPr lang="cs-CZ" dirty="0" err="1">
                <a:latin typeface="Calibri Light" pitchFamily="34" charset="0"/>
              </a:rPr>
              <a:t>being</a:t>
            </a:r>
            <a:r>
              <a:rPr lang="cs-CZ" dirty="0">
                <a:latin typeface="Calibri Light" pitchFamily="34" charset="0"/>
              </a:rPr>
              <a:t>, „superman“  („</a:t>
            </a:r>
            <a:r>
              <a:rPr lang="cs-CZ" dirty="0" err="1">
                <a:latin typeface="Calibri Light" pitchFamily="34" charset="0"/>
              </a:rPr>
              <a:t>overman</a:t>
            </a:r>
            <a:r>
              <a:rPr lang="cs-CZ" dirty="0">
                <a:latin typeface="Calibri Light" pitchFamily="34" charset="0"/>
              </a:rPr>
              <a:t>“) (</a:t>
            </a:r>
            <a:r>
              <a:rPr lang="cs-CZ" dirty="0" err="1">
                <a:latin typeface="Calibri Light" pitchFamily="34" charset="0"/>
              </a:rPr>
              <a:t>Nieztsche</a:t>
            </a:r>
            <a:r>
              <a:rPr lang="cs-CZ" dirty="0">
                <a:latin typeface="Calibri Light" pitchFamily="34" charset="0"/>
              </a:rPr>
              <a:t> </a:t>
            </a:r>
            <a:r>
              <a:rPr lang="cs-CZ" dirty="0" err="1">
                <a:latin typeface="Calibri Light" pitchFamily="34" charset="0"/>
              </a:rPr>
              <a:t>meant</a:t>
            </a:r>
            <a:r>
              <a:rPr lang="cs-CZ" dirty="0">
                <a:latin typeface="Calibri Light" pitchFamily="34" charset="0"/>
              </a:rPr>
              <a:t> </a:t>
            </a:r>
            <a:r>
              <a:rPr lang="cs-CZ" dirty="0" err="1">
                <a:latin typeface="Calibri Light" pitchFamily="34" charset="0"/>
              </a:rPr>
              <a:t>people</a:t>
            </a:r>
            <a:r>
              <a:rPr lang="cs-CZ" dirty="0">
                <a:latin typeface="Calibri Light" pitchFamily="34" charset="0"/>
              </a:rPr>
              <a:t> </a:t>
            </a:r>
            <a:r>
              <a:rPr lang="cs-CZ" dirty="0" err="1">
                <a:latin typeface="Calibri Light" pitchFamily="34" charset="0"/>
              </a:rPr>
              <a:t>like</a:t>
            </a:r>
            <a:r>
              <a:rPr lang="cs-CZ" dirty="0">
                <a:latin typeface="Calibri Light" pitchFamily="34" charset="0"/>
              </a:rPr>
              <a:t>: </a:t>
            </a:r>
            <a:r>
              <a:rPr lang="cs-CZ" dirty="0" err="1">
                <a:latin typeface="Calibri Light" pitchFamily="34" charset="0"/>
              </a:rPr>
              <a:t>Socrates</a:t>
            </a:r>
            <a:r>
              <a:rPr lang="cs-CZ" dirty="0">
                <a:latin typeface="Calibri Light" pitchFamily="34" charset="0"/>
              </a:rPr>
              <a:t>, </a:t>
            </a:r>
            <a:r>
              <a:rPr lang="cs-CZ" dirty="0" err="1">
                <a:latin typeface="Calibri Light" pitchFamily="34" charset="0"/>
              </a:rPr>
              <a:t>Luther</a:t>
            </a:r>
            <a:r>
              <a:rPr lang="cs-CZ" dirty="0">
                <a:latin typeface="Calibri Light" pitchFamily="34" charset="0"/>
              </a:rPr>
              <a:t>, </a:t>
            </a:r>
            <a:r>
              <a:rPr lang="cs-CZ" dirty="0" err="1">
                <a:latin typeface="Calibri Light" pitchFamily="34" charset="0"/>
              </a:rPr>
              <a:t>Goethe</a:t>
            </a:r>
            <a:r>
              <a:rPr lang="cs-CZ" dirty="0">
                <a:latin typeface="Calibri Light" pitchFamily="34" charset="0"/>
              </a:rPr>
              <a:t>, Napoleon)</a:t>
            </a:r>
          </a:p>
          <a:p>
            <a:r>
              <a:rPr lang="cs-CZ" dirty="0" err="1">
                <a:latin typeface="Calibri Light" pitchFamily="34" charset="0"/>
              </a:rPr>
              <a:t>Personal</a:t>
            </a:r>
            <a:r>
              <a:rPr lang="cs-CZ" dirty="0">
                <a:latin typeface="Calibri Light" pitchFamily="34" charset="0"/>
              </a:rPr>
              <a:t> </a:t>
            </a:r>
            <a:r>
              <a:rPr lang="cs-CZ" dirty="0" err="1">
                <a:latin typeface="Calibri Light" pitchFamily="34" charset="0"/>
              </a:rPr>
              <a:t>happiness</a:t>
            </a:r>
            <a:r>
              <a:rPr lang="cs-CZ" dirty="0">
                <a:latin typeface="Calibri Light" pitchFamily="34" charset="0"/>
              </a:rPr>
              <a:t> = </a:t>
            </a:r>
            <a:r>
              <a:rPr lang="cs-CZ" dirty="0" err="1">
                <a:latin typeface="Calibri Light" pitchFamily="34" charset="0"/>
              </a:rPr>
              <a:t>self</a:t>
            </a:r>
            <a:r>
              <a:rPr lang="cs-CZ" dirty="0">
                <a:latin typeface="Calibri Light" pitchFamily="34" charset="0"/>
              </a:rPr>
              <a:t>-</a:t>
            </a:r>
            <a:r>
              <a:rPr lang="cs-CZ" dirty="0" err="1">
                <a:latin typeface="Calibri Light" pitchFamily="34" charset="0"/>
              </a:rPr>
              <a:t>fulfilment</a:t>
            </a:r>
            <a:endParaRPr lang="cs-CZ" dirty="0">
              <a:latin typeface="Calibri Light" pitchFamily="34" charset="0"/>
            </a:endParaRPr>
          </a:p>
          <a:p>
            <a:r>
              <a:rPr lang="cs-CZ" dirty="0">
                <a:latin typeface="Calibri Light" pitchFamily="34" charset="0"/>
              </a:rPr>
              <a:t>„Dare to </a:t>
            </a:r>
            <a:r>
              <a:rPr lang="cs-CZ" dirty="0" err="1">
                <a:latin typeface="Calibri Light" pitchFamily="34" charset="0"/>
              </a:rPr>
              <a:t>become</a:t>
            </a:r>
            <a:r>
              <a:rPr lang="cs-CZ" dirty="0">
                <a:latin typeface="Calibri Light" pitchFamily="34" charset="0"/>
              </a:rPr>
              <a:t> </a:t>
            </a:r>
            <a:r>
              <a:rPr lang="cs-CZ" dirty="0" err="1">
                <a:latin typeface="Calibri Light" pitchFamily="34" charset="0"/>
              </a:rPr>
              <a:t>what</a:t>
            </a:r>
            <a:r>
              <a:rPr lang="cs-CZ" dirty="0">
                <a:latin typeface="Calibri Light" pitchFamily="34" charset="0"/>
              </a:rPr>
              <a:t> </a:t>
            </a:r>
            <a:r>
              <a:rPr lang="cs-CZ" dirty="0" err="1">
                <a:latin typeface="Calibri Light" pitchFamily="34" charset="0"/>
              </a:rPr>
              <a:t>you</a:t>
            </a:r>
            <a:r>
              <a:rPr lang="cs-CZ" dirty="0">
                <a:latin typeface="Calibri Light" pitchFamily="34" charset="0"/>
              </a:rPr>
              <a:t> are.“</a:t>
            </a:r>
          </a:p>
          <a:p>
            <a:r>
              <a:rPr lang="cs-CZ" dirty="0" err="1">
                <a:latin typeface="Calibri Light" pitchFamily="34" charset="0"/>
              </a:rPr>
              <a:t>We</a:t>
            </a:r>
            <a:r>
              <a:rPr lang="cs-CZ" dirty="0">
                <a:latin typeface="Calibri Light" pitchFamily="34" charset="0"/>
              </a:rPr>
              <a:t> are </a:t>
            </a:r>
            <a:r>
              <a:rPr lang="cs-CZ" dirty="0" err="1">
                <a:latin typeface="Calibri Light" pitchFamily="34" charset="0"/>
              </a:rPr>
              <a:t>under</a:t>
            </a:r>
            <a:r>
              <a:rPr lang="cs-CZ" dirty="0">
                <a:latin typeface="Calibri Light" pitchFamily="34" charset="0"/>
              </a:rPr>
              <a:t> </a:t>
            </a:r>
            <a:r>
              <a:rPr lang="cs-CZ" dirty="0" err="1">
                <a:latin typeface="Calibri Light" pitchFamily="34" charset="0"/>
              </a:rPr>
              <a:t>an</a:t>
            </a:r>
            <a:r>
              <a:rPr lang="cs-CZ" dirty="0">
                <a:latin typeface="Calibri Light" pitchFamily="34" charset="0"/>
              </a:rPr>
              <a:t> </a:t>
            </a:r>
            <a:r>
              <a:rPr lang="cs-CZ" dirty="0" err="1">
                <a:latin typeface="Calibri Light" pitchFamily="34" charset="0"/>
              </a:rPr>
              <a:t>obligation</a:t>
            </a:r>
            <a:r>
              <a:rPr lang="cs-CZ" dirty="0">
                <a:latin typeface="Calibri Light" pitchFamily="34" charset="0"/>
              </a:rPr>
              <a:t> to re-</a:t>
            </a:r>
            <a:r>
              <a:rPr lang="cs-CZ" dirty="0" err="1">
                <a:latin typeface="Calibri Light" pitchFamily="34" charset="0"/>
              </a:rPr>
              <a:t>evaluate</a:t>
            </a:r>
            <a:r>
              <a:rPr lang="cs-CZ" dirty="0">
                <a:latin typeface="Calibri Light" pitchFamily="34" charset="0"/>
              </a:rPr>
              <a:t> </a:t>
            </a:r>
            <a:r>
              <a:rPr lang="cs-CZ" dirty="0" err="1">
                <a:latin typeface="Calibri Light" pitchFamily="34" charset="0"/>
              </a:rPr>
              <a:t>our</a:t>
            </a:r>
            <a:r>
              <a:rPr lang="cs-CZ" dirty="0">
                <a:latin typeface="Calibri Light" pitchFamily="34" charset="0"/>
              </a:rPr>
              <a:t> </a:t>
            </a:r>
            <a:r>
              <a:rPr lang="cs-CZ" dirty="0" err="1">
                <a:latin typeface="Calibri Light" pitchFamily="34" charset="0"/>
              </a:rPr>
              <a:t>values</a:t>
            </a:r>
            <a:r>
              <a:rPr lang="cs-CZ" dirty="0">
                <a:latin typeface="Calibri Light" pitchFamily="34" charset="0"/>
              </a:rPr>
              <a:t>.</a:t>
            </a:r>
          </a:p>
          <a:p>
            <a:endParaRPr lang="cs-CZ" dirty="0">
              <a:latin typeface="Calibri Light" pitchFamily="34" charset="0"/>
            </a:endParaRPr>
          </a:p>
        </p:txBody>
      </p:sp>
    </p:spTree>
  </p:cSld>
  <p:clrMapOvr>
    <a:masterClrMapping/>
  </p:clrMapOvr>
  <p:transition spd="slow">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lgn="l"/>
            <a:r>
              <a:rPr lang="cs-CZ" dirty="0">
                <a:latin typeface="Calibri" pitchFamily="34" charset="0"/>
              </a:rPr>
              <a:t>Man as a </a:t>
            </a:r>
            <a:r>
              <a:rPr lang="cs-CZ" dirty="0" err="1">
                <a:latin typeface="Calibri" pitchFamily="34" charset="0"/>
              </a:rPr>
              <a:t>problematic</a:t>
            </a:r>
            <a:r>
              <a:rPr lang="cs-CZ" dirty="0">
                <a:latin typeface="Calibri" pitchFamily="34" charset="0"/>
              </a:rPr>
              <a:t> </a:t>
            </a:r>
            <a:r>
              <a:rPr lang="cs-CZ" dirty="0" err="1">
                <a:latin typeface="Calibri" pitchFamily="34" charset="0"/>
              </a:rPr>
              <a:t>being</a:t>
            </a:r>
            <a:r>
              <a:rPr lang="cs-CZ" dirty="0">
                <a:latin typeface="Calibri" pitchFamily="34" charset="0"/>
              </a:rPr>
              <a:t> </a:t>
            </a:r>
          </a:p>
        </p:txBody>
      </p:sp>
      <p:sp>
        <p:nvSpPr>
          <p:cNvPr id="14339" name="Rectangle 3"/>
          <p:cNvSpPr>
            <a:spLocks noGrp="1" noChangeArrowheads="1"/>
          </p:cNvSpPr>
          <p:nvPr>
            <p:ph type="body" idx="1"/>
          </p:nvPr>
        </p:nvSpPr>
        <p:spPr>
          <a:xfrm>
            <a:off x="534670" y="1764295"/>
            <a:ext cx="9624060" cy="5588684"/>
          </a:xfrm>
        </p:spPr>
        <p:txBody>
          <a:bodyPr>
            <a:normAutofit fontScale="92500" lnSpcReduction="10000"/>
          </a:bodyPr>
          <a:lstStyle/>
          <a:p>
            <a:pPr eaLnBrk="1" hangingPunct="1">
              <a:lnSpc>
                <a:spcPct val="80000"/>
              </a:lnSpc>
              <a:buNone/>
            </a:pPr>
            <a:r>
              <a:rPr lang="cs-CZ" dirty="0">
                <a:latin typeface="Calibri Light" pitchFamily="34" charset="0"/>
              </a:rPr>
              <a:t>Friedrich </a:t>
            </a:r>
            <a:r>
              <a:rPr lang="cs-CZ" dirty="0" err="1">
                <a:latin typeface="Calibri Light" pitchFamily="34" charset="0"/>
                <a:hlinkClick r:id="rId3"/>
              </a:rPr>
              <a:t>Nietzsche</a:t>
            </a:r>
            <a:r>
              <a:rPr lang="cs-CZ" dirty="0">
                <a:latin typeface="Calibri Light" pitchFamily="34" charset="0"/>
              </a:rPr>
              <a:t> (1844-1900)</a:t>
            </a:r>
          </a:p>
          <a:p>
            <a:pPr>
              <a:lnSpc>
                <a:spcPct val="80000"/>
              </a:lnSpc>
              <a:buNone/>
            </a:pPr>
            <a:r>
              <a:rPr lang="en-US" dirty="0">
                <a:latin typeface="Calibri Light" pitchFamily="34" charset="0"/>
              </a:rPr>
              <a:t>"How can </a:t>
            </a:r>
            <a:r>
              <a:rPr lang="cs-CZ" dirty="0">
                <a:latin typeface="Calibri Light" pitchFamily="34" charset="0"/>
              </a:rPr>
              <a:t>a </a:t>
            </a:r>
            <a:r>
              <a:rPr lang="en-US" dirty="0">
                <a:latin typeface="Calibri Light" pitchFamily="34" charset="0"/>
              </a:rPr>
              <a:t>man know</a:t>
            </a:r>
            <a:r>
              <a:rPr lang="cs-CZ" dirty="0">
                <a:latin typeface="Calibri Light" pitchFamily="34" charset="0"/>
              </a:rPr>
              <a:t> </a:t>
            </a:r>
            <a:r>
              <a:rPr lang="cs-CZ" dirty="0" err="1">
                <a:latin typeface="Calibri Light" pitchFamily="34" charset="0"/>
              </a:rPr>
              <a:t>himself</a:t>
            </a:r>
            <a:r>
              <a:rPr lang="en-US" dirty="0">
                <a:latin typeface="Calibri Light" pitchFamily="34" charset="0"/>
              </a:rPr>
              <a:t>?" - „</a:t>
            </a:r>
            <a:r>
              <a:rPr lang="cs-CZ" dirty="0">
                <a:latin typeface="Calibri Light" pitchFamily="34" charset="0"/>
              </a:rPr>
              <a:t>He</a:t>
            </a:r>
            <a:r>
              <a:rPr lang="en-US" dirty="0">
                <a:latin typeface="Calibri Light" pitchFamily="34" charset="0"/>
              </a:rPr>
              <a:t> is </a:t>
            </a:r>
            <a:r>
              <a:rPr lang="cs-CZ" dirty="0">
                <a:latin typeface="Calibri Light" pitchFamily="34" charset="0"/>
              </a:rPr>
              <a:t>a </a:t>
            </a:r>
            <a:r>
              <a:rPr lang="cs-CZ" dirty="0" err="1">
                <a:latin typeface="Calibri Light" pitchFamily="34" charset="0"/>
              </a:rPr>
              <a:t>thing</a:t>
            </a:r>
            <a:r>
              <a:rPr lang="cs-CZ" dirty="0">
                <a:latin typeface="Calibri Light" pitchFamily="34" charset="0"/>
              </a:rPr>
              <a:t> </a:t>
            </a:r>
            <a:r>
              <a:rPr lang="en-US" dirty="0">
                <a:latin typeface="Calibri Light" pitchFamily="34" charset="0"/>
              </a:rPr>
              <a:t>dark and </a:t>
            </a:r>
            <a:r>
              <a:rPr lang="cs-CZ" dirty="0" err="1">
                <a:latin typeface="Calibri Light" pitchFamily="34" charset="0"/>
              </a:rPr>
              <a:t>veiled</a:t>
            </a:r>
            <a:r>
              <a:rPr lang="en-US" dirty="0">
                <a:latin typeface="Calibri Light" pitchFamily="34" charset="0"/>
              </a:rPr>
              <a:t>…" </a:t>
            </a:r>
            <a:r>
              <a:rPr lang="cs-CZ" dirty="0">
                <a:latin typeface="Calibri Light" pitchFamily="34" charset="0"/>
              </a:rPr>
              <a:t>(1)</a:t>
            </a:r>
          </a:p>
          <a:p>
            <a:pPr>
              <a:lnSpc>
                <a:spcPct val="80000"/>
              </a:lnSpc>
              <a:buNone/>
            </a:pPr>
            <a:r>
              <a:rPr lang="cs-CZ" dirty="0">
                <a:latin typeface="Calibri Light" pitchFamily="34" charset="0"/>
              </a:rPr>
              <a:t>He i</a:t>
            </a:r>
            <a:r>
              <a:rPr lang="en-US" dirty="0">
                <a:latin typeface="Calibri Light" pitchFamily="34" charset="0"/>
              </a:rPr>
              <a:t>s "yet indeterminate animal", an eccentric animal species.</a:t>
            </a:r>
            <a:endParaRPr lang="cs-CZ" dirty="0">
              <a:latin typeface="Calibri Light" pitchFamily="34" charset="0"/>
            </a:endParaRPr>
          </a:p>
          <a:p>
            <a:pPr>
              <a:lnSpc>
                <a:spcPct val="80000"/>
              </a:lnSpc>
              <a:buNone/>
            </a:pPr>
            <a:r>
              <a:rPr lang="en-US" dirty="0">
                <a:latin typeface="Calibri Light" pitchFamily="34" charset="0"/>
              </a:rPr>
              <a:t>As a result of "forcible separation from the animal past" man suffers himself, the problem of its purpose. This is the beginning, the transition, in fact, a person is "almost human embryo of the future" - the first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the</a:t>
            </a:r>
            <a:r>
              <a:rPr lang="cs-CZ" dirty="0">
                <a:latin typeface="Calibri Light" pitchFamily="34" charset="0"/>
              </a:rPr>
              <a:t> genus </a:t>
            </a:r>
            <a:r>
              <a:rPr lang="en-US" dirty="0">
                <a:latin typeface="Calibri Light" pitchFamily="34" charset="0"/>
              </a:rPr>
              <a:t>of man. "Man is something fluid and pliable – it</a:t>
            </a:r>
            <a:r>
              <a:rPr lang="cs-CZ" dirty="0">
                <a:latin typeface="Calibri Light" pitchFamily="34" charset="0"/>
              </a:rPr>
              <a:t> </a:t>
            </a:r>
            <a:r>
              <a:rPr lang="en-US" dirty="0">
                <a:latin typeface="Calibri Light" pitchFamily="34" charset="0"/>
              </a:rPr>
              <a:t>can do what </a:t>
            </a:r>
            <a:r>
              <a:rPr lang="cs-CZ" dirty="0" err="1">
                <a:latin typeface="Calibri Light" pitchFamily="34" charset="0"/>
              </a:rPr>
              <a:t>it</a:t>
            </a:r>
            <a:r>
              <a:rPr lang="en-US" dirty="0">
                <a:latin typeface="Calibri Light" pitchFamily="34" charset="0"/>
              </a:rPr>
              <a:t> wants." Life is the "will to power" (Schopenhauer: the will to live), not austerity.</a:t>
            </a:r>
            <a:endParaRPr lang="cs-CZ" dirty="0">
              <a:latin typeface="Calibri Light" pitchFamily="34" charset="0"/>
            </a:endParaRPr>
          </a:p>
          <a:p>
            <a:pPr>
              <a:lnSpc>
                <a:spcPct val="80000"/>
              </a:lnSpc>
              <a:buNone/>
            </a:pPr>
            <a:r>
              <a:rPr lang="en-US" i="1" dirty="0">
                <a:latin typeface="Calibri Light" pitchFamily="34" charset="0"/>
              </a:rPr>
              <a:t>Was </a:t>
            </a:r>
            <a:r>
              <a:rPr lang="en-US" i="1" dirty="0" err="1">
                <a:latin typeface="Calibri Light" pitchFamily="34" charset="0"/>
              </a:rPr>
              <a:t>sagt</a:t>
            </a:r>
            <a:r>
              <a:rPr lang="en-US" i="1" dirty="0">
                <a:latin typeface="Calibri Light" pitchFamily="34" charset="0"/>
              </a:rPr>
              <a:t> </a:t>
            </a:r>
            <a:r>
              <a:rPr lang="en-US" i="1" dirty="0" err="1">
                <a:latin typeface="Calibri Light" pitchFamily="34" charset="0"/>
              </a:rPr>
              <a:t>dein</a:t>
            </a:r>
            <a:r>
              <a:rPr lang="en-US" i="1" dirty="0">
                <a:latin typeface="Calibri Light" pitchFamily="34" charset="0"/>
              </a:rPr>
              <a:t> </a:t>
            </a:r>
            <a:r>
              <a:rPr lang="en-US" i="1" dirty="0" err="1">
                <a:latin typeface="Calibri Light" pitchFamily="34" charset="0"/>
              </a:rPr>
              <a:t>Gewissen</a:t>
            </a:r>
            <a:r>
              <a:rPr lang="en-US" i="1" dirty="0">
                <a:latin typeface="Calibri Light" pitchFamily="34" charset="0"/>
              </a:rPr>
              <a:t>? — 'Du </a:t>
            </a:r>
            <a:r>
              <a:rPr lang="en-US" i="1" dirty="0" err="1">
                <a:latin typeface="Calibri Light" pitchFamily="34" charset="0"/>
              </a:rPr>
              <a:t>sollst</a:t>
            </a:r>
            <a:r>
              <a:rPr lang="en-US" i="1" dirty="0">
                <a:latin typeface="Calibri Light" pitchFamily="34" charset="0"/>
              </a:rPr>
              <a:t> </a:t>
            </a:r>
            <a:r>
              <a:rPr lang="en-US" i="1" dirty="0" err="1">
                <a:latin typeface="Calibri Light" pitchFamily="34" charset="0"/>
              </a:rPr>
              <a:t>der</a:t>
            </a:r>
            <a:r>
              <a:rPr lang="en-US" i="1" dirty="0">
                <a:latin typeface="Calibri Light" pitchFamily="34" charset="0"/>
              </a:rPr>
              <a:t> </a:t>
            </a:r>
            <a:r>
              <a:rPr lang="en-US" i="1" dirty="0" err="1">
                <a:latin typeface="Calibri Light" pitchFamily="34" charset="0"/>
              </a:rPr>
              <a:t>werden</a:t>
            </a:r>
            <a:r>
              <a:rPr lang="en-US" i="1" dirty="0">
                <a:latin typeface="Calibri Light" pitchFamily="34" charset="0"/>
              </a:rPr>
              <a:t>, </a:t>
            </a:r>
            <a:r>
              <a:rPr lang="en-US" i="1" dirty="0" err="1">
                <a:latin typeface="Calibri Light" pitchFamily="34" charset="0"/>
              </a:rPr>
              <a:t>der</a:t>
            </a:r>
            <a:r>
              <a:rPr lang="en-US" i="1" dirty="0">
                <a:latin typeface="Calibri Light" pitchFamily="34" charset="0"/>
              </a:rPr>
              <a:t> du </a:t>
            </a:r>
            <a:r>
              <a:rPr lang="en-US" i="1" dirty="0" err="1">
                <a:latin typeface="Calibri Light" pitchFamily="34" charset="0"/>
              </a:rPr>
              <a:t>bist</a:t>
            </a:r>
            <a:r>
              <a:rPr lang="en-US" i="1" dirty="0">
                <a:latin typeface="Calibri Light" pitchFamily="34" charset="0"/>
              </a:rPr>
              <a:t>.</a:t>
            </a:r>
            <a:endParaRPr lang="cs-CZ" dirty="0">
              <a:latin typeface="Calibri Light" pitchFamily="34" charset="0"/>
            </a:endParaRPr>
          </a:p>
          <a:p>
            <a:pPr>
              <a:lnSpc>
                <a:spcPct val="80000"/>
              </a:lnSpc>
              <a:buNone/>
            </a:pPr>
            <a:r>
              <a:rPr lang="en-US" dirty="0">
                <a:latin typeface="Calibri Light" pitchFamily="34" charset="0"/>
              </a:rPr>
              <a:t>What does your conscience say? — "You shall become the person you are.</a:t>
            </a:r>
            <a:r>
              <a:rPr lang="cs-CZ" dirty="0">
                <a:latin typeface="Calibri Light" pitchFamily="34" charset="0"/>
              </a:rPr>
              <a:t>“(2)</a:t>
            </a:r>
            <a:endParaRPr lang="en-US" dirty="0">
              <a:latin typeface="Calibri Light" pitchFamily="34" charset="0"/>
            </a:endParaRPr>
          </a:p>
          <a:p>
            <a:pPr>
              <a:lnSpc>
                <a:spcPct val="80000"/>
              </a:lnSpc>
              <a:buNone/>
            </a:pPr>
            <a:endParaRPr lang="cs-CZ" dirty="0">
              <a:latin typeface="Calibri Light" pitchFamily="34" charset="0"/>
            </a:endParaRPr>
          </a:p>
        </p:txBody>
      </p:sp>
      <p:pic>
        <p:nvPicPr>
          <p:cNvPr id="4" name="Picture 2" descr="C:\Documents and Settings\Olga Moldanová\Dokumenty\Obrázky\friedrich-nietzsche.jpg"/>
          <p:cNvPicPr>
            <a:picLocks noChangeAspect="1" noChangeArrowheads="1"/>
          </p:cNvPicPr>
          <p:nvPr/>
        </p:nvPicPr>
        <p:blipFill>
          <a:blip r:embed="rId4" cstate="print"/>
          <a:srcRect/>
          <a:stretch>
            <a:fillRect/>
          </a:stretch>
        </p:blipFill>
        <p:spPr bwMode="auto">
          <a:xfrm>
            <a:off x="8645506" y="0"/>
            <a:ext cx="2047895" cy="2192788"/>
          </a:xfrm>
          <a:prstGeom prst="rect">
            <a:avLst/>
          </a:prstGeom>
          <a:noFill/>
          <a:ln w="9525">
            <a:noFill/>
            <a:miter lim="800000"/>
            <a:headEnd/>
            <a:tailEnd/>
          </a:ln>
        </p:spPr>
      </p:pic>
    </p:spTree>
  </p:cSld>
  <p:clrMapOvr>
    <a:masterClrMapping/>
  </p:clrMapOvr>
  <p:transition spd="slow">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78348" y="302801"/>
            <a:ext cx="10105123" cy="1260211"/>
          </a:xfrm>
        </p:spPr>
        <p:txBody>
          <a:bodyPr>
            <a:noAutofit/>
          </a:bodyPr>
          <a:lstStyle/>
          <a:p>
            <a:r>
              <a:rPr lang="en-US" sz="3200" i="1" dirty="0">
                <a:latin typeface="Calibri" pitchFamily="34" charset="0"/>
              </a:rPr>
              <a:t>Man is a disease of the </a:t>
            </a:r>
            <a:r>
              <a:rPr lang="cs-CZ" sz="3200" i="1" dirty="0" err="1">
                <a:latin typeface="Calibri" pitchFamily="34" charset="0"/>
              </a:rPr>
              <a:t>eart</a:t>
            </a:r>
            <a:r>
              <a:rPr lang="en-US" sz="3200" i="1" dirty="0">
                <a:latin typeface="Calibri" pitchFamily="34" charset="0"/>
              </a:rPr>
              <a:t>.</a:t>
            </a:r>
            <a:br>
              <a:rPr lang="cs-CZ" sz="3200" i="1" dirty="0">
                <a:latin typeface="Calibri" pitchFamily="34" charset="0"/>
              </a:rPr>
            </a:br>
            <a:r>
              <a:rPr lang="en-US" sz="3200" i="1" dirty="0">
                <a:latin typeface="Calibri" pitchFamily="34" charset="0"/>
              </a:rPr>
              <a:t>The </a:t>
            </a:r>
            <a:r>
              <a:rPr lang="en-US" sz="3200" i="1" dirty="0" err="1">
                <a:latin typeface="Calibri" pitchFamily="34" charset="0"/>
              </a:rPr>
              <a:t>overman</a:t>
            </a:r>
            <a:r>
              <a:rPr lang="en-US" sz="3200" i="1" dirty="0">
                <a:latin typeface="Calibri" pitchFamily="34" charset="0"/>
              </a:rPr>
              <a:t> is the meaning of the earth.</a:t>
            </a:r>
            <a:endParaRPr lang="cs-CZ" sz="3200" i="1" dirty="0">
              <a:latin typeface="Calibri" pitchFamily="34" charset="0"/>
            </a:endParaRPr>
          </a:p>
        </p:txBody>
      </p:sp>
      <p:sp>
        <p:nvSpPr>
          <p:cNvPr id="15363" name="Rectangle 3"/>
          <p:cNvSpPr>
            <a:spLocks noGrp="1" noChangeArrowheads="1"/>
          </p:cNvSpPr>
          <p:nvPr>
            <p:ph type="body" idx="1"/>
          </p:nvPr>
        </p:nvSpPr>
        <p:spPr>
          <a:xfrm>
            <a:off x="462267" y="1716435"/>
            <a:ext cx="9624060" cy="5557451"/>
          </a:xfrm>
        </p:spPr>
        <p:txBody>
          <a:bodyPr>
            <a:normAutofit/>
          </a:bodyPr>
          <a:lstStyle/>
          <a:p>
            <a:pPr eaLnBrk="1" hangingPunct="1">
              <a:lnSpc>
                <a:spcPct val="80000"/>
              </a:lnSpc>
              <a:buNone/>
            </a:pPr>
            <a:r>
              <a:rPr lang="cs-CZ" sz="2700" dirty="0" err="1">
                <a:latin typeface="Calibri Light" pitchFamily="34" charset="0"/>
              </a:rPr>
              <a:t>Nietzsche</a:t>
            </a:r>
            <a:r>
              <a:rPr lang="cs-CZ" sz="2700" dirty="0">
                <a:latin typeface="Calibri Light" pitchFamily="34" charset="0"/>
              </a:rPr>
              <a:t>:</a:t>
            </a:r>
          </a:p>
          <a:p>
            <a:pPr>
              <a:lnSpc>
                <a:spcPct val="80000"/>
              </a:lnSpc>
              <a:buNone/>
            </a:pPr>
            <a:r>
              <a:rPr lang="en-US" sz="2700" dirty="0">
                <a:latin typeface="Calibri Light" pitchFamily="34" charset="0"/>
              </a:rPr>
              <a:t>Man is an animal that may promise</a:t>
            </a:r>
            <a:r>
              <a:rPr lang="cs-CZ" sz="2700" dirty="0">
                <a:latin typeface="Calibri Light" pitchFamily="34" charset="0"/>
              </a:rPr>
              <a:t> – </a:t>
            </a:r>
            <a:r>
              <a:rPr lang="en-US" sz="2700" dirty="0">
                <a:latin typeface="Calibri Light" pitchFamily="34" charset="0"/>
              </a:rPr>
              <a:t>is connected with the future, something guarantees.</a:t>
            </a:r>
            <a:endParaRPr lang="cs-CZ" sz="2700" dirty="0">
              <a:latin typeface="Calibri Light" pitchFamily="34" charset="0"/>
            </a:endParaRPr>
          </a:p>
          <a:p>
            <a:pPr>
              <a:lnSpc>
                <a:spcPct val="80000"/>
              </a:lnSpc>
              <a:buNone/>
            </a:pPr>
            <a:r>
              <a:rPr lang="en-US" sz="2700" dirty="0">
                <a:latin typeface="Calibri Light" pitchFamily="34" charset="0"/>
              </a:rPr>
              <a:t>„</a:t>
            </a:r>
            <a:r>
              <a:rPr lang="cs-CZ" sz="2700" dirty="0" err="1">
                <a:latin typeface="Calibri Light" pitchFamily="34" charset="0"/>
              </a:rPr>
              <a:t>We</a:t>
            </a:r>
            <a:r>
              <a:rPr lang="cs-CZ" sz="2700" dirty="0">
                <a:latin typeface="Calibri Light" pitchFamily="34" charset="0"/>
              </a:rPr>
              <a:t> d</a:t>
            </a:r>
            <a:r>
              <a:rPr lang="en-US" sz="2700" dirty="0" err="1">
                <a:latin typeface="Calibri Light" pitchFamily="34" charset="0"/>
              </a:rPr>
              <a:t>erive</a:t>
            </a:r>
            <a:r>
              <a:rPr lang="en-US" sz="2700" dirty="0">
                <a:latin typeface="Calibri Light" pitchFamily="34" charset="0"/>
              </a:rPr>
              <a:t> </a:t>
            </a:r>
            <a:r>
              <a:rPr lang="cs-CZ" sz="2700" dirty="0">
                <a:latin typeface="Calibri Light" pitchFamily="34" charset="0"/>
              </a:rPr>
              <a:t>a</a:t>
            </a:r>
            <a:r>
              <a:rPr lang="en-US" sz="2700" dirty="0">
                <a:latin typeface="Calibri Light" pitchFamily="34" charset="0"/>
              </a:rPr>
              <a:t> man </a:t>
            </a:r>
            <a:r>
              <a:rPr lang="cs-CZ" sz="2700" dirty="0">
                <a:latin typeface="Calibri Light" pitchFamily="34" charset="0"/>
              </a:rPr>
              <a:t>not </a:t>
            </a:r>
            <a:r>
              <a:rPr lang="en-US" sz="2700" dirty="0">
                <a:latin typeface="Calibri Light" pitchFamily="34" charset="0"/>
              </a:rPr>
              <a:t>of spirit</a:t>
            </a:r>
            <a:r>
              <a:rPr lang="cs-CZ" sz="2700" dirty="0">
                <a:latin typeface="Calibri Light" pitchFamily="34" charset="0"/>
              </a:rPr>
              <a:t>“, </a:t>
            </a:r>
            <a:r>
              <a:rPr lang="en-US" sz="2700" dirty="0">
                <a:latin typeface="Calibri Light" pitchFamily="34" charset="0"/>
              </a:rPr>
              <a:t>we have placed him back among the animals." Man is a disease of the </a:t>
            </a:r>
            <a:r>
              <a:rPr lang="cs-CZ" sz="2700" dirty="0" err="1">
                <a:latin typeface="Calibri Light" pitchFamily="34" charset="0"/>
              </a:rPr>
              <a:t>world</a:t>
            </a:r>
            <a:r>
              <a:rPr lang="en-US" sz="2700" dirty="0">
                <a:latin typeface="Calibri Light" pitchFamily="34" charset="0"/>
              </a:rPr>
              <a:t>.</a:t>
            </a:r>
            <a:endParaRPr lang="cs-CZ" sz="2700" dirty="0">
              <a:latin typeface="Calibri Light" pitchFamily="34" charset="0"/>
            </a:endParaRPr>
          </a:p>
          <a:p>
            <a:pPr>
              <a:lnSpc>
                <a:spcPct val="80000"/>
              </a:lnSpc>
              <a:buNone/>
            </a:pPr>
            <a:r>
              <a:rPr lang="cs-CZ" sz="2700" dirty="0">
                <a:latin typeface="Calibri Light" pitchFamily="34" charset="0"/>
              </a:rPr>
              <a:t>„</a:t>
            </a:r>
            <a:r>
              <a:rPr lang="en-US" sz="2700" dirty="0">
                <a:latin typeface="Calibri Light" pitchFamily="34" charset="0"/>
              </a:rPr>
              <a:t>I teach you the </a:t>
            </a:r>
            <a:r>
              <a:rPr lang="en-US" sz="2700" dirty="0" err="1">
                <a:latin typeface="Calibri Light" pitchFamily="34" charset="0"/>
              </a:rPr>
              <a:t>overman</a:t>
            </a:r>
            <a:r>
              <a:rPr lang="en-US" sz="2700" dirty="0">
                <a:latin typeface="Calibri Light" pitchFamily="34" charset="0"/>
              </a:rPr>
              <a:t>. Man is something that shall be overcome. </a:t>
            </a:r>
            <a:r>
              <a:rPr lang="cs-CZ" sz="2700" dirty="0">
                <a:latin typeface="Calibri Light" pitchFamily="34" charset="0"/>
              </a:rPr>
              <a:t>… </a:t>
            </a:r>
            <a:r>
              <a:rPr lang="en-US" sz="2700" dirty="0">
                <a:latin typeface="Calibri Light" pitchFamily="34" charset="0"/>
              </a:rPr>
              <a:t>The </a:t>
            </a:r>
            <a:r>
              <a:rPr lang="en-US" sz="2700" dirty="0" err="1">
                <a:latin typeface="Calibri Light" pitchFamily="34" charset="0"/>
              </a:rPr>
              <a:t>overman</a:t>
            </a:r>
            <a:r>
              <a:rPr lang="en-US" sz="2700" dirty="0">
                <a:latin typeface="Calibri Light" pitchFamily="34" charset="0"/>
              </a:rPr>
              <a:t> is the meaning of the earth. Let your will say: the </a:t>
            </a:r>
            <a:r>
              <a:rPr lang="en-US" sz="2700" dirty="0" err="1">
                <a:latin typeface="Calibri Light" pitchFamily="34" charset="0"/>
              </a:rPr>
              <a:t>overman</a:t>
            </a:r>
            <a:r>
              <a:rPr lang="en-US" sz="2700" dirty="0">
                <a:latin typeface="Calibri Light" pitchFamily="34" charset="0"/>
              </a:rPr>
              <a:t> shall be the meaning of the earth... Man is a rope, tied between beast and </a:t>
            </a:r>
            <a:r>
              <a:rPr lang="en-US" sz="2700" dirty="0" err="1">
                <a:latin typeface="Calibri Light" pitchFamily="34" charset="0"/>
              </a:rPr>
              <a:t>overman</a:t>
            </a:r>
            <a:r>
              <a:rPr lang="cs-CZ" sz="2700" dirty="0">
                <a:latin typeface="Calibri Light" pitchFamily="34" charset="0"/>
              </a:rPr>
              <a:t> </a:t>
            </a:r>
            <a:r>
              <a:rPr lang="en-US" sz="2700" dirty="0">
                <a:latin typeface="Calibri Light" pitchFamily="34" charset="0"/>
              </a:rPr>
              <a:t>— a rope over an abyss ...</a:t>
            </a:r>
            <a:r>
              <a:rPr lang="cs-CZ" sz="2700" dirty="0">
                <a:latin typeface="Calibri Light" pitchFamily="34" charset="0"/>
              </a:rPr>
              <a:t> W</a:t>
            </a:r>
            <a:r>
              <a:rPr lang="en-US" sz="2700" dirty="0">
                <a:latin typeface="Calibri Light" pitchFamily="34" charset="0"/>
              </a:rPr>
              <a:t>hat is great in man is that he is a bridge and not an end</a:t>
            </a:r>
            <a:r>
              <a:rPr lang="cs-CZ" sz="2700" dirty="0">
                <a:latin typeface="Calibri Light" pitchFamily="34" charset="0"/>
              </a:rPr>
              <a:t>.“ (1)</a:t>
            </a:r>
          </a:p>
          <a:p>
            <a:pPr>
              <a:lnSpc>
                <a:spcPct val="80000"/>
              </a:lnSpc>
              <a:buNone/>
            </a:pPr>
            <a:r>
              <a:rPr lang="en-US" sz="2700" dirty="0">
                <a:latin typeface="Calibri Light" pitchFamily="34" charset="0"/>
              </a:rPr>
              <a:t>Man is </a:t>
            </a:r>
            <a:r>
              <a:rPr lang="cs-CZ" sz="2700" dirty="0">
                <a:latin typeface="Calibri Light" pitchFamily="34" charset="0"/>
              </a:rPr>
              <a:t>a </a:t>
            </a:r>
            <a:r>
              <a:rPr lang="en-US" sz="2700" dirty="0">
                <a:latin typeface="Calibri Light" pitchFamily="34" charset="0"/>
              </a:rPr>
              <a:t>road, great promise</a:t>
            </a:r>
            <a:r>
              <a:rPr lang="cs-CZ" sz="2700" dirty="0">
                <a:latin typeface="Calibri Light" pitchFamily="34" charset="0"/>
              </a:rPr>
              <a:t>.</a:t>
            </a:r>
          </a:p>
          <a:p>
            <a:pPr>
              <a:lnSpc>
                <a:spcPct val="80000"/>
              </a:lnSpc>
              <a:buNone/>
            </a:pPr>
            <a:r>
              <a:rPr lang="cs-CZ" sz="2700" dirty="0">
                <a:latin typeface="Calibri Light" pitchFamily="34" charset="0"/>
              </a:rPr>
              <a:t>M</a:t>
            </a:r>
            <a:r>
              <a:rPr lang="en-US" sz="2700" dirty="0">
                <a:latin typeface="Calibri Light" pitchFamily="34" charset="0"/>
              </a:rPr>
              <a:t>an does not promise the fulfillment of obligations</a:t>
            </a:r>
            <a:r>
              <a:rPr lang="cs-CZ" sz="2700" dirty="0">
                <a:latin typeface="Calibri Light" pitchFamily="34" charset="0"/>
              </a:rPr>
              <a:t> to </a:t>
            </a:r>
            <a:r>
              <a:rPr lang="cs-CZ" sz="2700" dirty="0" err="1">
                <a:latin typeface="Calibri Light" pitchFamily="34" charset="0"/>
              </a:rPr>
              <a:t>the</a:t>
            </a:r>
            <a:r>
              <a:rPr lang="cs-CZ" sz="2700" dirty="0">
                <a:latin typeface="Calibri Light" pitchFamily="34" charset="0"/>
              </a:rPr>
              <a:t> </a:t>
            </a:r>
            <a:r>
              <a:rPr lang="cs-CZ" sz="2700" dirty="0" err="1">
                <a:latin typeface="Calibri Light" pitchFamily="34" charset="0"/>
              </a:rPr>
              <a:t>other</a:t>
            </a:r>
            <a:r>
              <a:rPr lang="en-US" sz="2700" dirty="0">
                <a:latin typeface="Calibri Light" pitchFamily="34" charset="0"/>
              </a:rPr>
              <a:t>, but to himself the fulfillment of human</a:t>
            </a:r>
            <a:r>
              <a:rPr lang="cs-CZ" sz="2700" dirty="0">
                <a:latin typeface="Calibri Light" pitchFamily="34" charset="0"/>
              </a:rPr>
              <a:t>.</a:t>
            </a:r>
          </a:p>
        </p:txBody>
      </p:sp>
    </p:spTree>
  </p:cSld>
  <p:clrMapOvr>
    <a:masterClrMapping/>
  </p:clrMapOvr>
  <p:transition spd="slow">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Martin </a:t>
            </a:r>
            <a:r>
              <a:rPr lang="cs-CZ" dirty="0" err="1">
                <a:latin typeface="Calibri" pitchFamily="34" charset="0"/>
              </a:rPr>
              <a:t>Heidegger</a:t>
            </a:r>
            <a:r>
              <a:rPr lang="cs-CZ" dirty="0">
                <a:latin typeface="Calibri" pitchFamily="34" charset="0"/>
              </a:rPr>
              <a:t> (1889-1976)</a:t>
            </a:r>
          </a:p>
        </p:txBody>
      </p:sp>
      <p:sp>
        <p:nvSpPr>
          <p:cNvPr id="3" name="Zástupný symbol pro obsah 2"/>
          <p:cNvSpPr>
            <a:spLocks noGrp="1"/>
          </p:cNvSpPr>
          <p:nvPr>
            <p:ph idx="1"/>
          </p:nvPr>
        </p:nvSpPr>
        <p:spPr/>
        <p:txBody>
          <a:bodyPr/>
          <a:lstStyle/>
          <a:p>
            <a:pPr>
              <a:buNone/>
            </a:pPr>
            <a:r>
              <a:rPr lang="cs-CZ" dirty="0">
                <a:latin typeface="Calibri Light" pitchFamily="34" charset="0"/>
              </a:rPr>
              <a:t>„Man </a:t>
            </a:r>
            <a:r>
              <a:rPr lang="cs-CZ" dirty="0" err="1">
                <a:latin typeface="Calibri Light" pitchFamily="34" charset="0"/>
              </a:rPr>
              <a:t>alone</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all</a:t>
            </a:r>
            <a:r>
              <a:rPr lang="cs-CZ" dirty="0">
                <a:latin typeface="Calibri Light" pitchFamily="34" charset="0"/>
              </a:rPr>
              <a:t> </a:t>
            </a:r>
            <a:r>
              <a:rPr lang="cs-CZ" dirty="0" err="1">
                <a:latin typeface="Calibri Light" pitchFamily="34" charset="0"/>
              </a:rPr>
              <a:t>beings</a:t>
            </a:r>
            <a:r>
              <a:rPr lang="cs-CZ" dirty="0">
                <a:latin typeface="Calibri Light" pitchFamily="34" charset="0"/>
              </a:rPr>
              <a:t>, </a:t>
            </a:r>
            <a:r>
              <a:rPr lang="cs-CZ" dirty="0" err="1">
                <a:latin typeface="Calibri Light" pitchFamily="34" charset="0"/>
              </a:rPr>
              <a:t>when</a:t>
            </a:r>
            <a:r>
              <a:rPr lang="cs-CZ" dirty="0">
                <a:latin typeface="Calibri Light" pitchFamily="34" charset="0"/>
              </a:rPr>
              <a:t> </a:t>
            </a:r>
            <a:r>
              <a:rPr lang="cs-CZ" dirty="0" err="1">
                <a:latin typeface="Calibri Light" pitchFamily="34" charset="0"/>
              </a:rPr>
              <a:t>addressed</a:t>
            </a:r>
            <a:r>
              <a:rPr lang="cs-CZ" dirty="0">
                <a:latin typeface="Calibri Light" pitchFamily="34" charset="0"/>
              </a:rPr>
              <a:t> by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voice</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Being</a:t>
            </a:r>
            <a:r>
              <a:rPr lang="cs-CZ" dirty="0">
                <a:latin typeface="Calibri Light" pitchFamily="34" charset="0"/>
              </a:rPr>
              <a:t>, </a:t>
            </a:r>
            <a:r>
              <a:rPr lang="cs-CZ" dirty="0" err="1">
                <a:latin typeface="Calibri Light" pitchFamily="34" charset="0"/>
              </a:rPr>
              <a:t>experiences</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marvel</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all</a:t>
            </a:r>
            <a:r>
              <a:rPr lang="cs-CZ" dirty="0">
                <a:latin typeface="Calibri Light" pitchFamily="34" charset="0"/>
              </a:rPr>
              <a:t> </a:t>
            </a:r>
            <a:r>
              <a:rPr lang="cs-CZ" dirty="0" err="1">
                <a:latin typeface="Calibri Light" pitchFamily="34" charset="0"/>
              </a:rPr>
              <a:t>marvels</a:t>
            </a:r>
            <a:r>
              <a:rPr lang="cs-CZ" dirty="0">
                <a:latin typeface="Calibri Light" pitchFamily="34" charset="0"/>
              </a:rPr>
              <a:t>: </a:t>
            </a:r>
            <a:r>
              <a:rPr lang="cs-CZ" dirty="0" err="1">
                <a:latin typeface="Calibri Light" pitchFamily="34" charset="0"/>
              </a:rPr>
              <a:t>that</a:t>
            </a:r>
            <a:r>
              <a:rPr lang="cs-CZ" dirty="0">
                <a:latin typeface="Calibri Light" pitchFamily="34" charset="0"/>
              </a:rPr>
              <a:t> </a:t>
            </a:r>
            <a:r>
              <a:rPr lang="cs-CZ" dirty="0" err="1">
                <a:latin typeface="Calibri Light" pitchFamily="34" charset="0"/>
              </a:rPr>
              <a:t>what</a:t>
            </a:r>
            <a:r>
              <a:rPr lang="cs-CZ" dirty="0">
                <a:latin typeface="Calibri Light" pitchFamily="34" charset="0"/>
              </a:rPr>
              <a:t>-</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is</a:t>
            </a:r>
            <a:r>
              <a:rPr lang="cs-CZ" dirty="0">
                <a:latin typeface="Calibri Light" pitchFamily="34" charset="0"/>
              </a:rPr>
              <a:t>.“</a:t>
            </a:r>
          </a:p>
          <a:p>
            <a:pPr>
              <a:buNone/>
            </a:pPr>
            <a:endParaRPr lang="cs-CZ" dirty="0">
              <a:latin typeface="Calibri Light" pitchFamily="34" charset="0"/>
            </a:endParaRPr>
          </a:p>
          <a:p>
            <a:pPr>
              <a:buNone/>
            </a:pPr>
            <a:r>
              <a:rPr lang="cs-CZ" dirty="0">
                <a:latin typeface="Calibri Light" pitchFamily="34" charset="0"/>
              </a:rPr>
              <a:t>„</a:t>
            </a:r>
            <a:r>
              <a:rPr lang="cs-CZ" dirty="0" err="1">
                <a:latin typeface="Calibri Light" pitchFamily="34" charset="0"/>
              </a:rPr>
              <a:t>We</a:t>
            </a:r>
            <a:r>
              <a:rPr lang="cs-CZ" dirty="0">
                <a:latin typeface="Calibri Light" pitchFamily="34" charset="0"/>
              </a:rPr>
              <a:t> are </a:t>
            </a:r>
            <a:r>
              <a:rPr lang="cs-CZ" dirty="0" err="1">
                <a:latin typeface="Calibri Light" pitchFamily="34" charset="0"/>
              </a:rPr>
              <a:t>ourselves</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entities</a:t>
            </a:r>
            <a:r>
              <a:rPr lang="cs-CZ" dirty="0">
                <a:latin typeface="Calibri Light" pitchFamily="34" charset="0"/>
              </a:rPr>
              <a:t> to </a:t>
            </a:r>
            <a:r>
              <a:rPr lang="cs-CZ" dirty="0" err="1">
                <a:latin typeface="Calibri Light" pitchFamily="34" charset="0"/>
              </a:rPr>
              <a:t>be</a:t>
            </a:r>
            <a:r>
              <a:rPr lang="cs-CZ" dirty="0">
                <a:latin typeface="Calibri Light" pitchFamily="34" charset="0"/>
              </a:rPr>
              <a:t> </a:t>
            </a:r>
            <a:r>
              <a:rPr lang="cs-CZ" dirty="0" err="1">
                <a:latin typeface="Calibri Light" pitchFamily="34" charset="0"/>
              </a:rPr>
              <a:t>analysed</a:t>
            </a:r>
            <a:r>
              <a:rPr lang="cs-CZ" dirty="0">
                <a:latin typeface="Calibri Light" pitchFamily="34" charset="0"/>
              </a:rPr>
              <a:t>.“</a:t>
            </a:r>
          </a:p>
        </p:txBody>
      </p:sp>
    </p:spTree>
  </p:cSld>
  <p:clrMapOvr>
    <a:masterClrMapping/>
  </p:clrMapOvr>
  <p:transition spd="slow">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3" cstate="print"/>
          <a:srcRect/>
          <a:stretch>
            <a:fillRect/>
          </a:stretch>
        </p:blipFill>
        <p:spPr bwMode="auto">
          <a:xfrm>
            <a:off x="5343632" y="4177593"/>
            <a:ext cx="5349769" cy="3383671"/>
          </a:xfrm>
          <a:prstGeom prst="rect">
            <a:avLst/>
          </a:prstGeom>
          <a:noFill/>
          <a:ln w="9525">
            <a:noFill/>
            <a:miter lim="800000"/>
            <a:headEnd/>
            <a:tailEnd/>
          </a:ln>
        </p:spPr>
      </p:pic>
      <p:sp>
        <p:nvSpPr>
          <p:cNvPr id="5" name="Nadpis 4"/>
          <p:cNvSpPr>
            <a:spLocks noGrp="1"/>
          </p:cNvSpPr>
          <p:nvPr>
            <p:ph type="title"/>
          </p:nvPr>
        </p:nvSpPr>
        <p:spPr>
          <a:xfrm>
            <a:off x="534670" y="302801"/>
            <a:ext cx="9624060" cy="1016673"/>
          </a:xfrm>
        </p:spPr>
        <p:txBody>
          <a:bodyPr/>
          <a:lstStyle/>
          <a:p>
            <a:r>
              <a:rPr lang="cs-CZ" dirty="0" err="1">
                <a:latin typeface="Calibri" pitchFamily="34" charset="0"/>
              </a:rPr>
              <a:t>Jacques</a:t>
            </a:r>
            <a:r>
              <a:rPr lang="cs-CZ" dirty="0">
                <a:latin typeface="Calibri" pitchFamily="34" charset="0"/>
              </a:rPr>
              <a:t> </a:t>
            </a:r>
            <a:r>
              <a:rPr lang="cs-CZ" dirty="0" err="1">
                <a:latin typeface="Calibri" pitchFamily="34" charset="0"/>
              </a:rPr>
              <a:t>Derrida</a:t>
            </a:r>
            <a:endParaRPr lang="cs-CZ" dirty="0">
              <a:latin typeface="Calibri" pitchFamily="34" charset="0"/>
            </a:endParaRPr>
          </a:p>
        </p:txBody>
      </p:sp>
      <p:sp>
        <p:nvSpPr>
          <p:cNvPr id="6" name="Zástupný symbol pro obsah 5"/>
          <p:cNvSpPr>
            <a:spLocks noGrp="1"/>
          </p:cNvSpPr>
          <p:nvPr>
            <p:ph sz="half" idx="1"/>
          </p:nvPr>
        </p:nvSpPr>
        <p:spPr>
          <a:xfrm>
            <a:off x="534670" y="1319475"/>
            <a:ext cx="4722918" cy="5954412"/>
          </a:xfrm>
        </p:spPr>
        <p:txBody>
          <a:bodyPr>
            <a:normAutofit/>
          </a:bodyPr>
          <a:lstStyle/>
          <a:p>
            <a:pPr marL="0" indent="0">
              <a:buNone/>
            </a:pPr>
            <a:r>
              <a:rPr lang="en-US" sz="3900" dirty="0">
                <a:latin typeface="Calibri Light" pitchFamily="34" charset="0"/>
              </a:rPr>
              <a:t>The end of man (as a factual anthropological limit) is announced to thought from the vantage of the end of man (as a determined opening or the infinity of a </a:t>
            </a:r>
            <a:r>
              <a:rPr lang="en-US" sz="3900" i="1" dirty="0" err="1">
                <a:latin typeface="Calibri Light" pitchFamily="34" charset="0"/>
              </a:rPr>
              <a:t>telos</a:t>
            </a:r>
            <a:r>
              <a:rPr lang="en-US" sz="3900" dirty="0">
                <a:latin typeface="Calibri Light" pitchFamily="34" charset="0"/>
              </a:rPr>
              <a:t>).</a:t>
            </a:r>
            <a:endParaRPr lang="cs-CZ" sz="3900" dirty="0">
              <a:latin typeface="Calibri Light" pitchFamily="34" charset="0"/>
            </a:endParaRPr>
          </a:p>
        </p:txBody>
      </p:sp>
      <p:sp>
        <p:nvSpPr>
          <p:cNvPr id="7" name="Zástupný symbol pro obsah 6"/>
          <p:cNvSpPr>
            <a:spLocks noGrp="1"/>
          </p:cNvSpPr>
          <p:nvPr>
            <p:ph sz="half" idx="2"/>
          </p:nvPr>
        </p:nvSpPr>
        <p:spPr>
          <a:xfrm>
            <a:off x="5435812" y="1398867"/>
            <a:ext cx="4722918" cy="5355512"/>
          </a:xfrm>
        </p:spPr>
        <p:txBody>
          <a:bodyPr>
            <a:normAutofit/>
          </a:bodyPr>
          <a:lstStyle/>
          <a:p>
            <a:pPr>
              <a:buNone/>
            </a:pPr>
            <a:r>
              <a:rPr lang="en-US" sz="3400" dirty="0">
                <a:latin typeface="Calibri Light" pitchFamily="34" charset="0"/>
              </a:rPr>
              <a:t>, in the </a:t>
            </a:r>
            <a:r>
              <a:rPr lang="en-US" sz="3400" dirty="0" err="1">
                <a:latin typeface="Calibri Light" pitchFamily="34" charset="0"/>
              </a:rPr>
              <a:t>fundamentMan</a:t>
            </a:r>
            <a:r>
              <a:rPr lang="en-US" sz="3400" dirty="0">
                <a:latin typeface="Calibri Light" pitchFamily="34" charset="0"/>
              </a:rPr>
              <a:t> is that which is in relation to his </a:t>
            </a:r>
            <a:r>
              <a:rPr lang="en-US" sz="3400" dirty="0" err="1">
                <a:latin typeface="Calibri Light" pitchFamily="34" charset="0"/>
              </a:rPr>
              <a:t>endally</a:t>
            </a:r>
            <a:r>
              <a:rPr lang="en-US" sz="3400" dirty="0">
                <a:latin typeface="Calibri Light" pitchFamily="34" charset="0"/>
              </a:rPr>
              <a:t> equivocal sense of the word. Since always.</a:t>
            </a:r>
            <a:endParaRPr lang="cs-CZ" sz="3400" dirty="0">
              <a:latin typeface="Calibri Light" pitchFamily="34" charset="0"/>
            </a:endParaRPr>
          </a:p>
        </p:txBody>
      </p:sp>
    </p:spTree>
  </p:cSld>
  <p:clrMapOvr>
    <a:masterClrMapping/>
  </p:clrMapOvr>
  <p:transition spd="slow">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546767" y="1954612"/>
            <a:ext cx="9624060" cy="1260211"/>
          </a:xfrm>
        </p:spPr>
        <p:txBody>
          <a:bodyPr/>
          <a:lstStyle/>
          <a:p>
            <a:r>
              <a:rPr lang="cs-CZ" sz="4000" dirty="0" err="1">
                <a:latin typeface="Calibri" pitchFamily="34" charset="0"/>
              </a:rPr>
              <a:t>Ethics</a:t>
            </a:r>
            <a:r>
              <a:rPr lang="cs-CZ" sz="4000" dirty="0">
                <a:latin typeface="Calibri" pitchFamily="34" charset="0"/>
              </a:rPr>
              <a:t> </a:t>
            </a:r>
            <a:r>
              <a:rPr lang="cs-CZ" sz="4000" dirty="0" err="1">
                <a:latin typeface="Calibri" pitchFamily="34" charset="0"/>
              </a:rPr>
              <a:t>around</a:t>
            </a:r>
            <a:r>
              <a:rPr lang="cs-CZ" sz="4000" dirty="0">
                <a:latin typeface="Calibri" pitchFamily="34" charset="0"/>
              </a:rPr>
              <a:t> </a:t>
            </a:r>
            <a:r>
              <a:rPr lang="cs-CZ" sz="4000" dirty="0" err="1">
                <a:latin typeface="Calibri" pitchFamily="34" charset="0"/>
              </a:rPr>
              <a:t>the</a:t>
            </a:r>
            <a:r>
              <a:rPr lang="cs-CZ" sz="4000" dirty="0">
                <a:latin typeface="Calibri" pitchFamily="34" charset="0"/>
              </a:rPr>
              <a:t> </a:t>
            </a:r>
            <a:r>
              <a:rPr lang="cs-CZ" sz="4000" dirty="0" err="1">
                <a:latin typeface="Calibri" pitchFamily="34" charset="0"/>
              </a:rPr>
              <a:t>World</a:t>
            </a:r>
            <a:endParaRPr lang="cs-CZ" sz="4000" dirty="0">
              <a:latin typeface="Calibri" pitchFamily="34" charset="0"/>
            </a:endParaRPr>
          </a:p>
        </p:txBody>
      </p:sp>
    </p:spTree>
  </p:cSld>
  <p:clrMapOvr>
    <a:masterClrMapping/>
  </p:clrMapOvr>
  <p:transition spd="slow">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17243" t="6720" r="15191" b="19361"/>
          <a:stretch>
            <a:fillRect/>
          </a:stretch>
        </p:blipFill>
        <p:spPr bwMode="auto">
          <a:xfrm>
            <a:off x="2" y="0"/>
            <a:ext cx="10693399" cy="7561263"/>
          </a:xfrm>
          <a:prstGeom prst="rect">
            <a:avLst/>
          </a:prstGeom>
          <a:noFill/>
          <a:ln w="9525">
            <a:noFill/>
            <a:miter lim="800000"/>
            <a:headEnd/>
            <a:tailEnd/>
          </a:ln>
        </p:spPr>
      </p:pic>
    </p:spTree>
  </p:cSld>
  <p:clrMapOvr>
    <a:masterClrMapping/>
  </p:clrMapOvr>
  <p:transition spd="slow">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4670" y="302801"/>
            <a:ext cx="9624060" cy="937281"/>
          </a:xfrm>
        </p:spPr>
        <p:txBody>
          <a:bodyPr/>
          <a:lstStyle/>
          <a:p>
            <a:r>
              <a:rPr lang="cs-CZ" dirty="0" err="1">
                <a:latin typeface="Calibri" pitchFamily="34" charset="0"/>
              </a:rPr>
              <a:t>Confucianism</a:t>
            </a:r>
            <a:endParaRPr lang="cs-CZ" dirty="0">
              <a:latin typeface="Calibri" pitchFamily="34" charset="0"/>
            </a:endParaRPr>
          </a:p>
        </p:txBody>
      </p:sp>
      <p:sp>
        <p:nvSpPr>
          <p:cNvPr id="3" name="Zástupný symbol pro obsah 2"/>
          <p:cNvSpPr>
            <a:spLocks noGrp="1"/>
          </p:cNvSpPr>
          <p:nvPr>
            <p:ph idx="1"/>
          </p:nvPr>
        </p:nvSpPr>
        <p:spPr>
          <a:xfrm>
            <a:off x="378348" y="1398867"/>
            <a:ext cx="10020913" cy="5875020"/>
          </a:xfrm>
        </p:spPr>
        <p:txBody>
          <a:bodyPr>
            <a:normAutofit fontScale="85000" lnSpcReduction="20000"/>
          </a:bodyPr>
          <a:lstStyle/>
          <a:p>
            <a:r>
              <a:rPr lang="cs-CZ" i="1" dirty="0" err="1">
                <a:latin typeface="Calibri Light" pitchFamily="34" charset="0"/>
              </a:rPr>
              <a:t>Confucius</a:t>
            </a:r>
            <a:r>
              <a:rPr lang="cs-CZ" i="1" dirty="0">
                <a:latin typeface="Calibri Light" pitchFamily="34" charset="0"/>
              </a:rPr>
              <a:t> in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Analects</a:t>
            </a:r>
            <a:r>
              <a:rPr lang="cs-CZ" i="1" dirty="0">
                <a:latin typeface="Calibri Light" pitchFamily="34" charset="0"/>
              </a:rPr>
              <a:t> </a:t>
            </a:r>
            <a:r>
              <a:rPr lang="cs-CZ" i="1" dirty="0" err="1">
                <a:latin typeface="Calibri Light" pitchFamily="34" charset="0"/>
              </a:rPr>
              <a:t>about</a:t>
            </a:r>
            <a:r>
              <a:rPr lang="cs-CZ" i="1" dirty="0">
                <a:latin typeface="Calibri Light" pitchFamily="34" charset="0"/>
              </a:rPr>
              <a:t>:</a:t>
            </a:r>
          </a:p>
          <a:p>
            <a:pPr>
              <a:buNone/>
            </a:pPr>
            <a:r>
              <a:rPr lang="cs-CZ" b="1" i="1" dirty="0" err="1">
                <a:latin typeface="Calibri Light" pitchFamily="34" charset="0"/>
              </a:rPr>
              <a:t>The</a:t>
            </a:r>
            <a:r>
              <a:rPr lang="cs-CZ" b="1" i="1" dirty="0">
                <a:latin typeface="Calibri Light" pitchFamily="34" charset="0"/>
              </a:rPr>
              <a:t> </a:t>
            </a:r>
            <a:r>
              <a:rPr lang="cs-CZ" b="1" i="1" dirty="0" err="1">
                <a:latin typeface="Calibri Light" pitchFamily="34" charset="0"/>
              </a:rPr>
              <a:t>Morally</a:t>
            </a:r>
            <a:r>
              <a:rPr lang="cs-CZ" b="1" i="1" dirty="0">
                <a:latin typeface="Calibri Light" pitchFamily="34" charset="0"/>
              </a:rPr>
              <a:t> Superior Person (</a:t>
            </a:r>
            <a:r>
              <a:rPr lang="cs-CZ" b="1" i="1" dirty="0" err="1">
                <a:latin typeface="Calibri Light" pitchFamily="34" charset="0"/>
              </a:rPr>
              <a:t>chun</a:t>
            </a:r>
            <a:r>
              <a:rPr lang="cs-CZ" b="1" i="1" dirty="0">
                <a:latin typeface="Calibri Light" pitchFamily="34" charset="0"/>
              </a:rPr>
              <a:t>-</a:t>
            </a:r>
            <a:r>
              <a:rPr lang="cs-CZ" b="1" i="1" dirty="0" err="1">
                <a:latin typeface="Calibri Light" pitchFamily="34" charset="0"/>
              </a:rPr>
              <a:t>tzu</a:t>
            </a:r>
            <a:r>
              <a:rPr lang="cs-CZ" b="1" i="1" dirty="0">
                <a:latin typeface="Calibri Light" pitchFamily="34" charset="0"/>
              </a:rPr>
              <a:t>)</a:t>
            </a:r>
            <a:r>
              <a:rPr lang="cs-CZ" i="1" dirty="0">
                <a:latin typeface="Calibri Light" pitchFamily="34" charset="0"/>
              </a:rPr>
              <a:t> – he </a:t>
            </a:r>
            <a:r>
              <a:rPr lang="cs-CZ" i="1" dirty="0" err="1">
                <a:latin typeface="Calibri Light" pitchFamily="34" charset="0"/>
              </a:rPr>
              <a:t>or</a:t>
            </a:r>
            <a:r>
              <a:rPr lang="cs-CZ" i="1" dirty="0">
                <a:latin typeface="Calibri Light" pitchFamily="34" charset="0"/>
              </a:rPr>
              <a:t> </a:t>
            </a:r>
            <a:r>
              <a:rPr lang="cs-CZ" i="1" dirty="0" err="1">
                <a:latin typeface="Calibri Light" pitchFamily="34" charset="0"/>
              </a:rPr>
              <a:t>she</a:t>
            </a:r>
            <a:r>
              <a:rPr lang="cs-CZ" i="1" dirty="0">
                <a:latin typeface="Calibri Light" pitchFamily="34" charset="0"/>
              </a:rPr>
              <a:t> </a:t>
            </a:r>
          </a:p>
          <a:p>
            <a:pPr>
              <a:buNone/>
            </a:pPr>
            <a:r>
              <a:rPr lang="cs-CZ" i="1" dirty="0">
                <a:latin typeface="Calibri Light" pitchFamily="34" charset="0"/>
              </a:rPr>
              <a:t>has </a:t>
            </a:r>
            <a:r>
              <a:rPr lang="cs-CZ" i="1" dirty="0" err="1">
                <a:latin typeface="Calibri Light" pitchFamily="34" charset="0"/>
              </a:rPr>
              <a:t>moral</a:t>
            </a:r>
            <a:r>
              <a:rPr lang="cs-CZ" i="1" dirty="0">
                <a:latin typeface="Calibri Light" pitchFamily="34" charset="0"/>
              </a:rPr>
              <a:t> </a:t>
            </a:r>
            <a:r>
              <a:rPr lang="cs-CZ" i="1" dirty="0" err="1">
                <a:latin typeface="Calibri Light" pitchFamily="34" charset="0"/>
              </a:rPr>
              <a:t>equals</a:t>
            </a:r>
            <a:r>
              <a:rPr lang="cs-CZ" i="1" dirty="0">
                <a:latin typeface="Calibri Light" pitchFamily="34" charset="0"/>
              </a:rPr>
              <a:t> as </a:t>
            </a:r>
            <a:r>
              <a:rPr lang="cs-CZ" i="1" dirty="0" err="1">
                <a:latin typeface="Calibri Light" pitchFamily="34" charset="0"/>
              </a:rPr>
              <a:t>friends</a:t>
            </a:r>
            <a:r>
              <a:rPr lang="cs-CZ" i="1" dirty="0">
                <a:latin typeface="Calibri Light" pitchFamily="34" charset="0"/>
              </a:rPr>
              <a:t>;</a:t>
            </a:r>
          </a:p>
          <a:p>
            <a:pPr>
              <a:buNone/>
            </a:pPr>
            <a:r>
              <a:rPr lang="cs-CZ" i="1" dirty="0" err="1">
                <a:latin typeface="Calibri Light" pitchFamily="34" charset="0"/>
              </a:rPr>
              <a:t>is</a:t>
            </a:r>
            <a:r>
              <a:rPr lang="cs-CZ" i="1" dirty="0">
                <a:latin typeface="Calibri Light" pitchFamily="34" charset="0"/>
              </a:rPr>
              <a:t> not </a:t>
            </a:r>
            <a:r>
              <a:rPr lang="cs-CZ" i="1" dirty="0" err="1">
                <a:latin typeface="Calibri Light" pitchFamily="34" charset="0"/>
              </a:rPr>
              <a:t>concerned</a:t>
            </a:r>
            <a:r>
              <a:rPr lang="cs-CZ" i="1" dirty="0">
                <a:latin typeface="Calibri Light" pitchFamily="34" charset="0"/>
              </a:rPr>
              <a:t> </a:t>
            </a:r>
            <a:r>
              <a:rPr lang="cs-CZ" i="1" dirty="0" err="1">
                <a:latin typeface="Calibri Light" pitchFamily="34" charset="0"/>
              </a:rPr>
              <a:t>with</a:t>
            </a:r>
            <a:r>
              <a:rPr lang="cs-CZ" i="1" dirty="0">
                <a:latin typeface="Calibri Light" pitchFamily="34" charset="0"/>
              </a:rPr>
              <a:t> </a:t>
            </a:r>
            <a:r>
              <a:rPr lang="cs-CZ" i="1" dirty="0" err="1">
                <a:latin typeface="Calibri Light" pitchFamily="34" charset="0"/>
              </a:rPr>
              <a:t>fulfilling</a:t>
            </a:r>
            <a:r>
              <a:rPr lang="cs-CZ" i="1" dirty="0">
                <a:latin typeface="Calibri Light" pitchFamily="34" charset="0"/>
              </a:rPr>
              <a:t> </a:t>
            </a:r>
            <a:r>
              <a:rPr lang="cs-CZ" i="1" dirty="0" err="1">
                <a:latin typeface="Calibri Light" pitchFamily="34" charset="0"/>
              </a:rPr>
              <a:t>desire</a:t>
            </a:r>
            <a:r>
              <a:rPr lang="cs-CZ" i="1" dirty="0">
                <a:latin typeface="Calibri Light" pitchFamily="34" charset="0"/>
              </a:rPr>
              <a:t> (</a:t>
            </a:r>
            <a:r>
              <a:rPr lang="cs-CZ" i="1" dirty="0" err="1">
                <a:latin typeface="Calibri Light" pitchFamily="34" charset="0"/>
              </a:rPr>
              <a:t>appetite</a:t>
            </a:r>
            <a:r>
              <a:rPr lang="cs-CZ" i="1" dirty="0">
                <a:latin typeface="Calibri Light" pitchFamily="34" charset="0"/>
              </a:rPr>
              <a:t>) </a:t>
            </a:r>
            <a:r>
              <a:rPr lang="cs-CZ" i="1" dirty="0" err="1">
                <a:latin typeface="Calibri Light" pitchFamily="34" charset="0"/>
              </a:rPr>
              <a:t>but</a:t>
            </a:r>
            <a:r>
              <a:rPr lang="cs-CZ" i="1" dirty="0">
                <a:latin typeface="Calibri Light" pitchFamily="34" charset="0"/>
              </a:rPr>
              <a:t> </a:t>
            </a:r>
            <a:r>
              <a:rPr lang="cs-CZ" i="1" dirty="0" err="1">
                <a:latin typeface="Calibri Light" pitchFamily="34" charset="0"/>
              </a:rPr>
              <a:t>with</a:t>
            </a:r>
            <a:r>
              <a:rPr lang="cs-CZ" i="1" dirty="0">
                <a:latin typeface="Calibri Light" pitchFamily="34" charset="0"/>
              </a:rPr>
              <a:t> duty, </a:t>
            </a:r>
            <a:r>
              <a:rPr lang="cs-CZ" i="1" dirty="0" err="1">
                <a:latin typeface="Calibri Light" pitchFamily="34" charset="0"/>
              </a:rPr>
              <a:t>learning</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careful</a:t>
            </a:r>
            <a:r>
              <a:rPr lang="cs-CZ" i="1" dirty="0">
                <a:latin typeface="Calibri Light" pitchFamily="34" charset="0"/>
              </a:rPr>
              <a:t> </a:t>
            </a:r>
            <a:r>
              <a:rPr lang="cs-CZ" i="1" dirty="0" err="1">
                <a:latin typeface="Calibri Light" pitchFamily="34" charset="0"/>
              </a:rPr>
              <a:t>speech</a:t>
            </a:r>
            <a:r>
              <a:rPr lang="cs-CZ" i="1" dirty="0">
                <a:latin typeface="Calibri Light" pitchFamily="34" charset="0"/>
              </a:rPr>
              <a:t> (1:14);</a:t>
            </a:r>
          </a:p>
          <a:p>
            <a:pPr>
              <a:buNone/>
            </a:pPr>
            <a:r>
              <a:rPr lang="en-US" i="1" dirty="0">
                <a:latin typeface="Calibri Light" pitchFamily="34" charset="0"/>
              </a:rPr>
              <a:t>	</a:t>
            </a:r>
            <a:r>
              <a:rPr lang="cs-CZ" i="1" dirty="0">
                <a:latin typeface="Calibri Light" pitchFamily="34" charset="0"/>
              </a:rPr>
              <a:t>„</a:t>
            </a:r>
            <a:r>
              <a:rPr lang="cs-CZ" i="1" dirty="0" err="1">
                <a:latin typeface="Calibri Light" pitchFamily="34" charset="0"/>
              </a:rPr>
              <a:t>acts</a:t>
            </a:r>
            <a:r>
              <a:rPr lang="cs-CZ" i="1" dirty="0">
                <a:latin typeface="Calibri Light" pitchFamily="34" charset="0"/>
              </a:rPr>
              <a:t> </a:t>
            </a:r>
            <a:r>
              <a:rPr lang="cs-CZ" i="1" dirty="0" err="1">
                <a:latin typeface="Calibri Light" pitchFamily="34" charset="0"/>
              </a:rPr>
              <a:t>before</a:t>
            </a:r>
            <a:r>
              <a:rPr lang="cs-CZ" i="1" dirty="0">
                <a:latin typeface="Calibri Light" pitchFamily="34" charset="0"/>
              </a:rPr>
              <a:t> he </a:t>
            </a:r>
            <a:r>
              <a:rPr lang="cs-CZ" i="1" dirty="0" err="1">
                <a:latin typeface="Calibri Light" pitchFamily="34" charset="0"/>
              </a:rPr>
              <a:t>speaks</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then</a:t>
            </a:r>
            <a:r>
              <a:rPr lang="cs-CZ" i="1" dirty="0">
                <a:latin typeface="Calibri Light" pitchFamily="34" charset="0"/>
              </a:rPr>
              <a:t> </a:t>
            </a:r>
            <a:r>
              <a:rPr lang="cs-CZ" i="1" dirty="0" err="1">
                <a:latin typeface="Calibri Light" pitchFamily="34" charset="0"/>
              </a:rPr>
              <a:t>speaks</a:t>
            </a:r>
            <a:r>
              <a:rPr lang="cs-CZ" i="1" dirty="0">
                <a:latin typeface="Calibri Light" pitchFamily="34" charset="0"/>
              </a:rPr>
              <a:t> </a:t>
            </a:r>
            <a:r>
              <a:rPr lang="cs-CZ" i="1" dirty="0" err="1">
                <a:latin typeface="Calibri Light" pitchFamily="34" charset="0"/>
              </a:rPr>
              <a:t>according</a:t>
            </a:r>
            <a:r>
              <a:rPr lang="cs-CZ" i="1" dirty="0">
                <a:latin typeface="Calibri Light" pitchFamily="34" charset="0"/>
              </a:rPr>
              <a:t> to his </a:t>
            </a:r>
            <a:r>
              <a:rPr lang="cs-CZ" i="1" dirty="0" err="1">
                <a:latin typeface="Calibri Light" pitchFamily="34" charset="0"/>
              </a:rPr>
              <a:t>action</a:t>
            </a:r>
            <a:r>
              <a:rPr lang="cs-CZ" i="1" dirty="0">
                <a:latin typeface="Calibri Light" pitchFamily="34" charset="0"/>
              </a:rPr>
              <a:t>“ (2:13);</a:t>
            </a:r>
          </a:p>
          <a:p>
            <a:pPr>
              <a:buNone/>
            </a:pPr>
            <a:r>
              <a:rPr lang="cs-CZ" i="1" dirty="0" err="1">
                <a:latin typeface="Calibri Light" pitchFamily="34" charset="0"/>
              </a:rPr>
              <a:t>always</a:t>
            </a:r>
            <a:r>
              <a:rPr lang="cs-CZ" i="1" dirty="0">
                <a:latin typeface="Calibri Light" pitchFamily="34" charset="0"/>
              </a:rPr>
              <a:t> </a:t>
            </a:r>
            <a:r>
              <a:rPr lang="cs-CZ" i="1" dirty="0" err="1">
                <a:latin typeface="Calibri Light" pitchFamily="34" charset="0"/>
              </a:rPr>
              <a:t>acts</a:t>
            </a:r>
            <a:r>
              <a:rPr lang="cs-CZ" i="1" dirty="0">
                <a:latin typeface="Calibri Light" pitchFamily="34" charset="0"/>
              </a:rPr>
              <a:t> in </a:t>
            </a:r>
            <a:r>
              <a:rPr lang="cs-CZ" i="1" dirty="0" err="1">
                <a:latin typeface="Calibri Light" pitchFamily="34" charset="0"/>
              </a:rPr>
              <a:t>accord</a:t>
            </a:r>
            <a:r>
              <a:rPr lang="cs-CZ" i="1" dirty="0">
                <a:latin typeface="Calibri Light" pitchFamily="34" charset="0"/>
              </a:rPr>
              <a:t> </a:t>
            </a:r>
            <a:r>
              <a:rPr lang="cs-CZ" i="1" dirty="0" err="1">
                <a:latin typeface="Calibri Light" pitchFamily="34" charset="0"/>
              </a:rPr>
              <a:t>with</a:t>
            </a:r>
            <a:r>
              <a:rPr lang="cs-CZ" i="1" dirty="0">
                <a:latin typeface="Calibri Light" pitchFamily="34" charset="0"/>
              </a:rPr>
              <a:t> „</a:t>
            </a:r>
            <a:r>
              <a:rPr lang="cs-CZ" i="1" dirty="0" err="1">
                <a:latin typeface="Calibri Light" pitchFamily="34" charset="0"/>
              </a:rPr>
              <a:t>moral</a:t>
            </a:r>
            <a:r>
              <a:rPr lang="cs-CZ" i="1" dirty="0">
                <a:latin typeface="Calibri Light" pitchFamily="34" charset="0"/>
              </a:rPr>
              <a:t> </a:t>
            </a:r>
            <a:r>
              <a:rPr lang="cs-CZ" i="1" dirty="0" err="1">
                <a:latin typeface="Calibri Light" pitchFamily="34" charset="0"/>
              </a:rPr>
              <a:t>principles</a:t>
            </a:r>
            <a:r>
              <a:rPr lang="cs-CZ" i="1" dirty="0">
                <a:latin typeface="Calibri Light" pitchFamily="34" charset="0"/>
              </a:rPr>
              <a:t>“, </a:t>
            </a:r>
            <a:r>
              <a:rPr lang="cs-CZ" i="1" dirty="0" err="1">
                <a:latin typeface="Calibri Light" pitchFamily="34" charset="0"/>
              </a:rPr>
              <a:t>but</a:t>
            </a:r>
            <a:r>
              <a:rPr lang="cs-CZ" i="1" dirty="0">
                <a:latin typeface="Calibri Light" pitchFamily="34" charset="0"/>
              </a:rPr>
              <a:t> „</a:t>
            </a:r>
            <a:r>
              <a:rPr lang="cs-CZ" i="1" dirty="0" err="1">
                <a:latin typeface="Calibri Light" pitchFamily="34" charset="0"/>
              </a:rPr>
              <a:t>never</a:t>
            </a:r>
            <a:r>
              <a:rPr lang="cs-CZ" i="1" dirty="0">
                <a:latin typeface="Calibri Light" pitchFamily="34" charset="0"/>
              </a:rPr>
              <a:t> </a:t>
            </a:r>
            <a:r>
              <a:rPr lang="cs-CZ" i="1" dirty="0" err="1">
                <a:latin typeface="Calibri Light" pitchFamily="34" charset="0"/>
              </a:rPr>
              <a:t>abandons</a:t>
            </a:r>
            <a:r>
              <a:rPr lang="cs-CZ" i="1" dirty="0">
                <a:latin typeface="Calibri Light" pitchFamily="34" charset="0"/>
              </a:rPr>
              <a:t> humanity“ (4:5);</a:t>
            </a:r>
          </a:p>
          <a:p>
            <a:pPr>
              <a:buNone/>
            </a:pPr>
            <a:r>
              <a:rPr lang="cs-CZ" i="1" dirty="0" err="1">
                <a:latin typeface="Calibri Light" pitchFamily="34" charset="0"/>
              </a:rPr>
              <a:t>thinks</a:t>
            </a:r>
            <a:r>
              <a:rPr lang="cs-CZ" i="1" dirty="0">
                <a:latin typeface="Calibri Light" pitchFamily="34" charset="0"/>
              </a:rPr>
              <a:t> </a:t>
            </a:r>
            <a:r>
              <a:rPr lang="cs-CZ" i="1" dirty="0" err="1">
                <a:latin typeface="Calibri Light" pitchFamily="34" charset="0"/>
              </a:rPr>
              <a:t>of</a:t>
            </a:r>
            <a:r>
              <a:rPr lang="cs-CZ" i="1" dirty="0">
                <a:latin typeface="Calibri Light" pitchFamily="34" charset="0"/>
              </a:rPr>
              <a:t> </a:t>
            </a:r>
            <a:r>
              <a:rPr lang="cs-CZ" i="1" dirty="0" err="1">
                <a:latin typeface="Calibri Light" pitchFamily="34" charset="0"/>
              </a:rPr>
              <a:t>virtue</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sanctions</a:t>
            </a:r>
            <a:r>
              <a:rPr lang="cs-CZ" i="1" dirty="0">
                <a:latin typeface="Calibri Light" pitchFamily="34" charset="0"/>
              </a:rPr>
              <a:t> (4:14)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seeks</a:t>
            </a:r>
            <a:r>
              <a:rPr lang="cs-CZ" i="1" dirty="0">
                <a:latin typeface="Calibri Light" pitchFamily="34" charset="0"/>
              </a:rPr>
              <a:t> </a:t>
            </a:r>
            <a:r>
              <a:rPr lang="cs-CZ" i="1" dirty="0" err="1">
                <a:latin typeface="Calibri Light" pitchFamily="34" charset="0"/>
              </a:rPr>
              <a:t>improvement</a:t>
            </a:r>
            <a:r>
              <a:rPr lang="cs-CZ" i="1" dirty="0">
                <a:latin typeface="Calibri Light" pitchFamily="34" charset="0"/>
              </a:rPr>
              <a:t> in </a:t>
            </a:r>
            <a:r>
              <a:rPr lang="cs-CZ" i="1" dirty="0" err="1">
                <a:latin typeface="Calibri Light" pitchFamily="34" charset="0"/>
              </a:rPr>
              <a:t>self</a:t>
            </a:r>
            <a:r>
              <a:rPr lang="cs-CZ" i="1" dirty="0">
                <a:latin typeface="Calibri Light" pitchFamily="34" charset="0"/>
              </a:rPr>
              <a:t> </a:t>
            </a:r>
            <a:r>
              <a:rPr lang="cs-CZ" i="1" dirty="0" err="1">
                <a:latin typeface="Calibri Light" pitchFamily="34" charset="0"/>
              </a:rPr>
              <a:t>but</a:t>
            </a:r>
            <a:r>
              <a:rPr lang="cs-CZ" i="1" dirty="0">
                <a:latin typeface="Calibri Light" pitchFamily="34" charset="0"/>
              </a:rPr>
              <a:t> not </a:t>
            </a:r>
            <a:r>
              <a:rPr lang="cs-CZ" i="1" dirty="0" err="1">
                <a:latin typeface="Calibri Light" pitchFamily="34" charset="0"/>
              </a:rPr>
              <a:t>others</a:t>
            </a:r>
            <a:r>
              <a:rPr lang="cs-CZ" i="1" dirty="0">
                <a:latin typeface="Calibri Light" pitchFamily="34" charset="0"/>
              </a:rPr>
              <a:t> (15:20);</a:t>
            </a:r>
          </a:p>
          <a:p>
            <a:pPr>
              <a:buNone/>
            </a:pPr>
            <a:r>
              <a:rPr lang="cs-CZ" i="1" dirty="0">
                <a:latin typeface="Calibri Light" pitchFamily="34" charset="0"/>
              </a:rPr>
              <a:t>in </a:t>
            </a:r>
            <a:r>
              <a:rPr lang="cs-CZ" i="1" dirty="0" err="1">
                <a:latin typeface="Calibri Light" pitchFamily="34" charset="0"/>
              </a:rPr>
              <a:t>establishing</a:t>
            </a:r>
            <a:r>
              <a:rPr lang="cs-CZ" i="1" dirty="0">
                <a:latin typeface="Calibri Light" pitchFamily="34" charset="0"/>
              </a:rPr>
              <a:t> his </a:t>
            </a:r>
            <a:r>
              <a:rPr lang="cs-CZ" i="1" dirty="0" err="1">
                <a:latin typeface="Calibri Light" pitchFamily="34" charset="0"/>
              </a:rPr>
              <a:t>or</a:t>
            </a:r>
            <a:r>
              <a:rPr lang="cs-CZ" i="1" dirty="0">
                <a:latin typeface="Calibri Light" pitchFamily="34" charset="0"/>
              </a:rPr>
              <a:t> her </a:t>
            </a:r>
            <a:r>
              <a:rPr lang="cs-CZ" i="1" dirty="0" err="1">
                <a:latin typeface="Calibri Light" pitchFamily="34" charset="0"/>
              </a:rPr>
              <a:t>own</a:t>
            </a:r>
            <a:r>
              <a:rPr lang="cs-CZ" i="1" dirty="0">
                <a:latin typeface="Calibri Light" pitchFamily="34" charset="0"/>
              </a:rPr>
              <a:t> </a:t>
            </a:r>
            <a:r>
              <a:rPr lang="cs-CZ" i="1" dirty="0" err="1">
                <a:latin typeface="Calibri Light" pitchFamily="34" charset="0"/>
              </a:rPr>
              <a:t>character</a:t>
            </a:r>
            <a:r>
              <a:rPr lang="cs-CZ" i="1" dirty="0">
                <a:latin typeface="Calibri Light" pitchFamily="34" charset="0"/>
              </a:rPr>
              <a:t>, „</a:t>
            </a:r>
            <a:r>
              <a:rPr lang="cs-CZ" i="1" dirty="0" err="1">
                <a:latin typeface="Calibri Light" pitchFamily="34" charset="0"/>
              </a:rPr>
              <a:t>also</a:t>
            </a:r>
            <a:r>
              <a:rPr lang="cs-CZ" i="1" dirty="0">
                <a:latin typeface="Calibri Light" pitchFamily="34" charset="0"/>
              </a:rPr>
              <a:t> </a:t>
            </a:r>
            <a:r>
              <a:rPr lang="cs-CZ" i="1" dirty="0" err="1">
                <a:latin typeface="Calibri Light" pitchFamily="34" charset="0"/>
              </a:rPr>
              <a:t>establishes</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character</a:t>
            </a:r>
            <a:r>
              <a:rPr lang="cs-CZ" i="1" dirty="0">
                <a:latin typeface="Calibri Light" pitchFamily="34" charset="0"/>
              </a:rPr>
              <a:t> </a:t>
            </a:r>
            <a:r>
              <a:rPr lang="cs-CZ" i="1" dirty="0" err="1">
                <a:latin typeface="Calibri Light" pitchFamily="34" charset="0"/>
              </a:rPr>
              <a:t>of</a:t>
            </a:r>
            <a:r>
              <a:rPr lang="cs-CZ" i="1" dirty="0">
                <a:latin typeface="Calibri Light" pitchFamily="34" charset="0"/>
              </a:rPr>
              <a:t> </a:t>
            </a:r>
            <a:r>
              <a:rPr lang="cs-CZ" i="1" dirty="0" err="1">
                <a:latin typeface="Calibri Light" pitchFamily="34" charset="0"/>
              </a:rPr>
              <a:t>others</a:t>
            </a:r>
            <a:r>
              <a:rPr lang="cs-CZ" i="1" dirty="0">
                <a:latin typeface="Calibri Light" pitchFamily="34" charset="0"/>
              </a:rPr>
              <a:t>“ (6:28);</a:t>
            </a:r>
          </a:p>
          <a:p>
            <a:pPr>
              <a:buNone/>
            </a:pPr>
            <a:r>
              <a:rPr lang="cs-CZ" i="1" dirty="0" err="1">
                <a:latin typeface="Calibri Light" pitchFamily="34" charset="0"/>
              </a:rPr>
              <a:t>becomes</a:t>
            </a:r>
            <a:r>
              <a:rPr lang="cs-CZ" i="1" dirty="0">
                <a:latin typeface="Calibri Light" pitchFamily="34" charset="0"/>
              </a:rPr>
              <a:t> prominent „by </a:t>
            </a:r>
            <a:r>
              <a:rPr lang="cs-CZ" i="1" dirty="0" err="1">
                <a:latin typeface="Calibri Light" pitchFamily="34" charset="0"/>
              </a:rPr>
              <a:t>helping</a:t>
            </a:r>
            <a:r>
              <a:rPr lang="cs-CZ" i="1" dirty="0">
                <a:latin typeface="Calibri Light" pitchFamily="34" charset="0"/>
              </a:rPr>
              <a:t> </a:t>
            </a:r>
            <a:r>
              <a:rPr lang="cs-CZ" i="1" dirty="0" err="1">
                <a:latin typeface="Calibri Light" pitchFamily="34" charset="0"/>
              </a:rPr>
              <a:t>others</a:t>
            </a:r>
            <a:r>
              <a:rPr lang="cs-CZ" i="1" dirty="0">
                <a:latin typeface="Calibri Light" pitchFamily="34" charset="0"/>
              </a:rPr>
              <a:t> to </a:t>
            </a:r>
            <a:r>
              <a:rPr lang="cs-CZ" i="1" dirty="0" err="1">
                <a:latin typeface="Calibri Light" pitchFamily="34" charset="0"/>
              </a:rPr>
              <a:t>be</a:t>
            </a:r>
            <a:r>
              <a:rPr lang="cs-CZ" i="1" dirty="0">
                <a:latin typeface="Calibri Light" pitchFamily="34" charset="0"/>
              </a:rPr>
              <a:t> prominent“ (6:28)</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66329" y="1016474"/>
            <a:ext cx="9960897" cy="6260359"/>
          </a:xfrm>
        </p:spPr>
        <p:txBody>
          <a:bodyPr>
            <a:normAutofit/>
          </a:bodyPr>
          <a:lstStyle/>
          <a:p>
            <a:pPr algn="ctr">
              <a:buNone/>
            </a:pPr>
            <a:endParaRPr lang="cs-CZ" sz="6200" dirty="0"/>
          </a:p>
          <a:p>
            <a:pPr algn="ctr">
              <a:buNone/>
            </a:pPr>
            <a:r>
              <a:rPr lang="en-US" sz="6200" dirty="0">
                <a:latin typeface="Calibri" pitchFamily="34" charset="0"/>
              </a:rPr>
              <a:t>What is</a:t>
            </a:r>
            <a:endParaRPr lang="cs-CZ" sz="6200" dirty="0">
              <a:latin typeface="Calibri" pitchFamily="34" charset="0"/>
            </a:endParaRPr>
          </a:p>
          <a:p>
            <a:pPr algn="ctr">
              <a:buNone/>
            </a:pPr>
            <a:r>
              <a:rPr lang="en-US" sz="6200" dirty="0">
                <a:latin typeface="Calibri" pitchFamily="34" charset="0"/>
              </a:rPr>
              <a:t>your motivation</a:t>
            </a:r>
            <a:endParaRPr lang="cs-CZ" sz="6200" dirty="0">
              <a:latin typeface="Calibri" pitchFamily="34" charset="0"/>
            </a:endParaRPr>
          </a:p>
          <a:p>
            <a:pPr algn="ctr">
              <a:buNone/>
            </a:pPr>
            <a:r>
              <a:rPr lang="en-US" sz="6200" dirty="0">
                <a:latin typeface="Calibri" pitchFamily="34" charset="0"/>
              </a:rPr>
              <a:t>to study?</a:t>
            </a:r>
            <a:endParaRPr lang="cs-CZ" sz="6200" dirty="0">
              <a:latin typeface="Calibri" pitchFamily="34" charset="0"/>
            </a:endParaRPr>
          </a:p>
        </p:txBody>
      </p:sp>
    </p:spTree>
  </p:cSld>
  <p:clrMapOvr>
    <a:masterClrMapping/>
  </p:clrMapOvr>
  <p:transition spd="slow">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Confucianism</a:t>
            </a:r>
            <a:r>
              <a:rPr lang="cs-CZ" dirty="0">
                <a:latin typeface="Calibri" pitchFamily="34" charset="0"/>
              </a:rPr>
              <a:t> – </a:t>
            </a:r>
            <a:r>
              <a:rPr lang="cs-CZ" dirty="0" err="1">
                <a:latin typeface="Calibri" pitchFamily="34" charset="0"/>
              </a:rPr>
              <a:t>Virtue</a:t>
            </a:r>
            <a:r>
              <a:rPr lang="cs-CZ" dirty="0">
                <a:latin typeface="Calibri" pitchFamily="34" charset="0"/>
              </a:rPr>
              <a:t>  </a:t>
            </a:r>
          </a:p>
        </p:txBody>
      </p:sp>
      <p:sp>
        <p:nvSpPr>
          <p:cNvPr id="3" name="Zástupný symbol pro obsah 2"/>
          <p:cNvSpPr>
            <a:spLocks noGrp="1"/>
          </p:cNvSpPr>
          <p:nvPr>
            <p:ph idx="1"/>
          </p:nvPr>
        </p:nvSpPr>
        <p:spPr/>
        <p:txBody>
          <a:bodyPr>
            <a:normAutofit fontScale="85000" lnSpcReduction="20000"/>
          </a:bodyPr>
          <a:lstStyle/>
          <a:p>
            <a:pPr>
              <a:buNone/>
            </a:pPr>
            <a:r>
              <a:rPr lang="cs-CZ" dirty="0" err="1">
                <a:latin typeface="Calibri Light" pitchFamily="34" charset="0"/>
              </a:rPr>
              <a:t>The</a:t>
            </a:r>
            <a:r>
              <a:rPr lang="cs-CZ" dirty="0">
                <a:latin typeface="Calibri Light" pitchFamily="34" charset="0"/>
              </a:rPr>
              <a:t> </a:t>
            </a:r>
            <a:r>
              <a:rPr lang="cs-CZ" dirty="0" err="1">
                <a:latin typeface="Calibri Light" pitchFamily="34" charset="0"/>
              </a:rPr>
              <a:t>morally</a:t>
            </a:r>
            <a:r>
              <a:rPr lang="cs-CZ" dirty="0">
                <a:latin typeface="Calibri Light" pitchFamily="34" charset="0"/>
              </a:rPr>
              <a:t> superior person has </a:t>
            </a:r>
            <a:r>
              <a:rPr lang="cs-CZ" dirty="0" err="1">
                <a:latin typeface="Calibri Light" pitchFamily="34" charset="0"/>
              </a:rPr>
              <a:t>following</a:t>
            </a:r>
            <a:r>
              <a:rPr lang="cs-CZ" dirty="0">
                <a:latin typeface="Calibri Light" pitchFamily="34" charset="0"/>
              </a:rPr>
              <a:t> </a:t>
            </a:r>
            <a:r>
              <a:rPr lang="cs-CZ" dirty="0" err="1">
                <a:latin typeface="Calibri Light" pitchFamily="34" charset="0"/>
              </a:rPr>
              <a:t>virtues</a:t>
            </a:r>
            <a:r>
              <a:rPr lang="cs-CZ" dirty="0">
                <a:latin typeface="Calibri Light" pitchFamily="34" charset="0"/>
              </a:rPr>
              <a:t>: </a:t>
            </a:r>
            <a:r>
              <a:rPr lang="cs-CZ" dirty="0" err="1">
                <a:latin typeface="Calibri Light" pitchFamily="34" charset="0"/>
              </a:rPr>
              <a:t>broadmindedness</a:t>
            </a:r>
            <a:r>
              <a:rPr lang="cs-CZ" dirty="0">
                <a:latin typeface="Calibri Light" pitchFamily="34" charset="0"/>
              </a:rPr>
              <a:t> (2:12.14), benevolence (12:16), dignity (13:26) </a:t>
            </a:r>
            <a:r>
              <a:rPr lang="cs-CZ" dirty="0" err="1">
                <a:latin typeface="Calibri Light" pitchFamily="34" charset="0"/>
              </a:rPr>
              <a:t>wisdom</a:t>
            </a:r>
            <a:r>
              <a:rPr lang="cs-CZ" dirty="0">
                <a:latin typeface="Calibri Light" pitchFamily="34" charset="0"/>
              </a:rPr>
              <a:t>, humanity, </a:t>
            </a:r>
            <a:r>
              <a:rPr lang="cs-CZ" dirty="0" err="1">
                <a:latin typeface="Calibri Light" pitchFamily="34" charset="0"/>
              </a:rPr>
              <a:t>courage</a:t>
            </a:r>
            <a:r>
              <a:rPr lang="cs-CZ" dirty="0">
                <a:latin typeface="Calibri Light" pitchFamily="34" charset="0"/>
              </a:rPr>
              <a:t> (14:30); he/</a:t>
            </a:r>
            <a:r>
              <a:rPr lang="cs-CZ" dirty="0" err="1">
                <a:latin typeface="Calibri Light" pitchFamily="34" charset="0"/>
              </a:rPr>
              <a:t>she</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also</a:t>
            </a:r>
            <a:r>
              <a:rPr lang="cs-CZ" dirty="0">
                <a:latin typeface="Calibri Light" pitchFamily="34" charset="0"/>
              </a:rPr>
              <a:t>: „</a:t>
            </a:r>
            <a:r>
              <a:rPr lang="cs-CZ" dirty="0" err="1">
                <a:latin typeface="Calibri Light" pitchFamily="34" charset="0"/>
              </a:rPr>
              <a:t>strong</a:t>
            </a:r>
            <a:r>
              <a:rPr lang="cs-CZ" dirty="0">
                <a:latin typeface="Calibri Light" pitchFamily="34" charset="0"/>
              </a:rPr>
              <a:t>, </a:t>
            </a:r>
            <a:r>
              <a:rPr lang="cs-CZ" dirty="0" err="1">
                <a:latin typeface="Calibri Light" pitchFamily="34" charset="0"/>
              </a:rPr>
              <a:t>resolute</a:t>
            </a:r>
            <a:r>
              <a:rPr lang="cs-CZ" dirty="0">
                <a:latin typeface="Calibri Light" pitchFamily="34" charset="0"/>
              </a:rPr>
              <a:t>, </a:t>
            </a:r>
            <a:r>
              <a:rPr lang="cs-CZ" dirty="0" err="1">
                <a:latin typeface="Calibri Light" pitchFamily="34" charset="0"/>
              </a:rPr>
              <a:t>simple</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slow</a:t>
            </a:r>
            <a:r>
              <a:rPr lang="cs-CZ" dirty="0">
                <a:latin typeface="Calibri Light" pitchFamily="34" charset="0"/>
              </a:rPr>
              <a:t> to </a:t>
            </a:r>
            <a:r>
              <a:rPr lang="cs-CZ" dirty="0" err="1">
                <a:latin typeface="Calibri Light" pitchFamily="34" charset="0"/>
              </a:rPr>
              <a:t>speak</a:t>
            </a:r>
            <a:r>
              <a:rPr lang="cs-CZ" dirty="0">
                <a:latin typeface="Calibri Light" pitchFamily="34" charset="0"/>
              </a:rPr>
              <a:t>“ (13:27)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above</a:t>
            </a:r>
            <a:r>
              <a:rPr lang="cs-CZ" dirty="0">
                <a:latin typeface="Calibri Light" pitchFamily="34" charset="0"/>
              </a:rPr>
              <a:t> </a:t>
            </a:r>
            <a:r>
              <a:rPr lang="cs-CZ" dirty="0" err="1">
                <a:latin typeface="Calibri Light" pitchFamily="34" charset="0"/>
              </a:rPr>
              <a:t>all</a:t>
            </a:r>
            <a:r>
              <a:rPr lang="cs-CZ" dirty="0">
                <a:latin typeface="Calibri Light" pitchFamily="34" charset="0"/>
              </a:rPr>
              <a:t>, has </a:t>
            </a:r>
            <a:r>
              <a:rPr lang="cs-CZ" dirty="0" err="1">
                <a:latin typeface="Calibri Light" pitchFamily="34" charset="0"/>
              </a:rPr>
              <a:t>righteousness</a:t>
            </a:r>
            <a:r>
              <a:rPr lang="cs-CZ" dirty="0">
                <a:latin typeface="Calibri Light" pitchFamily="34" charset="0"/>
              </a:rPr>
              <a:t>, </a:t>
            </a:r>
            <a:r>
              <a:rPr lang="cs-CZ" dirty="0" err="1">
                <a:latin typeface="Calibri Light" pitchFamily="34" charset="0"/>
              </a:rPr>
              <a:t>which</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the</a:t>
            </a:r>
            <a:r>
              <a:rPr lang="cs-CZ" dirty="0">
                <a:latin typeface="Calibri Light" pitchFamily="34" charset="0"/>
              </a:rPr>
              <a:t> most </a:t>
            </a:r>
            <a:r>
              <a:rPr lang="cs-CZ" dirty="0" err="1">
                <a:latin typeface="Calibri Light" pitchFamily="34" charset="0"/>
              </a:rPr>
              <a:t>important</a:t>
            </a:r>
            <a:r>
              <a:rPr lang="cs-CZ" dirty="0">
                <a:latin typeface="Calibri Light" pitchFamily="34" charset="0"/>
              </a:rPr>
              <a:t> </a:t>
            </a:r>
            <a:r>
              <a:rPr lang="cs-CZ" dirty="0" err="1">
                <a:latin typeface="Calibri Light" pitchFamily="34" charset="0"/>
              </a:rPr>
              <a:t>virtue</a:t>
            </a:r>
            <a:r>
              <a:rPr lang="cs-CZ" dirty="0">
                <a:latin typeface="Calibri Light" pitchFamily="34" charset="0"/>
              </a:rPr>
              <a:t> (17:23)</a:t>
            </a:r>
          </a:p>
          <a:p>
            <a:pPr>
              <a:buNone/>
            </a:pPr>
            <a:r>
              <a:rPr lang="cs-CZ" dirty="0" err="1">
                <a:latin typeface="Calibri Light" pitchFamily="34" charset="0"/>
              </a:rPr>
              <a:t>Central</a:t>
            </a:r>
            <a:r>
              <a:rPr lang="cs-CZ" dirty="0">
                <a:latin typeface="Calibri Light" pitchFamily="34" charset="0"/>
              </a:rPr>
              <a:t> </a:t>
            </a:r>
            <a:r>
              <a:rPr lang="cs-CZ" dirty="0" err="1">
                <a:latin typeface="Calibri Light" pitchFamily="34" charset="0"/>
              </a:rPr>
              <a:t>virtues</a:t>
            </a:r>
            <a:r>
              <a:rPr lang="cs-CZ" dirty="0">
                <a:latin typeface="Calibri Light" pitchFamily="34" charset="0"/>
              </a:rPr>
              <a:t> </a:t>
            </a:r>
            <a:r>
              <a:rPr lang="cs-CZ" dirty="0" err="1">
                <a:latin typeface="Calibri Light" pitchFamily="34" charset="0"/>
              </a:rPr>
              <a:t>according</a:t>
            </a:r>
            <a:r>
              <a:rPr lang="cs-CZ" dirty="0">
                <a:latin typeface="Calibri Light" pitchFamily="34" charset="0"/>
              </a:rPr>
              <a:t> to </a:t>
            </a:r>
            <a:r>
              <a:rPr lang="cs-CZ" dirty="0" err="1">
                <a:latin typeface="Calibri Light" pitchFamily="34" charset="0"/>
              </a:rPr>
              <a:t>Confucius</a:t>
            </a:r>
            <a:r>
              <a:rPr lang="cs-CZ" dirty="0">
                <a:latin typeface="Calibri Light" pitchFamily="34" charset="0"/>
              </a:rPr>
              <a:t>: humanity (jen), propriety (li; </a:t>
            </a:r>
            <a:r>
              <a:rPr lang="cs-CZ" dirty="0" err="1">
                <a:latin typeface="Calibri Light" pitchFamily="34" charset="0"/>
              </a:rPr>
              <a:t>principle</a:t>
            </a:r>
            <a:r>
              <a:rPr lang="cs-CZ" dirty="0">
                <a:latin typeface="Calibri Light" pitchFamily="34" charset="0"/>
              </a:rPr>
              <a:t>, </a:t>
            </a:r>
            <a:r>
              <a:rPr lang="cs-CZ" dirty="0" err="1">
                <a:latin typeface="Calibri Light" pitchFamily="34" charset="0"/>
              </a:rPr>
              <a:t>rules</a:t>
            </a:r>
            <a:r>
              <a:rPr lang="cs-CZ" dirty="0">
                <a:latin typeface="Calibri Light" pitchFamily="34" charset="0"/>
              </a:rPr>
              <a:t> </a:t>
            </a:r>
            <a:r>
              <a:rPr lang="cs-CZ" dirty="0" err="1">
                <a:latin typeface="Calibri Light" pitchFamily="34" charset="0"/>
              </a:rPr>
              <a:t>of</a:t>
            </a:r>
            <a:r>
              <a:rPr lang="cs-CZ" dirty="0">
                <a:latin typeface="Calibri Light" pitchFamily="34" charset="0"/>
              </a:rPr>
              <a:t> a society </a:t>
            </a:r>
            <a:r>
              <a:rPr lang="cs-CZ" dirty="0" err="1">
                <a:latin typeface="Calibri Light" pitchFamily="34" charset="0"/>
              </a:rPr>
              <a:t>create</a:t>
            </a:r>
            <a:r>
              <a:rPr lang="cs-CZ" dirty="0">
                <a:latin typeface="Calibri Light" pitchFamily="34" charset="0"/>
              </a:rPr>
              <a:t> </a:t>
            </a:r>
            <a:r>
              <a:rPr lang="cs-CZ" dirty="0" err="1">
                <a:latin typeface="Calibri Light" pitchFamily="34" charset="0"/>
              </a:rPr>
              <a:t>harmony</a:t>
            </a:r>
            <a:r>
              <a:rPr lang="cs-CZ" dirty="0">
                <a:latin typeface="Calibri Light" pitchFamily="34" charset="0"/>
              </a:rPr>
              <a:t>), </a:t>
            </a:r>
            <a:r>
              <a:rPr lang="cs-CZ" dirty="0" err="1">
                <a:latin typeface="Calibri Light" pitchFamily="34" charset="0"/>
              </a:rPr>
              <a:t>filial</a:t>
            </a:r>
            <a:r>
              <a:rPr lang="cs-CZ" dirty="0">
                <a:latin typeface="Calibri Light" pitchFamily="34" charset="0"/>
              </a:rPr>
              <a:t> piety (</a:t>
            </a:r>
            <a:r>
              <a:rPr lang="cs-CZ" dirty="0" err="1">
                <a:latin typeface="Calibri Light" pitchFamily="34" charset="0"/>
              </a:rPr>
              <a:t>hsiao</a:t>
            </a:r>
            <a:r>
              <a:rPr lang="cs-CZ" dirty="0">
                <a:latin typeface="Calibri Light" pitchFamily="34" charset="0"/>
              </a:rPr>
              <a:t>; </a:t>
            </a:r>
            <a:r>
              <a:rPr lang="cs-CZ" dirty="0" err="1">
                <a:latin typeface="Calibri Light" pitchFamily="34" charset="0"/>
              </a:rPr>
              <a:t>supporting</a:t>
            </a:r>
            <a:r>
              <a:rPr lang="cs-CZ" dirty="0">
                <a:latin typeface="Calibri Light" pitchFamily="34" charset="0"/>
              </a:rPr>
              <a:t> </a:t>
            </a:r>
            <a:r>
              <a:rPr lang="cs-CZ" dirty="0" err="1">
                <a:latin typeface="Calibri Light" pitchFamily="34" charset="0"/>
              </a:rPr>
              <a:t>one</a:t>
            </a:r>
            <a:r>
              <a:rPr lang="cs-CZ" dirty="0">
                <a:latin typeface="Calibri Light" pitchFamily="34" charset="0"/>
              </a:rPr>
              <a:t>´s </a:t>
            </a:r>
            <a:r>
              <a:rPr lang="cs-CZ" dirty="0" err="1">
                <a:latin typeface="Calibri Light" pitchFamily="34" charset="0"/>
              </a:rPr>
              <a:t>parents</a:t>
            </a:r>
            <a:r>
              <a:rPr lang="cs-CZ" dirty="0">
                <a:latin typeface="Calibri Light" pitchFamily="34" charset="0"/>
              </a:rPr>
              <a:t> </a:t>
            </a:r>
            <a:r>
              <a:rPr lang="cs-CZ" dirty="0" err="1">
                <a:latin typeface="Calibri Light" pitchFamily="34" charset="0"/>
              </a:rPr>
              <a:t>with</a:t>
            </a:r>
            <a:r>
              <a:rPr lang="cs-CZ" dirty="0">
                <a:latin typeface="Calibri Light" pitchFamily="34" charset="0"/>
              </a:rPr>
              <a:t> a feeling </a:t>
            </a:r>
            <a:r>
              <a:rPr lang="cs-CZ" dirty="0" err="1">
                <a:latin typeface="Calibri Light" pitchFamily="34" charset="0"/>
              </a:rPr>
              <a:t>of</a:t>
            </a:r>
            <a:r>
              <a:rPr lang="cs-CZ" dirty="0">
                <a:latin typeface="Calibri Light" pitchFamily="34" charset="0"/>
              </a:rPr>
              <a:t> reverence);</a:t>
            </a:r>
          </a:p>
          <a:p>
            <a:pPr>
              <a:buNone/>
            </a:pPr>
            <a:r>
              <a:rPr lang="cs-CZ" dirty="0">
                <a:latin typeface="Calibri Light" pitchFamily="34" charset="0"/>
              </a:rPr>
              <a:t>	</a:t>
            </a:r>
            <a:r>
              <a:rPr lang="cs-CZ" dirty="0" err="1">
                <a:latin typeface="Calibri Light" pitchFamily="34" charset="0"/>
              </a:rPr>
              <a:t>two</a:t>
            </a:r>
            <a:r>
              <a:rPr lang="cs-CZ" dirty="0">
                <a:latin typeface="Calibri Light" pitchFamily="34" charset="0"/>
              </a:rPr>
              <a:t> </a:t>
            </a:r>
            <a:r>
              <a:rPr lang="cs-CZ" dirty="0" err="1">
                <a:latin typeface="Calibri Light" pitchFamily="34" charset="0"/>
              </a:rPr>
              <a:t>other</a:t>
            </a:r>
            <a:r>
              <a:rPr lang="cs-CZ" dirty="0">
                <a:latin typeface="Calibri Light" pitchFamily="34" charset="0"/>
              </a:rPr>
              <a:t> </a:t>
            </a:r>
            <a:r>
              <a:rPr lang="cs-CZ" dirty="0" err="1">
                <a:latin typeface="Calibri Light" pitchFamily="34" charset="0"/>
              </a:rPr>
              <a:t>virtues</a:t>
            </a:r>
            <a:r>
              <a:rPr lang="cs-CZ" dirty="0">
                <a:latin typeface="Calibri Light" pitchFamily="34" charset="0"/>
              </a:rPr>
              <a:t>: </a:t>
            </a:r>
            <a:r>
              <a:rPr lang="cs-CZ" dirty="0" err="1">
                <a:latin typeface="Calibri Light" pitchFamily="34" charset="0"/>
              </a:rPr>
              <a:t>loyalty</a:t>
            </a:r>
            <a:r>
              <a:rPr lang="cs-CZ" dirty="0">
                <a:latin typeface="Calibri Light" pitchFamily="34" charset="0"/>
              </a:rPr>
              <a:t>, justice</a:t>
            </a:r>
          </a:p>
          <a:p>
            <a:pPr>
              <a:buNone/>
            </a:pPr>
            <a:r>
              <a:rPr lang="cs-CZ" dirty="0" err="1">
                <a:latin typeface="Calibri Light" pitchFamily="34" charset="0"/>
              </a:rPr>
              <a:t>the</a:t>
            </a:r>
            <a:r>
              <a:rPr lang="cs-CZ" dirty="0">
                <a:latin typeface="Calibri Light" pitchFamily="34" charset="0"/>
              </a:rPr>
              <a:t> </a:t>
            </a:r>
            <a:r>
              <a:rPr lang="cs-CZ" dirty="0" err="1">
                <a:latin typeface="Calibri Light" pitchFamily="34" charset="0"/>
              </a:rPr>
              <a:t>virtues</a:t>
            </a:r>
            <a:r>
              <a:rPr lang="cs-CZ" dirty="0">
                <a:latin typeface="Calibri Light" pitchFamily="34" charset="0"/>
              </a:rPr>
              <a:t> </a:t>
            </a:r>
            <a:r>
              <a:rPr lang="cs-CZ" dirty="0" err="1">
                <a:latin typeface="Calibri Light" pitchFamily="34" charset="0"/>
              </a:rPr>
              <a:t>for</a:t>
            </a:r>
            <a:r>
              <a:rPr lang="cs-CZ" dirty="0">
                <a:latin typeface="Calibri Light" pitchFamily="34" charset="0"/>
              </a:rPr>
              <a:t> </a:t>
            </a:r>
            <a:r>
              <a:rPr lang="cs-CZ" dirty="0" err="1">
                <a:latin typeface="Calibri Light" pitchFamily="34" charset="0"/>
              </a:rPr>
              <a:t>children</a:t>
            </a:r>
            <a:r>
              <a:rPr lang="cs-CZ" dirty="0">
                <a:latin typeface="Calibri Light" pitchFamily="34" charset="0"/>
              </a:rPr>
              <a:t>: love, </a:t>
            </a:r>
            <a:r>
              <a:rPr lang="cs-CZ" dirty="0" err="1">
                <a:latin typeface="Calibri Light" pitchFamily="34" charset="0"/>
              </a:rPr>
              <a:t>respect</a:t>
            </a:r>
            <a:r>
              <a:rPr lang="cs-CZ" dirty="0">
                <a:latin typeface="Calibri Light" pitchFamily="34" charset="0"/>
              </a:rPr>
              <a:t>;</a:t>
            </a:r>
          </a:p>
          <a:p>
            <a:pPr>
              <a:buNone/>
            </a:pPr>
            <a:r>
              <a:rPr lang="cs-CZ" dirty="0" err="1">
                <a:latin typeface="Calibri Light" pitchFamily="34" charset="0"/>
              </a:rPr>
              <a:t>the</a:t>
            </a:r>
            <a:r>
              <a:rPr lang="cs-CZ" dirty="0">
                <a:latin typeface="Calibri Light" pitchFamily="34" charset="0"/>
              </a:rPr>
              <a:t> </a:t>
            </a:r>
            <a:r>
              <a:rPr lang="cs-CZ" dirty="0" err="1">
                <a:latin typeface="Calibri Light" pitchFamily="34" charset="0"/>
              </a:rPr>
              <a:t>virtue</a:t>
            </a:r>
            <a:r>
              <a:rPr lang="cs-CZ" dirty="0">
                <a:latin typeface="Calibri Light" pitchFamily="34" charset="0"/>
              </a:rPr>
              <a:t> </a:t>
            </a:r>
            <a:r>
              <a:rPr lang="cs-CZ" dirty="0" err="1">
                <a:latin typeface="Calibri Light" pitchFamily="34" charset="0"/>
              </a:rPr>
              <a:t>for</a:t>
            </a:r>
            <a:r>
              <a:rPr lang="cs-CZ" dirty="0">
                <a:latin typeface="Calibri Light" pitchFamily="34" charset="0"/>
              </a:rPr>
              <a:t> </a:t>
            </a:r>
            <a:r>
              <a:rPr lang="cs-CZ" dirty="0" err="1">
                <a:latin typeface="Calibri Light" pitchFamily="34" charset="0"/>
              </a:rPr>
              <a:t>parents</a:t>
            </a:r>
            <a:r>
              <a:rPr lang="cs-CZ" dirty="0">
                <a:latin typeface="Calibri Light" pitchFamily="34" charset="0"/>
              </a:rPr>
              <a:t>: </a:t>
            </a:r>
            <a:r>
              <a:rPr lang="cs-CZ" dirty="0" err="1">
                <a:latin typeface="Calibri Light" pitchFamily="34" charset="0"/>
              </a:rPr>
              <a:t>nurturance</a:t>
            </a:r>
            <a:r>
              <a:rPr lang="cs-CZ" dirty="0">
                <a:latin typeface="Calibri Light" pitchFamily="34" charset="0"/>
              </a:rPr>
              <a:t>.</a:t>
            </a:r>
          </a:p>
          <a:p>
            <a:pPr>
              <a:buNone/>
            </a:pPr>
            <a:endParaRPr lang="cs-CZ" dirty="0">
              <a:latin typeface="Calibri Light" pitchFamily="34" charset="0"/>
            </a:endParaRPr>
          </a:p>
          <a:p>
            <a:pPr>
              <a:buNone/>
            </a:pPr>
            <a:r>
              <a:rPr lang="cs-CZ" dirty="0" err="1">
                <a:latin typeface="Calibri Light" pitchFamily="34" charset="0"/>
              </a:rPr>
              <a:t>The</a:t>
            </a:r>
            <a:r>
              <a:rPr lang="cs-CZ" dirty="0">
                <a:latin typeface="Calibri Light" pitchFamily="34" charset="0"/>
              </a:rPr>
              <a:t> </a:t>
            </a:r>
            <a:r>
              <a:rPr lang="cs-CZ" dirty="0" err="1">
                <a:latin typeface="Calibri Light" pitchFamily="34" charset="0"/>
              </a:rPr>
              <a:t>golden</a:t>
            </a:r>
            <a:r>
              <a:rPr lang="cs-CZ" dirty="0">
                <a:latin typeface="Calibri Light" pitchFamily="34" charset="0"/>
              </a:rPr>
              <a:t> rule: „Do not do to </a:t>
            </a:r>
            <a:r>
              <a:rPr lang="cs-CZ" dirty="0" err="1">
                <a:latin typeface="Calibri Light" pitchFamily="34" charset="0"/>
              </a:rPr>
              <a:t>others</a:t>
            </a:r>
            <a:r>
              <a:rPr lang="cs-CZ" dirty="0">
                <a:latin typeface="Calibri Light" pitchFamily="34" charset="0"/>
              </a:rPr>
              <a:t> </a:t>
            </a:r>
            <a:r>
              <a:rPr lang="cs-CZ" dirty="0" err="1">
                <a:latin typeface="Calibri Light" pitchFamily="34" charset="0"/>
              </a:rPr>
              <a:t>what</a:t>
            </a:r>
            <a:r>
              <a:rPr lang="cs-CZ" dirty="0">
                <a:latin typeface="Calibri Light" pitchFamily="34" charset="0"/>
              </a:rPr>
              <a:t> </a:t>
            </a:r>
            <a:r>
              <a:rPr lang="cs-CZ" dirty="0" err="1">
                <a:latin typeface="Calibri Light" pitchFamily="34" charset="0"/>
              </a:rPr>
              <a:t>you</a:t>
            </a:r>
            <a:r>
              <a:rPr lang="cs-CZ" dirty="0">
                <a:latin typeface="Calibri Light" pitchFamily="34" charset="0"/>
              </a:rPr>
              <a:t> do not </a:t>
            </a:r>
            <a:r>
              <a:rPr lang="cs-CZ" dirty="0" err="1">
                <a:latin typeface="Calibri Light" pitchFamily="34" charset="0"/>
              </a:rPr>
              <a:t>want</a:t>
            </a:r>
            <a:r>
              <a:rPr lang="cs-CZ" dirty="0">
                <a:latin typeface="Calibri Light" pitchFamily="34" charset="0"/>
              </a:rPr>
              <a:t> </a:t>
            </a:r>
            <a:r>
              <a:rPr lang="cs-CZ" dirty="0" err="1">
                <a:latin typeface="Calibri Light" pitchFamily="34" charset="0"/>
              </a:rPr>
              <a:t>them</a:t>
            </a:r>
            <a:r>
              <a:rPr lang="cs-CZ" dirty="0">
                <a:latin typeface="Calibri Light" pitchFamily="34" charset="0"/>
              </a:rPr>
              <a:t> to do to </a:t>
            </a:r>
            <a:r>
              <a:rPr lang="cs-CZ" dirty="0" err="1">
                <a:latin typeface="Calibri Light" pitchFamily="34" charset="0"/>
              </a:rPr>
              <a:t>you</a:t>
            </a:r>
            <a:r>
              <a:rPr lang="cs-CZ" dirty="0">
                <a:latin typeface="Calibri Light" pitchFamily="34" charset="0"/>
              </a:rPr>
              <a:t>.“ (12:2, 15:23)</a:t>
            </a:r>
          </a:p>
        </p:txBody>
      </p:sp>
    </p:spTree>
  </p:cSld>
  <p:clrMapOvr>
    <a:masterClrMapping/>
  </p:clrMapOvr>
  <p:transition spd="slow">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Confucianism</a:t>
            </a:r>
            <a:r>
              <a:rPr lang="cs-CZ" dirty="0">
                <a:latin typeface="Calibri" pitchFamily="34" charset="0"/>
              </a:rPr>
              <a:t> – </a:t>
            </a:r>
            <a:r>
              <a:rPr lang="cs-CZ" dirty="0" err="1">
                <a:latin typeface="Calibri" pitchFamily="34" charset="0"/>
              </a:rPr>
              <a:t>The</a:t>
            </a:r>
            <a:r>
              <a:rPr lang="cs-CZ" dirty="0">
                <a:latin typeface="Calibri" pitchFamily="34" charset="0"/>
              </a:rPr>
              <a:t> „</a:t>
            </a:r>
            <a:r>
              <a:rPr lang="cs-CZ" dirty="0" err="1">
                <a:latin typeface="Calibri" pitchFamily="34" charset="0"/>
              </a:rPr>
              <a:t>nine</a:t>
            </a:r>
            <a:r>
              <a:rPr lang="cs-CZ" dirty="0">
                <a:latin typeface="Calibri" pitchFamily="34" charset="0"/>
              </a:rPr>
              <a:t> </a:t>
            </a:r>
            <a:r>
              <a:rPr lang="cs-CZ" dirty="0" err="1">
                <a:latin typeface="Calibri" pitchFamily="34" charset="0"/>
              </a:rPr>
              <a:t>wishes</a:t>
            </a:r>
            <a:r>
              <a:rPr lang="cs-CZ" dirty="0">
                <a:latin typeface="Calibri" pitchFamily="34" charset="0"/>
              </a:rPr>
              <a:t>“ </a:t>
            </a:r>
          </a:p>
        </p:txBody>
      </p:sp>
      <p:sp>
        <p:nvSpPr>
          <p:cNvPr id="3" name="Zástupný symbol pro obsah 2"/>
          <p:cNvSpPr>
            <a:spLocks noGrp="1"/>
          </p:cNvSpPr>
          <p:nvPr>
            <p:ph idx="1"/>
          </p:nvPr>
        </p:nvSpPr>
        <p:spPr/>
        <p:txBody>
          <a:bodyPr>
            <a:normAutofit fontScale="92500" lnSpcReduction="20000"/>
          </a:bodyPr>
          <a:lstStyle/>
          <a:p>
            <a:pPr>
              <a:buNone/>
            </a:pPr>
            <a:r>
              <a:rPr lang="cs-CZ" dirty="0" err="1">
                <a:latin typeface="Calibri Light" pitchFamily="34" charset="0"/>
              </a:rPr>
              <a:t>The</a:t>
            </a:r>
            <a:r>
              <a:rPr lang="cs-CZ" dirty="0">
                <a:latin typeface="Calibri Light" pitchFamily="34" charset="0"/>
              </a:rPr>
              <a:t> </a:t>
            </a:r>
            <a:r>
              <a:rPr lang="cs-CZ" dirty="0" err="1">
                <a:latin typeface="Calibri Light" pitchFamily="34" charset="0"/>
              </a:rPr>
              <a:t>Morally</a:t>
            </a:r>
            <a:r>
              <a:rPr lang="cs-CZ" dirty="0">
                <a:latin typeface="Calibri Light" pitchFamily="34" charset="0"/>
              </a:rPr>
              <a:t> Superior Person </a:t>
            </a:r>
            <a:r>
              <a:rPr lang="cs-CZ" dirty="0" err="1">
                <a:latin typeface="Calibri Light" pitchFamily="34" charset="0"/>
              </a:rPr>
              <a:t>is</a:t>
            </a:r>
            <a:r>
              <a:rPr lang="cs-CZ" dirty="0">
                <a:latin typeface="Calibri Light" pitchFamily="34" charset="0"/>
              </a:rPr>
              <a:t> not </a:t>
            </a:r>
            <a:r>
              <a:rPr lang="cs-CZ" dirty="0" err="1">
                <a:latin typeface="Calibri Light" pitchFamily="34" charset="0"/>
              </a:rPr>
              <a:t>perfectly</a:t>
            </a:r>
            <a:r>
              <a:rPr lang="cs-CZ" dirty="0">
                <a:latin typeface="Calibri Light" pitchFamily="34" charset="0"/>
              </a:rPr>
              <a:t> </a:t>
            </a:r>
            <a:r>
              <a:rPr lang="cs-CZ" dirty="0" err="1">
                <a:latin typeface="Calibri Light" pitchFamily="34" charset="0"/>
              </a:rPr>
              <a:t>virtuous</a:t>
            </a:r>
            <a:r>
              <a:rPr lang="cs-CZ" dirty="0">
                <a:latin typeface="Calibri Light" pitchFamily="34" charset="0"/>
              </a:rPr>
              <a:t>, </a:t>
            </a:r>
            <a:r>
              <a:rPr lang="cs-CZ" dirty="0" err="1">
                <a:latin typeface="Calibri Light" pitchFamily="34" charset="0"/>
              </a:rPr>
              <a:t>but</a:t>
            </a:r>
            <a:r>
              <a:rPr lang="cs-CZ" dirty="0">
                <a:latin typeface="Calibri Light" pitchFamily="34" charset="0"/>
              </a:rPr>
              <a:t> </a:t>
            </a:r>
            <a:r>
              <a:rPr lang="cs-CZ" dirty="0" err="1">
                <a:latin typeface="Calibri Light" pitchFamily="34" charset="0"/>
              </a:rPr>
              <a:t>wants</a:t>
            </a:r>
            <a:r>
              <a:rPr lang="cs-CZ" dirty="0">
                <a:latin typeface="Calibri Light" pitchFamily="34" charset="0"/>
              </a:rPr>
              <a:t> to </a:t>
            </a:r>
            <a:r>
              <a:rPr lang="cs-CZ" dirty="0" err="1">
                <a:latin typeface="Calibri Light" pitchFamily="34" charset="0"/>
              </a:rPr>
              <a:t>be</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nine</a:t>
            </a:r>
            <a:r>
              <a:rPr lang="cs-CZ" dirty="0">
                <a:latin typeface="Calibri Light" pitchFamily="34" charset="0"/>
              </a:rPr>
              <a:t> </a:t>
            </a:r>
            <a:r>
              <a:rPr lang="cs-CZ" dirty="0" err="1">
                <a:latin typeface="Calibri Light" pitchFamily="34" charset="0"/>
              </a:rPr>
              <a:t>wishes</a:t>
            </a:r>
            <a:r>
              <a:rPr lang="cs-CZ" dirty="0">
                <a:latin typeface="Calibri Light" pitchFamily="34" charset="0"/>
              </a:rPr>
              <a:t>“ </a:t>
            </a:r>
            <a:r>
              <a:rPr lang="cs-CZ" dirty="0" err="1">
                <a:latin typeface="Calibri Light" pitchFamily="34" charset="0"/>
              </a:rPr>
              <a:t>keep</a:t>
            </a:r>
            <a:r>
              <a:rPr lang="cs-CZ" dirty="0">
                <a:latin typeface="Calibri Light" pitchFamily="34" charset="0"/>
              </a:rPr>
              <a:t> </a:t>
            </a:r>
            <a:r>
              <a:rPr lang="cs-CZ" dirty="0" err="1">
                <a:latin typeface="Calibri Light" pitchFamily="34" charset="0"/>
              </a:rPr>
              <a:t>him</a:t>
            </a:r>
            <a:r>
              <a:rPr lang="cs-CZ" dirty="0">
                <a:latin typeface="Calibri Light" pitchFamily="34" charset="0"/>
              </a:rPr>
              <a:t>/her on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right</a:t>
            </a:r>
            <a:r>
              <a:rPr lang="cs-CZ" dirty="0">
                <a:latin typeface="Calibri Light" pitchFamily="34" charset="0"/>
              </a:rPr>
              <a:t> </a:t>
            </a:r>
            <a:r>
              <a:rPr lang="cs-CZ" dirty="0" err="1">
                <a:latin typeface="Calibri Light" pitchFamily="34" charset="0"/>
              </a:rPr>
              <a:t>tract</a:t>
            </a:r>
            <a:r>
              <a:rPr lang="cs-CZ" dirty="0">
                <a:latin typeface="Calibri Light" pitchFamily="34" charset="0"/>
              </a:rPr>
              <a:t>: </a:t>
            </a:r>
          </a:p>
          <a:p>
            <a:pPr>
              <a:buNone/>
            </a:pPr>
            <a:r>
              <a:rPr lang="cs-CZ" dirty="0" err="1">
                <a:latin typeface="Calibri Light" pitchFamily="34" charset="0"/>
              </a:rPr>
              <a:t>see</a:t>
            </a:r>
            <a:r>
              <a:rPr lang="cs-CZ" dirty="0">
                <a:latin typeface="Calibri Light" pitchFamily="34" charset="0"/>
              </a:rPr>
              <a:t> </a:t>
            </a:r>
            <a:r>
              <a:rPr lang="cs-CZ" dirty="0" err="1">
                <a:latin typeface="Calibri Light" pitchFamily="34" charset="0"/>
              </a:rPr>
              <a:t>clearly</a:t>
            </a:r>
            <a:r>
              <a:rPr lang="cs-CZ" dirty="0">
                <a:latin typeface="Calibri Light" pitchFamily="34" charset="0"/>
              </a:rPr>
              <a:t>;</a:t>
            </a:r>
          </a:p>
          <a:p>
            <a:pPr>
              <a:buNone/>
            </a:pPr>
            <a:r>
              <a:rPr lang="cs-CZ" dirty="0" err="1">
                <a:latin typeface="Calibri Light" pitchFamily="34" charset="0"/>
              </a:rPr>
              <a:t>hear</a:t>
            </a:r>
            <a:r>
              <a:rPr lang="cs-CZ" dirty="0">
                <a:latin typeface="Calibri Light" pitchFamily="34" charset="0"/>
              </a:rPr>
              <a:t> </a:t>
            </a:r>
            <a:r>
              <a:rPr lang="cs-CZ" dirty="0" err="1">
                <a:latin typeface="Calibri Light" pitchFamily="34" charset="0"/>
              </a:rPr>
              <a:t>distinctly</a:t>
            </a:r>
            <a:r>
              <a:rPr lang="cs-CZ" dirty="0">
                <a:latin typeface="Calibri Light" pitchFamily="34" charset="0"/>
              </a:rPr>
              <a:t>;</a:t>
            </a:r>
          </a:p>
          <a:p>
            <a:pPr>
              <a:buNone/>
            </a:pPr>
            <a:r>
              <a:rPr lang="cs-CZ" dirty="0" err="1">
                <a:latin typeface="Calibri Light" pitchFamily="34" charset="0"/>
              </a:rPr>
              <a:t>have</a:t>
            </a:r>
            <a:r>
              <a:rPr lang="cs-CZ" dirty="0">
                <a:latin typeface="Calibri Light" pitchFamily="34" charset="0"/>
              </a:rPr>
              <a:t> </a:t>
            </a:r>
            <a:r>
              <a:rPr lang="cs-CZ" dirty="0" err="1">
                <a:latin typeface="Calibri Light" pitchFamily="34" charset="0"/>
              </a:rPr>
              <a:t>warm</a:t>
            </a:r>
            <a:r>
              <a:rPr lang="cs-CZ" dirty="0">
                <a:latin typeface="Calibri Light" pitchFamily="34" charset="0"/>
              </a:rPr>
              <a:t> </a:t>
            </a:r>
            <a:r>
              <a:rPr lang="cs-CZ" dirty="0" err="1">
                <a:latin typeface="Calibri Light" pitchFamily="34" charset="0"/>
              </a:rPr>
              <a:t>expression</a:t>
            </a:r>
            <a:r>
              <a:rPr lang="cs-CZ" dirty="0">
                <a:latin typeface="Calibri Light" pitchFamily="34" charset="0"/>
              </a:rPr>
              <a:t>;</a:t>
            </a:r>
          </a:p>
          <a:p>
            <a:pPr>
              <a:buNone/>
            </a:pPr>
            <a:r>
              <a:rPr lang="cs-CZ" dirty="0" err="1">
                <a:latin typeface="Calibri Light" pitchFamily="34" charset="0"/>
              </a:rPr>
              <a:t>respectful</a:t>
            </a:r>
            <a:r>
              <a:rPr lang="cs-CZ" dirty="0">
                <a:latin typeface="Calibri Light" pitchFamily="34" charset="0"/>
              </a:rPr>
              <a:t> </a:t>
            </a:r>
            <a:r>
              <a:rPr lang="cs-CZ" dirty="0" err="1">
                <a:latin typeface="Calibri Light" pitchFamily="34" charset="0"/>
              </a:rPr>
              <a:t>appearance</a:t>
            </a:r>
            <a:r>
              <a:rPr lang="cs-CZ" dirty="0">
                <a:latin typeface="Calibri Light" pitchFamily="34" charset="0"/>
              </a:rPr>
              <a:t>;</a:t>
            </a:r>
          </a:p>
          <a:p>
            <a:pPr>
              <a:buNone/>
            </a:pPr>
            <a:r>
              <a:rPr lang="cs-CZ" dirty="0" err="1">
                <a:latin typeface="Calibri Light" pitchFamily="34" charset="0"/>
              </a:rPr>
              <a:t>sincere</a:t>
            </a:r>
            <a:r>
              <a:rPr lang="cs-CZ" dirty="0">
                <a:latin typeface="Calibri Light" pitchFamily="34" charset="0"/>
              </a:rPr>
              <a:t> </a:t>
            </a:r>
            <a:r>
              <a:rPr lang="cs-CZ" dirty="0" err="1">
                <a:latin typeface="Calibri Light" pitchFamily="34" charset="0"/>
              </a:rPr>
              <a:t>speech</a:t>
            </a:r>
            <a:r>
              <a:rPr lang="cs-CZ" dirty="0">
                <a:latin typeface="Calibri Light" pitchFamily="34" charset="0"/>
              </a:rPr>
              <a:t>;</a:t>
            </a:r>
          </a:p>
          <a:p>
            <a:pPr>
              <a:buNone/>
            </a:pPr>
            <a:r>
              <a:rPr lang="cs-CZ" dirty="0">
                <a:latin typeface="Calibri Light" pitchFamily="34" charset="0"/>
              </a:rPr>
              <a:t>to </a:t>
            </a:r>
            <a:r>
              <a:rPr lang="cs-CZ" dirty="0" err="1">
                <a:latin typeface="Calibri Light" pitchFamily="34" charset="0"/>
              </a:rPr>
              <a:t>be</a:t>
            </a:r>
            <a:r>
              <a:rPr lang="cs-CZ" dirty="0">
                <a:latin typeface="Calibri Light" pitchFamily="34" charset="0"/>
              </a:rPr>
              <a:t> </a:t>
            </a:r>
            <a:r>
              <a:rPr lang="cs-CZ" dirty="0" err="1">
                <a:latin typeface="Calibri Light" pitchFamily="34" charset="0"/>
              </a:rPr>
              <a:t>serious</a:t>
            </a:r>
            <a:r>
              <a:rPr lang="cs-CZ" dirty="0">
                <a:latin typeface="Calibri Light" pitchFamily="34" charset="0"/>
              </a:rPr>
              <a:t> in </a:t>
            </a:r>
            <a:r>
              <a:rPr lang="cs-CZ" dirty="0" err="1">
                <a:latin typeface="Calibri Light" pitchFamily="34" charset="0"/>
              </a:rPr>
              <a:t>handling</a:t>
            </a:r>
            <a:r>
              <a:rPr lang="cs-CZ" dirty="0">
                <a:latin typeface="Calibri Light" pitchFamily="34" charset="0"/>
              </a:rPr>
              <a:t> </a:t>
            </a:r>
            <a:r>
              <a:rPr lang="cs-CZ" dirty="0" err="1">
                <a:latin typeface="Calibri Light" pitchFamily="34" charset="0"/>
              </a:rPr>
              <a:t>affairs</a:t>
            </a:r>
            <a:r>
              <a:rPr lang="cs-CZ" dirty="0">
                <a:latin typeface="Calibri Light" pitchFamily="34" charset="0"/>
              </a:rPr>
              <a:t>;</a:t>
            </a:r>
          </a:p>
          <a:p>
            <a:pPr>
              <a:buNone/>
            </a:pPr>
            <a:r>
              <a:rPr lang="cs-CZ" dirty="0">
                <a:latin typeface="Calibri Light" pitchFamily="34" charset="0"/>
              </a:rPr>
              <a:t>to </a:t>
            </a:r>
            <a:r>
              <a:rPr lang="cs-CZ" dirty="0" err="1">
                <a:latin typeface="Calibri Light" pitchFamily="34" charset="0"/>
              </a:rPr>
              <a:t>be</a:t>
            </a:r>
            <a:r>
              <a:rPr lang="cs-CZ" dirty="0">
                <a:latin typeface="Calibri Light" pitchFamily="34" charset="0"/>
              </a:rPr>
              <a:t> </a:t>
            </a:r>
            <a:r>
              <a:rPr lang="cs-CZ" dirty="0" err="1">
                <a:latin typeface="Calibri Light" pitchFamily="34" charset="0"/>
              </a:rPr>
              <a:t>one</a:t>
            </a:r>
            <a:r>
              <a:rPr lang="cs-CZ" dirty="0">
                <a:latin typeface="Calibri Light" pitchFamily="34" charset="0"/>
              </a:rPr>
              <a:t> </a:t>
            </a:r>
            <a:r>
              <a:rPr lang="cs-CZ" dirty="0" err="1">
                <a:latin typeface="Calibri Light" pitchFamily="34" charset="0"/>
              </a:rPr>
              <a:t>who</a:t>
            </a:r>
            <a:r>
              <a:rPr lang="cs-CZ" dirty="0">
                <a:latin typeface="Calibri Light" pitchFamily="34" charset="0"/>
              </a:rPr>
              <a:t> </a:t>
            </a:r>
            <a:r>
              <a:rPr lang="cs-CZ" dirty="0" err="1">
                <a:latin typeface="Calibri Light" pitchFamily="34" charset="0"/>
              </a:rPr>
              <a:t>asks</a:t>
            </a:r>
            <a:r>
              <a:rPr lang="cs-CZ" dirty="0">
                <a:latin typeface="Calibri Light" pitchFamily="34" charset="0"/>
              </a:rPr>
              <a:t> </a:t>
            </a:r>
            <a:r>
              <a:rPr lang="cs-CZ" dirty="0" err="1">
                <a:latin typeface="Calibri Light" pitchFamily="34" charset="0"/>
              </a:rPr>
              <a:t>when</a:t>
            </a:r>
            <a:r>
              <a:rPr lang="cs-CZ" dirty="0">
                <a:latin typeface="Calibri Light" pitchFamily="34" charset="0"/>
              </a:rPr>
              <a:t> in </a:t>
            </a:r>
            <a:r>
              <a:rPr lang="cs-CZ" dirty="0" err="1">
                <a:latin typeface="Calibri Light" pitchFamily="34" charset="0"/>
              </a:rPr>
              <a:t>doubt</a:t>
            </a:r>
            <a:r>
              <a:rPr lang="cs-CZ" dirty="0">
                <a:latin typeface="Calibri Light" pitchFamily="34" charset="0"/>
              </a:rPr>
              <a:t>;</a:t>
            </a:r>
          </a:p>
          <a:p>
            <a:pPr>
              <a:buNone/>
            </a:pPr>
            <a:r>
              <a:rPr lang="cs-CZ" dirty="0" err="1">
                <a:latin typeface="Calibri Light" pitchFamily="34" charset="0"/>
              </a:rPr>
              <a:t>thinks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consequences</a:t>
            </a:r>
            <a:r>
              <a:rPr lang="cs-CZ" dirty="0">
                <a:latin typeface="Calibri Light" pitchFamily="34" charset="0"/>
              </a:rPr>
              <a:t> </a:t>
            </a:r>
            <a:r>
              <a:rPr lang="cs-CZ" dirty="0" err="1">
                <a:latin typeface="Calibri Light" pitchFamily="34" charset="0"/>
              </a:rPr>
              <a:t>when</a:t>
            </a:r>
            <a:r>
              <a:rPr lang="cs-CZ" dirty="0">
                <a:latin typeface="Calibri Light" pitchFamily="34" charset="0"/>
              </a:rPr>
              <a:t> </a:t>
            </a:r>
            <a:r>
              <a:rPr lang="cs-CZ" dirty="0" err="1">
                <a:latin typeface="Calibri Light" pitchFamily="34" charset="0"/>
              </a:rPr>
              <a:t>angry</a:t>
            </a:r>
            <a:r>
              <a:rPr lang="cs-CZ" dirty="0">
                <a:latin typeface="Calibri Light" pitchFamily="34" charset="0"/>
              </a:rPr>
              <a:t>;</a:t>
            </a:r>
          </a:p>
          <a:p>
            <a:pPr>
              <a:buNone/>
            </a:pPr>
            <a:r>
              <a:rPr lang="cs-CZ" dirty="0" err="1">
                <a:latin typeface="Calibri Light" pitchFamily="34" charset="0"/>
              </a:rPr>
              <a:t>thinks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righteousness</a:t>
            </a:r>
            <a:r>
              <a:rPr lang="cs-CZ" dirty="0">
                <a:latin typeface="Calibri Light" pitchFamily="34" charset="0"/>
              </a:rPr>
              <a:t> (16:10)</a:t>
            </a:r>
          </a:p>
        </p:txBody>
      </p:sp>
    </p:spTree>
  </p:cSld>
  <p:clrMapOvr>
    <a:masterClrMapping/>
  </p:clrMapOvr>
  <p:transition spd="slow">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latin typeface="Calibri" pitchFamily="34" charset="0"/>
              </a:rPr>
              <a:t>Confucianism</a:t>
            </a:r>
            <a:r>
              <a:rPr lang="cs-CZ" dirty="0">
                <a:latin typeface="Calibri" pitchFamily="34" charset="0"/>
              </a:rPr>
              <a:t> – </a:t>
            </a:r>
            <a:r>
              <a:rPr lang="cs-CZ" dirty="0" err="1">
                <a:latin typeface="Calibri" pitchFamily="34" charset="0"/>
              </a:rPr>
              <a:t>Mencius</a:t>
            </a:r>
            <a:r>
              <a:rPr lang="cs-CZ" dirty="0">
                <a:latin typeface="Calibri" pitchFamily="34" charset="0"/>
              </a:rPr>
              <a:t> – </a:t>
            </a:r>
            <a:r>
              <a:rPr lang="cs-CZ" dirty="0" err="1">
                <a:latin typeface="Calibri" pitchFamily="34" charset="0"/>
              </a:rPr>
              <a:t>The</a:t>
            </a:r>
            <a:r>
              <a:rPr lang="cs-CZ" dirty="0">
                <a:latin typeface="Calibri" pitchFamily="34" charset="0"/>
              </a:rPr>
              <a:t> most </a:t>
            </a:r>
            <a:r>
              <a:rPr lang="cs-CZ" dirty="0" err="1">
                <a:latin typeface="Calibri" pitchFamily="34" charset="0"/>
              </a:rPr>
              <a:t>important</a:t>
            </a:r>
            <a:r>
              <a:rPr lang="cs-CZ" dirty="0">
                <a:latin typeface="Calibri" pitchFamily="34" charset="0"/>
              </a:rPr>
              <a:t> 5 relations</a:t>
            </a:r>
          </a:p>
        </p:txBody>
      </p:sp>
      <p:sp>
        <p:nvSpPr>
          <p:cNvPr id="3" name="Zástupný symbol pro obsah 2"/>
          <p:cNvSpPr>
            <a:spLocks noGrp="1"/>
          </p:cNvSpPr>
          <p:nvPr>
            <p:ph idx="1"/>
          </p:nvPr>
        </p:nvSpPr>
        <p:spPr/>
        <p:txBody>
          <a:bodyPr>
            <a:normAutofit fontScale="92500"/>
          </a:bodyPr>
          <a:lstStyle/>
          <a:p>
            <a:r>
              <a:rPr lang="cs-CZ" dirty="0" err="1">
                <a:latin typeface="Calibri Light" pitchFamily="34" charset="0"/>
              </a:rPr>
              <a:t>the</a:t>
            </a:r>
            <a:r>
              <a:rPr lang="cs-CZ" dirty="0">
                <a:latin typeface="Calibri Light" pitchFamily="34" charset="0"/>
              </a:rPr>
              <a:t> </a:t>
            </a:r>
            <a:r>
              <a:rPr lang="cs-CZ" dirty="0" err="1">
                <a:latin typeface="Calibri Light" pitchFamily="34" charset="0"/>
              </a:rPr>
              <a:t>foundation</a:t>
            </a:r>
            <a:r>
              <a:rPr lang="cs-CZ" dirty="0">
                <a:latin typeface="Calibri Light" pitchFamily="34" charset="0"/>
              </a:rPr>
              <a:t> </a:t>
            </a:r>
            <a:r>
              <a:rPr lang="cs-CZ" dirty="0" err="1">
                <a:latin typeface="Calibri Light" pitchFamily="34" charset="0"/>
              </a:rPr>
              <a:t>of</a:t>
            </a:r>
            <a:r>
              <a:rPr lang="cs-CZ" dirty="0">
                <a:latin typeface="Calibri Light" pitchFamily="34" charset="0"/>
              </a:rPr>
              <a:t> morality </a:t>
            </a:r>
            <a:r>
              <a:rPr lang="cs-CZ" dirty="0" err="1">
                <a:latin typeface="Calibri Light" pitchFamily="34" charset="0"/>
              </a:rPr>
              <a:t>is</a:t>
            </a:r>
            <a:r>
              <a:rPr lang="cs-CZ" dirty="0">
                <a:latin typeface="Calibri Light" pitchFamily="34" charset="0"/>
              </a:rPr>
              <a:t> sentiment, </a:t>
            </a:r>
            <a:r>
              <a:rPr lang="cs-CZ" dirty="0" err="1">
                <a:latin typeface="Calibri Light" pitchFamily="34" charset="0"/>
              </a:rPr>
              <a:t>our</a:t>
            </a:r>
            <a:r>
              <a:rPr lang="cs-CZ" dirty="0">
                <a:latin typeface="Calibri Light" pitchFamily="34" charset="0"/>
              </a:rPr>
              <a:t> </a:t>
            </a:r>
            <a:r>
              <a:rPr lang="cs-CZ" dirty="0" err="1">
                <a:latin typeface="Calibri Light" pitchFamily="34" charset="0"/>
              </a:rPr>
              <a:t>feelings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sympathy</a:t>
            </a:r>
            <a:r>
              <a:rPr lang="cs-CZ" dirty="0">
                <a:latin typeface="Calibri Light" pitchFamily="34" charset="0"/>
              </a:rPr>
              <a:t> </a:t>
            </a:r>
            <a:r>
              <a:rPr lang="cs-CZ" dirty="0" err="1">
                <a:latin typeface="Calibri Light" pitchFamily="34" charset="0"/>
              </a:rPr>
              <a:t>for</a:t>
            </a:r>
            <a:r>
              <a:rPr lang="cs-CZ" dirty="0">
                <a:latin typeface="Calibri Light" pitchFamily="34" charset="0"/>
              </a:rPr>
              <a:t> </a:t>
            </a:r>
            <a:r>
              <a:rPr lang="cs-CZ" dirty="0" err="1">
                <a:latin typeface="Calibri Light" pitchFamily="34" charset="0"/>
              </a:rPr>
              <a:t>others</a:t>
            </a:r>
            <a:r>
              <a:rPr lang="cs-CZ" dirty="0">
                <a:latin typeface="Calibri Light" pitchFamily="34" charset="0"/>
              </a:rPr>
              <a:t> (</a:t>
            </a:r>
            <a:r>
              <a:rPr lang="cs-CZ" i="1" dirty="0">
                <a:latin typeface="Calibri Light" pitchFamily="34" charset="0"/>
              </a:rPr>
              <a:t>jen</a:t>
            </a:r>
            <a:r>
              <a:rPr lang="cs-CZ" dirty="0">
                <a:latin typeface="Calibri Light" pitchFamily="34" charset="0"/>
              </a:rPr>
              <a:t>), </a:t>
            </a:r>
            <a:r>
              <a:rPr lang="cs-CZ" dirty="0" err="1">
                <a:latin typeface="Calibri Light" pitchFamily="34" charset="0"/>
              </a:rPr>
              <a:t>shame</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dislike</a:t>
            </a:r>
            <a:r>
              <a:rPr lang="cs-CZ" dirty="0">
                <a:latin typeface="Calibri Light" pitchFamily="34" charset="0"/>
              </a:rPr>
              <a:t>, </a:t>
            </a:r>
            <a:r>
              <a:rPr lang="cs-CZ" dirty="0" err="1">
                <a:latin typeface="Calibri Light" pitchFamily="34" charset="0"/>
              </a:rPr>
              <a:t>respect</a:t>
            </a:r>
            <a:r>
              <a:rPr lang="cs-CZ" dirty="0">
                <a:latin typeface="Calibri Light" pitchFamily="34" charset="0"/>
              </a:rPr>
              <a:t> </a:t>
            </a:r>
            <a:r>
              <a:rPr lang="cs-CZ" dirty="0" err="1">
                <a:latin typeface="Calibri Light" pitchFamily="34" charset="0"/>
              </a:rPr>
              <a:t>and</a:t>
            </a:r>
            <a:r>
              <a:rPr lang="cs-CZ" dirty="0">
                <a:latin typeface="Calibri Light" pitchFamily="34" charset="0"/>
              </a:rPr>
              <a:t> reverence,  </a:t>
            </a:r>
            <a:r>
              <a:rPr lang="cs-CZ" dirty="0" err="1">
                <a:latin typeface="Calibri Light" pitchFamily="34" charset="0"/>
              </a:rPr>
              <a:t>right</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wrong</a:t>
            </a:r>
            <a:r>
              <a:rPr lang="cs-CZ" dirty="0">
                <a:latin typeface="Calibri Light" pitchFamily="34" charset="0"/>
              </a:rPr>
              <a:t> (</a:t>
            </a:r>
            <a:r>
              <a:rPr lang="cs-CZ" i="1" dirty="0">
                <a:latin typeface="Calibri Light" pitchFamily="34" charset="0"/>
              </a:rPr>
              <a:t>li</a:t>
            </a:r>
            <a:r>
              <a:rPr lang="cs-CZ" dirty="0">
                <a:latin typeface="Calibri Light" pitchFamily="34" charset="0"/>
              </a:rPr>
              <a:t>) –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Book</a:t>
            </a:r>
            <a:r>
              <a:rPr lang="cs-CZ" i="1" dirty="0">
                <a:latin typeface="Calibri Light" pitchFamily="34" charset="0"/>
              </a:rPr>
              <a:t> </a:t>
            </a:r>
            <a:r>
              <a:rPr lang="cs-CZ" i="1" dirty="0" err="1">
                <a:latin typeface="Calibri Light" pitchFamily="34" charset="0"/>
              </a:rPr>
              <a:t>of</a:t>
            </a:r>
            <a:r>
              <a:rPr lang="cs-CZ" i="1" dirty="0">
                <a:latin typeface="Calibri Light" pitchFamily="34" charset="0"/>
              </a:rPr>
              <a:t> </a:t>
            </a:r>
            <a:r>
              <a:rPr lang="cs-CZ" i="1" dirty="0" err="1">
                <a:latin typeface="Calibri Light" pitchFamily="34" charset="0"/>
              </a:rPr>
              <a:t>Mencius</a:t>
            </a:r>
            <a:r>
              <a:rPr lang="cs-CZ" i="1" dirty="0">
                <a:latin typeface="Calibri Light" pitchFamily="34" charset="0"/>
              </a:rPr>
              <a:t> </a:t>
            </a:r>
            <a:r>
              <a:rPr lang="cs-CZ" dirty="0">
                <a:latin typeface="Calibri Light" pitchFamily="34" charset="0"/>
              </a:rPr>
              <a:t>6A:6</a:t>
            </a:r>
          </a:p>
          <a:p>
            <a:r>
              <a:rPr lang="cs-CZ" dirty="0" err="1">
                <a:latin typeface="Calibri Light" pitchFamily="34" charset="0"/>
              </a:rPr>
              <a:t>Virtue</a:t>
            </a:r>
            <a:r>
              <a:rPr lang="cs-CZ" dirty="0">
                <a:latin typeface="Calibri Light" pitchFamily="34" charset="0"/>
              </a:rPr>
              <a:t> </a:t>
            </a:r>
            <a:r>
              <a:rPr lang="cs-CZ" dirty="0" err="1">
                <a:latin typeface="Calibri Light" pitchFamily="34" charset="0"/>
              </a:rPr>
              <a:t>involved</a:t>
            </a:r>
            <a:r>
              <a:rPr lang="cs-CZ" dirty="0">
                <a:latin typeface="Calibri Light" pitchFamily="34" charset="0"/>
              </a:rPr>
              <a:t> </a:t>
            </a:r>
            <a:r>
              <a:rPr lang="cs-CZ" dirty="0" err="1">
                <a:latin typeface="Calibri Light" pitchFamily="34" charset="0"/>
              </a:rPr>
              <a:t>noting</a:t>
            </a:r>
            <a:r>
              <a:rPr lang="cs-CZ" dirty="0">
                <a:latin typeface="Calibri Light" pitchFamily="34" charset="0"/>
              </a:rPr>
              <a:t> </a:t>
            </a:r>
            <a:r>
              <a:rPr lang="cs-CZ" dirty="0" err="1">
                <a:latin typeface="Calibri Light" pitchFamily="34" charset="0"/>
              </a:rPr>
              <a:t>our</a:t>
            </a:r>
            <a:r>
              <a:rPr lang="cs-CZ" dirty="0">
                <a:latin typeface="Calibri Light" pitchFamily="34" charset="0"/>
              </a:rPr>
              <a:t> </a:t>
            </a:r>
            <a:r>
              <a:rPr lang="cs-CZ" dirty="0" err="1">
                <a:latin typeface="Calibri Light" pitchFamily="34" charset="0"/>
              </a:rPr>
              <a:t>relation</a:t>
            </a:r>
            <a:r>
              <a:rPr lang="cs-CZ" dirty="0">
                <a:latin typeface="Calibri Light" pitchFamily="34" charset="0"/>
              </a:rPr>
              <a:t> to </a:t>
            </a:r>
            <a:r>
              <a:rPr lang="cs-CZ" dirty="0" err="1">
                <a:latin typeface="Calibri Light" pitchFamily="34" charset="0"/>
              </a:rPr>
              <a:t>others</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responding</a:t>
            </a:r>
            <a:r>
              <a:rPr lang="cs-CZ" dirty="0">
                <a:latin typeface="Calibri Light" pitchFamily="34" charset="0"/>
              </a:rPr>
              <a:t> </a:t>
            </a:r>
            <a:r>
              <a:rPr lang="cs-CZ" dirty="0" err="1">
                <a:latin typeface="Calibri Light" pitchFamily="34" charset="0"/>
              </a:rPr>
              <a:t>with</a:t>
            </a:r>
            <a:r>
              <a:rPr lang="cs-CZ" dirty="0">
                <a:latin typeface="Calibri Light" pitchFamily="34" charset="0"/>
              </a:rPr>
              <a:t> </a:t>
            </a:r>
            <a:r>
              <a:rPr lang="cs-CZ" dirty="0" err="1">
                <a:latin typeface="Calibri Light" pitchFamily="34" charset="0"/>
              </a:rPr>
              <a:t>the</a:t>
            </a:r>
            <a:r>
              <a:rPr lang="cs-CZ" dirty="0">
                <a:latin typeface="Calibri Light" pitchFamily="34" charset="0"/>
              </a:rPr>
              <a:t> proper sentiment </a:t>
            </a:r>
            <a:r>
              <a:rPr lang="cs-CZ" dirty="0" err="1">
                <a:latin typeface="Calibri Light" pitchFamily="34" charset="0"/>
              </a:rPr>
              <a:t>and</a:t>
            </a:r>
            <a:r>
              <a:rPr lang="cs-CZ" dirty="0">
                <a:latin typeface="Calibri Light" pitchFamily="34" charset="0"/>
              </a:rPr>
              <a:t>/</a:t>
            </a:r>
            <a:r>
              <a:rPr lang="cs-CZ" dirty="0" err="1">
                <a:latin typeface="Calibri Light" pitchFamily="34" charset="0"/>
              </a:rPr>
              <a:t>or</a:t>
            </a:r>
            <a:r>
              <a:rPr lang="cs-CZ" dirty="0">
                <a:latin typeface="Calibri Light" pitchFamily="34" charset="0"/>
              </a:rPr>
              <a:t> </a:t>
            </a:r>
            <a:r>
              <a:rPr lang="cs-CZ" dirty="0" err="1">
                <a:latin typeface="Calibri Light" pitchFamily="34" charset="0"/>
              </a:rPr>
              <a:t>behavior</a:t>
            </a:r>
            <a:r>
              <a:rPr lang="cs-CZ" dirty="0">
                <a:latin typeface="Calibri Light" pitchFamily="34" charset="0"/>
              </a:rPr>
              <a:t>. </a:t>
            </a:r>
            <a:r>
              <a:rPr lang="cs-CZ" dirty="0" err="1">
                <a:latin typeface="Calibri Light" pitchFamily="34" charset="0"/>
              </a:rPr>
              <a:t>The</a:t>
            </a:r>
            <a:r>
              <a:rPr lang="cs-CZ" dirty="0">
                <a:latin typeface="Calibri Light" pitchFamily="34" charset="0"/>
              </a:rPr>
              <a:t> most </a:t>
            </a:r>
            <a:r>
              <a:rPr lang="cs-CZ" dirty="0" err="1">
                <a:latin typeface="Calibri Light" pitchFamily="34" charset="0"/>
              </a:rPr>
              <a:t>important</a:t>
            </a:r>
            <a:r>
              <a:rPr lang="cs-CZ" dirty="0">
                <a:latin typeface="Calibri Light" pitchFamily="34" charset="0"/>
              </a:rPr>
              <a:t> </a:t>
            </a:r>
            <a:r>
              <a:rPr lang="cs-CZ" dirty="0" err="1">
                <a:latin typeface="Calibri Light" pitchFamily="34" charset="0"/>
              </a:rPr>
              <a:t>five</a:t>
            </a:r>
            <a:r>
              <a:rPr lang="cs-CZ" dirty="0">
                <a:latin typeface="Calibri Light" pitchFamily="34" charset="0"/>
              </a:rPr>
              <a:t> relations (3A:4):</a:t>
            </a:r>
          </a:p>
          <a:p>
            <a:pPr lvl="1"/>
            <a:r>
              <a:rPr lang="cs-CZ" b="1" dirty="0" err="1">
                <a:latin typeface="Calibri Light" pitchFamily="34" charset="0"/>
              </a:rPr>
              <a:t>father</a:t>
            </a:r>
            <a:r>
              <a:rPr lang="cs-CZ" b="1" dirty="0">
                <a:latin typeface="Calibri Light" pitchFamily="34" charset="0"/>
              </a:rPr>
              <a:t> </a:t>
            </a:r>
            <a:r>
              <a:rPr lang="cs-CZ" b="1" dirty="0" err="1">
                <a:latin typeface="Calibri Light" pitchFamily="34" charset="0"/>
              </a:rPr>
              <a:t>and</a:t>
            </a:r>
            <a:r>
              <a:rPr lang="cs-CZ" b="1" dirty="0">
                <a:latin typeface="Calibri Light" pitchFamily="34" charset="0"/>
              </a:rPr>
              <a:t> son </a:t>
            </a:r>
            <a:r>
              <a:rPr lang="cs-CZ" dirty="0">
                <a:latin typeface="Calibri Light" pitchFamily="34" charset="0"/>
              </a:rPr>
              <a:t>– </a:t>
            </a:r>
            <a:r>
              <a:rPr lang="cs-CZ" i="1" dirty="0" err="1">
                <a:latin typeface="Calibri Light" pitchFamily="34" charset="0"/>
              </a:rPr>
              <a:t>affection</a:t>
            </a:r>
            <a:endParaRPr lang="cs-CZ" i="1" dirty="0">
              <a:latin typeface="Calibri Light" pitchFamily="34" charset="0"/>
            </a:endParaRPr>
          </a:p>
          <a:p>
            <a:pPr lvl="1"/>
            <a:r>
              <a:rPr lang="cs-CZ" b="1" dirty="0" err="1">
                <a:latin typeface="Calibri Light" pitchFamily="34" charset="0"/>
              </a:rPr>
              <a:t>ruler</a:t>
            </a:r>
            <a:r>
              <a:rPr lang="cs-CZ" b="1" dirty="0">
                <a:latin typeface="Calibri Light" pitchFamily="34" charset="0"/>
              </a:rPr>
              <a:t> </a:t>
            </a:r>
            <a:r>
              <a:rPr lang="cs-CZ" b="1" dirty="0" err="1">
                <a:latin typeface="Calibri Light" pitchFamily="34" charset="0"/>
              </a:rPr>
              <a:t>and</a:t>
            </a:r>
            <a:r>
              <a:rPr lang="cs-CZ" b="1" dirty="0">
                <a:latin typeface="Calibri Light" pitchFamily="34" charset="0"/>
              </a:rPr>
              <a:t> </a:t>
            </a:r>
            <a:r>
              <a:rPr lang="cs-CZ" b="1" dirty="0" err="1">
                <a:latin typeface="Calibri Light" pitchFamily="34" charset="0"/>
              </a:rPr>
              <a:t>minister</a:t>
            </a:r>
            <a:r>
              <a:rPr lang="cs-CZ" b="1" dirty="0">
                <a:latin typeface="Calibri Light" pitchFamily="34" charset="0"/>
              </a:rPr>
              <a:t> </a:t>
            </a:r>
            <a:r>
              <a:rPr lang="cs-CZ" dirty="0">
                <a:latin typeface="Calibri Light" pitchFamily="34" charset="0"/>
              </a:rPr>
              <a:t>– </a:t>
            </a:r>
            <a:r>
              <a:rPr lang="cs-CZ" i="1" dirty="0" err="1">
                <a:latin typeface="Calibri Light" pitchFamily="34" charset="0"/>
              </a:rPr>
              <a:t>righteousness</a:t>
            </a:r>
            <a:endParaRPr lang="cs-CZ" i="1" dirty="0">
              <a:latin typeface="Calibri Light" pitchFamily="34" charset="0"/>
            </a:endParaRPr>
          </a:p>
          <a:p>
            <a:pPr lvl="1"/>
            <a:r>
              <a:rPr lang="cs-CZ" b="1" dirty="0" err="1">
                <a:latin typeface="Calibri Light" pitchFamily="34" charset="0"/>
              </a:rPr>
              <a:t>husband</a:t>
            </a:r>
            <a:r>
              <a:rPr lang="cs-CZ" b="1" dirty="0">
                <a:latin typeface="Calibri Light" pitchFamily="34" charset="0"/>
              </a:rPr>
              <a:t> </a:t>
            </a:r>
            <a:r>
              <a:rPr lang="cs-CZ" b="1" dirty="0" err="1">
                <a:latin typeface="Calibri Light" pitchFamily="34" charset="0"/>
              </a:rPr>
              <a:t>and</a:t>
            </a:r>
            <a:r>
              <a:rPr lang="cs-CZ" b="1" dirty="0">
                <a:latin typeface="Calibri Light" pitchFamily="34" charset="0"/>
              </a:rPr>
              <a:t> </a:t>
            </a:r>
            <a:r>
              <a:rPr lang="cs-CZ" b="1" dirty="0" err="1">
                <a:latin typeface="Calibri Light" pitchFamily="34" charset="0"/>
              </a:rPr>
              <a:t>wife</a:t>
            </a:r>
            <a:r>
              <a:rPr lang="cs-CZ" b="1" dirty="0">
                <a:latin typeface="Calibri Light" pitchFamily="34" charset="0"/>
              </a:rPr>
              <a:t> </a:t>
            </a:r>
            <a:r>
              <a:rPr lang="cs-CZ" dirty="0">
                <a:latin typeface="Calibri Light" pitchFamily="34" charset="0"/>
              </a:rPr>
              <a:t>– </a:t>
            </a:r>
            <a:r>
              <a:rPr lang="cs-CZ" i="1" dirty="0" err="1">
                <a:latin typeface="Calibri Light" pitchFamily="34" charset="0"/>
              </a:rPr>
              <a:t>attention</a:t>
            </a:r>
            <a:r>
              <a:rPr lang="cs-CZ" i="1" dirty="0">
                <a:latin typeface="Calibri Light" pitchFamily="34" charset="0"/>
              </a:rPr>
              <a:t> to </a:t>
            </a:r>
            <a:r>
              <a:rPr lang="cs-CZ" i="1" dirty="0" err="1">
                <a:latin typeface="Calibri Light" pitchFamily="34" charset="0"/>
              </a:rPr>
              <a:t>separate</a:t>
            </a:r>
            <a:r>
              <a:rPr lang="cs-CZ" i="1" dirty="0">
                <a:latin typeface="Calibri Light" pitchFamily="34" charset="0"/>
              </a:rPr>
              <a:t> </a:t>
            </a:r>
            <a:r>
              <a:rPr lang="cs-CZ" i="1" dirty="0" err="1">
                <a:latin typeface="Calibri Light" pitchFamily="34" charset="0"/>
              </a:rPr>
              <a:t>functions</a:t>
            </a:r>
            <a:endParaRPr lang="cs-CZ" i="1" dirty="0">
              <a:latin typeface="Calibri Light" pitchFamily="34" charset="0"/>
            </a:endParaRPr>
          </a:p>
          <a:p>
            <a:pPr lvl="1"/>
            <a:r>
              <a:rPr lang="cs-CZ" b="1" dirty="0" err="1">
                <a:latin typeface="Calibri Light" pitchFamily="34" charset="0"/>
              </a:rPr>
              <a:t>old</a:t>
            </a:r>
            <a:r>
              <a:rPr lang="cs-CZ" b="1" dirty="0">
                <a:latin typeface="Calibri Light" pitchFamily="34" charset="0"/>
              </a:rPr>
              <a:t> </a:t>
            </a:r>
            <a:r>
              <a:rPr lang="cs-CZ" b="1" dirty="0" err="1">
                <a:latin typeface="Calibri Light" pitchFamily="34" charset="0"/>
              </a:rPr>
              <a:t>and</a:t>
            </a:r>
            <a:r>
              <a:rPr lang="cs-CZ" b="1" dirty="0">
                <a:latin typeface="Calibri Light" pitchFamily="34" charset="0"/>
              </a:rPr>
              <a:t> </a:t>
            </a:r>
            <a:r>
              <a:rPr lang="cs-CZ" b="1" dirty="0" err="1">
                <a:latin typeface="Calibri Light" pitchFamily="34" charset="0"/>
              </a:rPr>
              <a:t>young</a:t>
            </a:r>
            <a:r>
              <a:rPr lang="cs-CZ" b="1" dirty="0">
                <a:latin typeface="Calibri Light" pitchFamily="34" charset="0"/>
              </a:rPr>
              <a:t> </a:t>
            </a:r>
            <a:r>
              <a:rPr lang="cs-CZ" dirty="0">
                <a:latin typeface="Calibri Light" pitchFamily="34" charset="0"/>
              </a:rPr>
              <a:t>– </a:t>
            </a:r>
            <a:r>
              <a:rPr lang="cs-CZ" i="1" dirty="0">
                <a:latin typeface="Calibri Light" pitchFamily="34" charset="0"/>
              </a:rPr>
              <a:t>proper </a:t>
            </a:r>
            <a:r>
              <a:rPr lang="cs-CZ" i="1" dirty="0" err="1">
                <a:latin typeface="Calibri Light" pitchFamily="34" charset="0"/>
              </a:rPr>
              <a:t>order</a:t>
            </a:r>
            <a:endParaRPr lang="cs-CZ" i="1" dirty="0">
              <a:latin typeface="Calibri Light" pitchFamily="34" charset="0"/>
            </a:endParaRPr>
          </a:p>
          <a:p>
            <a:pPr lvl="1"/>
            <a:r>
              <a:rPr lang="cs-CZ" b="1" dirty="0" err="1">
                <a:latin typeface="Calibri Light" pitchFamily="34" charset="0"/>
              </a:rPr>
              <a:t>friends</a:t>
            </a:r>
            <a:r>
              <a:rPr lang="cs-CZ" dirty="0">
                <a:latin typeface="Calibri Light" pitchFamily="34" charset="0"/>
              </a:rPr>
              <a:t> – </a:t>
            </a:r>
            <a:r>
              <a:rPr lang="cs-CZ" i="1" dirty="0" err="1">
                <a:latin typeface="Calibri Light" pitchFamily="34" charset="0"/>
              </a:rPr>
              <a:t>faithfulness</a:t>
            </a:r>
            <a:r>
              <a:rPr lang="cs-CZ" i="1" dirty="0">
                <a:latin typeface="Calibri Light" pitchFamily="34" charset="0"/>
              </a:rPr>
              <a:t> </a:t>
            </a:r>
          </a:p>
        </p:txBody>
      </p:sp>
    </p:spTree>
  </p:cSld>
  <p:clrMapOvr>
    <a:masterClrMapping/>
  </p:clrMapOvr>
  <p:transition spd="slow">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19859" y="182486"/>
            <a:ext cx="10273541" cy="1260211"/>
          </a:xfrm>
        </p:spPr>
        <p:txBody>
          <a:bodyPr>
            <a:noAutofit/>
          </a:bodyPr>
          <a:lstStyle/>
          <a:p>
            <a:r>
              <a:rPr lang="cs-CZ" sz="3200" dirty="0" err="1">
                <a:latin typeface="Calibri" pitchFamily="34" charset="0"/>
              </a:rPr>
              <a:t>Hinduism</a:t>
            </a:r>
            <a:r>
              <a:rPr lang="cs-CZ" sz="3200" dirty="0">
                <a:latin typeface="Calibri" pitchFamily="34" charset="0"/>
              </a:rPr>
              <a:t> – </a:t>
            </a:r>
            <a:r>
              <a:rPr lang="cs-CZ" sz="3200" dirty="0" err="1">
                <a:latin typeface="Calibri" pitchFamily="34" charset="0"/>
              </a:rPr>
              <a:t>Implication</a:t>
            </a:r>
            <a:r>
              <a:rPr lang="cs-CZ" sz="3200" dirty="0">
                <a:latin typeface="Calibri" pitchFamily="34" charset="0"/>
              </a:rPr>
              <a:t> </a:t>
            </a:r>
            <a:r>
              <a:rPr lang="cs-CZ" sz="3200" dirty="0" err="1">
                <a:latin typeface="Calibri" pitchFamily="34" charset="0"/>
              </a:rPr>
              <a:t>for</a:t>
            </a:r>
            <a:r>
              <a:rPr lang="cs-CZ" sz="3200" dirty="0">
                <a:latin typeface="Calibri" pitchFamily="34" charset="0"/>
              </a:rPr>
              <a:t> </a:t>
            </a:r>
            <a:r>
              <a:rPr lang="cs-CZ" sz="3200" dirty="0" err="1">
                <a:latin typeface="Calibri" pitchFamily="34" charset="0"/>
              </a:rPr>
              <a:t>Ethics</a:t>
            </a:r>
            <a:r>
              <a:rPr lang="cs-CZ" sz="3200" dirty="0">
                <a:latin typeface="Calibri" pitchFamily="34" charset="0"/>
              </a:rPr>
              <a:t> </a:t>
            </a:r>
            <a:r>
              <a:rPr lang="cs-CZ" sz="3200" dirty="0" err="1">
                <a:latin typeface="Calibri" pitchFamily="34" charset="0"/>
              </a:rPr>
              <a:t>and</a:t>
            </a:r>
            <a:r>
              <a:rPr lang="cs-CZ" sz="3200" dirty="0">
                <a:latin typeface="Calibri" pitchFamily="34" charset="0"/>
              </a:rPr>
              <a:t> Integrity</a:t>
            </a:r>
          </a:p>
        </p:txBody>
      </p:sp>
      <p:sp>
        <p:nvSpPr>
          <p:cNvPr id="3" name="Zástupný symbol pro obsah 2"/>
          <p:cNvSpPr>
            <a:spLocks noGrp="1"/>
          </p:cNvSpPr>
          <p:nvPr>
            <p:ph idx="1"/>
          </p:nvPr>
        </p:nvSpPr>
        <p:spPr/>
        <p:txBody>
          <a:bodyPr>
            <a:normAutofit fontScale="92500" lnSpcReduction="20000"/>
          </a:bodyPr>
          <a:lstStyle/>
          <a:p>
            <a:r>
              <a:rPr lang="cs-CZ" i="1" dirty="0" err="1">
                <a:latin typeface="Calibri Light" pitchFamily="34" charset="0"/>
              </a:rPr>
              <a:t>Bhagavad</a:t>
            </a:r>
            <a:r>
              <a:rPr lang="cs-CZ" i="1" dirty="0">
                <a:latin typeface="Calibri Light" pitchFamily="34" charset="0"/>
              </a:rPr>
              <a:t> Gita </a:t>
            </a:r>
            <a:r>
              <a:rPr lang="cs-CZ" dirty="0">
                <a:latin typeface="Calibri Light" pitchFamily="34" charset="0"/>
              </a:rPr>
              <a:t>– </a:t>
            </a:r>
            <a:r>
              <a:rPr lang="cs-CZ" dirty="0" err="1">
                <a:latin typeface="Calibri Light" pitchFamily="34" charset="0"/>
              </a:rPr>
              <a:t>conversation</a:t>
            </a:r>
            <a:r>
              <a:rPr lang="cs-CZ" dirty="0">
                <a:latin typeface="Calibri Light" pitchFamily="34" charset="0"/>
              </a:rPr>
              <a:t> </a:t>
            </a:r>
            <a:r>
              <a:rPr lang="cs-CZ" dirty="0" err="1">
                <a:latin typeface="Calibri Light" pitchFamily="34" charset="0"/>
              </a:rPr>
              <a:t>between</a:t>
            </a:r>
            <a:r>
              <a:rPr lang="cs-CZ" dirty="0">
                <a:latin typeface="Calibri Light" pitchFamily="34" charset="0"/>
              </a:rPr>
              <a:t> </a:t>
            </a:r>
            <a:r>
              <a:rPr lang="cs-CZ" i="1" dirty="0" err="1">
                <a:latin typeface="Calibri Light" pitchFamily="34" charset="0"/>
              </a:rPr>
              <a:t>Arjuna</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i="1" dirty="0" err="1">
                <a:latin typeface="Calibri Light" pitchFamily="34" charset="0"/>
              </a:rPr>
              <a:t>Krishna</a:t>
            </a:r>
            <a:r>
              <a:rPr lang="cs-CZ" dirty="0">
                <a:latin typeface="Calibri Light" pitchFamily="34" charset="0"/>
              </a:rPr>
              <a:t> (18 </a:t>
            </a:r>
            <a:r>
              <a:rPr lang="cs-CZ" dirty="0" err="1">
                <a:latin typeface="Calibri Light" pitchFamily="34" charset="0"/>
              </a:rPr>
              <a:t>chapters</a:t>
            </a:r>
            <a:r>
              <a:rPr lang="cs-CZ" dirty="0">
                <a:latin typeface="Calibri Light" pitchFamily="34" charset="0"/>
              </a:rPr>
              <a:t>)</a:t>
            </a:r>
          </a:p>
          <a:p>
            <a:r>
              <a:rPr lang="cs-CZ" i="1" dirty="0">
                <a:latin typeface="Calibri Light" pitchFamily="34" charset="0"/>
              </a:rPr>
              <a:t>dharma</a:t>
            </a:r>
            <a:r>
              <a:rPr lang="cs-CZ" dirty="0">
                <a:latin typeface="Calibri Light" pitchFamily="34" charset="0"/>
              </a:rPr>
              <a:t> (</a:t>
            </a:r>
            <a:r>
              <a:rPr lang="cs-CZ" b="1" dirty="0">
                <a:latin typeface="Calibri Light" pitchFamily="34" charset="0"/>
              </a:rPr>
              <a:t>duty</a:t>
            </a:r>
            <a:r>
              <a:rPr lang="cs-CZ" dirty="0">
                <a:latin typeface="Calibri Light" pitchFamily="34" charset="0"/>
              </a:rPr>
              <a:t>)  → </a:t>
            </a:r>
            <a:r>
              <a:rPr lang="cs-CZ" b="1" dirty="0" err="1">
                <a:latin typeface="Calibri Light" pitchFamily="34" charset="0"/>
              </a:rPr>
              <a:t>deontological</a:t>
            </a:r>
            <a:r>
              <a:rPr lang="cs-CZ" dirty="0">
                <a:latin typeface="Calibri Light" pitchFamily="34" charset="0"/>
              </a:rPr>
              <a:t> </a:t>
            </a:r>
            <a:r>
              <a:rPr lang="cs-CZ" dirty="0" err="1">
                <a:latin typeface="Calibri Light" pitchFamily="34" charset="0"/>
              </a:rPr>
              <a:t>or</a:t>
            </a:r>
            <a:r>
              <a:rPr lang="cs-CZ" dirty="0">
                <a:latin typeface="Calibri Light" pitchFamily="34" charset="0"/>
              </a:rPr>
              <a:t> duty-</a:t>
            </a:r>
            <a:r>
              <a:rPr lang="cs-CZ" dirty="0" err="1">
                <a:latin typeface="Calibri Light" pitchFamily="34" charset="0"/>
              </a:rPr>
              <a:t>based</a:t>
            </a:r>
            <a:r>
              <a:rPr lang="cs-CZ" dirty="0">
                <a:latin typeface="Calibri Light" pitchFamily="34" charset="0"/>
              </a:rPr>
              <a:t> </a:t>
            </a:r>
            <a:r>
              <a:rPr lang="cs-CZ" dirty="0" err="1">
                <a:latin typeface="Calibri Light" pitchFamily="34" charset="0"/>
              </a:rPr>
              <a:t>view</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i="1" dirty="0" err="1">
                <a:latin typeface="Calibri Light" pitchFamily="34" charset="0"/>
              </a:rPr>
              <a:t>Bhagavad</a:t>
            </a:r>
            <a:r>
              <a:rPr lang="cs-CZ" i="1" dirty="0">
                <a:latin typeface="Calibri Light" pitchFamily="34" charset="0"/>
              </a:rPr>
              <a:t> Gita </a:t>
            </a:r>
            <a:endParaRPr lang="cs-CZ" dirty="0">
              <a:latin typeface="Calibri Light" pitchFamily="34" charset="0"/>
            </a:endParaRPr>
          </a:p>
          <a:p>
            <a:r>
              <a:rPr lang="cs-CZ" dirty="0">
                <a:latin typeface="Calibri Light" pitchFamily="34" charset="0"/>
              </a:rPr>
              <a:t>(</a:t>
            </a:r>
            <a:r>
              <a:rPr lang="cs-CZ" dirty="0" err="1">
                <a:latin typeface="Calibri Light" pitchFamily="34" charset="0"/>
              </a:rPr>
              <a:t>ultimate</a:t>
            </a:r>
            <a:r>
              <a:rPr lang="cs-CZ" dirty="0">
                <a:latin typeface="Calibri Light" pitchFamily="34" charset="0"/>
              </a:rPr>
              <a:t>) </a:t>
            </a:r>
            <a:r>
              <a:rPr lang="cs-CZ" dirty="0" err="1">
                <a:latin typeface="Calibri Light" pitchFamily="34" charset="0"/>
              </a:rPr>
              <a:t>source</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all</a:t>
            </a:r>
            <a:r>
              <a:rPr lang="cs-CZ" dirty="0">
                <a:latin typeface="Calibri Light" pitchFamily="34" charset="0"/>
              </a:rPr>
              <a:t> </a:t>
            </a:r>
            <a:r>
              <a:rPr lang="cs-CZ" dirty="0" err="1">
                <a:latin typeface="Calibri Light" pitchFamily="34" charset="0"/>
              </a:rPr>
              <a:t>things</a:t>
            </a:r>
            <a:r>
              <a:rPr lang="cs-CZ" dirty="0">
                <a:latin typeface="Calibri Light" pitchFamily="34" charset="0"/>
              </a:rPr>
              <a:t>: </a:t>
            </a:r>
            <a:r>
              <a:rPr lang="cs-CZ" dirty="0" err="1">
                <a:latin typeface="Calibri Light" pitchFamily="34" charset="0"/>
              </a:rPr>
              <a:t>Brahman</a:t>
            </a:r>
            <a:r>
              <a:rPr lang="cs-CZ" dirty="0">
                <a:latin typeface="Calibri Light" pitchFamily="34" charset="0"/>
              </a:rPr>
              <a:t> – </a:t>
            </a:r>
            <a:r>
              <a:rPr lang="cs-CZ" dirty="0" err="1">
                <a:latin typeface="Calibri Light" pitchFamily="34" charset="0"/>
              </a:rPr>
              <a:t>ultimate</a:t>
            </a:r>
            <a:r>
              <a:rPr lang="cs-CZ" dirty="0">
                <a:latin typeface="Calibri Light" pitchFamily="34" charset="0"/>
              </a:rPr>
              <a:t> </a:t>
            </a:r>
            <a:r>
              <a:rPr lang="cs-CZ" dirty="0" err="1">
                <a:latin typeface="Calibri Light" pitchFamily="34" charset="0"/>
              </a:rPr>
              <a:t>Self</a:t>
            </a:r>
            <a:r>
              <a:rPr lang="cs-CZ" dirty="0">
                <a:latin typeface="Calibri Light" pitchFamily="34" charset="0"/>
              </a:rPr>
              <a:t>, </a:t>
            </a:r>
            <a:r>
              <a:rPr lang="cs-CZ" dirty="0" err="1">
                <a:latin typeface="Calibri Light" pitchFamily="34" charset="0"/>
              </a:rPr>
              <a:t>personified</a:t>
            </a:r>
            <a:r>
              <a:rPr lang="cs-CZ" dirty="0">
                <a:latin typeface="Calibri Light" pitchFamily="34" charset="0"/>
              </a:rPr>
              <a:t> by </a:t>
            </a:r>
            <a:r>
              <a:rPr lang="cs-CZ" dirty="0" err="1">
                <a:latin typeface="Calibri Light" pitchFamily="34" charset="0"/>
              </a:rPr>
              <a:t>Krishna</a:t>
            </a:r>
            <a:r>
              <a:rPr lang="cs-CZ" dirty="0">
                <a:latin typeface="Calibri Light" pitchFamily="34" charset="0"/>
              </a:rPr>
              <a:t> in </a:t>
            </a:r>
            <a:r>
              <a:rPr lang="cs-CZ" dirty="0" err="1">
                <a:latin typeface="Calibri Light" pitchFamily="34" charset="0"/>
              </a:rPr>
              <a:t>human</a:t>
            </a:r>
            <a:r>
              <a:rPr lang="cs-CZ" dirty="0">
                <a:latin typeface="Calibri Light" pitchFamily="34" charset="0"/>
              </a:rPr>
              <a:t> </a:t>
            </a:r>
            <a:r>
              <a:rPr lang="cs-CZ" dirty="0" err="1">
                <a:latin typeface="Calibri Light" pitchFamily="34" charset="0"/>
              </a:rPr>
              <a:t>guise</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Self</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all</a:t>
            </a:r>
            <a:r>
              <a:rPr lang="cs-CZ" dirty="0">
                <a:latin typeface="Calibri Light" pitchFamily="34" charset="0"/>
              </a:rPr>
              <a:t> </a:t>
            </a:r>
            <a:r>
              <a:rPr lang="cs-CZ" dirty="0" err="1">
                <a:latin typeface="Calibri Light" pitchFamily="34" charset="0"/>
              </a:rPr>
              <a:t>beings</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b="1" dirty="0" err="1">
                <a:latin typeface="Calibri Light" pitchFamily="34" charset="0"/>
              </a:rPr>
              <a:t>true</a:t>
            </a:r>
            <a:r>
              <a:rPr lang="cs-CZ" b="1" dirty="0">
                <a:latin typeface="Calibri Light" pitchFamily="34" charset="0"/>
              </a:rPr>
              <a:t> reality</a:t>
            </a:r>
          </a:p>
          <a:p>
            <a:r>
              <a:rPr lang="cs-CZ" dirty="0" err="1">
                <a:latin typeface="Calibri Light" pitchFamily="34" charset="0"/>
              </a:rPr>
              <a:t>the</a:t>
            </a:r>
            <a:r>
              <a:rPr lang="cs-CZ" dirty="0">
                <a:latin typeface="Calibri Light" pitchFamily="34" charset="0"/>
              </a:rPr>
              <a:t> </a:t>
            </a:r>
            <a:r>
              <a:rPr lang="cs-CZ" dirty="0" err="1">
                <a:latin typeface="Calibri Light" pitchFamily="34" charset="0"/>
              </a:rPr>
              <a:t>world</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self</a:t>
            </a:r>
            <a:r>
              <a:rPr lang="cs-CZ" dirty="0">
                <a:latin typeface="Calibri Light" pitchFamily="34" charset="0"/>
              </a:rPr>
              <a:t> (</a:t>
            </a:r>
            <a:r>
              <a:rPr lang="cs-CZ" dirty="0" err="1">
                <a:latin typeface="Calibri Light" pitchFamily="34" charset="0"/>
              </a:rPr>
              <a:t>or</a:t>
            </a:r>
            <a:r>
              <a:rPr lang="cs-CZ" dirty="0">
                <a:latin typeface="Calibri Light" pitchFamily="34" charset="0"/>
              </a:rPr>
              <a:t> soul) </a:t>
            </a:r>
            <a:r>
              <a:rPr lang="cs-CZ" dirty="0" err="1">
                <a:latin typeface="Calibri Light" pitchFamily="34" charset="0"/>
              </a:rPr>
              <a:t>that</a:t>
            </a:r>
            <a:r>
              <a:rPr lang="cs-CZ" dirty="0">
                <a:latin typeface="Calibri Light" pitchFamily="34" charset="0"/>
              </a:rPr>
              <a:t> </a:t>
            </a:r>
            <a:r>
              <a:rPr lang="cs-CZ" dirty="0" err="1">
                <a:latin typeface="Calibri Light" pitchFamily="34" charset="0"/>
              </a:rPr>
              <a:t>we</a:t>
            </a:r>
            <a:r>
              <a:rPr lang="cs-CZ" dirty="0">
                <a:latin typeface="Calibri Light" pitchFamily="34" charset="0"/>
              </a:rPr>
              <a:t> </a:t>
            </a:r>
            <a:r>
              <a:rPr lang="cs-CZ" dirty="0" err="1">
                <a:latin typeface="Calibri Light" pitchFamily="34" charset="0"/>
              </a:rPr>
              <a:t>typically</a:t>
            </a:r>
            <a:r>
              <a:rPr lang="cs-CZ" dirty="0">
                <a:latin typeface="Calibri Light" pitchFamily="34" charset="0"/>
              </a:rPr>
              <a:t> </a:t>
            </a:r>
            <a:r>
              <a:rPr lang="cs-CZ" dirty="0" err="1">
                <a:latin typeface="Calibri Light" pitchFamily="34" charset="0"/>
              </a:rPr>
              <a:t>think</a:t>
            </a:r>
            <a:r>
              <a:rPr lang="cs-CZ" dirty="0">
                <a:latin typeface="Calibri Light" pitchFamily="34" charset="0"/>
              </a:rPr>
              <a:t> </a:t>
            </a:r>
            <a:r>
              <a:rPr lang="cs-CZ" dirty="0" err="1">
                <a:latin typeface="Calibri Light" pitchFamily="34" charset="0"/>
              </a:rPr>
              <a:t>of</a:t>
            </a:r>
            <a:r>
              <a:rPr lang="cs-CZ" dirty="0">
                <a:latin typeface="Calibri Light" pitchFamily="34" charset="0"/>
              </a:rPr>
              <a:t> as </a:t>
            </a:r>
            <a:r>
              <a:rPr lang="cs-CZ" dirty="0" err="1">
                <a:latin typeface="Calibri Light" pitchFamily="34" charset="0"/>
              </a:rPr>
              <a:t>being</a:t>
            </a:r>
            <a:r>
              <a:rPr lang="cs-CZ" dirty="0">
                <a:latin typeface="Calibri Light" pitchFamily="34" charset="0"/>
              </a:rPr>
              <a:t> „</a:t>
            </a:r>
            <a:r>
              <a:rPr lang="cs-CZ" dirty="0" err="1">
                <a:latin typeface="Calibri Light" pitchFamily="34" charset="0"/>
              </a:rPr>
              <a:t>real</a:t>
            </a:r>
            <a:r>
              <a:rPr lang="cs-CZ" dirty="0">
                <a:latin typeface="Calibri Light" pitchFamily="34" charset="0"/>
              </a:rPr>
              <a:t>“ are </a:t>
            </a:r>
            <a:r>
              <a:rPr lang="cs-CZ" dirty="0" err="1">
                <a:latin typeface="Calibri Light" pitchFamily="34" charset="0"/>
              </a:rPr>
              <a:t>ultimately</a:t>
            </a:r>
            <a:r>
              <a:rPr lang="cs-CZ" dirty="0">
                <a:latin typeface="Calibri Light" pitchFamily="34" charset="0"/>
              </a:rPr>
              <a:t> </a:t>
            </a:r>
            <a:r>
              <a:rPr lang="cs-CZ" b="1" dirty="0" err="1">
                <a:latin typeface="Calibri Light" pitchFamily="34" charset="0"/>
              </a:rPr>
              <a:t>illusions</a:t>
            </a:r>
            <a:endParaRPr lang="cs-CZ" b="1" dirty="0">
              <a:latin typeface="Calibri Light" pitchFamily="34" charset="0"/>
            </a:endParaRPr>
          </a:p>
          <a:p>
            <a:r>
              <a:rPr lang="cs-CZ" dirty="0">
                <a:latin typeface="Calibri Light" pitchFamily="34" charset="0"/>
              </a:rPr>
              <a:t> man </a:t>
            </a:r>
            <a:r>
              <a:rPr lang="cs-CZ" dirty="0" err="1">
                <a:latin typeface="Calibri Light" pitchFamily="34" charset="0"/>
              </a:rPr>
              <a:t>should</a:t>
            </a:r>
            <a:r>
              <a:rPr lang="cs-CZ" dirty="0">
                <a:latin typeface="Calibri Light" pitchFamily="34" charset="0"/>
              </a:rPr>
              <a:t> „</a:t>
            </a:r>
            <a:r>
              <a:rPr lang="cs-CZ" dirty="0" err="1">
                <a:latin typeface="Calibri Light" pitchFamily="34" charset="0"/>
              </a:rPr>
              <a:t>seek</a:t>
            </a:r>
            <a:r>
              <a:rPr lang="cs-CZ" dirty="0">
                <a:latin typeface="Calibri Light" pitchFamily="34" charset="0"/>
              </a:rPr>
              <a:t> </a:t>
            </a:r>
            <a:r>
              <a:rPr lang="cs-CZ" dirty="0" err="1">
                <a:latin typeface="Calibri Light" pitchFamily="34" charset="0"/>
              </a:rPr>
              <a:t>refuge</a:t>
            </a:r>
            <a:r>
              <a:rPr lang="cs-CZ" dirty="0">
                <a:latin typeface="Calibri Light" pitchFamily="34" charset="0"/>
              </a:rPr>
              <a:t> in </a:t>
            </a:r>
            <a:r>
              <a:rPr lang="cs-CZ" b="1" dirty="0" err="1">
                <a:latin typeface="Calibri Light" pitchFamily="34" charset="0"/>
              </a:rPr>
              <a:t>intelligence</a:t>
            </a:r>
            <a:r>
              <a:rPr lang="cs-CZ" dirty="0">
                <a:latin typeface="Calibri Light" pitchFamily="34" charset="0"/>
              </a:rPr>
              <a:t>; </a:t>
            </a:r>
            <a:r>
              <a:rPr lang="cs-CZ" dirty="0" err="1">
                <a:latin typeface="Calibri Light" pitchFamily="34" charset="0"/>
              </a:rPr>
              <a:t>pitiful</a:t>
            </a:r>
            <a:r>
              <a:rPr lang="cs-CZ" dirty="0">
                <a:latin typeface="Calibri Light" pitchFamily="34" charset="0"/>
              </a:rPr>
              <a:t> are </a:t>
            </a:r>
            <a:r>
              <a:rPr lang="cs-CZ" dirty="0" err="1">
                <a:latin typeface="Calibri Light" pitchFamily="34" charset="0"/>
              </a:rPr>
              <a:t>those</a:t>
            </a:r>
            <a:r>
              <a:rPr lang="cs-CZ" dirty="0">
                <a:latin typeface="Calibri Light" pitchFamily="34" charset="0"/>
              </a:rPr>
              <a:t> </a:t>
            </a:r>
            <a:r>
              <a:rPr lang="cs-CZ" dirty="0" err="1">
                <a:latin typeface="Calibri Light" pitchFamily="34" charset="0"/>
              </a:rPr>
              <a:t>whose</a:t>
            </a:r>
            <a:r>
              <a:rPr lang="cs-CZ" dirty="0">
                <a:latin typeface="Calibri Light" pitchFamily="34" charset="0"/>
              </a:rPr>
              <a:t> motive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fruit</a:t>
            </a:r>
            <a:r>
              <a:rPr lang="cs-CZ" dirty="0">
                <a:latin typeface="Calibri Light" pitchFamily="34" charset="0"/>
              </a:rPr>
              <a:t> (</a:t>
            </a:r>
            <a:r>
              <a:rPr lang="cs-CZ" dirty="0" err="1">
                <a:latin typeface="Calibri Light" pitchFamily="34" charset="0"/>
              </a:rPr>
              <a:t>or</a:t>
            </a:r>
            <a:r>
              <a:rPr lang="cs-CZ" dirty="0">
                <a:latin typeface="Calibri Light" pitchFamily="34" charset="0"/>
              </a:rPr>
              <a:t> </a:t>
            </a:r>
            <a:r>
              <a:rPr lang="cs-CZ" dirty="0" err="1">
                <a:latin typeface="Calibri Light" pitchFamily="34" charset="0"/>
              </a:rPr>
              <a:t>action</a:t>
            </a:r>
            <a:r>
              <a:rPr lang="cs-CZ" dirty="0">
                <a:latin typeface="Calibri Light" pitchFamily="34" charset="0"/>
              </a:rPr>
              <a:t>)“ (2:49), </a:t>
            </a:r>
            <a:r>
              <a:rPr lang="cs-CZ" dirty="0" err="1">
                <a:latin typeface="Calibri Light" pitchFamily="34" charset="0"/>
              </a:rPr>
              <a:t>true</a:t>
            </a:r>
            <a:r>
              <a:rPr lang="cs-CZ" dirty="0">
                <a:latin typeface="Calibri Light" pitchFamily="34" charset="0"/>
              </a:rPr>
              <a:t> motive: „a man </a:t>
            </a:r>
            <a:r>
              <a:rPr lang="cs-CZ" dirty="0" err="1">
                <a:latin typeface="Calibri Light" pitchFamily="34" charset="0"/>
              </a:rPr>
              <a:t>of</a:t>
            </a:r>
            <a:r>
              <a:rPr lang="cs-CZ" dirty="0">
                <a:latin typeface="Calibri Light" pitchFamily="34" charset="0"/>
              </a:rPr>
              <a:t> </a:t>
            </a:r>
            <a:r>
              <a:rPr lang="cs-CZ" b="1" dirty="0" err="1">
                <a:latin typeface="Calibri Light" pitchFamily="34" charset="0"/>
              </a:rPr>
              <a:t>steady</a:t>
            </a:r>
            <a:r>
              <a:rPr lang="cs-CZ" b="1" dirty="0">
                <a:latin typeface="Calibri Light" pitchFamily="34" charset="0"/>
              </a:rPr>
              <a:t> </a:t>
            </a:r>
            <a:r>
              <a:rPr lang="cs-CZ" b="1" dirty="0" err="1">
                <a:latin typeface="Calibri Light" pitchFamily="34" charset="0"/>
              </a:rPr>
              <a:t>mind</a:t>
            </a:r>
            <a:r>
              <a:rPr lang="cs-CZ" dirty="0">
                <a:latin typeface="Calibri Light" pitchFamily="34" charset="0"/>
              </a:rPr>
              <a:t>“ (2:55), „</a:t>
            </a:r>
            <a:r>
              <a:rPr lang="cs-CZ" dirty="0" err="1">
                <a:latin typeface="Calibri Light" pitchFamily="34" charset="0"/>
              </a:rPr>
              <a:t>withdrawn</a:t>
            </a:r>
            <a:r>
              <a:rPr lang="cs-CZ" dirty="0">
                <a:latin typeface="Calibri Light" pitchFamily="34" charset="0"/>
              </a:rPr>
              <a:t> </a:t>
            </a:r>
            <a:r>
              <a:rPr lang="cs-CZ" dirty="0" err="1">
                <a:latin typeface="Calibri Light" pitchFamily="34" charset="0"/>
              </a:rPr>
              <a:t>from</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objects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sense</a:t>
            </a:r>
            <a:r>
              <a:rPr lang="cs-CZ" dirty="0">
                <a:latin typeface="Calibri Light" pitchFamily="34" charset="0"/>
              </a:rPr>
              <a:t>“ (2:68)</a:t>
            </a:r>
          </a:p>
        </p:txBody>
      </p:sp>
    </p:spTree>
  </p:cSld>
  <p:clrMapOvr>
    <a:masterClrMapping/>
  </p:clrMapOvr>
  <p:transition spd="slow">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6025" y="206549"/>
            <a:ext cx="10273541" cy="1260211"/>
          </a:xfrm>
        </p:spPr>
        <p:txBody>
          <a:bodyPr>
            <a:noAutofit/>
          </a:bodyPr>
          <a:lstStyle/>
          <a:p>
            <a:r>
              <a:rPr lang="cs-CZ" sz="3200" dirty="0" err="1">
                <a:latin typeface="Calibri" pitchFamily="34" charset="0"/>
              </a:rPr>
              <a:t>Hinduism</a:t>
            </a:r>
            <a:r>
              <a:rPr lang="cs-CZ" sz="3200" dirty="0">
                <a:latin typeface="Calibri" pitchFamily="34" charset="0"/>
              </a:rPr>
              <a:t> – </a:t>
            </a:r>
            <a:r>
              <a:rPr lang="cs-CZ" sz="3200" dirty="0" err="1">
                <a:latin typeface="Calibri" pitchFamily="34" charset="0"/>
              </a:rPr>
              <a:t>Implication</a:t>
            </a:r>
            <a:r>
              <a:rPr lang="cs-CZ" sz="3200" dirty="0">
                <a:latin typeface="Calibri" pitchFamily="34" charset="0"/>
              </a:rPr>
              <a:t> </a:t>
            </a:r>
            <a:r>
              <a:rPr lang="cs-CZ" sz="3200" dirty="0" err="1">
                <a:latin typeface="Calibri" pitchFamily="34" charset="0"/>
              </a:rPr>
              <a:t>for</a:t>
            </a:r>
            <a:r>
              <a:rPr lang="cs-CZ" sz="3200" dirty="0">
                <a:latin typeface="Calibri" pitchFamily="34" charset="0"/>
              </a:rPr>
              <a:t> </a:t>
            </a:r>
            <a:r>
              <a:rPr lang="cs-CZ" sz="3200" dirty="0" err="1">
                <a:latin typeface="Calibri" pitchFamily="34" charset="0"/>
              </a:rPr>
              <a:t>Ethics</a:t>
            </a:r>
            <a:r>
              <a:rPr lang="cs-CZ" sz="3200" dirty="0">
                <a:latin typeface="Calibri" pitchFamily="34" charset="0"/>
              </a:rPr>
              <a:t> </a:t>
            </a:r>
            <a:r>
              <a:rPr lang="cs-CZ" sz="3200" dirty="0" err="1">
                <a:latin typeface="Calibri" pitchFamily="34" charset="0"/>
              </a:rPr>
              <a:t>and</a:t>
            </a:r>
            <a:r>
              <a:rPr lang="cs-CZ" sz="3200" dirty="0">
                <a:latin typeface="Calibri" pitchFamily="34" charset="0"/>
              </a:rPr>
              <a:t> Integrity</a:t>
            </a:r>
          </a:p>
        </p:txBody>
      </p:sp>
      <p:sp>
        <p:nvSpPr>
          <p:cNvPr id="3" name="Zástupný symbol pro obsah 2"/>
          <p:cNvSpPr>
            <a:spLocks noGrp="1"/>
          </p:cNvSpPr>
          <p:nvPr>
            <p:ph idx="1"/>
          </p:nvPr>
        </p:nvSpPr>
        <p:spPr/>
        <p:txBody>
          <a:bodyPr>
            <a:normAutofit lnSpcReduction="10000"/>
          </a:bodyPr>
          <a:lstStyle/>
          <a:p>
            <a:r>
              <a:rPr lang="cs-CZ" dirty="0">
                <a:latin typeface="Calibri Light" pitchFamily="34" charset="0"/>
              </a:rPr>
              <a:t>„</a:t>
            </a:r>
            <a:r>
              <a:rPr lang="cs-CZ" dirty="0" err="1">
                <a:latin typeface="Calibri Light" pitchFamily="34" charset="0"/>
              </a:rPr>
              <a:t>perform</a:t>
            </a:r>
            <a:r>
              <a:rPr lang="cs-CZ" dirty="0">
                <a:latin typeface="Calibri Light" pitchFamily="34" charset="0"/>
              </a:rPr>
              <a:t> </a:t>
            </a:r>
            <a:r>
              <a:rPr lang="cs-CZ" dirty="0" err="1">
                <a:latin typeface="Calibri Light" pitchFamily="34" charset="0"/>
              </a:rPr>
              <a:t>thy</a:t>
            </a:r>
            <a:r>
              <a:rPr lang="cs-CZ" dirty="0">
                <a:latin typeface="Calibri Light" pitchFamily="34" charset="0"/>
              </a:rPr>
              <a:t> </a:t>
            </a:r>
            <a:r>
              <a:rPr lang="cs-CZ" dirty="0" err="1">
                <a:latin typeface="Calibri Light" pitchFamily="34" charset="0"/>
              </a:rPr>
              <a:t>allotted</a:t>
            </a:r>
            <a:r>
              <a:rPr lang="cs-CZ" dirty="0">
                <a:latin typeface="Calibri Light" pitchFamily="34" charset="0"/>
              </a:rPr>
              <a:t> </a:t>
            </a:r>
            <a:r>
              <a:rPr lang="cs-CZ" dirty="0" err="1">
                <a:latin typeface="Calibri Light" pitchFamily="34" charset="0"/>
              </a:rPr>
              <a:t>work</a:t>
            </a:r>
            <a:r>
              <a:rPr lang="cs-CZ" dirty="0">
                <a:latin typeface="Calibri Light" pitchFamily="34" charset="0"/>
              </a:rPr>
              <a:t>… free </a:t>
            </a:r>
            <a:r>
              <a:rPr lang="cs-CZ" dirty="0" err="1">
                <a:latin typeface="Calibri Light" pitchFamily="34" charset="0"/>
              </a:rPr>
              <a:t>from</a:t>
            </a:r>
            <a:r>
              <a:rPr lang="cs-CZ" dirty="0">
                <a:latin typeface="Calibri Light" pitchFamily="34" charset="0"/>
              </a:rPr>
              <a:t> </a:t>
            </a:r>
            <a:r>
              <a:rPr lang="cs-CZ" dirty="0" err="1">
                <a:latin typeface="Calibri Light" pitchFamily="34" charset="0"/>
              </a:rPr>
              <a:t>attachment</a:t>
            </a:r>
            <a:r>
              <a:rPr lang="cs-CZ" dirty="0">
                <a:latin typeface="Calibri Light" pitchFamily="34" charset="0"/>
              </a:rPr>
              <a:t>“ (3:8-9); to </a:t>
            </a:r>
            <a:r>
              <a:rPr lang="cs-CZ" b="1" dirty="0" err="1">
                <a:latin typeface="Calibri Light" pitchFamily="34" charset="0"/>
              </a:rPr>
              <a:t>fulfill</a:t>
            </a:r>
            <a:r>
              <a:rPr lang="cs-CZ" b="1" dirty="0">
                <a:latin typeface="Calibri Light" pitchFamily="34" charset="0"/>
              </a:rPr>
              <a:t> </a:t>
            </a:r>
            <a:r>
              <a:rPr lang="cs-CZ" b="1" dirty="0" err="1">
                <a:latin typeface="Calibri Light" pitchFamily="34" charset="0"/>
              </a:rPr>
              <a:t>the</a:t>
            </a:r>
            <a:r>
              <a:rPr lang="cs-CZ" b="1" dirty="0">
                <a:latin typeface="Calibri Light" pitchFamily="34" charset="0"/>
              </a:rPr>
              <a:t> </a:t>
            </a:r>
            <a:r>
              <a:rPr lang="cs-CZ" b="1" dirty="0" err="1">
                <a:latin typeface="Calibri Light" pitchFamily="34" charset="0"/>
              </a:rPr>
              <a:t>demands</a:t>
            </a:r>
            <a:r>
              <a:rPr lang="cs-CZ" b="1" dirty="0">
                <a:latin typeface="Calibri Light" pitchFamily="34" charset="0"/>
              </a:rPr>
              <a:t> </a:t>
            </a:r>
            <a:r>
              <a:rPr lang="cs-CZ" b="1" dirty="0" err="1">
                <a:latin typeface="Calibri Light" pitchFamily="34" charset="0"/>
              </a:rPr>
              <a:t>and</a:t>
            </a:r>
            <a:r>
              <a:rPr lang="cs-CZ" b="1" dirty="0">
                <a:latin typeface="Calibri Light" pitchFamily="34" charset="0"/>
              </a:rPr>
              <a:t> </a:t>
            </a:r>
            <a:r>
              <a:rPr lang="cs-CZ" b="1" dirty="0" err="1">
                <a:latin typeface="Calibri Light" pitchFamily="34" charset="0"/>
              </a:rPr>
              <a:t>duties</a:t>
            </a:r>
            <a:r>
              <a:rPr lang="cs-CZ" b="1" dirty="0">
                <a:latin typeface="Calibri Light" pitchFamily="34" charset="0"/>
              </a:rPr>
              <a:t> </a:t>
            </a:r>
            <a:r>
              <a:rPr lang="cs-CZ" b="1" dirty="0" err="1">
                <a:latin typeface="Calibri Light" pitchFamily="34" charset="0"/>
              </a:rPr>
              <a:t>of</a:t>
            </a:r>
            <a:r>
              <a:rPr lang="cs-CZ" b="1" dirty="0">
                <a:latin typeface="Calibri Light" pitchFamily="34" charset="0"/>
              </a:rPr>
              <a:t> </a:t>
            </a:r>
            <a:r>
              <a:rPr lang="cs-CZ" b="1" dirty="0" err="1">
                <a:latin typeface="Calibri Light" pitchFamily="34" charset="0"/>
              </a:rPr>
              <a:t>one</a:t>
            </a:r>
            <a:r>
              <a:rPr lang="cs-CZ" b="1" dirty="0">
                <a:latin typeface="Calibri Light" pitchFamily="34" charset="0"/>
              </a:rPr>
              <a:t>´s </a:t>
            </a:r>
            <a:r>
              <a:rPr lang="cs-CZ" b="1" dirty="0" err="1">
                <a:latin typeface="Calibri Light" pitchFamily="34" charset="0"/>
              </a:rPr>
              <a:t>position</a:t>
            </a:r>
            <a:endParaRPr lang="cs-CZ" b="1" dirty="0">
              <a:latin typeface="Calibri Light" pitchFamily="34" charset="0"/>
            </a:endParaRPr>
          </a:p>
          <a:p>
            <a:r>
              <a:rPr lang="cs-CZ" dirty="0">
                <a:latin typeface="Calibri Light" pitchFamily="34" charset="0"/>
              </a:rPr>
              <a:t>„</a:t>
            </a:r>
            <a:r>
              <a:rPr lang="cs-CZ" dirty="0" err="1">
                <a:latin typeface="Calibri Light" pitchFamily="34" charset="0"/>
              </a:rPr>
              <a:t>being</a:t>
            </a:r>
            <a:r>
              <a:rPr lang="cs-CZ" dirty="0">
                <a:latin typeface="Calibri Light" pitchFamily="34" charset="0"/>
              </a:rPr>
              <a:t> </a:t>
            </a:r>
            <a:r>
              <a:rPr lang="cs-CZ" b="1" dirty="0">
                <a:latin typeface="Calibri Light" pitchFamily="34" charset="0"/>
              </a:rPr>
              <a:t>free </a:t>
            </a:r>
            <a:r>
              <a:rPr lang="cs-CZ" b="1" dirty="0" err="1">
                <a:latin typeface="Calibri Light" pitchFamily="34" charset="0"/>
              </a:rPr>
              <a:t>from</a:t>
            </a:r>
            <a:r>
              <a:rPr lang="cs-CZ" b="1" dirty="0">
                <a:latin typeface="Calibri Light" pitchFamily="34" charset="0"/>
              </a:rPr>
              <a:t> </a:t>
            </a:r>
            <a:r>
              <a:rPr lang="cs-CZ" b="1" dirty="0" err="1">
                <a:latin typeface="Calibri Light" pitchFamily="34" charset="0"/>
              </a:rPr>
              <a:t>desire</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selfishness</a:t>
            </a:r>
            <a:r>
              <a:rPr lang="cs-CZ" dirty="0">
                <a:latin typeface="Calibri Light" pitchFamily="34" charset="0"/>
              </a:rPr>
              <a:t>, …</a:t>
            </a:r>
            <a:r>
              <a:rPr lang="cs-CZ" dirty="0" err="1">
                <a:latin typeface="Calibri Light" pitchFamily="34" charset="0"/>
              </a:rPr>
              <a:t>from</a:t>
            </a:r>
            <a:r>
              <a:rPr lang="cs-CZ" dirty="0">
                <a:latin typeface="Calibri Light" pitchFamily="34" charset="0"/>
              </a:rPr>
              <a:t>…</a:t>
            </a:r>
            <a:r>
              <a:rPr lang="cs-CZ" dirty="0" err="1">
                <a:latin typeface="Calibri Light" pitchFamily="34" charset="0"/>
              </a:rPr>
              <a:t>sorrow</a:t>
            </a:r>
            <a:r>
              <a:rPr lang="cs-CZ" dirty="0">
                <a:latin typeface="Calibri Light" pitchFamily="34" charset="0"/>
              </a:rPr>
              <a:t>“ (3:30)</a:t>
            </a:r>
          </a:p>
          <a:p>
            <a:r>
              <a:rPr lang="cs-CZ" dirty="0" err="1">
                <a:latin typeface="Calibri Light" pitchFamily="34" charset="0"/>
              </a:rPr>
              <a:t>all</a:t>
            </a:r>
            <a:r>
              <a:rPr lang="cs-CZ" dirty="0">
                <a:latin typeface="Calibri Light" pitchFamily="34" charset="0"/>
              </a:rPr>
              <a:t> </a:t>
            </a:r>
            <a:r>
              <a:rPr lang="cs-CZ" dirty="0" err="1">
                <a:latin typeface="Calibri Light" pitchFamily="34" charset="0"/>
              </a:rPr>
              <a:t>beings</a:t>
            </a:r>
            <a:r>
              <a:rPr lang="cs-CZ" dirty="0">
                <a:latin typeface="Calibri Light" pitchFamily="34" charset="0"/>
              </a:rPr>
              <a:t> </a:t>
            </a:r>
            <a:r>
              <a:rPr lang="cs-CZ" dirty="0" err="1">
                <a:latin typeface="Calibri Light" pitchFamily="34" charset="0"/>
              </a:rPr>
              <a:t>should</a:t>
            </a:r>
            <a:r>
              <a:rPr lang="cs-CZ" dirty="0">
                <a:latin typeface="Calibri Light" pitchFamily="34" charset="0"/>
              </a:rPr>
              <a:t> </a:t>
            </a:r>
            <a:r>
              <a:rPr lang="cs-CZ" dirty="0" err="1">
                <a:latin typeface="Calibri Light" pitchFamily="34" charset="0"/>
              </a:rPr>
              <a:t>be</a:t>
            </a:r>
            <a:r>
              <a:rPr lang="cs-CZ" dirty="0">
                <a:latin typeface="Calibri Light" pitchFamily="34" charset="0"/>
              </a:rPr>
              <a:t> </a:t>
            </a:r>
            <a:r>
              <a:rPr lang="cs-CZ" dirty="0" err="1">
                <a:latin typeface="Calibri Light" pitchFamily="34" charset="0"/>
              </a:rPr>
              <a:t>treated</a:t>
            </a:r>
            <a:r>
              <a:rPr lang="cs-CZ" dirty="0">
                <a:latin typeface="Calibri Light" pitchFamily="34" charset="0"/>
              </a:rPr>
              <a:t> </a:t>
            </a:r>
            <a:r>
              <a:rPr lang="cs-CZ" dirty="0" err="1">
                <a:latin typeface="Calibri Light" pitchFamily="34" charset="0"/>
              </a:rPr>
              <a:t>with</a:t>
            </a:r>
            <a:r>
              <a:rPr lang="cs-CZ" dirty="0">
                <a:latin typeface="Calibri Light" pitchFamily="34" charset="0"/>
              </a:rPr>
              <a:t> </a:t>
            </a:r>
            <a:r>
              <a:rPr lang="cs-CZ" b="1" dirty="0" err="1">
                <a:latin typeface="Calibri Light" pitchFamily="34" charset="0"/>
              </a:rPr>
              <a:t>compassion</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b="1" dirty="0" err="1">
                <a:latin typeface="Calibri Light" pitchFamily="34" charset="0"/>
              </a:rPr>
              <a:t>respect</a:t>
            </a:r>
            <a:r>
              <a:rPr lang="cs-CZ" dirty="0">
                <a:latin typeface="Calibri Light" pitchFamily="34" charset="0"/>
              </a:rPr>
              <a:t> </a:t>
            </a:r>
            <a:r>
              <a:rPr lang="cs-CZ" dirty="0" err="1">
                <a:latin typeface="Calibri Light" pitchFamily="34" charset="0"/>
              </a:rPr>
              <a:t>because</a:t>
            </a:r>
            <a:r>
              <a:rPr lang="cs-CZ" dirty="0">
                <a:latin typeface="Calibri Light" pitchFamily="34" charset="0"/>
              </a:rPr>
              <a:t> </a:t>
            </a:r>
            <a:r>
              <a:rPr lang="cs-CZ" dirty="0" err="1">
                <a:latin typeface="Calibri Light" pitchFamily="34" charset="0"/>
              </a:rPr>
              <a:t>they</a:t>
            </a:r>
            <a:r>
              <a:rPr lang="cs-CZ" dirty="0">
                <a:latin typeface="Calibri Light" pitchFamily="34" charset="0"/>
              </a:rPr>
              <a:t> are </a:t>
            </a:r>
            <a:r>
              <a:rPr lang="cs-CZ" dirty="0" err="1">
                <a:latin typeface="Calibri Light" pitchFamily="34" charset="0"/>
              </a:rPr>
              <a:t>an</a:t>
            </a:r>
            <a:r>
              <a:rPr lang="cs-CZ" dirty="0">
                <a:latin typeface="Calibri Light" pitchFamily="34" charset="0"/>
              </a:rPr>
              <a:t> </a:t>
            </a:r>
            <a:r>
              <a:rPr lang="cs-CZ" dirty="0" err="1">
                <a:latin typeface="Calibri Light" pitchFamily="34" charset="0"/>
              </a:rPr>
              <a:t>essential</a:t>
            </a:r>
            <a:r>
              <a:rPr lang="cs-CZ" dirty="0">
                <a:latin typeface="Calibri Light" pitchFamily="34" charset="0"/>
              </a:rPr>
              <a:t> </a:t>
            </a:r>
            <a:r>
              <a:rPr lang="cs-CZ" dirty="0" err="1">
                <a:latin typeface="Calibri Light" pitchFamily="34" charset="0"/>
              </a:rPr>
              <a:t>extension</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one</a:t>
            </a:r>
            <a:r>
              <a:rPr lang="cs-CZ" dirty="0">
                <a:latin typeface="Calibri Light" pitchFamily="34" charset="0"/>
              </a:rPr>
              <a:t>´s </a:t>
            </a:r>
            <a:r>
              <a:rPr lang="cs-CZ" dirty="0" err="1">
                <a:latin typeface="Calibri Light" pitchFamily="34" charset="0"/>
              </a:rPr>
              <a:t>Self</a:t>
            </a:r>
            <a:endParaRPr lang="cs-CZ" dirty="0">
              <a:latin typeface="Calibri Light" pitchFamily="34" charset="0"/>
            </a:endParaRPr>
          </a:p>
          <a:p>
            <a:r>
              <a:rPr lang="cs-CZ" dirty="0">
                <a:latin typeface="Calibri Light" pitchFamily="34" charset="0"/>
              </a:rPr>
              <a:t>„</a:t>
            </a:r>
            <a:r>
              <a:rPr lang="cs-CZ" dirty="0" err="1">
                <a:latin typeface="Calibri Light" pitchFamily="34" charset="0"/>
              </a:rPr>
              <a:t>there</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b="1" dirty="0">
                <a:latin typeface="Calibri Light" pitchFamily="34" charset="0"/>
              </a:rPr>
              <a:t>no </a:t>
            </a:r>
            <a:r>
              <a:rPr lang="cs-CZ" b="1" dirty="0" err="1">
                <a:latin typeface="Calibri Light" pitchFamily="34" charset="0"/>
              </a:rPr>
              <a:t>one</a:t>
            </a:r>
            <a:r>
              <a:rPr lang="cs-CZ" b="1" dirty="0">
                <a:latin typeface="Calibri Light" pitchFamily="34" charset="0"/>
              </a:rPr>
              <a:t> </a:t>
            </a:r>
            <a:r>
              <a:rPr lang="cs-CZ" dirty="0" err="1">
                <a:latin typeface="Calibri Light" pitchFamily="34" charset="0"/>
              </a:rPr>
              <a:t>who</a:t>
            </a:r>
            <a:r>
              <a:rPr lang="cs-CZ" dirty="0">
                <a:latin typeface="Calibri Light" pitchFamily="34" charset="0"/>
              </a:rPr>
              <a:t> </a:t>
            </a:r>
            <a:r>
              <a:rPr lang="cs-CZ" b="1" dirty="0" err="1">
                <a:latin typeface="Calibri Light" pitchFamily="34" charset="0"/>
              </a:rPr>
              <a:t>rests</a:t>
            </a:r>
            <a:r>
              <a:rPr lang="cs-CZ" dirty="0">
                <a:latin typeface="Calibri Light" pitchFamily="34" charset="0"/>
              </a:rPr>
              <a:t> </a:t>
            </a:r>
            <a:r>
              <a:rPr lang="cs-CZ" dirty="0" err="1">
                <a:latin typeface="Calibri Light" pitchFamily="34" charset="0"/>
              </a:rPr>
              <a:t>for</a:t>
            </a:r>
            <a:r>
              <a:rPr lang="cs-CZ" dirty="0">
                <a:latin typeface="Calibri Light" pitchFamily="34" charset="0"/>
              </a:rPr>
              <a:t> </a:t>
            </a:r>
            <a:r>
              <a:rPr lang="cs-CZ" dirty="0" err="1">
                <a:latin typeface="Calibri Light" pitchFamily="34" charset="0"/>
              </a:rPr>
              <a:t>even</a:t>
            </a:r>
            <a:r>
              <a:rPr lang="cs-CZ" dirty="0">
                <a:latin typeface="Calibri Light" pitchFamily="34" charset="0"/>
              </a:rPr>
              <a:t> </a:t>
            </a:r>
            <a:r>
              <a:rPr lang="cs-CZ" dirty="0" err="1">
                <a:latin typeface="Calibri Light" pitchFamily="34" charset="0"/>
              </a:rPr>
              <a:t>an</a:t>
            </a:r>
            <a:r>
              <a:rPr lang="cs-CZ" dirty="0">
                <a:latin typeface="Calibri Light" pitchFamily="34" charset="0"/>
              </a:rPr>
              <a:t> instant; </a:t>
            </a:r>
            <a:r>
              <a:rPr lang="cs-CZ" dirty="0" err="1">
                <a:latin typeface="Calibri Light" pitchFamily="34" charset="0"/>
              </a:rPr>
              <a:t>every</a:t>
            </a:r>
            <a:r>
              <a:rPr lang="cs-CZ" dirty="0">
                <a:latin typeface="Calibri Light" pitchFamily="34" charset="0"/>
              </a:rPr>
              <a:t> </a:t>
            </a:r>
            <a:r>
              <a:rPr lang="cs-CZ" dirty="0" err="1">
                <a:latin typeface="Calibri Light" pitchFamily="34" charset="0"/>
              </a:rPr>
              <a:t>creature</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driven</a:t>
            </a:r>
            <a:r>
              <a:rPr lang="cs-CZ" dirty="0">
                <a:latin typeface="Calibri Light" pitchFamily="34" charset="0"/>
              </a:rPr>
              <a:t> to </a:t>
            </a:r>
            <a:r>
              <a:rPr lang="cs-CZ" dirty="0" err="1">
                <a:latin typeface="Calibri Light" pitchFamily="34" charset="0"/>
              </a:rPr>
              <a:t>action</a:t>
            </a:r>
            <a:r>
              <a:rPr lang="cs-CZ" dirty="0">
                <a:latin typeface="Calibri Light" pitchFamily="34" charset="0"/>
              </a:rPr>
              <a:t> by his </a:t>
            </a:r>
            <a:r>
              <a:rPr lang="cs-CZ" dirty="0" err="1">
                <a:latin typeface="Calibri Light" pitchFamily="34" charset="0"/>
              </a:rPr>
              <a:t>own</a:t>
            </a:r>
            <a:r>
              <a:rPr lang="cs-CZ" dirty="0">
                <a:latin typeface="Calibri Light" pitchFamily="34" charset="0"/>
              </a:rPr>
              <a:t> </a:t>
            </a:r>
            <a:r>
              <a:rPr lang="cs-CZ" dirty="0" err="1">
                <a:latin typeface="Calibri Light" pitchFamily="34" charset="0"/>
              </a:rPr>
              <a:t>nature</a:t>
            </a:r>
            <a:r>
              <a:rPr lang="cs-CZ" dirty="0">
                <a:latin typeface="Calibri Light" pitchFamily="34" charset="0"/>
              </a:rPr>
              <a:t>“ (3:5) – </a:t>
            </a:r>
            <a:r>
              <a:rPr lang="cs-CZ" dirty="0" err="1">
                <a:latin typeface="Calibri Light" pitchFamily="34" charset="0"/>
              </a:rPr>
              <a:t>this</a:t>
            </a:r>
            <a:r>
              <a:rPr lang="cs-CZ" dirty="0">
                <a:latin typeface="Calibri Light" pitchFamily="34" charset="0"/>
              </a:rPr>
              <a:t> </a:t>
            </a:r>
            <a:r>
              <a:rPr lang="cs-CZ" dirty="0" err="1">
                <a:latin typeface="Calibri Light" pitchFamily="34" charset="0"/>
              </a:rPr>
              <a:t>time</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energy</a:t>
            </a:r>
            <a:r>
              <a:rPr lang="cs-CZ" dirty="0">
                <a:latin typeface="Calibri Light" pitchFamily="34" charset="0"/>
              </a:rPr>
              <a:t> are to </a:t>
            </a:r>
            <a:r>
              <a:rPr lang="cs-CZ" dirty="0" err="1">
                <a:latin typeface="Calibri Light" pitchFamily="34" charset="0"/>
              </a:rPr>
              <a:t>be</a:t>
            </a:r>
            <a:r>
              <a:rPr lang="cs-CZ" dirty="0">
                <a:latin typeface="Calibri Light" pitchFamily="34" charset="0"/>
              </a:rPr>
              <a:t> </a:t>
            </a:r>
            <a:r>
              <a:rPr lang="en-US" i="1" dirty="0">
                <a:latin typeface="Calibri Light" pitchFamily="34" charset="0"/>
              </a:rPr>
              <a:t>c</a:t>
            </a:r>
            <a:r>
              <a:rPr lang="cs-CZ" i="1" dirty="0" err="1">
                <a:latin typeface="Calibri Light" pitchFamily="34" charset="0"/>
              </a:rPr>
              <a:t>onsecrated</a:t>
            </a:r>
            <a:endParaRPr lang="cs-CZ" i="1" dirty="0">
              <a:latin typeface="Calibri Light" pitchFamily="34" charset="0"/>
            </a:endParaRPr>
          </a:p>
          <a:p>
            <a:endParaRPr lang="cs-CZ" dirty="0">
              <a:latin typeface="Calibri Light" pitchFamily="34" charset="0"/>
            </a:endParaRPr>
          </a:p>
        </p:txBody>
      </p:sp>
    </p:spTree>
  </p:cSld>
  <p:clrMapOvr>
    <a:masterClrMapping/>
  </p:clrMapOvr>
  <p:transition spd="slow">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Islamic</a:t>
            </a:r>
            <a:r>
              <a:rPr lang="cs-CZ" dirty="0">
                <a:latin typeface="Calibri" pitchFamily="34" charset="0"/>
              </a:rPr>
              <a:t> </a:t>
            </a:r>
            <a:r>
              <a:rPr lang="cs-CZ" dirty="0" err="1">
                <a:latin typeface="Calibri" pitchFamily="34" charset="0"/>
              </a:rPr>
              <a:t>Ethics</a:t>
            </a:r>
            <a:endParaRPr lang="cs-CZ" dirty="0">
              <a:latin typeface="Calibri" pitchFamily="34" charset="0"/>
            </a:endParaRPr>
          </a:p>
        </p:txBody>
      </p:sp>
      <p:sp>
        <p:nvSpPr>
          <p:cNvPr id="3" name="Zástupný symbol pro obsah 2"/>
          <p:cNvSpPr>
            <a:spLocks noGrp="1"/>
          </p:cNvSpPr>
          <p:nvPr>
            <p:ph idx="1"/>
          </p:nvPr>
        </p:nvSpPr>
        <p:spPr/>
        <p:txBody>
          <a:bodyPr>
            <a:normAutofit fontScale="85000" lnSpcReduction="20000"/>
          </a:bodyPr>
          <a:lstStyle/>
          <a:p>
            <a:r>
              <a:rPr lang="cs-CZ" i="1" dirty="0" err="1">
                <a:latin typeface="Calibri Light" pitchFamily="34" charset="0"/>
              </a:rPr>
              <a:t>Qur</a:t>
            </a:r>
            <a:r>
              <a:rPr lang="cs-CZ" i="1" dirty="0">
                <a:latin typeface="Calibri Light" pitchFamily="34" charset="0"/>
              </a:rPr>
              <a:t>´</a:t>
            </a:r>
            <a:r>
              <a:rPr lang="cs-CZ" i="1" dirty="0" err="1">
                <a:latin typeface="Calibri Light" pitchFamily="34" charset="0"/>
              </a:rPr>
              <a:t>ān</a:t>
            </a:r>
            <a:r>
              <a:rPr lang="cs-CZ" dirty="0">
                <a:latin typeface="Calibri Light" pitchFamily="34" charset="0"/>
              </a:rPr>
              <a:t> (650-655 CE, </a:t>
            </a:r>
            <a:r>
              <a:rPr lang="cs-CZ" dirty="0" err="1">
                <a:latin typeface="Calibri Light" pitchFamily="34" charset="0"/>
              </a:rPr>
              <a:t>prophet</a:t>
            </a:r>
            <a:r>
              <a:rPr lang="cs-CZ" dirty="0">
                <a:latin typeface="Calibri Light" pitchFamily="34" charset="0"/>
              </a:rPr>
              <a:t> </a:t>
            </a:r>
            <a:r>
              <a:rPr lang="cs-CZ" i="1" dirty="0" err="1">
                <a:latin typeface="Calibri Light" pitchFamily="34" charset="0"/>
              </a:rPr>
              <a:t>Muhammad</a:t>
            </a:r>
            <a:r>
              <a:rPr lang="cs-CZ" dirty="0">
                <a:latin typeface="Calibri Light" pitchFamily="34" charset="0"/>
              </a:rPr>
              <a:t>)</a:t>
            </a:r>
          </a:p>
          <a:p>
            <a:r>
              <a:rPr lang="cs-CZ" dirty="0" err="1">
                <a:latin typeface="Calibri Light" pitchFamily="34" charset="0"/>
              </a:rPr>
              <a:t>two</a:t>
            </a:r>
            <a:r>
              <a:rPr lang="cs-CZ" dirty="0">
                <a:latin typeface="Calibri Light" pitchFamily="34" charset="0"/>
              </a:rPr>
              <a:t> </a:t>
            </a:r>
            <a:r>
              <a:rPr lang="cs-CZ" dirty="0" err="1">
                <a:latin typeface="Calibri Light" pitchFamily="34" charset="0"/>
              </a:rPr>
              <a:t>important</a:t>
            </a:r>
            <a:r>
              <a:rPr lang="cs-CZ" dirty="0">
                <a:latin typeface="Calibri Light" pitchFamily="34" charset="0"/>
              </a:rPr>
              <a:t> </a:t>
            </a:r>
            <a:r>
              <a:rPr lang="cs-CZ" dirty="0" err="1">
                <a:latin typeface="Calibri Light" pitchFamily="34" charset="0"/>
              </a:rPr>
              <a:t>Islamic</a:t>
            </a:r>
            <a:r>
              <a:rPr lang="cs-CZ" dirty="0">
                <a:latin typeface="Calibri Light" pitchFamily="34" charset="0"/>
              </a:rPr>
              <a:t> </a:t>
            </a:r>
            <a:r>
              <a:rPr lang="cs-CZ" dirty="0" err="1">
                <a:latin typeface="Calibri Light" pitchFamily="34" charset="0"/>
              </a:rPr>
              <a:t>philosophers</a:t>
            </a:r>
            <a:r>
              <a:rPr lang="cs-CZ" dirty="0">
                <a:latin typeface="Calibri Light" pitchFamily="34" charset="0"/>
              </a:rPr>
              <a:t>: </a:t>
            </a:r>
            <a:r>
              <a:rPr lang="cs-CZ" dirty="0" err="1">
                <a:latin typeface="Calibri Light" pitchFamily="34" charset="0"/>
              </a:rPr>
              <a:t>al</a:t>
            </a:r>
            <a:r>
              <a:rPr lang="cs-CZ" dirty="0">
                <a:latin typeface="Calibri Light" pitchFamily="34" charset="0"/>
              </a:rPr>
              <a:t> </a:t>
            </a:r>
            <a:r>
              <a:rPr lang="cs-CZ" dirty="0" err="1">
                <a:latin typeface="Calibri Light" pitchFamily="34" charset="0"/>
              </a:rPr>
              <a:t>Fārābī</a:t>
            </a:r>
            <a:r>
              <a:rPr lang="cs-CZ" dirty="0">
                <a:latin typeface="Calibri Light" pitchFamily="34" charset="0"/>
              </a:rPr>
              <a:t> (</a:t>
            </a:r>
            <a:r>
              <a:rPr lang="cs-CZ" dirty="0" err="1">
                <a:latin typeface="Calibri Light" pitchFamily="34" charset="0"/>
              </a:rPr>
              <a:t>d</a:t>
            </a:r>
            <a:r>
              <a:rPr lang="cs-CZ" dirty="0">
                <a:latin typeface="Calibri Light" pitchFamily="34" charset="0"/>
              </a:rPr>
              <a:t>. 950 CE), </a:t>
            </a:r>
            <a:r>
              <a:rPr lang="cs-CZ" dirty="0" err="1">
                <a:latin typeface="Calibri Light" pitchFamily="34" charset="0"/>
              </a:rPr>
              <a:t>al</a:t>
            </a:r>
            <a:r>
              <a:rPr lang="cs-CZ" dirty="0">
                <a:latin typeface="Calibri Light" pitchFamily="34" charset="0"/>
              </a:rPr>
              <a:t> </a:t>
            </a:r>
            <a:r>
              <a:rPr lang="cs-CZ" dirty="0" err="1">
                <a:latin typeface="Calibri Light" pitchFamily="34" charset="0"/>
              </a:rPr>
              <a:t>Ghazzāli</a:t>
            </a:r>
            <a:r>
              <a:rPr lang="cs-CZ" dirty="0">
                <a:latin typeface="Calibri Light" pitchFamily="34" charset="0"/>
              </a:rPr>
              <a:t> (1058-1111 CE)</a:t>
            </a:r>
          </a:p>
          <a:p>
            <a:r>
              <a:rPr lang="cs-CZ" dirty="0" err="1">
                <a:latin typeface="Calibri Light" pitchFamily="34" charset="0"/>
              </a:rPr>
              <a:t>the</a:t>
            </a:r>
            <a:r>
              <a:rPr lang="cs-CZ" dirty="0">
                <a:latin typeface="Calibri Light" pitchFamily="34" charset="0"/>
              </a:rPr>
              <a:t> </a:t>
            </a:r>
            <a:r>
              <a:rPr lang="cs-CZ" dirty="0" err="1">
                <a:latin typeface="Calibri Light" pitchFamily="34" charset="0"/>
              </a:rPr>
              <a:t>word</a:t>
            </a:r>
            <a:r>
              <a:rPr lang="cs-CZ" dirty="0">
                <a:latin typeface="Calibri Light" pitchFamily="34" charset="0"/>
              </a:rPr>
              <a:t> „</a:t>
            </a:r>
            <a:r>
              <a:rPr lang="cs-CZ" dirty="0" err="1">
                <a:latin typeface="Calibri Light" pitchFamily="34" charset="0"/>
              </a:rPr>
              <a:t>Islam</a:t>
            </a:r>
            <a:r>
              <a:rPr lang="cs-CZ" dirty="0">
                <a:latin typeface="Calibri Light" pitchFamily="34" charset="0"/>
              </a:rPr>
              <a:t>“ </a:t>
            </a:r>
            <a:r>
              <a:rPr lang="cs-CZ" dirty="0" err="1">
                <a:latin typeface="Calibri Light" pitchFamily="34" charset="0"/>
              </a:rPr>
              <a:t>comes</a:t>
            </a:r>
            <a:r>
              <a:rPr lang="cs-CZ" dirty="0">
                <a:latin typeface="Calibri Light" pitchFamily="34" charset="0"/>
              </a:rPr>
              <a:t> </a:t>
            </a:r>
            <a:r>
              <a:rPr lang="cs-CZ" dirty="0" err="1">
                <a:latin typeface="Calibri Light" pitchFamily="34" charset="0"/>
              </a:rPr>
              <a:t>from</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root</a:t>
            </a:r>
            <a:r>
              <a:rPr lang="cs-CZ" dirty="0">
                <a:latin typeface="Calibri Light" pitchFamily="34" charset="0"/>
              </a:rPr>
              <a:t> „</a:t>
            </a:r>
            <a:r>
              <a:rPr lang="cs-CZ" dirty="0" err="1">
                <a:latin typeface="Calibri Light" pitchFamily="34" charset="0"/>
              </a:rPr>
              <a:t>slm</a:t>
            </a:r>
            <a:r>
              <a:rPr lang="cs-CZ" dirty="0">
                <a:latin typeface="Calibri Light" pitchFamily="34" charset="0"/>
              </a:rPr>
              <a:t>“ </a:t>
            </a:r>
            <a:r>
              <a:rPr lang="cs-CZ" dirty="0" err="1">
                <a:latin typeface="Calibri Light" pitchFamily="34" charset="0"/>
              </a:rPr>
              <a:t>which</a:t>
            </a:r>
            <a:r>
              <a:rPr lang="cs-CZ" dirty="0">
                <a:latin typeface="Calibri Light" pitchFamily="34" charset="0"/>
              </a:rPr>
              <a:t> </a:t>
            </a:r>
            <a:r>
              <a:rPr lang="cs-CZ" dirty="0" err="1">
                <a:latin typeface="Calibri Light" pitchFamily="34" charset="0"/>
              </a:rPr>
              <a:t>means</a:t>
            </a:r>
            <a:r>
              <a:rPr lang="cs-CZ" dirty="0">
                <a:latin typeface="Calibri Light" pitchFamily="34" charset="0"/>
              </a:rPr>
              <a:t> „</a:t>
            </a:r>
            <a:r>
              <a:rPr lang="cs-CZ" dirty="0" err="1">
                <a:latin typeface="Calibri Light" pitchFamily="34" charset="0"/>
              </a:rPr>
              <a:t>wholeness</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peace</a:t>
            </a:r>
            <a:r>
              <a:rPr lang="cs-CZ" dirty="0">
                <a:latin typeface="Calibri Light" pitchFamily="34" charset="0"/>
              </a:rPr>
              <a:t>“</a:t>
            </a:r>
          </a:p>
          <a:p>
            <a:r>
              <a:rPr lang="cs-CZ" dirty="0" err="1">
                <a:latin typeface="Calibri Light" pitchFamily="34" charset="0"/>
              </a:rPr>
              <a:t>God</a:t>
            </a:r>
            <a:r>
              <a:rPr lang="cs-CZ" dirty="0">
                <a:latin typeface="Calibri Light" pitchFamily="34" charset="0"/>
              </a:rPr>
              <a:t>, Most </a:t>
            </a:r>
            <a:r>
              <a:rPr lang="cs-CZ" dirty="0" err="1">
                <a:latin typeface="Calibri Light" pitchFamily="34" charset="0"/>
              </a:rPr>
              <a:t>Merciful</a:t>
            </a:r>
            <a:r>
              <a:rPr lang="cs-CZ" dirty="0">
                <a:latin typeface="Calibri Light" pitchFamily="34" charset="0"/>
              </a:rPr>
              <a:t>, Most </a:t>
            </a:r>
            <a:r>
              <a:rPr lang="cs-CZ" dirty="0" err="1">
                <a:latin typeface="Calibri Light" pitchFamily="34" charset="0"/>
              </a:rPr>
              <a:t>Compassionate</a:t>
            </a:r>
            <a:endParaRPr lang="cs-CZ" dirty="0">
              <a:latin typeface="Calibri Light" pitchFamily="34" charset="0"/>
            </a:endParaRPr>
          </a:p>
          <a:p>
            <a:r>
              <a:rPr lang="cs-CZ" b="1" dirty="0">
                <a:latin typeface="Calibri Light" pitchFamily="34" charset="0"/>
              </a:rPr>
              <a:t>free </a:t>
            </a:r>
            <a:r>
              <a:rPr lang="cs-CZ" b="1" dirty="0" err="1">
                <a:latin typeface="Calibri Light" pitchFamily="34" charset="0"/>
              </a:rPr>
              <a:t>will</a:t>
            </a:r>
            <a:r>
              <a:rPr lang="cs-CZ" dirty="0">
                <a:latin typeface="Calibri Light" pitchFamily="34" charset="0"/>
              </a:rPr>
              <a:t>: </a:t>
            </a:r>
            <a:r>
              <a:rPr lang="cs-CZ" dirty="0" err="1">
                <a:latin typeface="Calibri Light" pitchFamily="34" charset="0"/>
              </a:rPr>
              <a:t>every</a:t>
            </a:r>
            <a:r>
              <a:rPr lang="cs-CZ" dirty="0">
                <a:latin typeface="Calibri Light" pitchFamily="34" charset="0"/>
              </a:rPr>
              <a:t> </a:t>
            </a:r>
            <a:r>
              <a:rPr lang="cs-CZ" dirty="0" err="1">
                <a:latin typeface="Calibri Light" pitchFamily="34" charset="0"/>
              </a:rPr>
              <a:t>human</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given</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ultimate</a:t>
            </a:r>
            <a:r>
              <a:rPr lang="cs-CZ" dirty="0">
                <a:latin typeface="Calibri Light" pitchFamily="34" charset="0"/>
              </a:rPr>
              <a:t> </a:t>
            </a:r>
            <a:r>
              <a:rPr lang="cs-CZ" dirty="0" err="1">
                <a:latin typeface="Calibri Light" pitchFamily="34" charset="0"/>
              </a:rPr>
              <a:t>choice</a:t>
            </a:r>
            <a:r>
              <a:rPr lang="cs-CZ" dirty="0">
                <a:latin typeface="Calibri Light" pitchFamily="34" charset="0"/>
              </a:rPr>
              <a:t> to </a:t>
            </a:r>
            <a:r>
              <a:rPr lang="cs-CZ" dirty="0" err="1">
                <a:latin typeface="Calibri Light" pitchFamily="34" charset="0"/>
              </a:rPr>
              <a:t>follow</a:t>
            </a:r>
            <a:r>
              <a:rPr lang="cs-CZ" dirty="0">
                <a:latin typeface="Calibri Light" pitchFamily="34" charset="0"/>
              </a:rPr>
              <a:t> </a:t>
            </a:r>
            <a:r>
              <a:rPr lang="cs-CZ" dirty="0" err="1">
                <a:latin typeface="Calibri Light" pitchFamily="34" charset="0"/>
              </a:rPr>
              <a:t>God</a:t>
            </a:r>
            <a:r>
              <a:rPr lang="cs-CZ" dirty="0">
                <a:latin typeface="Calibri Light" pitchFamily="34" charset="0"/>
              </a:rPr>
              <a:t>´s </a:t>
            </a:r>
            <a:r>
              <a:rPr lang="cs-CZ" dirty="0" err="1">
                <a:latin typeface="Calibri Light" pitchFamily="34" charset="0"/>
              </a:rPr>
              <a:t>commands</a:t>
            </a:r>
            <a:r>
              <a:rPr lang="cs-CZ" dirty="0">
                <a:latin typeface="Calibri Light" pitchFamily="34" charset="0"/>
              </a:rPr>
              <a:t> </a:t>
            </a:r>
            <a:r>
              <a:rPr lang="cs-CZ" dirty="0" err="1">
                <a:latin typeface="Calibri Light" pitchFamily="34" charset="0"/>
              </a:rPr>
              <a:t>or</a:t>
            </a:r>
            <a:r>
              <a:rPr lang="cs-CZ" dirty="0">
                <a:latin typeface="Calibri Light" pitchFamily="34" charset="0"/>
              </a:rPr>
              <a:t> to </a:t>
            </a:r>
            <a:r>
              <a:rPr lang="cs-CZ" dirty="0" err="1">
                <a:latin typeface="Calibri Light" pitchFamily="34" charset="0"/>
              </a:rPr>
              <a:t>be</a:t>
            </a:r>
            <a:r>
              <a:rPr lang="cs-CZ" dirty="0">
                <a:latin typeface="Calibri Light" pitchFamily="34" charset="0"/>
              </a:rPr>
              <a:t> </a:t>
            </a:r>
            <a:r>
              <a:rPr lang="cs-CZ" dirty="0" err="1">
                <a:latin typeface="Calibri Light" pitchFamily="34" charset="0"/>
              </a:rPr>
              <a:t>an</a:t>
            </a:r>
            <a:r>
              <a:rPr lang="cs-CZ" dirty="0">
                <a:latin typeface="Calibri Light" pitchFamily="34" charset="0"/>
              </a:rPr>
              <a:t> </a:t>
            </a:r>
            <a:r>
              <a:rPr lang="cs-CZ" dirty="0" err="1">
                <a:latin typeface="Calibri Light" pitchFamily="34" charset="0"/>
              </a:rPr>
              <a:t>unbeliever</a:t>
            </a:r>
            <a:r>
              <a:rPr lang="cs-CZ" dirty="0">
                <a:latin typeface="Calibri Light" pitchFamily="34" charset="0"/>
              </a:rPr>
              <a:t> („</a:t>
            </a:r>
            <a:r>
              <a:rPr lang="cs-CZ" dirty="0" err="1">
                <a:latin typeface="Calibri Light" pitchFamily="34" charset="0"/>
              </a:rPr>
              <a:t>wander</a:t>
            </a:r>
            <a:r>
              <a:rPr lang="cs-CZ" dirty="0">
                <a:latin typeface="Calibri Light" pitchFamily="34" charset="0"/>
              </a:rPr>
              <a:t> </a:t>
            </a:r>
            <a:r>
              <a:rPr lang="cs-CZ" dirty="0" err="1">
                <a:latin typeface="Calibri Light" pitchFamily="34" charset="0"/>
              </a:rPr>
              <a:t>blindly</a:t>
            </a:r>
            <a:r>
              <a:rPr lang="cs-CZ" dirty="0">
                <a:latin typeface="Calibri Light" pitchFamily="34" charset="0"/>
              </a:rPr>
              <a:t>“ </a:t>
            </a:r>
            <a:r>
              <a:rPr lang="cs-CZ" dirty="0" err="1">
                <a:latin typeface="Calibri Light" pitchFamily="34" charset="0"/>
              </a:rPr>
              <a:t>through</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world</a:t>
            </a:r>
            <a:r>
              <a:rPr lang="cs-CZ" dirty="0">
                <a:latin typeface="Calibri Light" pitchFamily="34" charset="0"/>
              </a:rPr>
              <a:t>)</a:t>
            </a:r>
          </a:p>
          <a:p>
            <a:r>
              <a:rPr lang="cs-CZ" dirty="0" err="1">
                <a:latin typeface="Calibri Light" pitchFamily="34" charset="0"/>
              </a:rPr>
              <a:t>true</a:t>
            </a:r>
            <a:r>
              <a:rPr lang="cs-CZ" dirty="0">
                <a:latin typeface="Calibri Light" pitchFamily="34" charset="0"/>
              </a:rPr>
              <a:t> nobility </a:t>
            </a:r>
            <a:r>
              <a:rPr lang="cs-CZ" dirty="0" err="1">
                <a:latin typeface="Calibri Light" pitchFamily="34" charset="0"/>
              </a:rPr>
              <a:t>comes</a:t>
            </a:r>
            <a:r>
              <a:rPr lang="cs-CZ" dirty="0">
                <a:latin typeface="Calibri Light" pitchFamily="34" charset="0"/>
              </a:rPr>
              <a:t> </a:t>
            </a:r>
            <a:r>
              <a:rPr lang="cs-CZ" dirty="0" err="1">
                <a:latin typeface="Calibri Light" pitchFamily="34" charset="0"/>
              </a:rPr>
              <a:t>from</a:t>
            </a:r>
            <a:r>
              <a:rPr lang="cs-CZ" dirty="0">
                <a:latin typeface="Calibri Light" pitchFamily="34" charset="0"/>
              </a:rPr>
              <a:t> a </a:t>
            </a:r>
            <a:r>
              <a:rPr lang="cs-CZ" b="1" dirty="0" err="1">
                <a:latin typeface="Calibri Light" pitchFamily="34" charset="0"/>
              </a:rPr>
              <a:t>submission</a:t>
            </a:r>
            <a:r>
              <a:rPr lang="cs-CZ" dirty="0">
                <a:latin typeface="Calibri Light" pitchFamily="34" charset="0"/>
              </a:rPr>
              <a:t> to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word</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God</a:t>
            </a:r>
            <a:r>
              <a:rPr lang="cs-CZ" dirty="0">
                <a:latin typeface="Calibri Light" pitchFamily="34" charset="0"/>
              </a:rPr>
              <a:t> – </a:t>
            </a:r>
            <a:r>
              <a:rPr lang="cs-CZ" i="1" dirty="0">
                <a:latin typeface="Calibri Light" pitchFamily="34" charset="0"/>
              </a:rPr>
              <a:t>muslim</a:t>
            </a:r>
            <a:r>
              <a:rPr lang="cs-CZ" dirty="0">
                <a:latin typeface="Calibri Light" pitchFamily="34" charset="0"/>
              </a:rPr>
              <a:t> </a:t>
            </a:r>
            <a:r>
              <a:rPr lang="cs-CZ" dirty="0" err="1">
                <a:latin typeface="Calibri Light" pitchFamily="34" charset="0"/>
              </a:rPr>
              <a:t>itself</a:t>
            </a:r>
            <a:r>
              <a:rPr lang="cs-CZ" dirty="0">
                <a:latin typeface="Calibri Light" pitchFamily="34" charset="0"/>
              </a:rPr>
              <a:t> </a:t>
            </a:r>
            <a:r>
              <a:rPr lang="cs-CZ" dirty="0" err="1">
                <a:latin typeface="Calibri Light" pitchFamily="34" charset="0"/>
              </a:rPr>
              <a:t>linguistically</a:t>
            </a:r>
            <a:r>
              <a:rPr lang="cs-CZ" dirty="0">
                <a:latin typeface="Calibri Light" pitchFamily="34" charset="0"/>
              </a:rPr>
              <a:t> </a:t>
            </a:r>
            <a:r>
              <a:rPr lang="cs-CZ" dirty="0" err="1">
                <a:latin typeface="Calibri Light" pitchFamily="34" charset="0"/>
              </a:rPr>
              <a:t>implies</a:t>
            </a:r>
            <a:r>
              <a:rPr lang="cs-CZ" dirty="0">
                <a:latin typeface="Calibri Light" pitchFamily="34" charset="0"/>
              </a:rPr>
              <a:t> </a:t>
            </a:r>
            <a:r>
              <a:rPr lang="cs-CZ" dirty="0" err="1">
                <a:latin typeface="Calibri Light" pitchFamily="34" charset="0"/>
              </a:rPr>
              <a:t>submission</a:t>
            </a:r>
            <a:r>
              <a:rPr lang="cs-CZ" dirty="0">
                <a:latin typeface="Calibri Light" pitchFamily="34" charset="0"/>
              </a:rPr>
              <a:t>; </a:t>
            </a:r>
            <a:r>
              <a:rPr lang="cs-CZ" dirty="0" err="1">
                <a:latin typeface="Calibri Light" pitchFamily="34" charset="0"/>
              </a:rPr>
              <a:t>this</a:t>
            </a:r>
            <a:r>
              <a:rPr lang="cs-CZ" dirty="0">
                <a:latin typeface="Calibri Light" pitchFamily="34" charset="0"/>
              </a:rPr>
              <a:t> </a:t>
            </a:r>
            <a:r>
              <a:rPr lang="cs-CZ" dirty="0" err="1">
                <a:latin typeface="Calibri Light" pitchFamily="34" charset="0"/>
              </a:rPr>
              <a:t>submission</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tempered</a:t>
            </a:r>
            <a:r>
              <a:rPr lang="cs-CZ" dirty="0">
                <a:latin typeface="Calibri Light" pitchFamily="34" charset="0"/>
              </a:rPr>
              <a:t> by </a:t>
            </a:r>
            <a:r>
              <a:rPr lang="cs-CZ" b="1" dirty="0">
                <a:latin typeface="Calibri Light" pitchFamily="34" charset="0"/>
              </a:rPr>
              <a:t>justice</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b="1" dirty="0">
                <a:latin typeface="Calibri Light" pitchFamily="34" charset="0"/>
              </a:rPr>
              <a:t>love</a:t>
            </a:r>
            <a:r>
              <a:rPr lang="cs-CZ" dirty="0">
                <a:latin typeface="Calibri Light" pitchFamily="34" charset="0"/>
              </a:rPr>
              <a:t> </a:t>
            </a:r>
            <a:r>
              <a:rPr lang="cs-CZ" dirty="0" err="1">
                <a:latin typeface="Calibri Light" pitchFamily="34" charset="0"/>
              </a:rPr>
              <a:t>for</a:t>
            </a:r>
            <a:r>
              <a:rPr lang="cs-CZ" dirty="0">
                <a:latin typeface="Calibri Light" pitchFamily="34" charset="0"/>
              </a:rPr>
              <a:t> </a:t>
            </a:r>
            <a:r>
              <a:rPr lang="cs-CZ" dirty="0" err="1">
                <a:latin typeface="Calibri Light" pitchFamily="34" charset="0"/>
              </a:rPr>
              <a:t>one</a:t>
            </a:r>
            <a:r>
              <a:rPr lang="cs-CZ" dirty="0">
                <a:latin typeface="Calibri Light" pitchFamily="34" charset="0"/>
              </a:rPr>
              <a:t>´s </a:t>
            </a:r>
            <a:r>
              <a:rPr lang="cs-CZ" dirty="0" err="1">
                <a:latin typeface="Calibri Light" pitchFamily="34" charset="0"/>
              </a:rPr>
              <a:t>fellow</a:t>
            </a:r>
            <a:r>
              <a:rPr lang="cs-CZ" dirty="0">
                <a:latin typeface="Calibri Light" pitchFamily="34" charset="0"/>
              </a:rPr>
              <a:t> </a:t>
            </a:r>
            <a:r>
              <a:rPr lang="cs-CZ" dirty="0" err="1">
                <a:latin typeface="Calibri Light" pitchFamily="34" charset="0"/>
              </a:rPr>
              <a:t>humans</a:t>
            </a:r>
            <a:endParaRPr lang="cs-CZ" dirty="0">
              <a:latin typeface="Calibri Light" pitchFamily="34" charset="0"/>
            </a:endParaRPr>
          </a:p>
          <a:p>
            <a:r>
              <a:rPr lang="cs-CZ" dirty="0" err="1">
                <a:latin typeface="Calibri Light" pitchFamily="34" charset="0"/>
              </a:rPr>
              <a:t>Through</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Qur</a:t>
            </a:r>
            <a:r>
              <a:rPr lang="cs-CZ" dirty="0">
                <a:latin typeface="Calibri Light" pitchFamily="34" charset="0"/>
              </a:rPr>
              <a:t>´</a:t>
            </a:r>
            <a:r>
              <a:rPr lang="cs-CZ" dirty="0" err="1">
                <a:latin typeface="Calibri Light" pitchFamily="34" charset="0"/>
              </a:rPr>
              <a:t>ān</a:t>
            </a:r>
            <a:r>
              <a:rPr lang="cs-CZ" dirty="0">
                <a:latin typeface="Calibri Light" pitchFamily="34" charset="0"/>
              </a:rPr>
              <a:t>, </a:t>
            </a:r>
            <a:r>
              <a:rPr lang="cs-CZ" dirty="0" err="1">
                <a:latin typeface="Calibri Light" pitchFamily="34" charset="0"/>
              </a:rPr>
              <a:t>human</a:t>
            </a:r>
            <a:r>
              <a:rPr lang="cs-CZ" dirty="0">
                <a:latin typeface="Calibri Light" pitchFamily="34" charset="0"/>
              </a:rPr>
              <a:t> </a:t>
            </a:r>
            <a:r>
              <a:rPr lang="cs-CZ" dirty="0" err="1">
                <a:latin typeface="Calibri Light" pitchFamily="34" charset="0"/>
              </a:rPr>
              <a:t>laws</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God</a:t>
            </a:r>
            <a:r>
              <a:rPr lang="cs-CZ" dirty="0">
                <a:latin typeface="Calibri Light" pitchFamily="34" charset="0"/>
              </a:rPr>
              <a:t>´s </a:t>
            </a:r>
            <a:r>
              <a:rPr lang="cs-CZ" dirty="0" err="1">
                <a:latin typeface="Calibri Light" pitchFamily="34" charset="0"/>
              </a:rPr>
              <a:t>laws</a:t>
            </a:r>
            <a:r>
              <a:rPr lang="cs-CZ" dirty="0">
                <a:latin typeface="Calibri Light" pitchFamily="34" charset="0"/>
              </a:rPr>
              <a:t> are </a:t>
            </a:r>
            <a:r>
              <a:rPr lang="cs-CZ" dirty="0" err="1">
                <a:latin typeface="Calibri Light" pitchFamily="34" charset="0"/>
              </a:rPr>
              <a:t>brought</a:t>
            </a:r>
            <a:r>
              <a:rPr lang="cs-CZ" dirty="0">
                <a:latin typeface="Calibri Light" pitchFamily="34" charset="0"/>
              </a:rPr>
              <a:t> </a:t>
            </a:r>
            <a:r>
              <a:rPr lang="cs-CZ" dirty="0" err="1">
                <a:latin typeface="Calibri Light" pitchFamily="34" charset="0"/>
              </a:rPr>
              <a:t>together</a:t>
            </a:r>
            <a:r>
              <a:rPr lang="cs-CZ" dirty="0">
                <a:latin typeface="Calibri Light" pitchFamily="34" charset="0"/>
              </a:rPr>
              <a:t> to </a:t>
            </a:r>
            <a:r>
              <a:rPr lang="cs-CZ" dirty="0" err="1">
                <a:latin typeface="Calibri Light" pitchFamily="34" charset="0"/>
              </a:rPr>
              <a:t>treat</a:t>
            </a:r>
            <a:r>
              <a:rPr lang="cs-CZ" dirty="0">
                <a:latin typeface="Calibri Light" pitchFamily="34" charset="0"/>
              </a:rPr>
              <a:t> </a:t>
            </a:r>
            <a:r>
              <a:rPr lang="cs-CZ" dirty="0" err="1">
                <a:latin typeface="Calibri Light" pitchFamily="34" charset="0"/>
              </a:rPr>
              <a:t>all</a:t>
            </a:r>
            <a:r>
              <a:rPr lang="cs-CZ" dirty="0">
                <a:latin typeface="Calibri Light" pitchFamily="34" charset="0"/>
              </a:rPr>
              <a:t> </a:t>
            </a:r>
            <a:r>
              <a:rPr lang="cs-CZ" dirty="0" err="1">
                <a:latin typeface="Calibri Light" pitchFamily="34" charset="0"/>
              </a:rPr>
              <a:t>of</a:t>
            </a:r>
            <a:r>
              <a:rPr lang="cs-CZ" dirty="0">
                <a:latin typeface="Calibri Light" pitchFamily="34" charset="0"/>
              </a:rPr>
              <a:t> humanity </a:t>
            </a:r>
            <a:r>
              <a:rPr lang="cs-CZ" dirty="0" err="1">
                <a:latin typeface="Calibri Light" pitchFamily="34" charset="0"/>
              </a:rPr>
              <a:t>with</a:t>
            </a:r>
            <a:r>
              <a:rPr lang="cs-CZ" dirty="0">
                <a:latin typeface="Calibri Light" pitchFamily="34" charset="0"/>
              </a:rPr>
              <a:t> </a:t>
            </a:r>
            <a:r>
              <a:rPr lang="cs-CZ" dirty="0" err="1">
                <a:latin typeface="Calibri Light" pitchFamily="34" charset="0"/>
              </a:rPr>
              <a:t>respect</a:t>
            </a:r>
            <a:r>
              <a:rPr lang="cs-CZ" dirty="0">
                <a:latin typeface="Calibri Light" pitchFamily="34" charset="0"/>
              </a:rPr>
              <a:t>, as </a:t>
            </a:r>
            <a:r>
              <a:rPr lang="cs-CZ" dirty="0" err="1">
                <a:latin typeface="Calibri Light" pitchFamily="34" charset="0"/>
              </a:rPr>
              <a:t>they</a:t>
            </a:r>
            <a:r>
              <a:rPr lang="cs-CZ" dirty="0">
                <a:latin typeface="Calibri Light" pitchFamily="34" charset="0"/>
              </a:rPr>
              <a:t> are </a:t>
            </a:r>
            <a:r>
              <a:rPr lang="cs-CZ" dirty="0" err="1">
                <a:latin typeface="Calibri Light" pitchFamily="34" charset="0"/>
              </a:rPr>
              <a:t>all</a:t>
            </a:r>
            <a:r>
              <a:rPr lang="cs-CZ" dirty="0">
                <a:latin typeface="Calibri Light" pitchFamily="34" charset="0"/>
              </a:rPr>
              <a:t> </a:t>
            </a:r>
            <a:r>
              <a:rPr lang="cs-CZ" dirty="0" err="1">
                <a:latin typeface="Calibri Light" pitchFamily="34" charset="0"/>
              </a:rPr>
              <a:t>equally</a:t>
            </a:r>
            <a:r>
              <a:rPr lang="cs-CZ" dirty="0">
                <a:latin typeface="Calibri Light" pitchFamily="34" charset="0"/>
              </a:rPr>
              <a:t> </a:t>
            </a:r>
            <a:r>
              <a:rPr lang="cs-CZ" dirty="0" err="1">
                <a:latin typeface="Calibri Light" pitchFamily="34" charset="0"/>
              </a:rPr>
              <a:t>created</a:t>
            </a:r>
            <a:r>
              <a:rPr lang="cs-CZ" dirty="0">
                <a:latin typeface="Calibri Light" pitchFamily="34" charset="0"/>
              </a:rPr>
              <a:t> by </a:t>
            </a:r>
            <a:r>
              <a:rPr lang="cs-CZ" dirty="0" err="1">
                <a:latin typeface="Calibri Light" pitchFamily="34" charset="0"/>
              </a:rPr>
              <a:t>God</a:t>
            </a:r>
            <a:r>
              <a:rPr lang="cs-CZ" dirty="0">
                <a:latin typeface="Calibri Light" pitchFamily="34" charset="0"/>
              </a:rPr>
              <a:t>. </a:t>
            </a:r>
          </a:p>
          <a:p>
            <a:endParaRPr lang="cs-CZ" dirty="0">
              <a:latin typeface="Calibri Light" pitchFamily="34" charset="0"/>
            </a:endParaRPr>
          </a:p>
        </p:txBody>
      </p:sp>
    </p:spTree>
  </p:cSld>
  <p:clrMapOvr>
    <a:masterClrMapping/>
  </p:clrMapOvr>
  <p:transition spd="slow">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Islamic</a:t>
            </a:r>
            <a:r>
              <a:rPr lang="cs-CZ" dirty="0">
                <a:latin typeface="Calibri" pitchFamily="34" charset="0"/>
              </a:rPr>
              <a:t> </a:t>
            </a:r>
            <a:r>
              <a:rPr lang="cs-CZ" dirty="0" err="1">
                <a:latin typeface="Calibri" pitchFamily="34" charset="0"/>
              </a:rPr>
              <a:t>Ethics</a:t>
            </a:r>
            <a:r>
              <a:rPr lang="cs-CZ" dirty="0">
                <a:latin typeface="Calibri" pitchFamily="34" charset="0"/>
              </a:rPr>
              <a:t> – </a:t>
            </a:r>
            <a:r>
              <a:rPr lang="cs-CZ" dirty="0" err="1">
                <a:latin typeface="Calibri" pitchFamily="34" charset="0"/>
              </a:rPr>
              <a:t>Al</a:t>
            </a:r>
            <a:r>
              <a:rPr lang="cs-CZ" dirty="0">
                <a:latin typeface="Calibri" pitchFamily="34" charset="0"/>
              </a:rPr>
              <a:t> </a:t>
            </a:r>
            <a:r>
              <a:rPr lang="cs-CZ" dirty="0" err="1">
                <a:latin typeface="Calibri" pitchFamily="34" charset="0"/>
              </a:rPr>
              <a:t>Fārābī</a:t>
            </a:r>
            <a:endParaRPr lang="cs-CZ" dirty="0">
              <a:latin typeface="Calibri" pitchFamily="34" charset="0"/>
            </a:endParaRPr>
          </a:p>
        </p:txBody>
      </p:sp>
      <p:sp>
        <p:nvSpPr>
          <p:cNvPr id="3" name="Zástupný symbol pro obsah 2"/>
          <p:cNvSpPr>
            <a:spLocks noGrp="1"/>
          </p:cNvSpPr>
          <p:nvPr>
            <p:ph idx="1"/>
          </p:nvPr>
        </p:nvSpPr>
        <p:spPr/>
        <p:txBody>
          <a:bodyPr>
            <a:normAutofit fontScale="92500" lnSpcReduction="10000"/>
          </a:bodyPr>
          <a:lstStyle/>
          <a:p>
            <a:r>
              <a:rPr lang="cs-CZ" dirty="0" err="1">
                <a:latin typeface="Calibri Light" pitchFamily="34" charset="0"/>
              </a:rPr>
              <a:t>the</a:t>
            </a:r>
            <a:r>
              <a:rPr lang="cs-CZ" dirty="0">
                <a:latin typeface="Calibri Light" pitchFamily="34" charset="0"/>
              </a:rPr>
              <a:t> </a:t>
            </a:r>
            <a:r>
              <a:rPr lang="cs-CZ" b="1" dirty="0" err="1">
                <a:latin typeface="Calibri Light" pitchFamily="34" charset="0"/>
              </a:rPr>
              <a:t>world</a:t>
            </a:r>
            <a:r>
              <a:rPr lang="cs-CZ" b="1" dirty="0">
                <a:latin typeface="Calibri Light" pitchFamily="34" charset="0"/>
              </a:rPr>
              <a:t> </a:t>
            </a:r>
            <a:r>
              <a:rPr lang="cs-CZ" b="1" dirty="0" err="1">
                <a:latin typeface="Calibri Light" pitchFamily="34" charset="0"/>
              </a:rPr>
              <a:t>is</a:t>
            </a:r>
            <a:r>
              <a:rPr lang="cs-CZ" b="1" dirty="0">
                <a:latin typeface="Calibri Light" pitchFamily="34" charset="0"/>
              </a:rPr>
              <a:t> </a:t>
            </a:r>
            <a:r>
              <a:rPr lang="cs-CZ" b="1" dirty="0" err="1">
                <a:latin typeface="Calibri Light" pitchFamily="34" charset="0"/>
              </a:rPr>
              <a:t>unified</a:t>
            </a:r>
            <a:r>
              <a:rPr lang="cs-CZ" dirty="0">
                <a:latin typeface="Calibri Light" pitchFamily="34" charset="0"/>
              </a:rPr>
              <a:t>, </a:t>
            </a:r>
            <a:r>
              <a:rPr lang="cs-CZ" dirty="0" err="1">
                <a:latin typeface="Calibri Light" pitchFamily="34" charset="0"/>
              </a:rPr>
              <a:t>bu</a:t>
            </a:r>
            <a:r>
              <a:rPr lang="en-US" dirty="0">
                <a:latin typeface="Calibri Light" pitchFamily="34" charset="0"/>
              </a:rPr>
              <a:t>t</a:t>
            </a:r>
            <a:r>
              <a:rPr lang="cs-CZ" dirty="0">
                <a:latin typeface="Calibri Light" pitchFamily="34" charset="0"/>
              </a:rPr>
              <a:t> </a:t>
            </a:r>
            <a:r>
              <a:rPr lang="cs-CZ" dirty="0" err="1">
                <a:latin typeface="Calibri Light" pitchFamily="34" charset="0"/>
              </a:rPr>
              <a:t>essential</a:t>
            </a:r>
            <a:r>
              <a:rPr lang="cs-CZ" dirty="0">
                <a:latin typeface="Calibri Light" pitchFamily="34" charset="0"/>
              </a:rPr>
              <a:t> </a:t>
            </a:r>
            <a:r>
              <a:rPr lang="cs-CZ" dirty="0" err="1">
                <a:latin typeface="Calibri Light" pitchFamily="34" charset="0"/>
              </a:rPr>
              <a:t>separations</a:t>
            </a:r>
            <a:r>
              <a:rPr lang="cs-CZ" dirty="0">
                <a:latin typeface="Calibri Light" pitchFamily="34" charset="0"/>
              </a:rPr>
              <a:t> </a:t>
            </a:r>
            <a:r>
              <a:rPr lang="cs-CZ" dirty="0" err="1">
                <a:latin typeface="Calibri Light" pitchFamily="34" charset="0"/>
              </a:rPr>
              <a:t>still</a:t>
            </a:r>
            <a:r>
              <a:rPr lang="cs-CZ" dirty="0">
                <a:latin typeface="Calibri Light" pitchFamily="34" charset="0"/>
              </a:rPr>
              <a:t> </a:t>
            </a:r>
            <a:r>
              <a:rPr lang="cs-CZ" dirty="0" err="1">
                <a:latin typeface="Calibri Light" pitchFamily="34" charset="0"/>
              </a:rPr>
              <a:t>remain</a:t>
            </a:r>
            <a:r>
              <a:rPr lang="cs-CZ" dirty="0">
                <a:latin typeface="Calibri Light" pitchFamily="34" charset="0"/>
              </a:rPr>
              <a:t>; </a:t>
            </a:r>
            <a:r>
              <a:rPr lang="cs-CZ" dirty="0" err="1">
                <a:latin typeface="Calibri Light" pitchFamily="34" charset="0"/>
              </a:rPr>
              <a:t>humans</a:t>
            </a:r>
            <a:r>
              <a:rPr lang="cs-CZ" dirty="0">
                <a:latin typeface="Calibri Light" pitchFamily="34" charset="0"/>
              </a:rPr>
              <a:t> </a:t>
            </a:r>
            <a:r>
              <a:rPr lang="cs-CZ" dirty="0" err="1">
                <a:latin typeface="Calibri Light" pitchFamily="34" charset="0"/>
              </a:rPr>
              <a:t>partake</a:t>
            </a:r>
            <a:r>
              <a:rPr lang="cs-CZ" dirty="0">
                <a:latin typeface="Calibri Light" pitchFamily="34" charset="0"/>
              </a:rPr>
              <a:t> in </a:t>
            </a:r>
            <a:r>
              <a:rPr lang="cs-CZ" dirty="0" err="1">
                <a:latin typeface="Calibri Light" pitchFamily="34" charset="0"/>
              </a:rPr>
              <a:t>both</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activities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b="1" dirty="0" err="1">
                <a:latin typeface="Calibri Light" pitchFamily="34" charset="0"/>
              </a:rPr>
              <a:t>nonintellectual</a:t>
            </a:r>
            <a:r>
              <a:rPr lang="cs-CZ" b="1" dirty="0">
                <a:latin typeface="Calibri Light" pitchFamily="34" charset="0"/>
              </a:rPr>
              <a:t> </a:t>
            </a:r>
            <a:r>
              <a:rPr lang="cs-CZ" b="1" dirty="0" err="1">
                <a:latin typeface="Calibri Light" pitchFamily="34" charset="0"/>
              </a:rPr>
              <a:t>lower</a:t>
            </a:r>
            <a:r>
              <a:rPr lang="cs-CZ" b="1" dirty="0">
                <a:latin typeface="Calibri Light" pitchFamily="34" charset="0"/>
              </a:rPr>
              <a:t> </a:t>
            </a:r>
            <a:r>
              <a:rPr lang="cs-CZ" b="1" dirty="0" err="1">
                <a:latin typeface="Calibri Light" pitchFamily="34" charset="0"/>
              </a:rPr>
              <a:t>world</a:t>
            </a:r>
            <a:r>
              <a:rPr lang="cs-CZ" b="1" dirty="0">
                <a:latin typeface="Calibri Light" pitchFamily="34" charset="0"/>
              </a:rPr>
              <a:t> </a:t>
            </a:r>
            <a:r>
              <a:rPr lang="cs-CZ" dirty="0">
                <a:latin typeface="Calibri Light" pitchFamily="34" charset="0"/>
              </a:rPr>
              <a:t>(such as </a:t>
            </a:r>
            <a:r>
              <a:rPr lang="cs-CZ" dirty="0" err="1">
                <a:latin typeface="Calibri Light" pitchFamily="34" charset="0"/>
              </a:rPr>
              <a:t>plants</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animals</a:t>
            </a:r>
            <a:r>
              <a:rPr lang="cs-CZ" dirty="0">
                <a:latin typeface="Calibri Light" pitchFamily="34" charset="0"/>
              </a:rPr>
              <a:t>), </a:t>
            </a:r>
            <a:r>
              <a:rPr lang="cs-CZ" dirty="0" err="1">
                <a:latin typeface="Calibri Light" pitchFamily="34" charset="0"/>
              </a:rPr>
              <a:t>but</a:t>
            </a:r>
            <a:r>
              <a:rPr lang="cs-CZ" dirty="0">
                <a:latin typeface="Calibri Light" pitchFamily="34" charset="0"/>
              </a:rPr>
              <a:t> </a:t>
            </a:r>
            <a:r>
              <a:rPr lang="cs-CZ" dirty="0" err="1">
                <a:latin typeface="Calibri Light" pitchFamily="34" charset="0"/>
              </a:rPr>
              <a:t>they</a:t>
            </a:r>
            <a:r>
              <a:rPr lang="cs-CZ" dirty="0">
                <a:latin typeface="Calibri Light" pitchFamily="34" charset="0"/>
              </a:rPr>
              <a:t> </a:t>
            </a:r>
            <a:r>
              <a:rPr lang="cs-CZ" dirty="0" err="1">
                <a:latin typeface="Calibri Light" pitchFamily="34" charset="0"/>
              </a:rPr>
              <a:t>also</a:t>
            </a:r>
            <a:r>
              <a:rPr lang="cs-CZ" dirty="0">
                <a:latin typeface="Calibri Light" pitchFamily="34" charset="0"/>
              </a:rPr>
              <a:t> tak</a:t>
            </a:r>
            <a:r>
              <a:rPr lang="en-US" dirty="0">
                <a:latin typeface="Calibri Light" pitchFamily="34" charset="0"/>
              </a:rPr>
              <a:t>e</a:t>
            </a:r>
            <a:r>
              <a:rPr lang="cs-CZ" dirty="0">
                <a:latin typeface="Calibri Light" pitchFamily="34" charset="0"/>
              </a:rPr>
              <a:t> part in </a:t>
            </a:r>
            <a:r>
              <a:rPr lang="cs-CZ" dirty="0" err="1">
                <a:latin typeface="Calibri Light" pitchFamily="34" charset="0"/>
              </a:rPr>
              <a:t>the</a:t>
            </a:r>
            <a:r>
              <a:rPr lang="cs-CZ" dirty="0">
                <a:latin typeface="Calibri Light" pitchFamily="34" charset="0"/>
              </a:rPr>
              <a:t> </a:t>
            </a:r>
            <a:r>
              <a:rPr lang="cs-CZ" b="1" dirty="0" err="1">
                <a:latin typeface="Calibri Light" pitchFamily="34" charset="0"/>
              </a:rPr>
              <a:t>intellectual</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abstract</a:t>
            </a:r>
            <a:r>
              <a:rPr lang="cs-CZ" dirty="0">
                <a:latin typeface="Calibri Light" pitchFamily="34" charset="0"/>
              </a:rPr>
              <a:t> </a:t>
            </a:r>
            <a:r>
              <a:rPr lang="cs-CZ" dirty="0" err="1">
                <a:latin typeface="Calibri Light" pitchFamily="34" charset="0"/>
              </a:rPr>
              <a:t>realms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b="1" dirty="0" err="1">
                <a:latin typeface="Calibri Light" pitchFamily="34" charset="0"/>
              </a:rPr>
              <a:t>higher</a:t>
            </a:r>
            <a:r>
              <a:rPr lang="cs-CZ" b="1" dirty="0">
                <a:latin typeface="Calibri Light" pitchFamily="34" charset="0"/>
              </a:rPr>
              <a:t> </a:t>
            </a:r>
            <a:r>
              <a:rPr lang="cs-CZ" b="1" dirty="0" err="1">
                <a:latin typeface="Calibri Light" pitchFamily="34" charset="0"/>
              </a:rPr>
              <a:t>worlds</a:t>
            </a:r>
            <a:r>
              <a:rPr lang="cs-CZ" b="1" dirty="0">
                <a:latin typeface="Calibri Light" pitchFamily="34" charset="0"/>
              </a:rPr>
              <a:t> </a:t>
            </a:r>
            <a:r>
              <a:rPr lang="cs-CZ" dirty="0">
                <a:latin typeface="Calibri Light" pitchFamily="34" charset="0"/>
              </a:rPr>
              <a:t>(</a:t>
            </a:r>
            <a:r>
              <a:rPr lang="cs-CZ" dirty="0" err="1">
                <a:latin typeface="Calibri Light" pitchFamily="34" charset="0"/>
              </a:rPr>
              <a:t>culmineted</a:t>
            </a:r>
            <a:r>
              <a:rPr lang="cs-CZ" dirty="0">
                <a:latin typeface="Calibri Light" pitchFamily="34" charset="0"/>
              </a:rPr>
              <a:t> by </a:t>
            </a:r>
            <a:r>
              <a:rPr lang="cs-CZ" dirty="0" err="1">
                <a:latin typeface="Calibri Light" pitchFamily="34" charset="0"/>
              </a:rPr>
              <a:t>God</a:t>
            </a:r>
            <a:r>
              <a:rPr lang="cs-CZ" dirty="0">
                <a:latin typeface="Calibri Light" pitchFamily="34" charset="0"/>
              </a:rPr>
              <a:t>) – </a:t>
            </a:r>
            <a:r>
              <a:rPr lang="cs-CZ" dirty="0" err="1">
                <a:latin typeface="Calibri Light" pitchFamily="34" charset="0"/>
              </a:rPr>
              <a:t>al</a:t>
            </a:r>
            <a:r>
              <a:rPr lang="cs-CZ" dirty="0">
                <a:latin typeface="Calibri Light" pitchFamily="34" charset="0"/>
              </a:rPr>
              <a:t> </a:t>
            </a:r>
            <a:r>
              <a:rPr lang="cs-CZ" dirty="0" err="1">
                <a:latin typeface="Calibri Light" pitchFamily="34" charset="0"/>
              </a:rPr>
              <a:t>Fārābī</a:t>
            </a:r>
            <a:r>
              <a:rPr lang="cs-CZ" dirty="0">
                <a:latin typeface="Calibri Light" pitchFamily="34" charset="0"/>
              </a:rPr>
              <a:t> </a:t>
            </a:r>
            <a:r>
              <a:rPr lang="cs-CZ" dirty="0" err="1">
                <a:latin typeface="Calibri Light" pitchFamily="34" charset="0"/>
              </a:rPr>
              <a:t>influenced</a:t>
            </a:r>
            <a:r>
              <a:rPr lang="cs-CZ" dirty="0">
                <a:latin typeface="Calibri Light" pitchFamily="34" charset="0"/>
              </a:rPr>
              <a:t> by </a:t>
            </a:r>
            <a:r>
              <a:rPr lang="cs-CZ" dirty="0" err="1">
                <a:latin typeface="Calibri Light" pitchFamily="34" charset="0"/>
              </a:rPr>
              <a:t>Neoplatonic</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Aristotelian</a:t>
            </a:r>
            <a:r>
              <a:rPr lang="cs-CZ" dirty="0">
                <a:latin typeface="Calibri Light" pitchFamily="34" charset="0"/>
              </a:rPr>
              <a:t> </a:t>
            </a:r>
            <a:r>
              <a:rPr lang="cs-CZ" dirty="0" err="1">
                <a:latin typeface="Calibri Light" pitchFamily="34" charset="0"/>
              </a:rPr>
              <a:t>philosophy</a:t>
            </a:r>
            <a:endParaRPr lang="cs-CZ" dirty="0">
              <a:latin typeface="Calibri Light" pitchFamily="34" charset="0"/>
            </a:endParaRPr>
          </a:p>
          <a:p>
            <a:r>
              <a:rPr lang="cs-CZ" dirty="0" err="1">
                <a:latin typeface="Calibri Light" pitchFamily="34" charset="0"/>
              </a:rPr>
              <a:t>the</a:t>
            </a:r>
            <a:r>
              <a:rPr lang="cs-CZ" dirty="0">
                <a:latin typeface="Calibri Light" pitchFamily="34" charset="0"/>
              </a:rPr>
              <a:t> </a:t>
            </a:r>
            <a:r>
              <a:rPr lang="cs-CZ" dirty="0" err="1">
                <a:latin typeface="Calibri Light" pitchFamily="34" charset="0"/>
              </a:rPr>
              <a:t>individual</a:t>
            </a:r>
            <a:r>
              <a:rPr lang="cs-CZ" dirty="0">
                <a:latin typeface="Calibri Light" pitchFamily="34" charset="0"/>
              </a:rPr>
              <a:t> person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community</a:t>
            </a:r>
            <a:r>
              <a:rPr lang="cs-CZ" dirty="0">
                <a:latin typeface="Calibri Light" pitchFamily="34" charset="0"/>
              </a:rPr>
              <a:t> </a:t>
            </a:r>
            <a:r>
              <a:rPr lang="cs-CZ" dirty="0" err="1">
                <a:latin typeface="Calibri Light" pitchFamily="34" charset="0"/>
              </a:rPr>
              <a:t>must</a:t>
            </a:r>
            <a:r>
              <a:rPr lang="cs-CZ" dirty="0">
                <a:latin typeface="Calibri Light" pitchFamily="34" charset="0"/>
              </a:rPr>
              <a:t> </a:t>
            </a:r>
            <a:r>
              <a:rPr lang="cs-CZ" b="1" dirty="0" err="1">
                <a:latin typeface="Calibri Light" pitchFamily="34" charset="0"/>
              </a:rPr>
              <a:t>act</a:t>
            </a:r>
            <a:r>
              <a:rPr lang="cs-CZ" dirty="0">
                <a:latin typeface="Calibri Light" pitchFamily="34" charset="0"/>
              </a:rPr>
              <a:t> </a:t>
            </a:r>
            <a:r>
              <a:rPr lang="cs-CZ" dirty="0" err="1">
                <a:latin typeface="Calibri Light" pitchFamily="34" charset="0"/>
              </a:rPr>
              <a:t>so</a:t>
            </a:r>
            <a:r>
              <a:rPr lang="cs-CZ" dirty="0">
                <a:latin typeface="Calibri Light" pitchFamily="34" charset="0"/>
              </a:rPr>
              <a:t> as </a:t>
            </a:r>
            <a:r>
              <a:rPr lang="cs-CZ" b="1" dirty="0">
                <a:latin typeface="Calibri Light" pitchFamily="34" charset="0"/>
              </a:rPr>
              <a:t>to </a:t>
            </a:r>
            <a:r>
              <a:rPr lang="cs-CZ" b="1" dirty="0" err="1">
                <a:latin typeface="Calibri Light" pitchFamily="34" charset="0"/>
              </a:rPr>
              <a:t>increase</a:t>
            </a:r>
            <a:r>
              <a:rPr lang="cs-CZ" b="1" dirty="0">
                <a:latin typeface="Calibri Light" pitchFamily="34" charset="0"/>
              </a:rPr>
              <a:t> to </a:t>
            </a:r>
            <a:r>
              <a:rPr lang="cs-CZ" b="1" dirty="0" err="1">
                <a:latin typeface="Calibri Light" pitchFamily="34" charset="0"/>
              </a:rPr>
              <a:t>perfection</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each</a:t>
            </a:r>
            <a:endParaRPr lang="cs-CZ" dirty="0">
              <a:latin typeface="Calibri Light" pitchFamily="34" charset="0"/>
            </a:endParaRPr>
          </a:p>
          <a:p>
            <a:r>
              <a:rPr lang="cs-CZ" dirty="0">
                <a:latin typeface="Calibri Light" pitchFamily="34" charset="0"/>
              </a:rPr>
              <a:t>„</a:t>
            </a:r>
            <a:r>
              <a:rPr lang="cs-CZ" dirty="0" err="1">
                <a:latin typeface="Calibri Light" pitchFamily="34" charset="0"/>
              </a:rPr>
              <a:t>evil</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privation</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perfection</a:t>
            </a:r>
            <a:endParaRPr lang="cs-CZ" dirty="0">
              <a:latin typeface="Calibri Light" pitchFamily="34" charset="0"/>
            </a:endParaRPr>
          </a:p>
          <a:p>
            <a:r>
              <a:rPr lang="cs-CZ" dirty="0" err="1">
                <a:latin typeface="Calibri Light" pitchFamily="34" charset="0"/>
              </a:rPr>
              <a:t>God</a:t>
            </a:r>
            <a:r>
              <a:rPr lang="cs-CZ" dirty="0">
                <a:latin typeface="Calibri Light" pitchFamily="34" charset="0"/>
              </a:rPr>
              <a:t> </a:t>
            </a:r>
            <a:r>
              <a:rPr lang="cs-CZ" dirty="0" err="1">
                <a:latin typeface="Calibri Light" pitchFamily="34" charset="0"/>
              </a:rPr>
              <a:t>assists</a:t>
            </a:r>
            <a:r>
              <a:rPr lang="cs-CZ" dirty="0">
                <a:latin typeface="Calibri Light" pitchFamily="34" charset="0"/>
              </a:rPr>
              <a:t> in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further</a:t>
            </a:r>
            <a:r>
              <a:rPr lang="cs-CZ" dirty="0">
                <a:latin typeface="Calibri Light" pitchFamily="34" charset="0"/>
              </a:rPr>
              <a:t> </a:t>
            </a:r>
            <a:r>
              <a:rPr lang="cs-CZ" dirty="0" err="1">
                <a:latin typeface="Calibri Light" pitchFamily="34" charset="0"/>
              </a:rPr>
              <a:t>perfection</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creatures</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good</a:t>
            </a:r>
            <a:r>
              <a:rPr lang="cs-CZ" dirty="0">
                <a:latin typeface="Calibri Light" pitchFamily="34" charset="0"/>
              </a:rPr>
              <a:t> </a:t>
            </a:r>
            <a:r>
              <a:rPr lang="cs-CZ" dirty="0" err="1">
                <a:latin typeface="Calibri Light" pitchFamily="34" charset="0"/>
              </a:rPr>
              <a:t>develops</a:t>
            </a:r>
            <a:r>
              <a:rPr lang="cs-CZ" dirty="0">
                <a:latin typeface="Calibri Light" pitchFamily="34" charset="0"/>
              </a:rPr>
              <a:t> </a:t>
            </a:r>
            <a:r>
              <a:rPr lang="cs-CZ" dirty="0" err="1">
                <a:latin typeface="Calibri Light" pitchFamily="34" charset="0"/>
              </a:rPr>
              <a:t>our</a:t>
            </a:r>
            <a:r>
              <a:rPr lang="cs-CZ" dirty="0">
                <a:latin typeface="Calibri Light" pitchFamily="34" charset="0"/>
              </a:rPr>
              <a:t> </a:t>
            </a:r>
            <a:r>
              <a:rPr lang="cs-CZ" dirty="0" err="1">
                <a:latin typeface="Calibri Light" pitchFamily="34" charset="0"/>
              </a:rPr>
              <a:t>intellectual</a:t>
            </a:r>
            <a:r>
              <a:rPr lang="cs-CZ" dirty="0">
                <a:latin typeface="Calibri Light" pitchFamily="34" charset="0"/>
              </a:rPr>
              <a:t> </a:t>
            </a:r>
            <a:r>
              <a:rPr lang="cs-CZ" dirty="0" err="1">
                <a:latin typeface="Calibri Light" pitchFamily="34" charset="0"/>
              </a:rPr>
              <a:t>abilities</a:t>
            </a:r>
            <a:endParaRPr lang="cs-CZ" dirty="0">
              <a:latin typeface="Calibri Light" pitchFamily="34" charset="0"/>
            </a:endParaRPr>
          </a:p>
          <a:p>
            <a:r>
              <a:rPr lang="cs-CZ" b="1" dirty="0" err="1">
                <a:latin typeface="Calibri Light" pitchFamily="34" charset="0"/>
              </a:rPr>
              <a:t>happiness</a:t>
            </a:r>
            <a:r>
              <a:rPr lang="cs-CZ" dirty="0">
                <a:latin typeface="Calibri Light" pitchFamily="34" charset="0"/>
              </a:rPr>
              <a:t> – </a:t>
            </a:r>
            <a:r>
              <a:rPr lang="cs-CZ" dirty="0" err="1">
                <a:latin typeface="Calibri Light" pitchFamily="34" charset="0"/>
              </a:rPr>
              <a:t>which</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pursued</a:t>
            </a:r>
            <a:r>
              <a:rPr lang="cs-CZ" dirty="0">
                <a:latin typeface="Calibri Light" pitchFamily="34" charset="0"/>
              </a:rPr>
              <a:t> </a:t>
            </a:r>
            <a:r>
              <a:rPr lang="cs-CZ" dirty="0" err="1">
                <a:latin typeface="Calibri Light" pitchFamily="34" charset="0"/>
              </a:rPr>
              <a:t>for</a:t>
            </a:r>
            <a:r>
              <a:rPr lang="cs-CZ" dirty="0">
                <a:latin typeface="Calibri Light" pitchFamily="34" charset="0"/>
              </a:rPr>
              <a:t> </a:t>
            </a:r>
            <a:r>
              <a:rPr lang="cs-CZ" dirty="0" err="1">
                <a:latin typeface="Calibri Light" pitchFamily="34" charset="0"/>
              </a:rPr>
              <a:t>its</a:t>
            </a:r>
            <a:r>
              <a:rPr lang="cs-CZ" dirty="0">
                <a:latin typeface="Calibri Light" pitchFamily="34" charset="0"/>
              </a:rPr>
              <a:t> </a:t>
            </a:r>
            <a:r>
              <a:rPr lang="cs-CZ" dirty="0" err="1">
                <a:latin typeface="Calibri Light" pitchFamily="34" charset="0"/>
              </a:rPr>
              <a:t>own</a:t>
            </a:r>
            <a:r>
              <a:rPr lang="cs-CZ" dirty="0">
                <a:latin typeface="Calibri Light" pitchFamily="34" charset="0"/>
              </a:rPr>
              <a:t> </a:t>
            </a:r>
            <a:r>
              <a:rPr lang="cs-CZ" dirty="0" err="1">
                <a:latin typeface="Calibri Light" pitchFamily="34" charset="0"/>
              </a:rPr>
              <a:t>sake</a:t>
            </a:r>
            <a:endParaRPr lang="cs-CZ" dirty="0">
              <a:latin typeface="Calibri Light" pitchFamily="34" charset="0"/>
            </a:endParaRPr>
          </a:p>
        </p:txBody>
      </p:sp>
    </p:spTree>
  </p:cSld>
  <p:clrMapOvr>
    <a:masterClrMapping/>
  </p:clrMapOvr>
  <p:transition spd="slow">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Islamic</a:t>
            </a:r>
            <a:r>
              <a:rPr lang="cs-CZ" dirty="0">
                <a:latin typeface="Calibri" pitchFamily="34" charset="0"/>
              </a:rPr>
              <a:t> </a:t>
            </a:r>
            <a:r>
              <a:rPr lang="cs-CZ" dirty="0" err="1">
                <a:latin typeface="Calibri" pitchFamily="34" charset="0"/>
              </a:rPr>
              <a:t>Ethics</a:t>
            </a:r>
            <a:r>
              <a:rPr lang="cs-CZ" dirty="0">
                <a:latin typeface="Calibri" pitchFamily="34" charset="0"/>
              </a:rPr>
              <a:t> – </a:t>
            </a:r>
            <a:r>
              <a:rPr lang="cs-CZ" dirty="0" err="1">
                <a:latin typeface="Calibri" pitchFamily="34" charset="0"/>
              </a:rPr>
              <a:t>Al</a:t>
            </a:r>
            <a:r>
              <a:rPr lang="cs-CZ" dirty="0">
                <a:latin typeface="Calibri" pitchFamily="34" charset="0"/>
              </a:rPr>
              <a:t> </a:t>
            </a:r>
            <a:r>
              <a:rPr lang="cs-CZ" dirty="0" err="1">
                <a:latin typeface="Calibri" pitchFamily="34" charset="0"/>
              </a:rPr>
              <a:t>Fārābī</a:t>
            </a:r>
            <a:endParaRPr lang="cs-CZ" dirty="0">
              <a:latin typeface="Calibri" pitchFamily="34" charset="0"/>
            </a:endParaRPr>
          </a:p>
        </p:txBody>
      </p:sp>
      <p:sp>
        <p:nvSpPr>
          <p:cNvPr id="3" name="Zástupný symbol pro obsah 2"/>
          <p:cNvSpPr>
            <a:spLocks noGrp="1"/>
          </p:cNvSpPr>
          <p:nvPr>
            <p:ph idx="1"/>
          </p:nvPr>
        </p:nvSpPr>
        <p:spPr/>
        <p:txBody>
          <a:bodyPr>
            <a:normAutofit/>
          </a:bodyPr>
          <a:lstStyle/>
          <a:p>
            <a:r>
              <a:rPr lang="cs-CZ" dirty="0" err="1">
                <a:latin typeface="Calibri Light" pitchFamily="34" charset="0"/>
              </a:rPr>
              <a:t>individual</a:t>
            </a:r>
            <a:r>
              <a:rPr lang="cs-CZ" dirty="0">
                <a:latin typeface="Calibri Light" pitchFamily="34" charset="0"/>
              </a:rPr>
              <a:t> </a:t>
            </a:r>
            <a:r>
              <a:rPr lang="cs-CZ" dirty="0" err="1">
                <a:latin typeface="Calibri Light" pitchFamily="34" charset="0"/>
              </a:rPr>
              <a:t>have</a:t>
            </a:r>
            <a:r>
              <a:rPr lang="cs-CZ" dirty="0">
                <a:latin typeface="Calibri Light" pitchFamily="34" charset="0"/>
              </a:rPr>
              <a:t> to use </a:t>
            </a:r>
            <a:r>
              <a:rPr lang="cs-CZ" b="1" dirty="0" err="1">
                <a:latin typeface="Calibri Light" pitchFamily="34" charset="0"/>
              </a:rPr>
              <a:t>reason</a:t>
            </a:r>
            <a:r>
              <a:rPr lang="cs-CZ" dirty="0">
                <a:latin typeface="Calibri Light" pitchFamily="34" charset="0"/>
              </a:rPr>
              <a:t>, </a:t>
            </a:r>
            <a:r>
              <a:rPr lang="cs-CZ" dirty="0" err="1">
                <a:latin typeface="Calibri Light" pitchFamily="34" charset="0"/>
              </a:rPr>
              <a:t>also</a:t>
            </a:r>
            <a:r>
              <a:rPr lang="cs-CZ" dirty="0">
                <a:latin typeface="Calibri Light" pitchFamily="34" charset="0"/>
              </a:rPr>
              <a:t> society </a:t>
            </a:r>
            <a:r>
              <a:rPr lang="cs-CZ" dirty="0" err="1">
                <a:latin typeface="Calibri Light" pitchFamily="34" charset="0"/>
              </a:rPr>
              <a:t>should</a:t>
            </a:r>
            <a:r>
              <a:rPr lang="cs-CZ" dirty="0">
                <a:latin typeface="Calibri Light" pitchFamily="34" charset="0"/>
              </a:rPr>
              <a:t> </a:t>
            </a:r>
            <a:r>
              <a:rPr lang="cs-CZ" dirty="0" err="1">
                <a:latin typeface="Calibri Light" pitchFamily="34" charset="0"/>
              </a:rPr>
              <a:t>be</a:t>
            </a:r>
            <a:r>
              <a:rPr lang="cs-CZ" dirty="0">
                <a:latin typeface="Calibri Light" pitchFamily="34" charset="0"/>
              </a:rPr>
              <a:t> </a:t>
            </a:r>
            <a:r>
              <a:rPr lang="cs-CZ" dirty="0" err="1">
                <a:latin typeface="Calibri Light" pitchFamily="34" charset="0"/>
              </a:rPr>
              <a:t>arranged</a:t>
            </a:r>
            <a:r>
              <a:rPr lang="cs-CZ" dirty="0">
                <a:latin typeface="Calibri Light" pitchFamily="34" charset="0"/>
              </a:rPr>
              <a:t> </a:t>
            </a:r>
            <a:r>
              <a:rPr lang="cs-CZ" dirty="0" err="1">
                <a:latin typeface="Calibri Light" pitchFamily="34" charset="0"/>
              </a:rPr>
              <a:t>that</a:t>
            </a:r>
            <a:r>
              <a:rPr lang="cs-CZ" dirty="0">
                <a:latin typeface="Calibri Light" pitchFamily="34" charset="0"/>
              </a:rPr>
              <a:t> </a:t>
            </a:r>
            <a:r>
              <a:rPr lang="cs-CZ" b="1" dirty="0" err="1">
                <a:latin typeface="Calibri Light" pitchFamily="34" charset="0"/>
              </a:rPr>
              <a:t>harmony</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achieved</a:t>
            </a:r>
            <a:endParaRPr lang="cs-CZ" dirty="0">
              <a:latin typeface="Calibri Light" pitchFamily="34" charset="0"/>
            </a:endParaRPr>
          </a:p>
          <a:p>
            <a:r>
              <a:rPr lang="cs-CZ" dirty="0" err="1">
                <a:latin typeface="Calibri Light" pitchFamily="34" charset="0"/>
              </a:rPr>
              <a:t>Harmony</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achieved</a:t>
            </a:r>
            <a:r>
              <a:rPr lang="cs-CZ" dirty="0">
                <a:latin typeface="Calibri Light" pitchFamily="34" charset="0"/>
              </a:rPr>
              <a:t> by </a:t>
            </a:r>
            <a:r>
              <a:rPr lang="cs-CZ" dirty="0" err="1">
                <a:latin typeface="Calibri Light" pitchFamily="34" charset="0"/>
              </a:rPr>
              <a:t>doing</a:t>
            </a:r>
            <a:r>
              <a:rPr lang="cs-CZ" dirty="0">
                <a:latin typeface="Calibri Light" pitchFamily="34" charset="0"/>
              </a:rPr>
              <a:t> </a:t>
            </a:r>
            <a:r>
              <a:rPr lang="cs-CZ" dirty="0" err="1">
                <a:latin typeface="Calibri Light" pitchFamily="34" charset="0"/>
              </a:rPr>
              <a:t>one</a:t>
            </a:r>
            <a:r>
              <a:rPr lang="cs-CZ" dirty="0">
                <a:latin typeface="Calibri Light" pitchFamily="34" charset="0"/>
              </a:rPr>
              <a:t>´s </a:t>
            </a:r>
            <a:r>
              <a:rPr lang="cs-CZ" b="1" dirty="0">
                <a:latin typeface="Calibri Light" pitchFamily="34" charset="0"/>
              </a:rPr>
              <a:t>duty</a:t>
            </a:r>
            <a:r>
              <a:rPr lang="cs-CZ" dirty="0">
                <a:latin typeface="Calibri Light" pitchFamily="34" charset="0"/>
              </a:rPr>
              <a:t> in </a:t>
            </a:r>
            <a:r>
              <a:rPr lang="cs-CZ" dirty="0" err="1">
                <a:latin typeface="Calibri Light" pitchFamily="34" charset="0"/>
              </a:rPr>
              <a:t>regard</a:t>
            </a:r>
            <a:r>
              <a:rPr lang="cs-CZ" dirty="0">
                <a:latin typeface="Calibri Light" pitchFamily="34" charset="0"/>
              </a:rPr>
              <a:t> to </a:t>
            </a:r>
            <a:r>
              <a:rPr lang="cs-CZ" dirty="0" err="1">
                <a:latin typeface="Calibri Light" pitchFamily="34" charset="0"/>
              </a:rPr>
              <a:t>one</a:t>
            </a:r>
            <a:r>
              <a:rPr lang="cs-CZ" dirty="0">
                <a:latin typeface="Calibri Light" pitchFamily="34" charset="0"/>
              </a:rPr>
              <a:t>´s </a:t>
            </a:r>
            <a:r>
              <a:rPr lang="cs-CZ" b="1" dirty="0">
                <a:latin typeface="Calibri Light" pitchFamily="34" charset="0"/>
              </a:rPr>
              <a:t>role in society</a:t>
            </a:r>
            <a:r>
              <a:rPr lang="cs-CZ" dirty="0">
                <a:latin typeface="Calibri Light" pitchFamily="34" charset="0"/>
              </a:rPr>
              <a:t>.</a:t>
            </a:r>
          </a:p>
          <a:p>
            <a:r>
              <a:rPr lang="cs-CZ" dirty="0">
                <a:latin typeface="Calibri Light" pitchFamily="34" charset="0"/>
              </a:rPr>
              <a:t>A </a:t>
            </a:r>
            <a:r>
              <a:rPr lang="cs-CZ" dirty="0" err="1">
                <a:latin typeface="Calibri Light" pitchFamily="34" charset="0"/>
              </a:rPr>
              <a:t>harmonious</a:t>
            </a:r>
            <a:r>
              <a:rPr lang="cs-CZ" dirty="0">
                <a:latin typeface="Calibri Light" pitchFamily="34" charset="0"/>
              </a:rPr>
              <a:t> society </a:t>
            </a:r>
            <a:r>
              <a:rPr lang="cs-CZ" dirty="0" err="1">
                <a:latin typeface="Calibri Light" pitchFamily="34" charset="0"/>
              </a:rPr>
              <a:t>can</a:t>
            </a:r>
            <a:r>
              <a:rPr lang="cs-CZ" dirty="0">
                <a:latin typeface="Calibri Light" pitchFamily="34" charset="0"/>
              </a:rPr>
              <a:t> </a:t>
            </a:r>
            <a:r>
              <a:rPr lang="cs-CZ" dirty="0" err="1">
                <a:latin typeface="Calibri Light" pitchFamily="34" charset="0"/>
              </a:rPr>
              <a:t>be</a:t>
            </a:r>
            <a:r>
              <a:rPr lang="cs-CZ" dirty="0">
                <a:latin typeface="Calibri Light" pitchFamily="34" charset="0"/>
              </a:rPr>
              <a:t> </a:t>
            </a:r>
            <a:r>
              <a:rPr lang="cs-CZ" dirty="0" err="1">
                <a:latin typeface="Calibri Light" pitchFamily="34" charset="0"/>
              </a:rPr>
              <a:t>attained</a:t>
            </a:r>
            <a:r>
              <a:rPr lang="cs-CZ" dirty="0">
                <a:latin typeface="Calibri Light" pitchFamily="34" charset="0"/>
              </a:rPr>
              <a:t> </a:t>
            </a:r>
            <a:r>
              <a:rPr lang="cs-CZ" dirty="0" err="1">
                <a:latin typeface="Calibri Light" pitchFamily="34" charset="0"/>
              </a:rPr>
              <a:t>trough</a:t>
            </a:r>
            <a:r>
              <a:rPr lang="cs-CZ" dirty="0">
                <a:latin typeface="Calibri Light" pitchFamily="34" charset="0"/>
              </a:rPr>
              <a:t> </a:t>
            </a:r>
            <a:r>
              <a:rPr lang="cs-CZ" dirty="0" err="1">
                <a:latin typeface="Calibri Light" pitchFamily="34" charset="0"/>
              </a:rPr>
              <a:t>effective</a:t>
            </a:r>
            <a:r>
              <a:rPr lang="cs-CZ" dirty="0">
                <a:latin typeface="Calibri Light" pitchFamily="34" charset="0"/>
              </a:rPr>
              <a:t>, </a:t>
            </a:r>
            <a:r>
              <a:rPr lang="cs-CZ" b="1" dirty="0" err="1">
                <a:latin typeface="Calibri Light" pitchFamily="34" charset="0"/>
              </a:rPr>
              <a:t>rational</a:t>
            </a:r>
            <a:r>
              <a:rPr lang="cs-CZ" b="1" dirty="0">
                <a:latin typeface="Calibri Light" pitchFamily="34" charset="0"/>
              </a:rPr>
              <a:t> </a:t>
            </a:r>
            <a:r>
              <a:rPr lang="cs-CZ" b="1" dirty="0" err="1">
                <a:latin typeface="Calibri Light" pitchFamily="34" charset="0"/>
              </a:rPr>
              <a:t>leadership</a:t>
            </a:r>
            <a:r>
              <a:rPr lang="cs-CZ" b="1" dirty="0">
                <a:latin typeface="Calibri Light" pitchFamily="34" charset="0"/>
              </a:rPr>
              <a:t> </a:t>
            </a:r>
            <a:r>
              <a:rPr lang="cs-CZ" dirty="0">
                <a:latin typeface="Calibri Light" pitchFamily="34" charset="0"/>
              </a:rPr>
              <a:t>as </a:t>
            </a:r>
            <a:r>
              <a:rPr lang="cs-CZ" dirty="0" err="1">
                <a:latin typeface="Calibri Light" pitchFamily="34" charset="0"/>
              </a:rPr>
              <a:t>well</a:t>
            </a:r>
            <a:r>
              <a:rPr lang="cs-CZ" dirty="0">
                <a:latin typeface="Calibri Light" pitchFamily="34" charset="0"/>
              </a:rPr>
              <a:t> as </a:t>
            </a:r>
            <a:r>
              <a:rPr lang="cs-CZ" dirty="0" err="1">
                <a:latin typeface="Calibri Light" pitchFamily="34" charset="0"/>
              </a:rPr>
              <a:t>trough</a:t>
            </a:r>
            <a:r>
              <a:rPr lang="cs-CZ" dirty="0">
                <a:latin typeface="Calibri Light" pitchFamily="34" charset="0"/>
              </a:rPr>
              <a:t> a populace </a:t>
            </a:r>
            <a:r>
              <a:rPr lang="cs-CZ" dirty="0" err="1">
                <a:latin typeface="Calibri Light" pitchFamily="34" charset="0"/>
              </a:rPr>
              <a:t>that</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taught</a:t>
            </a:r>
            <a:r>
              <a:rPr lang="cs-CZ" dirty="0">
                <a:latin typeface="Calibri Light" pitchFamily="34" charset="0"/>
              </a:rPr>
              <a:t> </a:t>
            </a:r>
            <a:r>
              <a:rPr lang="cs-CZ" b="1" dirty="0" err="1">
                <a:latin typeface="Calibri Light" pitchFamily="34" charset="0"/>
              </a:rPr>
              <a:t>allegorical</a:t>
            </a:r>
            <a:r>
              <a:rPr lang="cs-CZ" dirty="0">
                <a:latin typeface="Calibri Light" pitchFamily="34" charset="0"/>
              </a:rPr>
              <a:t> </a:t>
            </a:r>
            <a:r>
              <a:rPr lang="cs-CZ" dirty="0" err="1">
                <a:latin typeface="Calibri Light" pitchFamily="34" charset="0"/>
              </a:rPr>
              <a:t>lessons</a:t>
            </a:r>
            <a:r>
              <a:rPr lang="cs-CZ" dirty="0">
                <a:latin typeface="Calibri Light" pitchFamily="34" charset="0"/>
              </a:rPr>
              <a:t> by </a:t>
            </a:r>
            <a:r>
              <a:rPr lang="cs-CZ" dirty="0" err="1">
                <a:latin typeface="Calibri Light" pitchFamily="34" charset="0"/>
              </a:rPr>
              <a:t>the</a:t>
            </a:r>
            <a:r>
              <a:rPr lang="cs-CZ" dirty="0">
                <a:latin typeface="Calibri Light" pitchFamily="34" charset="0"/>
              </a:rPr>
              <a:t> use </a:t>
            </a:r>
            <a:r>
              <a:rPr lang="cs-CZ" dirty="0" err="1">
                <a:latin typeface="Calibri Light" pitchFamily="34" charset="0"/>
              </a:rPr>
              <a:t>of</a:t>
            </a:r>
            <a:r>
              <a:rPr lang="cs-CZ" dirty="0">
                <a:latin typeface="Calibri Light" pitchFamily="34" charset="0"/>
              </a:rPr>
              <a:t> religion.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end</a:t>
            </a:r>
            <a:r>
              <a:rPr lang="cs-CZ" dirty="0">
                <a:latin typeface="Calibri Light" pitchFamily="34" charset="0"/>
              </a:rPr>
              <a:t> i</a:t>
            </a:r>
            <a:r>
              <a:rPr lang="en-US" dirty="0">
                <a:latin typeface="Calibri Light" pitchFamily="34" charset="0"/>
              </a:rPr>
              <a:t>s</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same</a:t>
            </a:r>
            <a:r>
              <a:rPr lang="cs-CZ" dirty="0">
                <a:latin typeface="Calibri Light" pitchFamily="34" charset="0"/>
              </a:rPr>
              <a:t>: a </a:t>
            </a:r>
            <a:r>
              <a:rPr lang="cs-CZ" b="1" dirty="0" err="1">
                <a:latin typeface="Calibri Light" pitchFamily="34" charset="0"/>
              </a:rPr>
              <a:t>harmonious</a:t>
            </a:r>
            <a:r>
              <a:rPr lang="cs-CZ" b="1" dirty="0">
                <a:latin typeface="Calibri Light" pitchFamily="34" charset="0"/>
              </a:rPr>
              <a:t> </a:t>
            </a:r>
            <a:r>
              <a:rPr lang="cs-CZ" b="1" dirty="0" err="1">
                <a:latin typeface="Calibri Light" pitchFamily="34" charset="0"/>
              </a:rPr>
              <a:t>social</a:t>
            </a:r>
            <a:r>
              <a:rPr lang="cs-CZ" b="1" dirty="0">
                <a:latin typeface="Calibri Light" pitchFamily="34" charset="0"/>
              </a:rPr>
              <a:t> </a:t>
            </a:r>
            <a:r>
              <a:rPr lang="cs-CZ" b="1" dirty="0" err="1">
                <a:latin typeface="Calibri Light" pitchFamily="34" charset="0"/>
              </a:rPr>
              <a:t>setting</a:t>
            </a:r>
            <a:r>
              <a:rPr lang="cs-CZ" b="1" dirty="0">
                <a:latin typeface="Calibri Light" pitchFamily="34" charset="0"/>
              </a:rPr>
              <a:t> </a:t>
            </a:r>
            <a:r>
              <a:rPr lang="cs-CZ" dirty="0" err="1">
                <a:latin typeface="Calibri Light" pitchFamily="34" charset="0"/>
              </a:rPr>
              <a:t>that</a:t>
            </a:r>
            <a:r>
              <a:rPr lang="cs-CZ" dirty="0">
                <a:latin typeface="Calibri Light" pitchFamily="34" charset="0"/>
              </a:rPr>
              <a:t> </a:t>
            </a:r>
            <a:r>
              <a:rPr lang="cs-CZ" dirty="0" err="1">
                <a:latin typeface="Calibri Light" pitchFamily="34" charset="0"/>
              </a:rPr>
              <a:t>allows</a:t>
            </a:r>
            <a:r>
              <a:rPr lang="cs-CZ" dirty="0">
                <a:latin typeface="Calibri Light" pitchFamily="34" charset="0"/>
              </a:rPr>
              <a:t> </a:t>
            </a:r>
            <a:r>
              <a:rPr lang="cs-CZ" dirty="0" err="1">
                <a:latin typeface="Calibri Light" pitchFamily="34" charset="0"/>
              </a:rPr>
              <a:t>all</a:t>
            </a:r>
            <a:r>
              <a:rPr lang="cs-CZ" dirty="0">
                <a:latin typeface="Calibri Light" pitchFamily="34" charset="0"/>
              </a:rPr>
              <a:t> </a:t>
            </a:r>
            <a:r>
              <a:rPr lang="cs-CZ" dirty="0" err="1">
                <a:latin typeface="Calibri Light" pitchFamily="34" charset="0"/>
              </a:rPr>
              <a:t>their</a:t>
            </a:r>
            <a:r>
              <a:rPr lang="cs-CZ" dirty="0">
                <a:latin typeface="Calibri Light" pitchFamily="34" charset="0"/>
              </a:rPr>
              <a:t> </a:t>
            </a:r>
            <a:r>
              <a:rPr lang="cs-CZ" dirty="0" err="1">
                <a:latin typeface="Calibri Light" pitchFamily="34" charset="0"/>
              </a:rPr>
              <a:t>due</a:t>
            </a:r>
            <a:r>
              <a:rPr lang="cs-CZ" dirty="0">
                <a:latin typeface="Calibri Light" pitchFamily="34" charset="0"/>
              </a:rPr>
              <a:t> </a:t>
            </a:r>
            <a:r>
              <a:rPr lang="cs-CZ" dirty="0" err="1">
                <a:latin typeface="Calibri Light" pitchFamily="34" charset="0"/>
              </a:rPr>
              <a:t>portion</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b="1" dirty="0" err="1">
                <a:latin typeface="Calibri Light" pitchFamily="34" charset="0"/>
              </a:rPr>
              <a:t>happiness</a:t>
            </a:r>
            <a:r>
              <a:rPr lang="cs-CZ" dirty="0">
                <a:latin typeface="Calibri Light" pitchFamily="34" charset="0"/>
              </a:rPr>
              <a:t> in </a:t>
            </a:r>
            <a:r>
              <a:rPr lang="cs-CZ" dirty="0" err="1">
                <a:latin typeface="Calibri Light" pitchFamily="34" charset="0"/>
              </a:rPr>
              <a:t>this</a:t>
            </a:r>
            <a:r>
              <a:rPr lang="cs-CZ" dirty="0">
                <a:latin typeface="Calibri Light" pitchFamily="34" charset="0"/>
              </a:rPr>
              <a:t> </a:t>
            </a:r>
            <a:r>
              <a:rPr lang="cs-CZ" dirty="0" err="1">
                <a:latin typeface="Calibri Light" pitchFamily="34" charset="0"/>
              </a:rPr>
              <a:t>life</a:t>
            </a:r>
            <a:r>
              <a:rPr lang="cs-CZ" dirty="0">
                <a:latin typeface="Calibri Light" pitchFamily="34" charset="0"/>
              </a:rPr>
              <a:t> as </a:t>
            </a:r>
            <a:r>
              <a:rPr lang="cs-CZ" dirty="0" err="1">
                <a:latin typeface="Calibri Light" pitchFamily="34" charset="0"/>
              </a:rPr>
              <a:t>well</a:t>
            </a:r>
            <a:r>
              <a:rPr lang="cs-CZ" dirty="0">
                <a:latin typeface="Calibri Light" pitchFamily="34" charset="0"/>
              </a:rPr>
              <a:t> as a </a:t>
            </a:r>
            <a:r>
              <a:rPr lang="cs-CZ" dirty="0" err="1">
                <a:latin typeface="Calibri Light" pitchFamily="34" charset="0"/>
              </a:rPr>
              <a:t>chance</a:t>
            </a:r>
            <a:r>
              <a:rPr lang="cs-CZ" dirty="0">
                <a:latin typeface="Calibri Light" pitchFamily="34" charset="0"/>
              </a:rPr>
              <a:t> </a:t>
            </a:r>
            <a:r>
              <a:rPr lang="cs-CZ" dirty="0" err="1">
                <a:latin typeface="Calibri Light" pitchFamily="34" charset="0"/>
              </a:rPr>
              <a:t>for</a:t>
            </a:r>
            <a:r>
              <a:rPr lang="cs-CZ" dirty="0">
                <a:latin typeface="Calibri Light" pitchFamily="34" charset="0"/>
              </a:rPr>
              <a:t> </a:t>
            </a:r>
            <a:r>
              <a:rPr lang="cs-CZ" dirty="0" err="1">
                <a:latin typeface="Calibri Light" pitchFamily="34" charset="0"/>
              </a:rPr>
              <a:t>happiness</a:t>
            </a:r>
            <a:r>
              <a:rPr lang="cs-CZ" dirty="0">
                <a:latin typeface="Calibri Light" pitchFamily="34" charset="0"/>
              </a:rPr>
              <a:t> in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afterlife</a:t>
            </a:r>
            <a:r>
              <a:rPr lang="cs-CZ" dirty="0">
                <a:latin typeface="Calibri Light" pitchFamily="34" charset="0"/>
              </a:rPr>
              <a:t>.</a:t>
            </a:r>
            <a:endParaRPr lang="cs-CZ" dirty="0"/>
          </a:p>
          <a:p>
            <a:endParaRPr lang="cs-CZ" dirty="0"/>
          </a:p>
          <a:p>
            <a:endParaRPr lang="cs-CZ" dirty="0"/>
          </a:p>
          <a:p>
            <a:endParaRPr lang="cs-CZ" dirty="0"/>
          </a:p>
          <a:p>
            <a:endParaRPr lang="cs-CZ" dirty="0"/>
          </a:p>
        </p:txBody>
      </p:sp>
    </p:spTree>
  </p:cSld>
  <p:clrMapOvr>
    <a:masterClrMapping/>
  </p:clrMapOvr>
  <p:transition spd="slow">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Islamic</a:t>
            </a:r>
            <a:r>
              <a:rPr lang="cs-CZ" dirty="0">
                <a:latin typeface="Calibri" pitchFamily="34" charset="0"/>
              </a:rPr>
              <a:t> </a:t>
            </a:r>
            <a:r>
              <a:rPr lang="cs-CZ" dirty="0" err="1">
                <a:latin typeface="Calibri" pitchFamily="34" charset="0"/>
              </a:rPr>
              <a:t>Ethics</a:t>
            </a:r>
            <a:r>
              <a:rPr lang="cs-CZ" dirty="0">
                <a:latin typeface="Calibri" pitchFamily="34" charset="0"/>
              </a:rPr>
              <a:t> – </a:t>
            </a:r>
            <a:r>
              <a:rPr lang="cs-CZ" dirty="0" err="1">
                <a:latin typeface="Calibri" pitchFamily="34" charset="0"/>
              </a:rPr>
              <a:t>Al</a:t>
            </a:r>
            <a:r>
              <a:rPr lang="cs-CZ" dirty="0">
                <a:latin typeface="Calibri" pitchFamily="34" charset="0"/>
              </a:rPr>
              <a:t> </a:t>
            </a:r>
            <a:r>
              <a:rPr lang="cs-CZ" dirty="0" err="1">
                <a:latin typeface="Calibri" pitchFamily="34" charset="0"/>
              </a:rPr>
              <a:t>Ghazzāli</a:t>
            </a:r>
            <a:r>
              <a:rPr lang="cs-CZ" dirty="0">
                <a:latin typeface="Calibri" pitchFamily="34" charset="0"/>
              </a:rPr>
              <a:t> </a:t>
            </a:r>
          </a:p>
        </p:txBody>
      </p:sp>
      <p:sp>
        <p:nvSpPr>
          <p:cNvPr id="3" name="Zástupný symbol pro obsah 2"/>
          <p:cNvSpPr>
            <a:spLocks noGrp="1"/>
          </p:cNvSpPr>
          <p:nvPr>
            <p:ph idx="1"/>
          </p:nvPr>
        </p:nvSpPr>
        <p:spPr/>
        <p:txBody>
          <a:bodyPr>
            <a:normAutofit/>
          </a:bodyPr>
          <a:lstStyle/>
          <a:p>
            <a:r>
              <a:rPr lang="cs-CZ" dirty="0" err="1">
                <a:latin typeface="Calibri Light" pitchFamily="34" charset="0"/>
              </a:rPr>
              <a:t>God</a:t>
            </a:r>
            <a:r>
              <a:rPr lang="cs-CZ" dirty="0">
                <a:latin typeface="Calibri Light" pitchFamily="34" charset="0"/>
              </a:rPr>
              <a:t>´s </a:t>
            </a:r>
            <a:r>
              <a:rPr lang="cs-CZ" dirty="0" err="1">
                <a:latin typeface="Calibri Light" pitchFamily="34" charset="0"/>
              </a:rPr>
              <a:t>actions</a:t>
            </a:r>
            <a:r>
              <a:rPr lang="cs-CZ" dirty="0">
                <a:latin typeface="Calibri Light" pitchFamily="34" charset="0"/>
              </a:rPr>
              <a:t> </a:t>
            </a:r>
            <a:r>
              <a:rPr lang="cs-CZ" dirty="0" err="1">
                <a:latin typeface="Calibri Light" pitchFamily="34" charset="0"/>
              </a:rPr>
              <a:t>must</a:t>
            </a:r>
            <a:r>
              <a:rPr lang="cs-CZ" dirty="0">
                <a:latin typeface="Calibri Light" pitchFamily="34" charset="0"/>
              </a:rPr>
              <a:t> </a:t>
            </a:r>
            <a:r>
              <a:rPr lang="cs-CZ" dirty="0" err="1">
                <a:latin typeface="Calibri Light" pitchFamily="34" charset="0"/>
              </a:rPr>
              <a:t>be</a:t>
            </a:r>
            <a:r>
              <a:rPr lang="cs-CZ" dirty="0">
                <a:latin typeface="Calibri Light" pitchFamily="34" charset="0"/>
              </a:rPr>
              <a:t> </a:t>
            </a:r>
            <a:r>
              <a:rPr lang="cs-CZ" dirty="0" err="1">
                <a:latin typeface="Calibri Light" pitchFamily="34" charset="0"/>
              </a:rPr>
              <a:t>beyond</a:t>
            </a:r>
            <a:r>
              <a:rPr lang="cs-CZ" dirty="0">
                <a:latin typeface="Calibri Light" pitchFamily="34" charset="0"/>
              </a:rPr>
              <a:t> </a:t>
            </a:r>
            <a:r>
              <a:rPr lang="cs-CZ" dirty="0" err="1">
                <a:latin typeface="Calibri Light" pitchFamily="34" charset="0"/>
              </a:rPr>
              <a:t>good</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evil</a:t>
            </a:r>
            <a:r>
              <a:rPr lang="cs-CZ" dirty="0">
                <a:latin typeface="Calibri Light" pitchFamily="34" charset="0"/>
              </a:rPr>
              <a:t> (as </a:t>
            </a:r>
            <a:r>
              <a:rPr lang="cs-CZ" dirty="0" err="1">
                <a:latin typeface="Calibri Light" pitchFamily="34" charset="0"/>
              </a:rPr>
              <a:t>God</a:t>
            </a:r>
            <a:r>
              <a:rPr lang="cs-CZ" dirty="0">
                <a:latin typeface="Calibri Light" pitchFamily="34" charset="0"/>
              </a:rPr>
              <a:t> </a:t>
            </a:r>
            <a:r>
              <a:rPr lang="cs-CZ" dirty="0" err="1">
                <a:latin typeface="Calibri Light" pitchFamily="34" charset="0"/>
              </a:rPr>
              <a:t>creates</a:t>
            </a:r>
            <a:r>
              <a:rPr lang="cs-CZ" dirty="0">
                <a:latin typeface="Calibri Light" pitchFamily="34" charset="0"/>
              </a:rPr>
              <a:t> </a:t>
            </a:r>
            <a:r>
              <a:rPr lang="cs-CZ" dirty="0" err="1">
                <a:latin typeface="Calibri Light" pitchFamily="34" charset="0"/>
              </a:rPr>
              <a:t>all</a:t>
            </a:r>
            <a:r>
              <a:rPr lang="cs-CZ" dirty="0">
                <a:latin typeface="Calibri Light" pitchFamily="34" charset="0"/>
              </a:rPr>
              <a:t> </a:t>
            </a:r>
            <a:r>
              <a:rPr lang="cs-CZ" dirty="0" err="1">
                <a:latin typeface="Calibri Light" pitchFamily="34" charset="0"/>
              </a:rPr>
              <a:t>things</a:t>
            </a:r>
            <a:r>
              <a:rPr lang="cs-CZ" dirty="0">
                <a:latin typeface="Calibri Light" pitchFamily="34" charset="0"/>
              </a:rPr>
              <a:t> </a:t>
            </a:r>
            <a:r>
              <a:rPr lang="cs-CZ" dirty="0" err="1">
                <a:latin typeface="Calibri Light" pitchFamily="34" charset="0"/>
              </a:rPr>
              <a:t>that</a:t>
            </a:r>
            <a:r>
              <a:rPr lang="cs-CZ" dirty="0">
                <a:latin typeface="Calibri Light" pitchFamily="34" charset="0"/>
              </a:rPr>
              <a:t> </a:t>
            </a:r>
            <a:r>
              <a:rPr lang="cs-CZ" dirty="0" err="1">
                <a:latin typeface="Calibri Light" pitchFamily="34" charset="0"/>
              </a:rPr>
              <a:t>can</a:t>
            </a:r>
            <a:r>
              <a:rPr lang="cs-CZ" dirty="0">
                <a:latin typeface="Calibri Light" pitchFamily="34" charset="0"/>
              </a:rPr>
              <a:t> </a:t>
            </a:r>
            <a:r>
              <a:rPr lang="cs-CZ" dirty="0" err="1">
                <a:latin typeface="Calibri Light" pitchFamily="34" charset="0"/>
              </a:rPr>
              <a:t>be</a:t>
            </a:r>
            <a:r>
              <a:rPr lang="cs-CZ" dirty="0">
                <a:latin typeface="Calibri Light" pitchFamily="34" charset="0"/>
              </a:rPr>
              <a:t> </a:t>
            </a:r>
            <a:r>
              <a:rPr lang="cs-CZ" dirty="0" err="1">
                <a:latin typeface="Calibri Light" pitchFamily="34" charset="0"/>
              </a:rPr>
              <a:t>judged</a:t>
            </a:r>
            <a:r>
              <a:rPr lang="cs-CZ" dirty="0">
                <a:latin typeface="Calibri Light" pitchFamily="34" charset="0"/>
              </a:rPr>
              <a:t> to </a:t>
            </a:r>
            <a:r>
              <a:rPr lang="cs-CZ" dirty="0" err="1">
                <a:latin typeface="Calibri Light" pitchFamily="34" charset="0"/>
              </a:rPr>
              <a:t>be</a:t>
            </a:r>
            <a:r>
              <a:rPr lang="cs-CZ" dirty="0">
                <a:latin typeface="Calibri Light" pitchFamily="34" charset="0"/>
              </a:rPr>
              <a:t> </a:t>
            </a:r>
            <a:r>
              <a:rPr lang="cs-CZ" dirty="0" err="1">
                <a:latin typeface="Calibri Light" pitchFamily="34" charset="0"/>
              </a:rPr>
              <a:t>good</a:t>
            </a:r>
            <a:r>
              <a:rPr lang="cs-CZ" dirty="0">
                <a:latin typeface="Calibri Light" pitchFamily="34" charset="0"/>
              </a:rPr>
              <a:t> </a:t>
            </a:r>
            <a:r>
              <a:rPr lang="cs-CZ" dirty="0" err="1">
                <a:latin typeface="Calibri Light" pitchFamily="34" charset="0"/>
              </a:rPr>
              <a:t>or</a:t>
            </a:r>
            <a:r>
              <a:rPr lang="cs-CZ" dirty="0">
                <a:latin typeface="Calibri Light" pitchFamily="34" charset="0"/>
              </a:rPr>
              <a:t> </a:t>
            </a:r>
            <a:r>
              <a:rPr lang="cs-CZ" dirty="0" err="1">
                <a:latin typeface="Calibri Light" pitchFamily="34" charset="0"/>
              </a:rPr>
              <a:t>evil</a:t>
            </a:r>
            <a:r>
              <a:rPr lang="cs-CZ" dirty="0">
                <a:latin typeface="Calibri Light" pitchFamily="34" charset="0"/>
              </a:rPr>
              <a:t>).</a:t>
            </a:r>
          </a:p>
          <a:p>
            <a:r>
              <a:rPr lang="cs-CZ" dirty="0" err="1">
                <a:latin typeface="Calibri Light" pitchFamily="34" charset="0"/>
              </a:rPr>
              <a:t>from</a:t>
            </a:r>
            <a:r>
              <a:rPr lang="cs-CZ" dirty="0">
                <a:latin typeface="Calibri Light" pitchFamily="34" charset="0"/>
              </a:rPr>
              <a:t> humanity´s </a:t>
            </a:r>
            <a:r>
              <a:rPr lang="cs-CZ" dirty="0" err="1">
                <a:latin typeface="Calibri Light" pitchFamily="34" charset="0"/>
              </a:rPr>
              <a:t>viewpoint</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good</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that</a:t>
            </a:r>
            <a:r>
              <a:rPr lang="cs-CZ" dirty="0">
                <a:latin typeface="Calibri Light" pitchFamily="34" charset="0"/>
              </a:rPr>
              <a:t> </a:t>
            </a:r>
            <a:r>
              <a:rPr lang="cs-CZ" dirty="0" err="1">
                <a:latin typeface="Calibri Light" pitchFamily="34" charset="0"/>
              </a:rPr>
              <a:t>which</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pleasant</a:t>
            </a:r>
            <a:r>
              <a:rPr lang="cs-CZ" dirty="0">
                <a:latin typeface="Calibri Light" pitchFamily="34" charset="0"/>
              </a:rPr>
              <a:t>, </a:t>
            </a:r>
            <a:r>
              <a:rPr lang="cs-CZ" dirty="0" err="1">
                <a:latin typeface="Calibri Light" pitchFamily="34" charset="0"/>
              </a:rPr>
              <a:t>useful</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beautiful</a:t>
            </a:r>
            <a:r>
              <a:rPr lang="cs-CZ" dirty="0">
                <a:latin typeface="Calibri Light" pitchFamily="34" charset="0"/>
              </a:rPr>
              <a:t>, </a:t>
            </a:r>
            <a:r>
              <a:rPr lang="cs-CZ" dirty="0" err="1">
                <a:latin typeface="Calibri Light" pitchFamily="34" charset="0"/>
              </a:rPr>
              <a:t>whereas</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evil</a:t>
            </a:r>
            <a:r>
              <a:rPr lang="cs-CZ" dirty="0">
                <a:latin typeface="Calibri Light" pitchFamily="34" charset="0"/>
              </a:rPr>
              <a:t> </a:t>
            </a:r>
            <a:r>
              <a:rPr lang="cs-CZ" dirty="0" err="1">
                <a:latin typeface="Calibri Light" pitchFamily="34" charset="0"/>
              </a:rPr>
              <a:t>lacks</a:t>
            </a:r>
            <a:r>
              <a:rPr lang="cs-CZ" dirty="0">
                <a:latin typeface="Calibri Light" pitchFamily="34" charset="0"/>
              </a:rPr>
              <a:t> these </a:t>
            </a:r>
            <a:r>
              <a:rPr lang="cs-CZ" dirty="0" err="1">
                <a:latin typeface="Calibri Light" pitchFamily="34" charset="0"/>
              </a:rPr>
              <a:t>qualities</a:t>
            </a:r>
            <a:endParaRPr lang="cs-CZ" dirty="0">
              <a:latin typeface="Calibri Light" pitchFamily="34" charset="0"/>
            </a:endParaRPr>
          </a:p>
          <a:p>
            <a:r>
              <a:rPr lang="cs-CZ" dirty="0" err="1">
                <a:latin typeface="Calibri Light" pitchFamily="34" charset="0"/>
              </a:rPr>
              <a:t>human</a:t>
            </a:r>
            <a:r>
              <a:rPr lang="cs-CZ" dirty="0">
                <a:latin typeface="Calibri Light" pitchFamily="34" charset="0"/>
              </a:rPr>
              <a:t> </a:t>
            </a:r>
            <a:r>
              <a:rPr lang="cs-CZ" dirty="0" err="1">
                <a:latin typeface="Calibri Light" pitchFamily="34" charset="0"/>
              </a:rPr>
              <a:t>reason</a:t>
            </a:r>
            <a:r>
              <a:rPr lang="cs-CZ" dirty="0">
                <a:latin typeface="Calibri Light" pitchFamily="34" charset="0"/>
              </a:rPr>
              <a:t> </a:t>
            </a:r>
            <a:r>
              <a:rPr lang="cs-CZ" dirty="0" err="1">
                <a:latin typeface="Calibri Light" pitchFamily="34" charset="0"/>
              </a:rPr>
              <a:t>is</a:t>
            </a:r>
            <a:r>
              <a:rPr lang="cs-CZ" dirty="0">
                <a:latin typeface="Calibri Light" pitchFamily="34" charset="0"/>
              </a:rPr>
              <a:t> not </a:t>
            </a:r>
            <a:r>
              <a:rPr lang="cs-CZ" dirty="0" err="1">
                <a:latin typeface="Calibri Light" pitchFamily="34" charset="0"/>
              </a:rPr>
              <a:t>the</a:t>
            </a:r>
            <a:r>
              <a:rPr lang="cs-CZ" dirty="0">
                <a:latin typeface="Calibri Light" pitchFamily="34" charset="0"/>
              </a:rPr>
              <a:t> last </a:t>
            </a:r>
            <a:r>
              <a:rPr lang="cs-CZ" dirty="0" err="1">
                <a:latin typeface="Calibri Light" pitchFamily="34" charset="0"/>
              </a:rPr>
              <a:t>word</a:t>
            </a:r>
            <a:r>
              <a:rPr lang="cs-CZ" dirty="0">
                <a:latin typeface="Calibri Light" pitchFamily="34" charset="0"/>
              </a:rPr>
              <a:t> in </a:t>
            </a:r>
            <a:r>
              <a:rPr lang="cs-CZ" dirty="0" err="1">
                <a:latin typeface="Calibri Light" pitchFamily="34" charset="0"/>
              </a:rPr>
              <a:t>matters</a:t>
            </a:r>
            <a:r>
              <a:rPr lang="cs-CZ" dirty="0">
                <a:latin typeface="Calibri Light" pitchFamily="34" charset="0"/>
              </a:rPr>
              <a:t> </a:t>
            </a:r>
            <a:r>
              <a:rPr lang="cs-CZ" dirty="0" err="1">
                <a:latin typeface="Calibri Light" pitchFamily="34" charset="0"/>
              </a:rPr>
              <a:t>of</a:t>
            </a:r>
            <a:r>
              <a:rPr lang="cs-CZ" dirty="0">
                <a:latin typeface="Calibri Light" pitchFamily="34" charset="0"/>
              </a:rPr>
              <a:t> morality, as </a:t>
            </a:r>
            <a:r>
              <a:rPr lang="cs-CZ" dirty="0" err="1">
                <a:latin typeface="Calibri Light" pitchFamily="34" charset="0"/>
              </a:rPr>
              <a:t>there</a:t>
            </a:r>
            <a:r>
              <a:rPr lang="cs-CZ" dirty="0">
                <a:latin typeface="Calibri Light" pitchFamily="34" charset="0"/>
              </a:rPr>
              <a:t> are </a:t>
            </a:r>
            <a:r>
              <a:rPr lang="cs-CZ" dirty="0" err="1">
                <a:latin typeface="Calibri Light" pitchFamily="34" charset="0"/>
              </a:rPr>
              <a:t>other</a:t>
            </a:r>
            <a:r>
              <a:rPr lang="cs-CZ" dirty="0">
                <a:latin typeface="Calibri Light" pitchFamily="34" charset="0"/>
              </a:rPr>
              <a:t> </a:t>
            </a:r>
            <a:r>
              <a:rPr lang="cs-CZ" dirty="0" err="1">
                <a:latin typeface="Calibri Light" pitchFamily="34" charset="0"/>
              </a:rPr>
              <a:t>realms</a:t>
            </a:r>
            <a:r>
              <a:rPr lang="cs-CZ" dirty="0">
                <a:latin typeface="Calibri Light" pitchFamily="34" charset="0"/>
              </a:rPr>
              <a:t> </a:t>
            </a:r>
            <a:r>
              <a:rPr lang="cs-CZ" dirty="0" err="1">
                <a:latin typeface="Calibri Light" pitchFamily="34" charset="0"/>
              </a:rPr>
              <a:t>of</a:t>
            </a:r>
            <a:r>
              <a:rPr lang="cs-CZ" dirty="0">
                <a:latin typeface="Calibri Light" pitchFamily="34" charset="0"/>
              </a:rPr>
              <a:t> existence </a:t>
            </a:r>
            <a:r>
              <a:rPr lang="cs-CZ" dirty="0" err="1">
                <a:latin typeface="Calibri Light" pitchFamily="34" charset="0"/>
              </a:rPr>
              <a:t>that</a:t>
            </a:r>
            <a:r>
              <a:rPr lang="cs-CZ" dirty="0">
                <a:latin typeface="Calibri Light" pitchFamily="34" charset="0"/>
              </a:rPr>
              <a:t> </a:t>
            </a:r>
            <a:r>
              <a:rPr lang="cs-CZ" dirty="0" err="1">
                <a:latin typeface="Calibri Light" pitchFamily="34" charset="0"/>
              </a:rPr>
              <a:t>transcend</a:t>
            </a:r>
            <a:r>
              <a:rPr lang="cs-CZ" dirty="0">
                <a:latin typeface="Calibri Light" pitchFamily="34" charset="0"/>
              </a:rPr>
              <a:t> such a </a:t>
            </a:r>
            <a:r>
              <a:rPr lang="cs-CZ" dirty="0" err="1">
                <a:latin typeface="Calibri Light" pitchFamily="34" charset="0"/>
              </a:rPr>
              <a:t>faculty</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our</a:t>
            </a:r>
            <a:r>
              <a:rPr lang="cs-CZ" dirty="0">
                <a:latin typeface="Calibri Light" pitchFamily="34" charset="0"/>
              </a:rPr>
              <a:t> </a:t>
            </a:r>
            <a:r>
              <a:rPr lang="cs-CZ" dirty="0" err="1">
                <a:latin typeface="Calibri Light" pitchFamily="34" charset="0"/>
              </a:rPr>
              <a:t>thought</a:t>
            </a:r>
            <a:r>
              <a:rPr lang="cs-CZ" dirty="0">
                <a:latin typeface="Calibri Light" pitchFamily="34" charset="0"/>
              </a:rPr>
              <a:t> – </a:t>
            </a:r>
            <a:r>
              <a:rPr lang="cs-CZ" dirty="0" err="1">
                <a:latin typeface="Calibri Light" pitchFamily="34" charset="0"/>
              </a:rPr>
              <a:t>God</a:t>
            </a:r>
            <a:r>
              <a:rPr lang="cs-CZ" dirty="0">
                <a:latin typeface="Calibri Light" pitchFamily="34" charset="0"/>
              </a:rPr>
              <a:t>´s </a:t>
            </a:r>
            <a:r>
              <a:rPr lang="cs-CZ" dirty="0" err="1">
                <a:latin typeface="Calibri Light" pitchFamily="34" charset="0"/>
              </a:rPr>
              <a:t>pespektive</a:t>
            </a:r>
            <a:r>
              <a:rPr lang="cs-CZ" dirty="0">
                <a:latin typeface="Calibri Light" pitchFamily="34" charset="0"/>
              </a:rPr>
              <a:t> </a:t>
            </a:r>
            <a:r>
              <a:rPr lang="cs-CZ" dirty="0" err="1">
                <a:latin typeface="Calibri Light" pitchFamily="34" charset="0"/>
              </a:rPr>
              <a:t>transcends</a:t>
            </a:r>
            <a:r>
              <a:rPr lang="cs-CZ" dirty="0">
                <a:latin typeface="Calibri Light" pitchFamily="34" charset="0"/>
              </a:rPr>
              <a:t> </a:t>
            </a:r>
            <a:r>
              <a:rPr lang="cs-CZ" dirty="0" err="1">
                <a:latin typeface="Calibri Light" pitchFamily="34" charset="0"/>
              </a:rPr>
              <a:t>human</a:t>
            </a:r>
            <a:r>
              <a:rPr lang="cs-CZ" dirty="0">
                <a:latin typeface="Calibri Light" pitchFamily="34" charset="0"/>
              </a:rPr>
              <a:t> </a:t>
            </a:r>
            <a:r>
              <a:rPr lang="cs-CZ" dirty="0" err="1">
                <a:latin typeface="Calibri Light" pitchFamily="34" charset="0"/>
              </a:rPr>
              <a:t>vantage</a:t>
            </a:r>
            <a:r>
              <a:rPr lang="cs-CZ" dirty="0">
                <a:latin typeface="Calibri Light" pitchFamily="34" charset="0"/>
              </a:rPr>
              <a:t> </a:t>
            </a:r>
            <a:r>
              <a:rPr lang="cs-CZ" dirty="0" err="1">
                <a:latin typeface="Calibri Light" pitchFamily="34" charset="0"/>
              </a:rPr>
              <a:t>points</a:t>
            </a:r>
            <a:endParaRPr lang="cs-CZ" dirty="0">
              <a:latin typeface="Calibri Light" pitchFamily="34" charset="0"/>
            </a:endParaRPr>
          </a:p>
        </p:txBody>
      </p:sp>
    </p:spTree>
  </p:cSld>
  <p:clrMapOvr>
    <a:masterClrMapping/>
  </p:clrMapOvr>
  <p:transition spd="slow">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546767" y="2430965"/>
            <a:ext cx="9624060" cy="1260211"/>
          </a:xfrm>
        </p:spPr>
        <p:txBody>
          <a:bodyPr>
            <a:normAutofit/>
          </a:bodyPr>
          <a:lstStyle/>
          <a:p>
            <a:r>
              <a:rPr lang="cs-CZ" dirty="0" err="1">
                <a:latin typeface="Calibri" pitchFamily="34" charset="0"/>
              </a:rPr>
              <a:t>How</a:t>
            </a:r>
            <a:r>
              <a:rPr lang="cs-CZ" dirty="0">
                <a:latin typeface="Calibri" pitchFamily="34" charset="0"/>
              </a:rPr>
              <a:t> </a:t>
            </a:r>
            <a:r>
              <a:rPr lang="cs-CZ" dirty="0" err="1">
                <a:latin typeface="Calibri" pitchFamily="34" charset="0"/>
              </a:rPr>
              <a:t>does</a:t>
            </a:r>
            <a:r>
              <a:rPr lang="cs-CZ" dirty="0">
                <a:latin typeface="Calibri" pitchFamily="34" charset="0"/>
              </a:rPr>
              <a:t> </a:t>
            </a:r>
            <a:r>
              <a:rPr lang="cs-CZ" dirty="0" err="1">
                <a:latin typeface="Calibri" pitchFamily="34" charset="0"/>
              </a:rPr>
              <a:t>the</a:t>
            </a:r>
            <a:r>
              <a:rPr lang="cs-CZ" dirty="0">
                <a:latin typeface="Calibri" pitchFamily="34" charset="0"/>
              </a:rPr>
              <a:t> </a:t>
            </a:r>
            <a:r>
              <a:rPr lang="cs-CZ" dirty="0" err="1">
                <a:latin typeface="Calibri" pitchFamily="34" charset="0"/>
              </a:rPr>
              <a:t>difference</a:t>
            </a:r>
            <a:r>
              <a:rPr lang="cs-CZ" dirty="0">
                <a:latin typeface="Calibri" pitchFamily="34" charset="0"/>
              </a:rPr>
              <a:t> in </a:t>
            </a:r>
            <a:r>
              <a:rPr lang="cs-CZ" dirty="0" err="1">
                <a:latin typeface="Calibri" pitchFamily="34" charset="0"/>
              </a:rPr>
              <a:t>traditions</a:t>
            </a:r>
            <a:r>
              <a:rPr lang="cs-CZ" dirty="0">
                <a:latin typeface="Calibri" pitchFamily="34" charset="0"/>
              </a:rPr>
              <a:t> </a:t>
            </a:r>
            <a:r>
              <a:rPr lang="cs-CZ" dirty="0" err="1">
                <a:latin typeface="Calibri" pitchFamily="34" charset="0"/>
              </a:rPr>
              <a:t>affect</a:t>
            </a:r>
            <a:r>
              <a:rPr lang="cs-CZ" dirty="0">
                <a:latin typeface="Calibri" pitchFamily="34" charset="0"/>
              </a:rPr>
              <a:t> </a:t>
            </a:r>
            <a:r>
              <a:rPr lang="cs-CZ" dirty="0" err="1">
                <a:latin typeface="Calibri" pitchFamily="34" charset="0"/>
              </a:rPr>
              <a:t>our</a:t>
            </a:r>
            <a:r>
              <a:rPr lang="cs-CZ" dirty="0">
                <a:latin typeface="Calibri" pitchFamily="34" charset="0"/>
              </a:rPr>
              <a:t> </a:t>
            </a:r>
            <a:r>
              <a:rPr lang="cs-CZ" dirty="0" err="1">
                <a:latin typeface="Calibri" pitchFamily="34" charset="0"/>
              </a:rPr>
              <a:t>moral</a:t>
            </a:r>
            <a:r>
              <a:rPr lang="cs-CZ" dirty="0">
                <a:latin typeface="Calibri" pitchFamily="34" charset="0"/>
              </a:rPr>
              <a:t> </a:t>
            </a:r>
            <a:r>
              <a:rPr lang="cs-CZ" dirty="0" err="1">
                <a:latin typeface="Calibri" pitchFamily="34" charset="0"/>
              </a:rPr>
              <a:t>reasoning</a:t>
            </a:r>
            <a:r>
              <a:rPr lang="cs-CZ" dirty="0">
                <a:latin typeface="Calibri" pitchFamily="34" charset="0"/>
              </a:rPr>
              <a:t>?</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50011" y="1319475"/>
            <a:ext cx="10154077" cy="1151765"/>
          </a:xfrm>
          <a:prstGeom prst="rect">
            <a:avLst/>
          </a:prstGeom>
        </p:spPr>
        <p:txBody>
          <a:bodyPr wrap="none" lIns="104306" tIns="52153" rIns="104306" bIns="52153">
            <a:spAutoFit/>
          </a:bodyPr>
          <a:lstStyle/>
          <a:p>
            <a:pPr algn="ctr"/>
            <a:r>
              <a:rPr lang="en-US" sz="6800" dirty="0"/>
              <a:t>What value does it show?</a:t>
            </a:r>
            <a:endParaRPr lang="cs-CZ" sz="6800" dirty="0"/>
          </a:p>
        </p:txBody>
      </p:sp>
    </p:spTree>
  </p:cSld>
  <p:clrMapOvr>
    <a:masterClrMapping/>
  </p:clrMapOvr>
  <p:transition spd="slow">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dirty="0" err="1">
                <a:latin typeface="Calibri" pitchFamily="34" charset="0"/>
              </a:rPr>
              <a:t>Cultural</a:t>
            </a:r>
            <a:r>
              <a:rPr lang="cs-CZ" dirty="0">
                <a:latin typeface="Calibri" pitchFamily="34" charset="0"/>
              </a:rPr>
              <a:t> </a:t>
            </a:r>
            <a:r>
              <a:rPr lang="cs-CZ" dirty="0" err="1">
                <a:latin typeface="Calibri" pitchFamily="34" charset="0"/>
              </a:rPr>
              <a:t>Conflict</a:t>
            </a:r>
            <a:r>
              <a:rPr lang="cs-CZ" dirty="0">
                <a:latin typeface="Calibri" pitchFamily="34" charset="0"/>
              </a:rPr>
              <a:t> </a:t>
            </a:r>
            <a:r>
              <a:rPr lang="cs-CZ" dirty="0" err="1">
                <a:latin typeface="Calibri" pitchFamily="34" charset="0"/>
              </a:rPr>
              <a:t>or</a:t>
            </a:r>
            <a:r>
              <a:rPr lang="cs-CZ" dirty="0">
                <a:latin typeface="Calibri" pitchFamily="34" charset="0"/>
              </a:rPr>
              <a:t> Dialog? </a:t>
            </a:r>
            <a:r>
              <a:rPr lang="cs-CZ" dirty="0" err="1">
                <a:latin typeface="Calibri" pitchFamily="34" charset="0"/>
              </a:rPr>
              <a:t>Critiques</a:t>
            </a:r>
            <a:r>
              <a:rPr lang="cs-CZ" dirty="0">
                <a:latin typeface="Calibri" pitchFamily="34" charset="0"/>
              </a:rPr>
              <a:t>.</a:t>
            </a:r>
          </a:p>
        </p:txBody>
      </p:sp>
      <p:sp>
        <p:nvSpPr>
          <p:cNvPr id="4" name="Zástupný symbol pro obsah 3"/>
          <p:cNvSpPr>
            <a:spLocks noGrp="1"/>
          </p:cNvSpPr>
          <p:nvPr>
            <p:ph idx="1"/>
          </p:nvPr>
        </p:nvSpPr>
        <p:spPr/>
        <p:txBody>
          <a:bodyPr>
            <a:normAutofit fontScale="92500"/>
          </a:bodyPr>
          <a:lstStyle/>
          <a:p>
            <a:r>
              <a:rPr lang="cs-CZ" dirty="0">
                <a:latin typeface="Calibri Light" pitchFamily="34" charset="0"/>
              </a:rPr>
              <a:t>Martin </a:t>
            </a:r>
            <a:r>
              <a:rPr lang="cs-CZ" dirty="0" err="1">
                <a:latin typeface="Calibri Light" pitchFamily="34" charset="0"/>
              </a:rPr>
              <a:t>Luther</a:t>
            </a:r>
            <a:r>
              <a:rPr lang="cs-CZ" dirty="0">
                <a:latin typeface="Calibri Light" pitchFamily="34" charset="0"/>
              </a:rPr>
              <a:t> King </a:t>
            </a:r>
            <a:r>
              <a:rPr lang="cs-CZ" dirty="0" err="1">
                <a:latin typeface="Calibri Light" pitchFamily="34" charset="0"/>
              </a:rPr>
              <a:t>Jr</a:t>
            </a:r>
            <a:r>
              <a:rPr lang="cs-CZ" dirty="0">
                <a:latin typeface="Calibri Light" pitchFamily="34" charset="0"/>
              </a:rPr>
              <a:t>. </a:t>
            </a:r>
            <a:r>
              <a:rPr lang="cs-CZ" dirty="0" err="1">
                <a:latin typeface="Calibri Light" pitchFamily="34" charset="0"/>
              </a:rPr>
              <a:t>embraced</a:t>
            </a:r>
            <a:r>
              <a:rPr lang="cs-CZ" dirty="0">
                <a:latin typeface="Calibri Light" pitchFamily="34" charset="0"/>
              </a:rPr>
              <a:t> many </a:t>
            </a:r>
            <a:r>
              <a:rPr lang="cs-CZ" dirty="0" err="1">
                <a:latin typeface="Calibri Light" pitchFamily="34" charset="0"/>
              </a:rPr>
              <a:t>traditional</a:t>
            </a:r>
            <a:r>
              <a:rPr lang="cs-CZ" dirty="0">
                <a:latin typeface="Calibri Light" pitchFamily="34" charset="0"/>
              </a:rPr>
              <a:t> Western </a:t>
            </a:r>
            <a:r>
              <a:rPr lang="cs-CZ" dirty="0" err="1">
                <a:latin typeface="Calibri Light" pitchFamily="34" charset="0"/>
              </a:rPr>
              <a:t>moral</a:t>
            </a:r>
            <a:r>
              <a:rPr lang="cs-CZ" dirty="0">
                <a:latin typeface="Calibri Light" pitchFamily="34" charset="0"/>
              </a:rPr>
              <a:t> </a:t>
            </a:r>
            <a:r>
              <a:rPr lang="cs-CZ" dirty="0" err="1">
                <a:latin typeface="Calibri Light" pitchFamily="34" charset="0"/>
              </a:rPr>
              <a:t>views</a:t>
            </a:r>
            <a:r>
              <a:rPr lang="cs-CZ" dirty="0">
                <a:latin typeface="Calibri Light" pitchFamily="34" charset="0"/>
              </a:rPr>
              <a:t> </a:t>
            </a:r>
            <a:r>
              <a:rPr lang="cs-CZ" dirty="0" err="1">
                <a:latin typeface="Calibri Light" pitchFamily="34" charset="0"/>
              </a:rPr>
              <a:t>while</a:t>
            </a:r>
            <a:r>
              <a:rPr lang="cs-CZ" dirty="0">
                <a:latin typeface="Calibri Light" pitchFamily="34" charset="0"/>
              </a:rPr>
              <a:t> </a:t>
            </a:r>
            <a:r>
              <a:rPr lang="cs-CZ" dirty="0" err="1">
                <a:latin typeface="Calibri Light" pitchFamily="34" charset="0"/>
              </a:rPr>
              <a:t>at</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same</a:t>
            </a:r>
            <a:r>
              <a:rPr lang="cs-CZ" dirty="0">
                <a:latin typeface="Calibri Light" pitchFamily="34" charset="0"/>
              </a:rPr>
              <a:t> </a:t>
            </a:r>
            <a:r>
              <a:rPr lang="cs-CZ" dirty="0" err="1">
                <a:latin typeface="Calibri Light" pitchFamily="34" charset="0"/>
              </a:rPr>
              <a:t>tim</a:t>
            </a:r>
            <a:r>
              <a:rPr lang="en-US" dirty="0">
                <a:latin typeface="Calibri Light" pitchFamily="34" charset="0"/>
              </a:rPr>
              <a:t>e</a:t>
            </a:r>
            <a:r>
              <a:rPr lang="cs-CZ" dirty="0">
                <a:latin typeface="Calibri Light" pitchFamily="34" charset="0"/>
              </a:rPr>
              <a:t> </a:t>
            </a:r>
            <a:r>
              <a:rPr lang="cs-CZ" b="1" dirty="0" err="1">
                <a:latin typeface="Calibri Light" pitchFamily="34" charset="0"/>
              </a:rPr>
              <a:t>criticizing</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West</a:t>
            </a:r>
            <a:r>
              <a:rPr lang="cs-CZ" dirty="0">
                <a:latin typeface="Calibri Light" pitchFamily="34" charset="0"/>
              </a:rPr>
              <a:t> </a:t>
            </a:r>
            <a:r>
              <a:rPr lang="cs-CZ" b="1" dirty="0" err="1">
                <a:latin typeface="Calibri Light" pitchFamily="34" charset="0"/>
              </a:rPr>
              <a:t>for</a:t>
            </a:r>
            <a:r>
              <a:rPr lang="cs-CZ" b="1" dirty="0">
                <a:latin typeface="Calibri Light" pitchFamily="34" charset="0"/>
              </a:rPr>
              <a:t> not </a:t>
            </a:r>
            <a:r>
              <a:rPr lang="cs-CZ" b="1" dirty="0" err="1">
                <a:latin typeface="Calibri Light" pitchFamily="34" charset="0"/>
              </a:rPr>
              <a:t>honoring</a:t>
            </a:r>
            <a:r>
              <a:rPr lang="cs-CZ" dirty="0">
                <a:latin typeface="Calibri Light" pitchFamily="34" charset="0"/>
              </a:rPr>
              <a:t> </a:t>
            </a:r>
            <a:r>
              <a:rPr lang="cs-CZ" b="1" dirty="0" err="1">
                <a:latin typeface="Calibri Light" pitchFamily="34" charset="0"/>
              </a:rPr>
              <a:t>traditions</a:t>
            </a:r>
            <a:r>
              <a:rPr lang="cs-CZ" dirty="0">
                <a:latin typeface="Calibri Light" pitchFamily="34" charset="0"/>
              </a:rPr>
              <a:t>. – </a:t>
            </a:r>
            <a:r>
              <a:rPr lang="cs-CZ" dirty="0" err="1">
                <a:latin typeface="Calibri Light" pitchFamily="34" charset="0"/>
              </a:rPr>
              <a:t>ideals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b="1" dirty="0" err="1">
                <a:latin typeface="Calibri Light" pitchFamily="34" charset="0"/>
              </a:rPr>
              <a:t>brotherly</a:t>
            </a:r>
            <a:r>
              <a:rPr lang="cs-CZ" b="1" dirty="0">
                <a:latin typeface="Calibri Light" pitchFamily="34" charset="0"/>
              </a:rPr>
              <a:t> love</a:t>
            </a:r>
            <a:r>
              <a:rPr lang="cs-CZ" dirty="0">
                <a:latin typeface="Calibri Light" pitchFamily="34" charset="0"/>
              </a:rPr>
              <a:t>, </a:t>
            </a:r>
            <a:r>
              <a:rPr lang="cs-CZ" dirty="0" err="1">
                <a:latin typeface="Calibri Light" pitchFamily="34" charset="0"/>
              </a:rPr>
              <a:t>ideals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community</a:t>
            </a:r>
            <a:endParaRPr lang="cs-CZ" dirty="0">
              <a:latin typeface="Calibri Light" pitchFamily="34" charset="0"/>
            </a:endParaRPr>
          </a:p>
          <a:p>
            <a:r>
              <a:rPr lang="cs-CZ" dirty="0" err="1">
                <a:latin typeface="Calibri Light" pitchFamily="34" charset="0"/>
              </a:rPr>
              <a:t>Mahatma</a:t>
            </a:r>
            <a:r>
              <a:rPr lang="cs-CZ" dirty="0">
                <a:latin typeface="Calibri Light" pitchFamily="34" charset="0"/>
              </a:rPr>
              <a:t> </a:t>
            </a:r>
            <a:r>
              <a:rPr lang="cs-CZ" dirty="0" err="1">
                <a:latin typeface="Calibri Light" pitchFamily="34" charset="0"/>
              </a:rPr>
              <a:t>Gandhi</a:t>
            </a:r>
            <a:r>
              <a:rPr lang="cs-CZ" dirty="0">
                <a:latin typeface="Calibri Light" pitchFamily="34" charset="0"/>
              </a:rPr>
              <a:t> (</a:t>
            </a:r>
            <a:r>
              <a:rPr lang="cs-CZ" dirty="0" err="1">
                <a:latin typeface="Calibri Light" pitchFamily="34" charset="0"/>
              </a:rPr>
              <a:t>from</a:t>
            </a:r>
            <a:r>
              <a:rPr lang="cs-CZ" dirty="0">
                <a:latin typeface="Calibri Light" pitchFamily="34" charset="0"/>
              </a:rPr>
              <a:t> Hindu </a:t>
            </a:r>
            <a:r>
              <a:rPr lang="cs-CZ" dirty="0" err="1">
                <a:latin typeface="Calibri Light" pitchFamily="34" charset="0"/>
              </a:rPr>
              <a:t>tradition</a:t>
            </a:r>
            <a:r>
              <a:rPr lang="cs-CZ" dirty="0">
                <a:latin typeface="Calibri Light" pitchFamily="34" charset="0"/>
              </a:rPr>
              <a:t>) </a:t>
            </a:r>
            <a:r>
              <a:rPr lang="cs-CZ" dirty="0" err="1">
                <a:latin typeface="Calibri Light" pitchFamily="34" charset="0"/>
              </a:rPr>
              <a:t>used</a:t>
            </a:r>
            <a:r>
              <a:rPr lang="cs-CZ" dirty="0">
                <a:latin typeface="Calibri Light" pitchFamily="34" charset="0"/>
              </a:rPr>
              <a:t> a </a:t>
            </a:r>
            <a:r>
              <a:rPr lang="cs-CZ" dirty="0" err="1">
                <a:latin typeface="Calibri Light" pitchFamily="34" charset="0"/>
              </a:rPr>
              <a:t>similar</a:t>
            </a:r>
            <a:r>
              <a:rPr lang="cs-CZ" dirty="0">
                <a:latin typeface="Calibri Light" pitchFamily="34" charset="0"/>
              </a:rPr>
              <a:t> </a:t>
            </a:r>
            <a:r>
              <a:rPr lang="cs-CZ" dirty="0" err="1">
                <a:latin typeface="Calibri Light" pitchFamily="34" charset="0"/>
              </a:rPr>
              <a:t>strategy</a:t>
            </a:r>
            <a:r>
              <a:rPr lang="cs-CZ" dirty="0">
                <a:latin typeface="Calibri Light" pitchFamily="34" charset="0"/>
              </a:rPr>
              <a:t> (</a:t>
            </a:r>
            <a:r>
              <a:rPr lang="cs-CZ" i="1" dirty="0" err="1">
                <a:latin typeface="Calibri Light" pitchFamily="34" charset="0"/>
              </a:rPr>
              <a:t>What</a:t>
            </a:r>
            <a:r>
              <a:rPr lang="cs-CZ" i="1" dirty="0">
                <a:latin typeface="Calibri Light" pitchFamily="34" charset="0"/>
              </a:rPr>
              <a:t> do </a:t>
            </a:r>
            <a:r>
              <a:rPr lang="cs-CZ" i="1" dirty="0" err="1">
                <a:latin typeface="Calibri Light" pitchFamily="34" charset="0"/>
              </a:rPr>
              <a:t>you</a:t>
            </a:r>
            <a:r>
              <a:rPr lang="cs-CZ" i="1" dirty="0">
                <a:latin typeface="Calibri Light" pitchFamily="34" charset="0"/>
              </a:rPr>
              <a:t> </a:t>
            </a:r>
            <a:r>
              <a:rPr lang="cs-CZ" i="1" dirty="0" err="1">
                <a:latin typeface="Calibri Light" pitchFamily="34" charset="0"/>
              </a:rPr>
              <a:t>think</a:t>
            </a:r>
            <a:r>
              <a:rPr lang="cs-CZ" i="1" dirty="0">
                <a:latin typeface="Calibri Light" pitchFamily="34" charset="0"/>
              </a:rPr>
              <a:t> </a:t>
            </a:r>
            <a:r>
              <a:rPr lang="cs-CZ" i="1" dirty="0" err="1">
                <a:latin typeface="Calibri Light" pitchFamily="34" charset="0"/>
              </a:rPr>
              <a:t>of</a:t>
            </a:r>
            <a:r>
              <a:rPr lang="cs-CZ" i="1" dirty="0">
                <a:latin typeface="Calibri Light" pitchFamily="34" charset="0"/>
              </a:rPr>
              <a:t> Western </a:t>
            </a:r>
            <a:r>
              <a:rPr lang="cs-CZ" i="1" dirty="0" err="1">
                <a:latin typeface="Calibri Light" pitchFamily="34" charset="0"/>
              </a:rPr>
              <a:t>civilization</a:t>
            </a:r>
            <a:r>
              <a:rPr lang="cs-CZ" i="1" dirty="0">
                <a:latin typeface="Calibri Light" pitchFamily="34" charset="0"/>
              </a:rPr>
              <a:t>? – I </a:t>
            </a:r>
            <a:r>
              <a:rPr lang="cs-CZ" i="1" dirty="0" err="1">
                <a:latin typeface="Calibri Light" pitchFamily="34" charset="0"/>
              </a:rPr>
              <a:t>think</a:t>
            </a:r>
            <a:r>
              <a:rPr lang="cs-CZ" i="1" dirty="0">
                <a:latin typeface="Calibri Light" pitchFamily="34" charset="0"/>
              </a:rPr>
              <a:t> </a:t>
            </a:r>
            <a:r>
              <a:rPr lang="cs-CZ" i="1" dirty="0" err="1">
                <a:latin typeface="Calibri Light" pitchFamily="34" charset="0"/>
              </a:rPr>
              <a:t>it</a:t>
            </a:r>
            <a:r>
              <a:rPr lang="cs-CZ" i="1" dirty="0">
                <a:latin typeface="Calibri Light" pitchFamily="34" charset="0"/>
              </a:rPr>
              <a:t> </a:t>
            </a:r>
            <a:r>
              <a:rPr lang="cs-CZ" i="1" dirty="0" err="1">
                <a:latin typeface="Calibri Light" pitchFamily="34" charset="0"/>
              </a:rPr>
              <a:t>would</a:t>
            </a:r>
            <a:r>
              <a:rPr lang="cs-CZ" i="1" dirty="0">
                <a:latin typeface="Calibri Light" pitchFamily="34" charset="0"/>
              </a:rPr>
              <a:t> </a:t>
            </a:r>
            <a:r>
              <a:rPr lang="cs-CZ" i="1" dirty="0" err="1">
                <a:latin typeface="Calibri Light" pitchFamily="34" charset="0"/>
              </a:rPr>
              <a:t>be</a:t>
            </a:r>
            <a:r>
              <a:rPr lang="cs-CZ" i="1" dirty="0">
                <a:latin typeface="Calibri Light" pitchFamily="34" charset="0"/>
              </a:rPr>
              <a:t> a </a:t>
            </a:r>
            <a:r>
              <a:rPr lang="cs-CZ" i="1" dirty="0" err="1">
                <a:latin typeface="Calibri Light" pitchFamily="34" charset="0"/>
              </a:rPr>
              <a:t>good</a:t>
            </a:r>
            <a:r>
              <a:rPr lang="cs-CZ" i="1" dirty="0">
                <a:latin typeface="Calibri Light" pitchFamily="34" charset="0"/>
              </a:rPr>
              <a:t> idea.</a:t>
            </a:r>
            <a:r>
              <a:rPr lang="cs-CZ" dirty="0">
                <a:latin typeface="Calibri Light" pitchFamily="34" charset="0"/>
              </a:rPr>
              <a:t>) – </a:t>
            </a:r>
            <a:r>
              <a:rPr lang="cs-CZ" i="1" dirty="0" err="1">
                <a:latin typeface="Calibri Light" pitchFamily="34" charset="0"/>
              </a:rPr>
              <a:t>ahimsa</a:t>
            </a:r>
            <a:r>
              <a:rPr lang="cs-CZ" dirty="0">
                <a:latin typeface="Calibri Light" pitchFamily="34" charset="0"/>
              </a:rPr>
              <a:t> –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lives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your</a:t>
            </a:r>
            <a:r>
              <a:rPr lang="cs-CZ" dirty="0">
                <a:latin typeface="Calibri Light" pitchFamily="34" charset="0"/>
              </a:rPr>
              <a:t> </a:t>
            </a:r>
            <a:r>
              <a:rPr lang="cs-CZ" dirty="0" err="1">
                <a:latin typeface="Calibri Light" pitchFamily="34" charset="0"/>
              </a:rPr>
              <a:t>enemies</a:t>
            </a:r>
            <a:r>
              <a:rPr lang="cs-CZ" dirty="0">
                <a:latin typeface="Calibri Light" pitchFamily="34" charset="0"/>
              </a:rPr>
              <a:t> „as </a:t>
            </a:r>
            <a:r>
              <a:rPr lang="cs-CZ" dirty="0" err="1">
                <a:latin typeface="Calibri Light" pitchFamily="34" charset="0"/>
              </a:rPr>
              <a:t>sacred</a:t>
            </a:r>
            <a:r>
              <a:rPr lang="cs-CZ" dirty="0">
                <a:latin typeface="Calibri Light" pitchFamily="34" charset="0"/>
              </a:rPr>
              <a:t> as </a:t>
            </a:r>
            <a:r>
              <a:rPr lang="cs-CZ" dirty="0" err="1">
                <a:latin typeface="Calibri Light" pitchFamily="34" charset="0"/>
              </a:rPr>
              <a:t>those</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our</a:t>
            </a:r>
            <a:r>
              <a:rPr lang="cs-CZ" dirty="0">
                <a:latin typeface="Calibri Light" pitchFamily="34" charset="0"/>
              </a:rPr>
              <a:t> </a:t>
            </a:r>
            <a:r>
              <a:rPr lang="cs-CZ" dirty="0" err="1">
                <a:latin typeface="Calibri Light" pitchFamily="34" charset="0"/>
              </a:rPr>
              <a:t>own</a:t>
            </a:r>
            <a:r>
              <a:rPr lang="cs-CZ" dirty="0">
                <a:latin typeface="Calibri Light" pitchFamily="34" charset="0"/>
              </a:rPr>
              <a:t> </a:t>
            </a:r>
            <a:r>
              <a:rPr lang="cs-CZ" dirty="0" err="1">
                <a:latin typeface="Calibri Light" pitchFamily="34" charset="0"/>
              </a:rPr>
              <a:t>dear</a:t>
            </a:r>
            <a:r>
              <a:rPr lang="cs-CZ" dirty="0">
                <a:latin typeface="Calibri Light" pitchFamily="34" charset="0"/>
              </a:rPr>
              <a:t> </a:t>
            </a:r>
            <a:r>
              <a:rPr lang="cs-CZ" dirty="0" err="1">
                <a:latin typeface="Calibri Light" pitchFamily="34" charset="0"/>
              </a:rPr>
              <a:t>ones</a:t>
            </a:r>
            <a:r>
              <a:rPr lang="cs-CZ" dirty="0">
                <a:latin typeface="Calibri Light" pitchFamily="34" charset="0"/>
              </a:rPr>
              <a:t>“</a:t>
            </a:r>
          </a:p>
          <a:p>
            <a:r>
              <a:rPr lang="cs-CZ" dirty="0" err="1">
                <a:latin typeface="Calibri Light" pitchFamily="34" charset="0"/>
              </a:rPr>
              <a:t>Both</a:t>
            </a:r>
            <a:r>
              <a:rPr lang="cs-CZ" dirty="0">
                <a:latin typeface="Calibri Light" pitchFamily="34" charset="0"/>
              </a:rPr>
              <a:t> </a:t>
            </a:r>
            <a:r>
              <a:rPr lang="cs-CZ" dirty="0" err="1">
                <a:latin typeface="Calibri Light" pitchFamily="34" charset="0"/>
              </a:rPr>
              <a:t>Ghandi</a:t>
            </a:r>
            <a:r>
              <a:rPr lang="cs-CZ" dirty="0">
                <a:latin typeface="Calibri Light" pitchFamily="34" charset="0"/>
              </a:rPr>
              <a:t> </a:t>
            </a:r>
            <a:r>
              <a:rPr lang="cs-CZ" dirty="0" err="1">
                <a:latin typeface="Calibri Light" pitchFamily="34" charset="0"/>
              </a:rPr>
              <a:t>and</a:t>
            </a:r>
            <a:r>
              <a:rPr lang="cs-CZ" dirty="0">
                <a:latin typeface="Calibri Light" pitchFamily="34" charset="0"/>
              </a:rPr>
              <a:t> King </a:t>
            </a:r>
            <a:r>
              <a:rPr lang="cs-CZ" dirty="0" err="1">
                <a:latin typeface="Calibri Light" pitchFamily="34" charset="0"/>
              </a:rPr>
              <a:t>jr</a:t>
            </a:r>
            <a:r>
              <a:rPr lang="cs-CZ" dirty="0">
                <a:latin typeface="Calibri Light" pitchFamily="34" charset="0"/>
              </a:rPr>
              <a:t>. </a:t>
            </a:r>
            <a:r>
              <a:rPr lang="cs-CZ" dirty="0" err="1">
                <a:latin typeface="Calibri Light" pitchFamily="34" charset="0"/>
              </a:rPr>
              <a:t>adopted</a:t>
            </a:r>
            <a:r>
              <a:rPr lang="cs-CZ" dirty="0">
                <a:latin typeface="Calibri Light" pitchFamily="34" charset="0"/>
              </a:rPr>
              <a:t> </a:t>
            </a:r>
            <a:r>
              <a:rPr lang="cs-CZ" b="1" dirty="0" err="1">
                <a:latin typeface="Calibri Light" pitchFamily="34" charset="0"/>
              </a:rPr>
              <a:t>nonviolence</a:t>
            </a:r>
            <a:r>
              <a:rPr lang="cs-CZ" dirty="0">
                <a:latin typeface="Calibri Light" pitchFamily="34" charset="0"/>
              </a:rPr>
              <a:t> </a:t>
            </a:r>
            <a:r>
              <a:rPr lang="cs-CZ" dirty="0" err="1">
                <a:latin typeface="Calibri Light" pitchFamily="34" charset="0"/>
              </a:rPr>
              <a:t>and</a:t>
            </a:r>
            <a:r>
              <a:rPr lang="cs-CZ" dirty="0">
                <a:latin typeface="Calibri Light" pitchFamily="34" charset="0"/>
              </a:rPr>
              <a:t> in </a:t>
            </a:r>
            <a:r>
              <a:rPr lang="cs-CZ" dirty="0" err="1">
                <a:latin typeface="Calibri Light" pitchFamily="34" charset="0"/>
              </a:rPr>
              <a:t>so</a:t>
            </a:r>
            <a:r>
              <a:rPr lang="cs-CZ" dirty="0">
                <a:latin typeface="Calibri Light" pitchFamily="34" charset="0"/>
              </a:rPr>
              <a:t> </a:t>
            </a:r>
            <a:r>
              <a:rPr lang="cs-CZ" dirty="0" err="1">
                <a:latin typeface="Calibri Light" pitchFamily="34" charset="0"/>
              </a:rPr>
              <a:t>doing</a:t>
            </a:r>
            <a:r>
              <a:rPr lang="cs-CZ" dirty="0">
                <a:latin typeface="Calibri Light" pitchFamily="34" charset="0"/>
              </a:rPr>
              <a:t> </a:t>
            </a:r>
            <a:r>
              <a:rPr lang="cs-CZ" dirty="0" err="1">
                <a:latin typeface="Calibri Light" pitchFamily="34" charset="0"/>
              </a:rPr>
              <a:t>appealed</a:t>
            </a:r>
            <a:r>
              <a:rPr lang="cs-CZ" dirty="0">
                <a:latin typeface="Calibri Light" pitchFamily="34" charset="0"/>
              </a:rPr>
              <a:t> to </a:t>
            </a:r>
            <a:r>
              <a:rPr lang="cs-CZ" dirty="0" err="1">
                <a:latin typeface="Calibri Light" pitchFamily="34" charset="0"/>
              </a:rPr>
              <a:t>both</a:t>
            </a:r>
            <a:r>
              <a:rPr lang="cs-CZ" dirty="0">
                <a:latin typeface="Calibri Light" pitchFamily="34" charset="0"/>
              </a:rPr>
              <a:t> Western </a:t>
            </a:r>
            <a:r>
              <a:rPr lang="cs-CZ" dirty="0" err="1">
                <a:latin typeface="Calibri Light" pitchFamily="34" charset="0"/>
              </a:rPr>
              <a:t>and</a:t>
            </a:r>
            <a:r>
              <a:rPr lang="cs-CZ" dirty="0">
                <a:latin typeface="Calibri Light" pitchFamily="34" charset="0"/>
              </a:rPr>
              <a:t> non-Western </a:t>
            </a:r>
            <a:r>
              <a:rPr lang="cs-CZ" dirty="0" err="1">
                <a:latin typeface="Calibri Light" pitchFamily="34" charset="0"/>
              </a:rPr>
              <a:t>ideas</a:t>
            </a:r>
            <a:r>
              <a:rPr lang="cs-CZ" dirty="0">
                <a:latin typeface="Calibri Light" pitchFamily="34" charset="0"/>
              </a:rPr>
              <a:t>.</a:t>
            </a:r>
          </a:p>
          <a:p>
            <a:r>
              <a:rPr lang="cs-CZ" dirty="0">
                <a:latin typeface="Calibri Light" pitchFamily="34" charset="0"/>
              </a:rPr>
              <a:t>(re)g</a:t>
            </a:r>
            <a:r>
              <a:rPr lang="en-US" dirty="0">
                <a:latin typeface="Calibri Light" pitchFamily="34" charset="0"/>
              </a:rPr>
              <a:t>a</a:t>
            </a:r>
            <a:r>
              <a:rPr lang="cs-CZ" dirty="0">
                <a:latin typeface="Calibri Light" pitchFamily="34" charset="0"/>
              </a:rPr>
              <a:t>in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sens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b="1" dirty="0" err="1">
                <a:latin typeface="Calibri Light" pitchFamily="34" charset="0"/>
              </a:rPr>
              <a:t>respect</a:t>
            </a:r>
            <a:endParaRPr lang="cs-CZ" b="1" dirty="0">
              <a:latin typeface="Calibri Light" pitchFamily="34" charset="0"/>
            </a:endParaRPr>
          </a:p>
        </p:txBody>
      </p:sp>
    </p:spTree>
  </p:cSld>
  <p:clrMapOvr>
    <a:masterClrMapping/>
  </p:clrMapOvr>
  <p:transition spd="slow">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Cultural</a:t>
            </a:r>
            <a:r>
              <a:rPr lang="cs-CZ" dirty="0">
                <a:latin typeface="Calibri" pitchFamily="34" charset="0"/>
              </a:rPr>
              <a:t> </a:t>
            </a:r>
            <a:r>
              <a:rPr lang="cs-CZ" dirty="0" err="1">
                <a:latin typeface="Calibri" pitchFamily="34" charset="0"/>
              </a:rPr>
              <a:t>Conflict</a:t>
            </a:r>
            <a:r>
              <a:rPr lang="cs-CZ" dirty="0">
                <a:latin typeface="Calibri" pitchFamily="34" charset="0"/>
              </a:rPr>
              <a:t> – </a:t>
            </a:r>
            <a:r>
              <a:rPr lang="cs-CZ" dirty="0" err="1">
                <a:latin typeface="Calibri" pitchFamily="34" charset="0"/>
              </a:rPr>
              <a:t>or</a:t>
            </a:r>
            <a:r>
              <a:rPr lang="cs-CZ" dirty="0">
                <a:latin typeface="Calibri" pitchFamily="34" charset="0"/>
              </a:rPr>
              <a:t> Dialog?</a:t>
            </a:r>
          </a:p>
        </p:txBody>
      </p:sp>
      <p:sp>
        <p:nvSpPr>
          <p:cNvPr id="3" name="Zástupný symbol pro obsah 2"/>
          <p:cNvSpPr>
            <a:spLocks noGrp="1"/>
          </p:cNvSpPr>
          <p:nvPr>
            <p:ph idx="1"/>
          </p:nvPr>
        </p:nvSpPr>
        <p:spPr/>
        <p:txBody>
          <a:bodyPr>
            <a:normAutofit fontScale="92500" lnSpcReduction="10000"/>
          </a:bodyPr>
          <a:lstStyle/>
          <a:p>
            <a:r>
              <a:rPr lang="cs-CZ" dirty="0">
                <a:latin typeface="Calibri Light" pitchFamily="34" charset="0"/>
              </a:rPr>
              <a:t>Do </a:t>
            </a:r>
            <a:r>
              <a:rPr lang="cs-CZ" dirty="0" err="1">
                <a:latin typeface="Calibri Light" pitchFamily="34" charset="0"/>
              </a:rPr>
              <a:t>we</a:t>
            </a:r>
            <a:r>
              <a:rPr lang="cs-CZ" dirty="0">
                <a:latin typeface="Calibri Light" pitchFamily="34" charset="0"/>
              </a:rPr>
              <a:t> </a:t>
            </a:r>
            <a:r>
              <a:rPr lang="cs-CZ" dirty="0" err="1">
                <a:latin typeface="Calibri Light" pitchFamily="34" charset="0"/>
              </a:rPr>
              <a:t>have</a:t>
            </a:r>
            <a:r>
              <a:rPr lang="cs-CZ" dirty="0">
                <a:latin typeface="Calibri Light" pitchFamily="34" charset="0"/>
              </a:rPr>
              <a:t> a </a:t>
            </a:r>
            <a:r>
              <a:rPr lang="cs-CZ" dirty="0" err="1">
                <a:latin typeface="Calibri Light" pitchFamily="34" charset="0"/>
              </a:rPr>
              <a:t>deal</a:t>
            </a:r>
            <a:r>
              <a:rPr lang="cs-CZ" dirty="0">
                <a:latin typeface="Calibri Light" pitchFamily="34" charset="0"/>
              </a:rPr>
              <a:t> in </a:t>
            </a:r>
            <a:r>
              <a:rPr lang="cs-CZ" dirty="0" err="1">
                <a:latin typeface="Calibri Light" pitchFamily="34" charset="0"/>
              </a:rPr>
              <a:t>common</a:t>
            </a:r>
            <a:r>
              <a:rPr lang="cs-CZ" dirty="0">
                <a:latin typeface="Calibri Light" pitchFamily="34" charset="0"/>
              </a:rPr>
              <a:t> as </a:t>
            </a:r>
            <a:r>
              <a:rPr lang="cs-CZ" dirty="0" err="1">
                <a:latin typeface="Calibri Light" pitchFamily="34" charset="0"/>
              </a:rPr>
              <a:t>humans</a:t>
            </a:r>
            <a:r>
              <a:rPr lang="cs-CZ" dirty="0">
                <a:latin typeface="Calibri Light" pitchFamily="34" charset="0"/>
              </a:rPr>
              <a:t>?</a:t>
            </a:r>
          </a:p>
          <a:p>
            <a:r>
              <a:rPr lang="cs-CZ" dirty="0">
                <a:latin typeface="Calibri Light" pitchFamily="34" charset="0"/>
              </a:rPr>
              <a:t>Do </a:t>
            </a:r>
            <a:r>
              <a:rPr lang="cs-CZ" dirty="0" err="1">
                <a:latin typeface="Calibri Light" pitchFamily="34" charset="0"/>
              </a:rPr>
              <a:t>we</a:t>
            </a:r>
            <a:r>
              <a:rPr lang="cs-CZ" dirty="0">
                <a:latin typeface="Calibri Light" pitchFamily="34" charset="0"/>
              </a:rPr>
              <a:t> </a:t>
            </a:r>
            <a:r>
              <a:rPr lang="cs-CZ" dirty="0" err="1">
                <a:latin typeface="Calibri Light" pitchFamily="34" charset="0"/>
              </a:rPr>
              <a:t>have</a:t>
            </a:r>
            <a:r>
              <a:rPr lang="cs-CZ" dirty="0">
                <a:latin typeface="Calibri Light" pitchFamily="34" charset="0"/>
              </a:rPr>
              <a:t> </a:t>
            </a:r>
            <a:r>
              <a:rPr lang="cs-CZ" dirty="0" err="1">
                <a:latin typeface="Calibri Light" pitchFamily="34" charset="0"/>
              </a:rPr>
              <a:t>similar</a:t>
            </a:r>
            <a:r>
              <a:rPr lang="cs-CZ" dirty="0">
                <a:latin typeface="Calibri Light" pitchFamily="34" charset="0"/>
              </a:rPr>
              <a:t> </a:t>
            </a:r>
            <a:r>
              <a:rPr lang="cs-CZ" dirty="0" err="1">
                <a:latin typeface="Calibri Light" pitchFamily="34" charset="0"/>
              </a:rPr>
              <a:t>needs</a:t>
            </a:r>
            <a:r>
              <a:rPr lang="cs-CZ" dirty="0">
                <a:latin typeface="Calibri Light" pitchFamily="34" charset="0"/>
              </a:rPr>
              <a:t>, </a:t>
            </a:r>
            <a:r>
              <a:rPr lang="cs-CZ" dirty="0" err="1">
                <a:latin typeface="Calibri Light" pitchFamily="34" charset="0"/>
              </a:rPr>
              <a:t>desires</a:t>
            </a:r>
            <a:r>
              <a:rPr lang="cs-CZ" dirty="0">
                <a:latin typeface="Calibri Light" pitchFamily="34" charset="0"/>
              </a:rPr>
              <a:t>, </a:t>
            </a:r>
            <a:r>
              <a:rPr lang="cs-CZ" dirty="0" err="1">
                <a:latin typeface="Calibri Light" pitchFamily="34" charset="0"/>
              </a:rPr>
              <a:t>abilities</a:t>
            </a:r>
            <a:r>
              <a:rPr lang="cs-CZ" dirty="0">
                <a:latin typeface="Calibri Light" pitchFamily="34" charset="0"/>
              </a:rPr>
              <a:t>?</a:t>
            </a:r>
          </a:p>
          <a:p>
            <a:r>
              <a:rPr lang="cs-CZ" dirty="0">
                <a:latin typeface="Calibri Light" pitchFamily="34" charset="0"/>
              </a:rPr>
              <a:t>Do </a:t>
            </a:r>
            <a:r>
              <a:rPr lang="cs-CZ" dirty="0" err="1">
                <a:latin typeface="Calibri Light" pitchFamily="34" charset="0"/>
              </a:rPr>
              <a:t>we</a:t>
            </a:r>
            <a:r>
              <a:rPr lang="cs-CZ" dirty="0">
                <a:latin typeface="Calibri Light" pitchFamily="34" charset="0"/>
              </a:rPr>
              <a:t> </a:t>
            </a:r>
            <a:r>
              <a:rPr lang="cs-CZ" dirty="0" err="1">
                <a:latin typeface="Calibri Light" pitchFamily="34" charset="0"/>
              </a:rPr>
              <a:t>face</a:t>
            </a:r>
            <a:r>
              <a:rPr lang="cs-CZ" dirty="0">
                <a:latin typeface="Calibri Light" pitchFamily="34" charset="0"/>
              </a:rPr>
              <a:t> </a:t>
            </a:r>
            <a:r>
              <a:rPr lang="cs-CZ" dirty="0" err="1">
                <a:latin typeface="Calibri Light" pitchFamily="34" charset="0"/>
              </a:rPr>
              <a:t>similar</a:t>
            </a:r>
            <a:r>
              <a:rPr lang="cs-CZ" dirty="0">
                <a:latin typeface="Calibri Light" pitchFamily="34" charset="0"/>
              </a:rPr>
              <a:t> </a:t>
            </a:r>
            <a:r>
              <a:rPr lang="cs-CZ" dirty="0" err="1">
                <a:latin typeface="Calibri Light" pitchFamily="34" charset="0"/>
              </a:rPr>
              <a:t>challenges</a:t>
            </a:r>
            <a:r>
              <a:rPr lang="cs-CZ" dirty="0">
                <a:latin typeface="Calibri Light" pitchFamily="34" charset="0"/>
              </a:rPr>
              <a:t>?</a:t>
            </a:r>
          </a:p>
          <a:p>
            <a:endParaRPr lang="cs-CZ" dirty="0">
              <a:latin typeface="Calibri Light" pitchFamily="34" charset="0"/>
            </a:endParaRPr>
          </a:p>
          <a:p>
            <a:r>
              <a:rPr lang="cs-CZ" dirty="0" err="1">
                <a:latin typeface="Calibri Light" pitchFamily="34" charset="0"/>
              </a:rPr>
              <a:t>discover</a:t>
            </a:r>
            <a:r>
              <a:rPr lang="cs-CZ" dirty="0">
                <a:latin typeface="Calibri Light" pitchFamily="34" charset="0"/>
              </a:rPr>
              <a:t> </a:t>
            </a:r>
            <a:r>
              <a:rPr lang="cs-CZ" dirty="0" err="1">
                <a:latin typeface="Calibri Light" pitchFamily="34" charset="0"/>
              </a:rPr>
              <a:t>important</a:t>
            </a:r>
            <a:r>
              <a:rPr lang="cs-CZ" dirty="0">
                <a:latin typeface="Calibri Light" pitchFamily="34" charset="0"/>
              </a:rPr>
              <a:t> </a:t>
            </a:r>
            <a:r>
              <a:rPr lang="cs-CZ" dirty="0" err="1">
                <a:latin typeface="Calibri Light" pitchFamily="34" charset="0"/>
              </a:rPr>
              <a:t>shared</a:t>
            </a:r>
            <a:r>
              <a:rPr lang="cs-CZ" dirty="0">
                <a:latin typeface="Calibri Light" pitchFamily="34" charset="0"/>
              </a:rPr>
              <a:t> </a:t>
            </a:r>
            <a:r>
              <a:rPr lang="cs-CZ" dirty="0" err="1">
                <a:latin typeface="Calibri Light" pitchFamily="34" charset="0"/>
              </a:rPr>
              <a:t>commitment</a:t>
            </a:r>
            <a:r>
              <a:rPr lang="cs-CZ" dirty="0">
                <a:latin typeface="Calibri Light" pitchFamily="34" charset="0"/>
              </a:rPr>
              <a:t> (</a:t>
            </a:r>
            <a:r>
              <a:rPr lang="cs-CZ" dirty="0" err="1">
                <a:latin typeface="Calibri Light" pitchFamily="34" charset="0"/>
              </a:rPr>
              <a:t>e.g</a:t>
            </a:r>
            <a:r>
              <a:rPr lang="cs-CZ" dirty="0">
                <a:latin typeface="Calibri Light" pitchFamily="34" charset="0"/>
              </a:rPr>
              <a:t>. not </a:t>
            </a:r>
            <a:r>
              <a:rPr lang="cs-CZ" dirty="0" err="1">
                <a:latin typeface="Calibri Light" pitchFamily="34" charset="0"/>
              </a:rPr>
              <a:t>harming</a:t>
            </a:r>
            <a:r>
              <a:rPr lang="cs-CZ" dirty="0">
                <a:latin typeface="Calibri Light" pitchFamily="34" charset="0"/>
              </a:rPr>
              <a:t> </a:t>
            </a:r>
            <a:r>
              <a:rPr lang="cs-CZ" dirty="0" err="1">
                <a:latin typeface="Calibri Light" pitchFamily="34" charset="0"/>
              </a:rPr>
              <a:t>persons</a:t>
            </a:r>
            <a:r>
              <a:rPr lang="cs-CZ" dirty="0">
                <a:latin typeface="Calibri Light" pitchFamily="34" charset="0"/>
              </a:rPr>
              <a:t>)</a:t>
            </a:r>
          </a:p>
          <a:p>
            <a:r>
              <a:rPr lang="cs-CZ" dirty="0" err="1">
                <a:latin typeface="Calibri Light" pitchFamily="34" charset="0"/>
              </a:rPr>
              <a:t>understand</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other</a:t>
            </a:r>
            <a:r>
              <a:rPr lang="cs-CZ" dirty="0">
                <a:latin typeface="Calibri Light" pitchFamily="34" charset="0"/>
              </a:rPr>
              <a:t>´s point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view</a:t>
            </a:r>
            <a:r>
              <a:rPr lang="cs-CZ" dirty="0">
                <a:latin typeface="Calibri Light" pitchFamily="34" charset="0"/>
              </a:rPr>
              <a:t> – </a:t>
            </a:r>
            <a:r>
              <a:rPr lang="cs-CZ" dirty="0" err="1">
                <a:latin typeface="Calibri Light" pitchFamily="34" charset="0"/>
              </a:rPr>
              <a:t>be</a:t>
            </a:r>
            <a:r>
              <a:rPr lang="cs-CZ" dirty="0">
                <a:latin typeface="Calibri Light" pitchFamily="34" charset="0"/>
              </a:rPr>
              <a:t> </a:t>
            </a:r>
            <a:r>
              <a:rPr lang="cs-CZ" dirty="0" err="1">
                <a:latin typeface="Calibri Light" pitchFamily="34" charset="0"/>
              </a:rPr>
              <a:t>patient</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respectful</a:t>
            </a:r>
            <a:r>
              <a:rPr lang="cs-CZ" dirty="0">
                <a:latin typeface="Calibri Light" pitchFamily="34" charset="0"/>
              </a:rPr>
              <a:t> in </a:t>
            </a:r>
            <a:r>
              <a:rPr lang="cs-CZ" dirty="0" err="1">
                <a:latin typeface="Calibri Light" pitchFamily="34" charset="0"/>
              </a:rPr>
              <a:t>trying</a:t>
            </a:r>
            <a:r>
              <a:rPr lang="cs-CZ" dirty="0">
                <a:latin typeface="Calibri Light" pitchFamily="34" charset="0"/>
              </a:rPr>
              <a:t> to </a:t>
            </a:r>
            <a:r>
              <a:rPr lang="cs-CZ" dirty="0" err="1">
                <a:latin typeface="Calibri Light" pitchFamily="34" charset="0"/>
              </a:rPr>
              <a:t>come</a:t>
            </a:r>
            <a:r>
              <a:rPr lang="cs-CZ" dirty="0">
                <a:latin typeface="Calibri Light" pitchFamily="34" charset="0"/>
              </a:rPr>
              <a:t> to </a:t>
            </a:r>
            <a:r>
              <a:rPr lang="cs-CZ" dirty="0" err="1">
                <a:latin typeface="Calibri Light" pitchFamily="34" charset="0"/>
              </a:rPr>
              <a:t>an</a:t>
            </a:r>
            <a:r>
              <a:rPr lang="cs-CZ" dirty="0">
                <a:latin typeface="Calibri Light" pitchFamily="34" charset="0"/>
              </a:rPr>
              <a:t> </a:t>
            </a:r>
            <a:r>
              <a:rPr lang="cs-CZ" dirty="0" err="1">
                <a:latin typeface="Calibri Light" pitchFamily="34" charset="0"/>
              </a:rPr>
              <a:t>understanding</a:t>
            </a:r>
            <a:r>
              <a:rPr lang="cs-CZ" dirty="0">
                <a:latin typeface="Calibri Light" pitchFamily="34" charset="0"/>
              </a:rPr>
              <a:t> </a:t>
            </a:r>
            <a:r>
              <a:rPr lang="cs-CZ" dirty="0" err="1">
                <a:latin typeface="Calibri Light" pitchFamily="34" charset="0"/>
              </a:rPr>
              <a:t>about</a:t>
            </a:r>
            <a:r>
              <a:rPr lang="cs-CZ" dirty="0">
                <a:latin typeface="Calibri Light" pitchFamily="34" charset="0"/>
              </a:rPr>
              <a:t> </a:t>
            </a:r>
            <a:r>
              <a:rPr lang="cs-CZ" dirty="0" err="1">
                <a:latin typeface="Calibri Light" pitchFamily="34" charset="0"/>
              </a:rPr>
              <a:t>another</a:t>
            </a:r>
            <a:r>
              <a:rPr lang="cs-CZ" dirty="0">
                <a:latin typeface="Calibri Light" pitchFamily="34" charset="0"/>
              </a:rPr>
              <a:t> person´s </a:t>
            </a:r>
            <a:r>
              <a:rPr lang="cs-CZ" dirty="0" err="1">
                <a:latin typeface="Calibri Light" pitchFamily="34" charset="0"/>
              </a:rPr>
              <a:t>position</a:t>
            </a:r>
            <a:r>
              <a:rPr lang="cs-CZ" dirty="0">
                <a:latin typeface="Calibri Light" pitchFamily="34" charset="0"/>
              </a:rPr>
              <a:t> on a </a:t>
            </a:r>
            <a:r>
              <a:rPr lang="cs-CZ" dirty="0" err="1">
                <a:latin typeface="Calibri Light" pitchFamily="34" charset="0"/>
              </a:rPr>
              <a:t>moral</a:t>
            </a:r>
            <a:r>
              <a:rPr lang="cs-CZ" dirty="0">
                <a:latin typeface="Calibri Light" pitchFamily="34" charset="0"/>
              </a:rPr>
              <a:t> </a:t>
            </a:r>
            <a:r>
              <a:rPr lang="cs-CZ" dirty="0" err="1">
                <a:latin typeface="Calibri Light" pitchFamily="34" charset="0"/>
              </a:rPr>
              <a:t>issue</a:t>
            </a:r>
            <a:endParaRPr lang="cs-CZ" dirty="0">
              <a:latin typeface="Calibri Light" pitchFamily="34" charset="0"/>
            </a:endParaRPr>
          </a:p>
          <a:p>
            <a:r>
              <a:rPr lang="cs-CZ" dirty="0" err="1">
                <a:latin typeface="Calibri Light" pitchFamily="34" charset="0"/>
              </a:rPr>
              <a:t>decide</a:t>
            </a:r>
            <a:r>
              <a:rPr lang="cs-CZ" dirty="0">
                <a:latin typeface="Calibri Light" pitchFamily="34" charset="0"/>
              </a:rPr>
              <a:t> </a:t>
            </a:r>
            <a:r>
              <a:rPr lang="cs-CZ" dirty="0" err="1">
                <a:latin typeface="Calibri Light" pitchFamily="34" charset="0"/>
              </a:rPr>
              <a:t>what</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negotiable</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what</a:t>
            </a:r>
            <a:r>
              <a:rPr lang="cs-CZ" dirty="0">
                <a:latin typeface="Calibri Light" pitchFamily="34" charset="0"/>
              </a:rPr>
              <a:t> </a:t>
            </a:r>
            <a:r>
              <a:rPr lang="cs-CZ" dirty="0" err="1">
                <a:latin typeface="Calibri Light" pitchFamily="34" charset="0"/>
              </a:rPr>
              <a:t>is</a:t>
            </a:r>
            <a:r>
              <a:rPr lang="cs-CZ" dirty="0">
                <a:latin typeface="Calibri Light" pitchFamily="34" charset="0"/>
              </a:rPr>
              <a:t> not </a:t>
            </a:r>
          </a:p>
          <a:p>
            <a:r>
              <a:rPr lang="cs-CZ" dirty="0" err="1">
                <a:latin typeface="Calibri Light" pitchFamily="34" charset="0"/>
              </a:rPr>
              <a:t>consider</a:t>
            </a:r>
            <a:r>
              <a:rPr lang="cs-CZ" dirty="0">
                <a:latin typeface="Calibri Light" pitchFamily="34" charset="0"/>
              </a:rPr>
              <a:t> </a:t>
            </a:r>
            <a:r>
              <a:rPr lang="cs-CZ" dirty="0" err="1">
                <a:latin typeface="Calibri Light" pitchFamily="34" charset="0"/>
              </a:rPr>
              <a:t>what</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at</a:t>
            </a:r>
            <a:r>
              <a:rPr lang="cs-CZ" dirty="0">
                <a:latin typeface="Calibri Light" pitchFamily="34" charset="0"/>
              </a:rPr>
              <a:t> </a:t>
            </a:r>
            <a:r>
              <a:rPr lang="cs-CZ" dirty="0" err="1">
                <a:latin typeface="Calibri Light" pitchFamily="34" charset="0"/>
              </a:rPr>
              <a:t>stake</a:t>
            </a:r>
            <a:endParaRPr lang="cs-CZ" dirty="0">
              <a:latin typeface="Calibri Light" pitchFamily="34" charset="0"/>
            </a:endParaRPr>
          </a:p>
        </p:txBody>
      </p:sp>
    </p:spTree>
  </p:cSld>
  <p:clrMapOvr>
    <a:masterClrMapping/>
  </p:clrMapOvr>
  <p:transition spd="slow">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02801"/>
            <a:ext cx="10693400" cy="937281"/>
          </a:xfrm>
        </p:spPr>
        <p:txBody>
          <a:bodyPr>
            <a:noAutofit/>
          </a:bodyPr>
          <a:lstStyle/>
          <a:p>
            <a:r>
              <a:rPr lang="en-US" sz="2800" dirty="0">
                <a:latin typeface="Calibri" pitchFamily="34" charset="0"/>
              </a:rPr>
              <a:t>Charter of Fundamental Rights</a:t>
            </a:r>
            <a:r>
              <a:rPr lang="cs-CZ" sz="2800" dirty="0">
                <a:latin typeface="Calibri" pitchFamily="34" charset="0"/>
              </a:rPr>
              <a:t> </a:t>
            </a:r>
            <a:r>
              <a:rPr lang="en-US" sz="2800" dirty="0">
                <a:latin typeface="Calibri" pitchFamily="34" charset="0"/>
              </a:rPr>
              <a:t>of the European Union</a:t>
            </a:r>
            <a:endParaRPr lang="cs-CZ" sz="2800" dirty="0">
              <a:latin typeface="Calibri" pitchFamily="34" charset="0"/>
            </a:endParaRPr>
          </a:p>
        </p:txBody>
      </p:sp>
      <p:sp>
        <p:nvSpPr>
          <p:cNvPr id="3" name="Zástupný symbol pro obsah 2"/>
          <p:cNvSpPr>
            <a:spLocks noGrp="1"/>
          </p:cNvSpPr>
          <p:nvPr>
            <p:ph idx="1"/>
          </p:nvPr>
        </p:nvSpPr>
        <p:spPr>
          <a:xfrm>
            <a:off x="209929" y="1081298"/>
            <a:ext cx="10189332" cy="5954412"/>
          </a:xfrm>
        </p:spPr>
        <p:txBody>
          <a:bodyPr>
            <a:normAutofit fontScale="25000" lnSpcReduction="20000"/>
          </a:bodyPr>
          <a:lstStyle/>
          <a:p>
            <a:endParaRPr lang="en-US" sz="8000" dirty="0">
              <a:latin typeface="Calibri Light" pitchFamily="34" charset="0"/>
            </a:endParaRPr>
          </a:p>
          <a:p>
            <a:r>
              <a:rPr lang="en-US" sz="8000" dirty="0">
                <a:latin typeface="Calibri Light" pitchFamily="34" charset="0"/>
              </a:rPr>
              <a:t>    The first title, </a:t>
            </a:r>
            <a:r>
              <a:rPr lang="en-US" sz="8000" b="1" dirty="0">
                <a:latin typeface="Calibri Light" pitchFamily="34" charset="0"/>
              </a:rPr>
              <a:t>dignity</a:t>
            </a:r>
            <a:r>
              <a:rPr lang="en-US" sz="8000" dirty="0">
                <a:latin typeface="Calibri Light" pitchFamily="34" charset="0"/>
              </a:rPr>
              <a:t>, guarantees the </a:t>
            </a:r>
            <a:r>
              <a:rPr lang="en-US" sz="8000" b="1" dirty="0">
                <a:latin typeface="Calibri Light" pitchFamily="34" charset="0"/>
              </a:rPr>
              <a:t>right to life </a:t>
            </a:r>
            <a:r>
              <a:rPr lang="en-US" sz="8000" dirty="0">
                <a:latin typeface="Calibri Light" pitchFamily="34" charset="0"/>
              </a:rPr>
              <a:t>and </a:t>
            </a:r>
            <a:r>
              <a:rPr lang="en-US" sz="8000" b="1" dirty="0">
                <a:latin typeface="Calibri Light" pitchFamily="34" charset="0"/>
              </a:rPr>
              <a:t>prohibits torture, slavery, the death penalty, eugenic practices and human cloning</a:t>
            </a:r>
            <a:r>
              <a:rPr lang="en-US" sz="8000" dirty="0">
                <a:latin typeface="Calibri Light" pitchFamily="34" charset="0"/>
              </a:rPr>
              <a:t>. </a:t>
            </a:r>
          </a:p>
          <a:p>
            <a:r>
              <a:rPr lang="en-US" sz="8000" dirty="0">
                <a:latin typeface="Calibri Light" pitchFamily="34" charset="0"/>
              </a:rPr>
              <a:t>    The second title covers </a:t>
            </a:r>
            <a:r>
              <a:rPr lang="en-US" sz="8000" b="1" dirty="0">
                <a:latin typeface="Calibri Light" pitchFamily="34" charset="0"/>
              </a:rPr>
              <a:t>liberty</a:t>
            </a:r>
            <a:r>
              <a:rPr lang="en-US" sz="8000" dirty="0">
                <a:latin typeface="Calibri Light" pitchFamily="34" charset="0"/>
              </a:rPr>
              <a:t>, </a:t>
            </a:r>
            <a:r>
              <a:rPr lang="en-US" sz="8000" b="1" dirty="0">
                <a:latin typeface="Calibri Light" pitchFamily="34" charset="0"/>
              </a:rPr>
              <a:t>personal integrity</a:t>
            </a:r>
            <a:r>
              <a:rPr lang="en-US" sz="8000" dirty="0">
                <a:latin typeface="Calibri Light" pitchFamily="34" charset="0"/>
              </a:rPr>
              <a:t>, </a:t>
            </a:r>
            <a:r>
              <a:rPr lang="en-US" sz="8000" b="1" dirty="0">
                <a:latin typeface="Calibri Light" pitchFamily="34" charset="0"/>
              </a:rPr>
              <a:t>privacy</a:t>
            </a:r>
            <a:r>
              <a:rPr lang="en-US" sz="8000" dirty="0">
                <a:latin typeface="Calibri Light" pitchFamily="34" charset="0"/>
              </a:rPr>
              <a:t>, </a:t>
            </a:r>
            <a:r>
              <a:rPr lang="en-US" sz="8000" b="1" dirty="0">
                <a:latin typeface="Calibri Light" pitchFamily="34" charset="0"/>
              </a:rPr>
              <a:t>protection of personal data, marriage, thought, religion, expression, assembly, education, work, property and asylum</a:t>
            </a:r>
            <a:r>
              <a:rPr lang="en-US" sz="8000" dirty="0">
                <a:latin typeface="Calibri Light" pitchFamily="34" charset="0"/>
              </a:rPr>
              <a:t>.</a:t>
            </a:r>
          </a:p>
          <a:p>
            <a:r>
              <a:rPr lang="en-US" sz="8000" dirty="0">
                <a:latin typeface="Calibri Light" pitchFamily="34" charset="0"/>
              </a:rPr>
              <a:t>    The third title covers </a:t>
            </a:r>
            <a:r>
              <a:rPr lang="en-US" sz="8000" b="1" dirty="0">
                <a:latin typeface="Calibri Light" pitchFamily="34" charset="0"/>
              </a:rPr>
              <a:t>equality before the law</a:t>
            </a:r>
            <a:r>
              <a:rPr lang="en-US" sz="8000" dirty="0">
                <a:latin typeface="Calibri Light" pitchFamily="34" charset="0"/>
              </a:rPr>
              <a:t>, </a:t>
            </a:r>
            <a:r>
              <a:rPr lang="en-US" sz="8000" b="1" dirty="0">
                <a:latin typeface="Calibri Light" pitchFamily="34" charset="0"/>
              </a:rPr>
              <a:t>prohibition of all discrimination including on basis of disability</a:t>
            </a:r>
            <a:r>
              <a:rPr lang="en-US" sz="8000" dirty="0">
                <a:latin typeface="Calibri Light" pitchFamily="34" charset="0"/>
              </a:rPr>
              <a:t>, age and sexual orientation, cultural, religious and linguistic diversity, the </a:t>
            </a:r>
            <a:r>
              <a:rPr lang="en-US" sz="8000" b="1" dirty="0">
                <a:latin typeface="Calibri Light" pitchFamily="34" charset="0"/>
              </a:rPr>
              <a:t>rights of children and the elderly</a:t>
            </a:r>
            <a:r>
              <a:rPr lang="en-US" sz="8000" dirty="0">
                <a:latin typeface="Calibri Light" pitchFamily="34" charset="0"/>
              </a:rPr>
              <a:t>.</a:t>
            </a:r>
          </a:p>
          <a:p>
            <a:r>
              <a:rPr lang="en-US" sz="8000" dirty="0">
                <a:latin typeface="Calibri Light" pitchFamily="34" charset="0"/>
              </a:rPr>
              <a:t>    The fourth title covers </a:t>
            </a:r>
            <a:r>
              <a:rPr lang="en-US" sz="8000" b="1" dirty="0">
                <a:latin typeface="Calibri Light" pitchFamily="34" charset="0"/>
              </a:rPr>
              <a:t>social and workers' rights</a:t>
            </a:r>
            <a:r>
              <a:rPr lang="en-US" sz="8000" dirty="0">
                <a:latin typeface="Calibri Light" pitchFamily="34" charset="0"/>
              </a:rPr>
              <a:t> including the right to fair working conditions, protection against unjustified dismissal, and </a:t>
            </a:r>
            <a:r>
              <a:rPr lang="en-US" sz="8000" b="1" dirty="0">
                <a:latin typeface="Calibri Light" pitchFamily="34" charset="0"/>
              </a:rPr>
              <a:t>access to health care</a:t>
            </a:r>
            <a:r>
              <a:rPr lang="en-US" sz="8000" dirty="0">
                <a:latin typeface="Calibri Light" pitchFamily="34" charset="0"/>
              </a:rPr>
              <a:t>, social and housing assistance.</a:t>
            </a:r>
          </a:p>
          <a:p>
            <a:r>
              <a:rPr lang="en-US" sz="8000" dirty="0">
                <a:latin typeface="Calibri Light" pitchFamily="34" charset="0"/>
              </a:rPr>
              <a:t>    The fifth title covers the rights of the EU citizens such as the </a:t>
            </a:r>
            <a:r>
              <a:rPr lang="en-US" sz="8000" b="1" dirty="0">
                <a:latin typeface="Calibri Light" pitchFamily="34" charset="0"/>
              </a:rPr>
              <a:t>right to vote</a:t>
            </a:r>
            <a:r>
              <a:rPr lang="en-US" sz="8000" dirty="0">
                <a:latin typeface="Calibri Light" pitchFamily="34" charset="0"/>
              </a:rPr>
              <a:t> in election to the European Parliament and to </a:t>
            </a:r>
            <a:r>
              <a:rPr lang="en-US" sz="8000" b="1" dirty="0">
                <a:latin typeface="Calibri Light" pitchFamily="34" charset="0"/>
              </a:rPr>
              <a:t>move freely within the EU</a:t>
            </a:r>
            <a:r>
              <a:rPr lang="en-US" sz="8000" dirty="0">
                <a:latin typeface="Calibri Light" pitchFamily="34" charset="0"/>
              </a:rPr>
              <a:t>. It also includes several administrative rights such as a right to good administration, to access documents and to petition the European Parliament.</a:t>
            </a:r>
          </a:p>
          <a:p>
            <a:r>
              <a:rPr lang="en-US" sz="8000" dirty="0">
                <a:latin typeface="Calibri Light" pitchFamily="34" charset="0"/>
              </a:rPr>
              <a:t>    The sixth title covers </a:t>
            </a:r>
            <a:r>
              <a:rPr lang="en-US" sz="8000" b="1" dirty="0">
                <a:latin typeface="Calibri Light" pitchFamily="34" charset="0"/>
              </a:rPr>
              <a:t>justice issues </a:t>
            </a:r>
            <a:r>
              <a:rPr lang="en-US" sz="8000" dirty="0">
                <a:latin typeface="Calibri Light" pitchFamily="34" charset="0"/>
              </a:rPr>
              <a:t>such as the right to an effective remedy, a fair trial, to the </a:t>
            </a:r>
            <a:r>
              <a:rPr lang="en-US" sz="8000" b="1" dirty="0">
                <a:latin typeface="Calibri Light" pitchFamily="34" charset="0"/>
              </a:rPr>
              <a:t>presumption of innocence, the principle of legality</a:t>
            </a:r>
            <a:r>
              <a:rPr lang="en-US" sz="8000" dirty="0">
                <a:latin typeface="Calibri Light" pitchFamily="34" charset="0"/>
              </a:rPr>
              <a:t>, non-</a:t>
            </a:r>
            <a:r>
              <a:rPr lang="en-US" sz="8000" dirty="0" err="1">
                <a:latin typeface="Calibri Light" pitchFamily="34" charset="0"/>
              </a:rPr>
              <a:t>retrospectivity</a:t>
            </a:r>
            <a:r>
              <a:rPr lang="en-US" sz="8000" dirty="0">
                <a:latin typeface="Calibri Light" pitchFamily="34" charset="0"/>
              </a:rPr>
              <a:t> and double jeopardy.</a:t>
            </a:r>
          </a:p>
          <a:p>
            <a:r>
              <a:rPr lang="en-US" sz="8000" dirty="0">
                <a:latin typeface="Calibri Light" pitchFamily="34" charset="0"/>
              </a:rPr>
              <a:t>    The seventh title concerns the interpretation and application of the Charter. These issues are dealt with above.</a:t>
            </a:r>
          </a:p>
          <a:p>
            <a:pPr>
              <a:buNone/>
            </a:pPr>
            <a:endParaRPr lang="cs-CZ" dirty="0"/>
          </a:p>
        </p:txBody>
      </p:sp>
    </p:spTree>
  </p:cSld>
  <p:clrMapOvr>
    <a:masterClrMapping/>
  </p:clrMapOvr>
  <p:transition spd="slow">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02801"/>
            <a:ext cx="10693400" cy="937281"/>
          </a:xfrm>
        </p:spPr>
        <p:txBody>
          <a:bodyPr>
            <a:noAutofit/>
          </a:bodyPr>
          <a:lstStyle/>
          <a:p>
            <a:r>
              <a:rPr lang="en-US" sz="2800" dirty="0">
                <a:latin typeface="Calibri" pitchFamily="34" charset="0"/>
              </a:rPr>
              <a:t>Charter of Fundamental Rights</a:t>
            </a:r>
            <a:r>
              <a:rPr lang="cs-CZ" sz="2800" dirty="0">
                <a:latin typeface="Calibri" pitchFamily="34" charset="0"/>
              </a:rPr>
              <a:t> </a:t>
            </a:r>
            <a:r>
              <a:rPr lang="en-US" sz="2800" dirty="0">
                <a:latin typeface="Calibri" pitchFamily="34" charset="0"/>
              </a:rPr>
              <a:t>of the European Union</a:t>
            </a:r>
            <a:endParaRPr lang="cs-CZ" sz="2800" dirty="0">
              <a:latin typeface="Calibri" pitchFamily="34" charset="0"/>
            </a:endParaRPr>
          </a:p>
        </p:txBody>
      </p:sp>
      <p:sp>
        <p:nvSpPr>
          <p:cNvPr id="3" name="Zástupný symbol pro obsah 2"/>
          <p:cNvSpPr>
            <a:spLocks noGrp="1"/>
          </p:cNvSpPr>
          <p:nvPr>
            <p:ph idx="1"/>
          </p:nvPr>
        </p:nvSpPr>
        <p:spPr>
          <a:xfrm>
            <a:off x="209929" y="1398867"/>
            <a:ext cx="10189332" cy="5954412"/>
          </a:xfrm>
        </p:spPr>
        <p:txBody>
          <a:bodyPr>
            <a:normAutofit/>
          </a:bodyPr>
          <a:lstStyle/>
          <a:p>
            <a:pPr>
              <a:buNone/>
            </a:pPr>
            <a:r>
              <a:rPr lang="en-US" dirty="0">
                <a:latin typeface="Calibri Light" pitchFamily="34" charset="0"/>
              </a:rPr>
              <a:t>The Charter contains some 54 articles divided into seven titles.</a:t>
            </a:r>
            <a:endParaRPr lang="cs-CZ" dirty="0">
              <a:latin typeface="Calibri Light" pitchFamily="34" charset="0"/>
            </a:endParaRPr>
          </a:p>
          <a:p>
            <a:pPr>
              <a:buNone/>
            </a:pPr>
            <a:r>
              <a:rPr lang="en-US" dirty="0">
                <a:latin typeface="Calibri Light" pitchFamily="34" charset="0"/>
              </a:rPr>
              <a:t>The first six titles deal with substantive rights under the headings: </a:t>
            </a:r>
            <a:r>
              <a:rPr lang="en-US" b="1" dirty="0">
                <a:latin typeface="Calibri Light" pitchFamily="34" charset="0"/>
              </a:rPr>
              <a:t>dignity, freedoms, equality, solidarity, citizens' rights and justice</a:t>
            </a:r>
            <a:r>
              <a:rPr lang="en-US" dirty="0">
                <a:latin typeface="Calibri Light" pitchFamily="34" charset="0"/>
              </a:rPr>
              <a:t>, while the last title deals with the interpretation and application of the Charter. Much of Charter is based on the </a:t>
            </a:r>
            <a:r>
              <a:rPr lang="en-US" i="1" dirty="0">
                <a:latin typeface="Calibri Light" pitchFamily="34" charset="0"/>
              </a:rPr>
              <a:t>European Convention on Human Rights (ECHR)</a:t>
            </a:r>
            <a:r>
              <a:rPr lang="en-US" dirty="0">
                <a:latin typeface="Calibri Light" pitchFamily="34" charset="0"/>
              </a:rPr>
              <a:t>, </a:t>
            </a:r>
            <a:r>
              <a:rPr lang="en-US" i="1" dirty="0">
                <a:latin typeface="Calibri Light" pitchFamily="34" charset="0"/>
              </a:rPr>
              <a:t>European Social Charter</a:t>
            </a:r>
            <a:r>
              <a:rPr lang="en-US" dirty="0">
                <a:latin typeface="Calibri Light" pitchFamily="34" charset="0"/>
              </a:rPr>
              <a:t>, the case-law of the </a:t>
            </a:r>
            <a:r>
              <a:rPr lang="en-US" i="1" dirty="0">
                <a:latin typeface="Calibri Light" pitchFamily="34" charset="0"/>
              </a:rPr>
              <a:t>European Court of Justice </a:t>
            </a:r>
            <a:r>
              <a:rPr lang="en-US" dirty="0">
                <a:latin typeface="Calibri Light" pitchFamily="34" charset="0"/>
              </a:rPr>
              <a:t>and pre-existing provisions of </a:t>
            </a:r>
            <a:r>
              <a:rPr lang="en-US" i="1" dirty="0">
                <a:latin typeface="Calibri Light" pitchFamily="34" charset="0"/>
              </a:rPr>
              <a:t>European Union law</a:t>
            </a:r>
            <a:r>
              <a:rPr lang="en-US" dirty="0">
                <a:latin typeface="Calibri Light" pitchFamily="34" charset="0"/>
              </a:rPr>
              <a:t>.</a:t>
            </a:r>
            <a:endParaRPr lang="cs-CZ" dirty="0">
              <a:latin typeface="Calibri Light" pitchFamily="34" charset="0"/>
            </a:endParaRPr>
          </a:p>
        </p:txBody>
      </p:sp>
    </p:spTree>
  </p:cSld>
  <p:clrMapOvr>
    <a:masterClrMapping/>
  </p:clrMapOvr>
  <p:transition spd="slow">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02801"/>
            <a:ext cx="10693400" cy="937281"/>
          </a:xfrm>
        </p:spPr>
        <p:txBody>
          <a:bodyPr>
            <a:noAutofit/>
          </a:bodyPr>
          <a:lstStyle/>
          <a:p>
            <a:r>
              <a:rPr lang="en-US" sz="2800" dirty="0">
                <a:latin typeface="Calibri" pitchFamily="34" charset="0"/>
              </a:rPr>
              <a:t>Charter of Fundamental Rights</a:t>
            </a:r>
            <a:r>
              <a:rPr lang="cs-CZ" sz="2800" dirty="0">
                <a:latin typeface="Calibri" pitchFamily="34" charset="0"/>
              </a:rPr>
              <a:t> </a:t>
            </a:r>
            <a:r>
              <a:rPr lang="en-US" sz="2800" dirty="0">
                <a:latin typeface="Calibri" pitchFamily="34" charset="0"/>
              </a:rPr>
              <a:t>of the European Union</a:t>
            </a:r>
            <a:endParaRPr lang="cs-CZ" sz="2800" dirty="0">
              <a:latin typeface="Calibri" pitchFamily="34" charset="0"/>
            </a:endParaRPr>
          </a:p>
        </p:txBody>
      </p:sp>
      <p:sp>
        <p:nvSpPr>
          <p:cNvPr id="3" name="Zástupný symbol pro obsah 2"/>
          <p:cNvSpPr>
            <a:spLocks noGrp="1"/>
          </p:cNvSpPr>
          <p:nvPr>
            <p:ph idx="1"/>
          </p:nvPr>
        </p:nvSpPr>
        <p:spPr>
          <a:xfrm>
            <a:off x="209929" y="1398867"/>
            <a:ext cx="10189332" cy="5954412"/>
          </a:xfrm>
        </p:spPr>
        <p:txBody>
          <a:bodyPr>
            <a:normAutofit fontScale="77500" lnSpcReduction="20000"/>
          </a:bodyPr>
          <a:lstStyle/>
          <a:p>
            <a:pPr>
              <a:buNone/>
            </a:pPr>
            <a:r>
              <a:rPr lang="cs-CZ" dirty="0" err="1">
                <a:latin typeface="Calibri Light" pitchFamily="34" charset="0"/>
              </a:rPr>
              <a:t>Preamble</a:t>
            </a:r>
            <a:r>
              <a:rPr lang="cs-CZ" dirty="0">
                <a:latin typeface="Calibri Light" pitchFamily="34" charset="0"/>
              </a:rPr>
              <a:t>:</a:t>
            </a:r>
          </a:p>
          <a:p>
            <a:pPr>
              <a:buNone/>
            </a:pPr>
            <a:r>
              <a:rPr lang="en-US" dirty="0">
                <a:latin typeface="Calibri Light" pitchFamily="34" charset="0"/>
              </a:rPr>
              <a:t>The peoples of Europe, in creating an ever closer union among them, are resolved </a:t>
            </a:r>
            <a:r>
              <a:rPr lang="en-US" b="1" dirty="0">
                <a:latin typeface="Calibri Light" pitchFamily="34" charset="0"/>
              </a:rPr>
              <a:t>to share a peaceful</a:t>
            </a:r>
            <a:r>
              <a:rPr lang="cs-CZ" b="1" dirty="0">
                <a:latin typeface="Calibri Light" pitchFamily="34" charset="0"/>
              </a:rPr>
              <a:t> </a:t>
            </a:r>
            <a:r>
              <a:rPr lang="en-US" b="1" dirty="0">
                <a:latin typeface="Calibri Light" pitchFamily="34" charset="0"/>
              </a:rPr>
              <a:t>future based on common values</a:t>
            </a:r>
            <a:r>
              <a:rPr lang="en-US" dirty="0">
                <a:latin typeface="Calibri Light" pitchFamily="34" charset="0"/>
              </a:rPr>
              <a:t>.</a:t>
            </a:r>
          </a:p>
          <a:p>
            <a:pPr>
              <a:buNone/>
            </a:pPr>
            <a:r>
              <a:rPr lang="en-US" dirty="0">
                <a:latin typeface="Calibri Light" pitchFamily="34" charset="0"/>
              </a:rPr>
              <a:t>Conscious of its spiritual and moral heritage, the Union is founded on the indivisible, </a:t>
            </a:r>
            <a:r>
              <a:rPr lang="en-US" b="1" dirty="0">
                <a:latin typeface="Calibri Light" pitchFamily="34" charset="0"/>
              </a:rPr>
              <a:t>universal values</a:t>
            </a:r>
            <a:r>
              <a:rPr lang="cs-CZ" b="1" dirty="0">
                <a:latin typeface="Calibri Light" pitchFamily="34" charset="0"/>
              </a:rPr>
              <a:t> </a:t>
            </a:r>
            <a:r>
              <a:rPr lang="en-US" dirty="0">
                <a:latin typeface="Calibri Light" pitchFamily="34" charset="0"/>
              </a:rPr>
              <a:t>of </a:t>
            </a:r>
            <a:r>
              <a:rPr lang="en-US" b="1" dirty="0">
                <a:latin typeface="Calibri Light" pitchFamily="34" charset="0"/>
              </a:rPr>
              <a:t>human dignity</a:t>
            </a:r>
            <a:r>
              <a:rPr lang="en-US" dirty="0">
                <a:latin typeface="Calibri Light" pitchFamily="34" charset="0"/>
              </a:rPr>
              <a:t>, </a:t>
            </a:r>
            <a:r>
              <a:rPr lang="en-US" b="1" dirty="0">
                <a:latin typeface="Calibri Light" pitchFamily="34" charset="0"/>
              </a:rPr>
              <a:t>freedom</a:t>
            </a:r>
            <a:r>
              <a:rPr lang="en-US" dirty="0">
                <a:latin typeface="Calibri Light" pitchFamily="34" charset="0"/>
              </a:rPr>
              <a:t>, </a:t>
            </a:r>
            <a:r>
              <a:rPr lang="en-US" b="1" dirty="0">
                <a:latin typeface="Calibri Light" pitchFamily="34" charset="0"/>
              </a:rPr>
              <a:t>equality</a:t>
            </a:r>
            <a:r>
              <a:rPr lang="en-US" dirty="0">
                <a:latin typeface="Calibri Light" pitchFamily="34" charset="0"/>
              </a:rPr>
              <a:t> and </a:t>
            </a:r>
            <a:r>
              <a:rPr lang="en-US" b="1" dirty="0">
                <a:latin typeface="Calibri Light" pitchFamily="34" charset="0"/>
              </a:rPr>
              <a:t>solidarity</a:t>
            </a:r>
            <a:r>
              <a:rPr lang="en-US" dirty="0">
                <a:latin typeface="Calibri Light" pitchFamily="34" charset="0"/>
              </a:rPr>
              <a:t>; it is based on the principles of democracy and the</a:t>
            </a:r>
            <a:r>
              <a:rPr lang="cs-CZ" dirty="0">
                <a:latin typeface="Calibri Light" pitchFamily="34" charset="0"/>
              </a:rPr>
              <a:t> </a:t>
            </a:r>
            <a:r>
              <a:rPr lang="en-US" dirty="0">
                <a:latin typeface="Calibri Light" pitchFamily="34" charset="0"/>
              </a:rPr>
              <a:t>rule of law. It places the individual at the heart of its activities, by establishing the citizenship of the</a:t>
            </a:r>
            <a:r>
              <a:rPr lang="cs-CZ" dirty="0">
                <a:latin typeface="Calibri Light" pitchFamily="34" charset="0"/>
              </a:rPr>
              <a:t> </a:t>
            </a:r>
            <a:r>
              <a:rPr lang="en-US" dirty="0">
                <a:latin typeface="Calibri Light" pitchFamily="34" charset="0"/>
              </a:rPr>
              <a:t>Union and by creating an area of </a:t>
            </a:r>
            <a:r>
              <a:rPr lang="en-US" b="1" dirty="0">
                <a:latin typeface="Calibri Light" pitchFamily="34" charset="0"/>
              </a:rPr>
              <a:t>freedom</a:t>
            </a:r>
            <a:r>
              <a:rPr lang="en-US" dirty="0">
                <a:latin typeface="Calibri Light" pitchFamily="34" charset="0"/>
              </a:rPr>
              <a:t>, </a:t>
            </a:r>
            <a:r>
              <a:rPr lang="en-US" b="1" dirty="0">
                <a:latin typeface="Calibri Light" pitchFamily="34" charset="0"/>
              </a:rPr>
              <a:t>security</a:t>
            </a:r>
            <a:r>
              <a:rPr lang="en-US" dirty="0">
                <a:latin typeface="Calibri Light" pitchFamily="34" charset="0"/>
              </a:rPr>
              <a:t> and </a:t>
            </a:r>
            <a:r>
              <a:rPr lang="en-US" b="1" dirty="0">
                <a:latin typeface="Calibri Light" pitchFamily="34" charset="0"/>
              </a:rPr>
              <a:t>justice</a:t>
            </a:r>
            <a:r>
              <a:rPr lang="en-US" dirty="0">
                <a:latin typeface="Calibri Light" pitchFamily="34" charset="0"/>
              </a:rPr>
              <a:t>.</a:t>
            </a:r>
          </a:p>
          <a:p>
            <a:pPr>
              <a:buNone/>
            </a:pPr>
            <a:r>
              <a:rPr lang="en-US" dirty="0">
                <a:latin typeface="Calibri Light" pitchFamily="34" charset="0"/>
              </a:rPr>
              <a:t>The Union contributes to the preservation and to the development of </a:t>
            </a:r>
            <a:r>
              <a:rPr lang="en-US" b="1" dirty="0">
                <a:latin typeface="Calibri Light" pitchFamily="34" charset="0"/>
              </a:rPr>
              <a:t>these common values while</a:t>
            </a:r>
            <a:r>
              <a:rPr lang="cs-CZ" b="1" dirty="0">
                <a:latin typeface="Calibri Light" pitchFamily="34" charset="0"/>
              </a:rPr>
              <a:t> </a:t>
            </a:r>
            <a:r>
              <a:rPr lang="en-US" b="1" dirty="0">
                <a:latin typeface="Calibri Light" pitchFamily="34" charset="0"/>
              </a:rPr>
              <a:t>respecting the diversity of the cultures and traditions of the peoples of Europe as well as the national</a:t>
            </a:r>
            <a:r>
              <a:rPr lang="cs-CZ" b="1" dirty="0">
                <a:latin typeface="Calibri Light" pitchFamily="34" charset="0"/>
              </a:rPr>
              <a:t> </a:t>
            </a:r>
            <a:r>
              <a:rPr lang="en-US" b="1" dirty="0">
                <a:latin typeface="Calibri Light" pitchFamily="34" charset="0"/>
              </a:rPr>
              <a:t>identities of the Member States </a:t>
            </a:r>
            <a:r>
              <a:rPr lang="en-US" dirty="0">
                <a:latin typeface="Calibri Light" pitchFamily="34" charset="0"/>
              </a:rPr>
              <a:t>and the </a:t>
            </a:r>
            <a:r>
              <a:rPr lang="en-US" dirty="0" err="1">
                <a:latin typeface="Calibri Light" pitchFamily="34" charset="0"/>
              </a:rPr>
              <a:t>organisation</a:t>
            </a:r>
            <a:r>
              <a:rPr lang="en-US" dirty="0">
                <a:latin typeface="Calibri Light" pitchFamily="34" charset="0"/>
              </a:rPr>
              <a:t> of their public authorities at national, regional and</a:t>
            </a:r>
            <a:r>
              <a:rPr lang="cs-CZ" dirty="0">
                <a:latin typeface="Calibri Light" pitchFamily="34" charset="0"/>
              </a:rPr>
              <a:t> </a:t>
            </a:r>
            <a:r>
              <a:rPr lang="en-US" dirty="0">
                <a:latin typeface="Calibri Light" pitchFamily="34" charset="0"/>
              </a:rPr>
              <a:t>local levels; it seeks to promote balanced and sustainable development and ensures free movement of</a:t>
            </a:r>
            <a:r>
              <a:rPr lang="cs-CZ" dirty="0">
                <a:latin typeface="Calibri Light" pitchFamily="34" charset="0"/>
              </a:rPr>
              <a:t> </a:t>
            </a:r>
            <a:r>
              <a:rPr lang="en-US" dirty="0">
                <a:latin typeface="Calibri Light" pitchFamily="34" charset="0"/>
              </a:rPr>
              <a:t>persons, services, goods and capital, and the freedom of establishment.</a:t>
            </a:r>
            <a:endParaRPr lang="cs-CZ" dirty="0">
              <a:latin typeface="Calibri Light" pitchFamily="34" charset="0"/>
            </a:endParaRPr>
          </a:p>
          <a:p>
            <a:pPr>
              <a:buNone/>
            </a:pPr>
            <a:r>
              <a:rPr lang="cs-CZ" dirty="0">
                <a:latin typeface="Calibri Light" pitchFamily="34" charset="0"/>
              </a:rPr>
              <a:t>…</a:t>
            </a:r>
            <a:r>
              <a:rPr lang="en-US" dirty="0">
                <a:latin typeface="Calibri Light" pitchFamily="34" charset="0"/>
              </a:rPr>
              <a:t>Enjoyment of these rights entails </a:t>
            </a:r>
            <a:r>
              <a:rPr lang="en-US" b="1" dirty="0">
                <a:latin typeface="Calibri Light" pitchFamily="34" charset="0"/>
              </a:rPr>
              <a:t>responsibilities and duties with regard to other persons, to the human</a:t>
            </a:r>
            <a:r>
              <a:rPr lang="cs-CZ" b="1" dirty="0">
                <a:latin typeface="Calibri Light" pitchFamily="34" charset="0"/>
              </a:rPr>
              <a:t> </a:t>
            </a:r>
            <a:r>
              <a:rPr lang="en-US" b="1" dirty="0">
                <a:latin typeface="Calibri Light" pitchFamily="34" charset="0"/>
              </a:rPr>
              <a:t>community and to future generations</a:t>
            </a:r>
            <a:r>
              <a:rPr lang="en-US" dirty="0">
                <a:latin typeface="Calibri Light" pitchFamily="34" charset="0"/>
              </a:rPr>
              <a:t>.</a:t>
            </a:r>
            <a:endParaRPr lang="cs-CZ" dirty="0">
              <a:latin typeface="Calibri Light" pitchFamily="34" charset="0"/>
            </a:endParaRPr>
          </a:p>
        </p:txBody>
      </p:sp>
    </p:spTree>
  </p:cSld>
  <p:clrMapOvr>
    <a:masterClrMapping/>
  </p:clrMapOvr>
  <p:transition spd="slow">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02801"/>
            <a:ext cx="10693400" cy="937281"/>
          </a:xfrm>
        </p:spPr>
        <p:txBody>
          <a:bodyPr>
            <a:noAutofit/>
          </a:bodyPr>
          <a:lstStyle/>
          <a:p>
            <a:r>
              <a:rPr lang="en-US" sz="2800" dirty="0">
                <a:latin typeface="Calibri" pitchFamily="34" charset="0"/>
              </a:rPr>
              <a:t>Charter of Fundamental Rights</a:t>
            </a:r>
            <a:r>
              <a:rPr lang="cs-CZ" sz="2800" dirty="0">
                <a:latin typeface="Calibri" pitchFamily="34" charset="0"/>
              </a:rPr>
              <a:t> </a:t>
            </a:r>
            <a:r>
              <a:rPr lang="en-US" sz="2800" dirty="0">
                <a:latin typeface="Calibri" pitchFamily="34" charset="0"/>
              </a:rPr>
              <a:t>of the European Union</a:t>
            </a:r>
            <a:endParaRPr lang="cs-CZ" sz="2800" dirty="0">
              <a:latin typeface="Calibri" pitchFamily="34" charset="0"/>
            </a:endParaRPr>
          </a:p>
        </p:txBody>
      </p:sp>
      <p:sp>
        <p:nvSpPr>
          <p:cNvPr id="3" name="Zástupný symbol pro obsah 2"/>
          <p:cNvSpPr>
            <a:spLocks noGrp="1"/>
          </p:cNvSpPr>
          <p:nvPr>
            <p:ph idx="1"/>
          </p:nvPr>
        </p:nvSpPr>
        <p:spPr>
          <a:xfrm>
            <a:off x="209929" y="1398867"/>
            <a:ext cx="10189332" cy="5954412"/>
          </a:xfrm>
        </p:spPr>
        <p:txBody>
          <a:bodyPr>
            <a:normAutofit fontScale="47500" lnSpcReduction="20000"/>
          </a:bodyPr>
          <a:lstStyle/>
          <a:p>
            <a:pPr>
              <a:buNone/>
            </a:pPr>
            <a:r>
              <a:rPr lang="en-US" sz="4100" b="1" u="sng" dirty="0">
                <a:latin typeface="Calibri Light" pitchFamily="34" charset="0"/>
              </a:rPr>
              <a:t>TITLE</a:t>
            </a:r>
            <a:r>
              <a:rPr lang="en-US" sz="4100" b="1" dirty="0">
                <a:latin typeface="Calibri Light" pitchFamily="34" charset="0"/>
              </a:rPr>
              <a:t> I – DIGNITY</a:t>
            </a:r>
          </a:p>
          <a:p>
            <a:pPr>
              <a:buNone/>
            </a:pPr>
            <a:r>
              <a:rPr lang="en-US" sz="4100" b="1" dirty="0">
                <a:latin typeface="Calibri Light" pitchFamily="34" charset="0"/>
              </a:rPr>
              <a:t>Article 1 – </a:t>
            </a:r>
            <a:r>
              <a:rPr lang="en-US" sz="4100" b="1" u="sng" dirty="0">
                <a:solidFill>
                  <a:srgbClr val="FF0000"/>
                </a:solidFill>
                <a:latin typeface="Calibri Light" pitchFamily="34" charset="0"/>
              </a:rPr>
              <a:t>Human dignity</a:t>
            </a:r>
          </a:p>
          <a:p>
            <a:pPr>
              <a:buNone/>
            </a:pPr>
            <a:r>
              <a:rPr lang="en-US" sz="4100" dirty="0">
                <a:latin typeface="Calibri Light" pitchFamily="34" charset="0"/>
              </a:rPr>
              <a:t>Human dignity is </a:t>
            </a:r>
            <a:r>
              <a:rPr lang="en-US" sz="4100" dirty="0">
                <a:solidFill>
                  <a:srgbClr val="FF0000"/>
                </a:solidFill>
                <a:latin typeface="Calibri Light" pitchFamily="34" charset="0"/>
              </a:rPr>
              <a:t>inviolable</a:t>
            </a:r>
            <a:r>
              <a:rPr lang="en-US" sz="4100" dirty="0">
                <a:latin typeface="Calibri Light" pitchFamily="34" charset="0"/>
              </a:rPr>
              <a:t>. It </a:t>
            </a:r>
            <a:r>
              <a:rPr lang="en-US" sz="4100" dirty="0">
                <a:solidFill>
                  <a:srgbClr val="FF0000"/>
                </a:solidFill>
                <a:latin typeface="Calibri Light" pitchFamily="34" charset="0"/>
              </a:rPr>
              <a:t>must be respected and protected</a:t>
            </a:r>
            <a:r>
              <a:rPr lang="en-US" sz="4100" dirty="0">
                <a:latin typeface="Calibri Light" pitchFamily="34" charset="0"/>
              </a:rPr>
              <a:t>.</a:t>
            </a:r>
          </a:p>
          <a:p>
            <a:pPr>
              <a:buNone/>
            </a:pPr>
            <a:r>
              <a:rPr lang="en-US" sz="4100" b="1" dirty="0">
                <a:latin typeface="Calibri Light" pitchFamily="34" charset="0"/>
              </a:rPr>
              <a:t>Article 2 – Right to life</a:t>
            </a:r>
          </a:p>
          <a:p>
            <a:pPr>
              <a:buNone/>
            </a:pPr>
            <a:r>
              <a:rPr lang="en-US" sz="4100" dirty="0">
                <a:latin typeface="Calibri Light" pitchFamily="34" charset="0"/>
              </a:rPr>
              <a:t>1. Everyone has the right to life.</a:t>
            </a:r>
          </a:p>
          <a:p>
            <a:pPr>
              <a:buNone/>
            </a:pPr>
            <a:r>
              <a:rPr lang="en-US" sz="4100" dirty="0">
                <a:latin typeface="Calibri Light" pitchFamily="34" charset="0"/>
              </a:rPr>
              <a:t>2. No one shall be condemned to the death penalty, or executed.</a:t>
            </a:r>
          </a:p>
          <a:p>
            <a:pPr>
              <a:buNone/>
            </a:pPr>
            <a:r>
              <a:rPr lang="en-US" sz="4100" b="1" dirty="0">
                <a:latin typeface="Calibri Light" pitchFamily="34" charset="0"/>
              </a:rPr>
              <a:t>Article 3 – Right to the </a:t>
            </a:r>
            <a:r>
              <a:rPr lang="en-US" sz="4100" b="1" u="sng" dirty="0">
                <a:solidFill>
                  <a:srgbClr val="FF0000"/>
                </a:solidFill>
                <a:latin typeface="Calibri Light" pitchFamily="34" charset="0"/>
              </a:rPr>
              <a:t>integrity of the person</a:t>
            </a:r>
          </a:p>
          <a:p>
            <a:pPr>
              <a:buNone/>
            </a:pPr>
            <a:r>
              <a:rPr lang="en-US" sz="4100" dirty="0">
                <a:latin typeface="Calibri Light" pitchFamily="34" charset="0"/>
              </a:rPr>
              <a:t>1. Everyone has the right to respect for his or her </a:t>
            </a:r>
            <a:r>
              <a:rPr lang="en-US" sz="4100" dirty="0">
                <a:solidFill>
                  <a:srgbClr val="FF0000"/>
                </a:solidFill>
                <a:latin typeface="Calibri Light" pitchFamily="34" charset="0"/>
              </a:rPr>
              <a:t>physical and mental integrity</a:t>
            </a:r>
            <a:r>
              <a:rPr lang="en-US" sz="4100" dirty="0">
                <a:latin typeface="Calibri Light" pitchFamily="34" charset="0"/>
              </a:rPr>
              <a:t>.</a:t>
            </a:r>
          </a:p>
          <a:p>
            <a:pPr>
              <a:buNone/>
            </a:pPr>
            <a:r>
              <a:rPr lang="en-US" sz="4100" dirty="0">
                <a:latin typeface="Calibri Light" pitchFamily="34" charset="0"/>
              </a:rPr>
              <a:t>2. In the fields of medicine and biology, the following must be respected in particular:</a:t>
            </a:r>
          </a:p>
          <a:p>
            <a:pPr>
              <a:buNone/>
            </a:pPr>
            <a:r>
              <a:rPr lang="en-US" sz="4100" u="sng" dirty="0">
                <a:latin typeface="Calibri Light" pitchFamily="34" charset="0"/>
              </a:rPr>
              <a:t>(a)</a:t>
            </a:r>
            <a:r>
              <a:rPr lang="en-US" sz="4100" dirty="0">
                <a:latin typeface="Calibri Light" pitchFamily="34" charset="0"/>
              </a:rPr>
              <a:t> the free and informed consent of the person concerned, according to the procedures laid down by law</a:t>
            </a:r>
            <a:r>
              <a:rPr lang="cs-CZ" sz="4100" dirty="0">
                <a:latin typeface="Calibri Light" pitchFamily="34" charset="0"/>
              </a:rPr>
              <a:t>;</a:t>
            </a:r>
            <a:endParaRPr lang="en-US" sz="4100" dirty="0">
              <a:latin typeface="Calibri Light" pitchFamily="34" charset="0"/>
            </a:endParaRPr>
          </a:p>
          <a:p>
            <a:pPr>
              <a:buNone/>
            </a:pPr>
            <a:r>
              <a:rPr lang="en-US" sz="4100" u="sng" dirty="0">
                <a:latin typeface="Calibri Light" pitchFamily="34" charset="0"/>
              </a:rPr>
              <a:t>(b)</a:t>
            </a:r>
            <a:r>
              <a:rPr lang="en-US" sz="4100" dirty="0">
                <a:latin typeface="Calibri Light" pitchFamily="34" charset="0"/>
              </a:rPr>
              <a:t> the </a:t>
            </a:r>
            <a:r>
              <a:rPr lang="en-US" sz="4100" dirty="0">
                <a:solidFill>
                  <a:srgbClr val="FF0000"/>
                </a:solidFill>
                <a:latin typeface="Calibri Light" pitchFamily="34" charset="0"/>
              </a:rPr>
              <a:t>prohibition of eugenic practices</a:t>
            </a:r>
            <a:r>
              <a:rPr lang="en-US" sz="4100" dirty="0">
                <a:latin typeface="Calibri Light" pitchFamily="34" charset="0"/>
              </a:rPr>
              <a:t>, in particular those aiming at the </a:t>
            </a:r>
            <a:r>
              <a:rPr lang="en-US" sz="4100" dirty="0">
                <a:solidFill>
                  <a:srgbClr val="FF0000"/>
                </a:solidFill>
                <a:latin typeface="Calibri Light" pitchFamily="34" charset="0"/>
              </a:rPr>
              <a:t>selection of persons</a:t>
            </a:r>
            <a:r>
              <a:rPr lang="en-US" sz="4100" dirty="0">
                <a:latin typeface="Calibri Light" pitchFamily="34" charset="0"/>
              </a:rPr>
              <a:t>;</a:t>
            </a:r>
          </a:p>
          <a:p>
            <a:pPr>
              <a:buNone/>
            </a:pPr>
            <a:r>
              <a:rPr lang="en-US" sz="4100" u="sng" dirty="0">
                <a:latin typeface="Calibri Light" pitchFamily="34" charset="0"/>
              </a:rPr>
              <a:t>(c)</a:t>
            </a:r>
            <a:r>
              <a:rPr lang="en-US" sz="4100" dirty="0">
                <a:latin typeface="Calibri Light" pitchFamily="34" charset="0"/>
              </a:rPr>
              <a:t> the </a:t>
            </a:r>
            <a:r>
              <a:rPr lang="en-US" sz="4100" dirty="0">
                <a:solidFill>
                  <a:srgbClr val="FF0000"/>
                </a:solidFill>
                <a:latin typeface="Calibri Light" pitchFamily="34" charset="0"/>
              </a:rPr>
              <a:t>prohibition on making the human body and its parts as such a source of financial gain</a:t>
            </a:r>
            <a:r>
              <a:rPr lang="en-US" sz="4100" dirty="0">
                <a:latin typeface="Calibri Light" pitchFamily="34" charset="0"/>
              </a:rPr>
              <a:t>;</a:t>
            </a:r>
          </a:p>
          <a:p>
            <a:pPr>
              <a:buNone/>
            </a:pPr>
            <a:r>
              <a:rPr lang="en-US" sz="4100" u="sng" dirty="0">
                <a:latin typeface="Calibri Light" pitchFamily="34" charset="0"/>
              </a:rPr>
              <a:t>(d)</a:t>
            </a:r>
            <a:r>
              <a:rPr lang="en-US" sz="4100" dirty="0">
                <a:latin typeface="Calibri Light" pitchFamily="34" charset="0"/>
              </a:rPr>
              <a:t> the </a:t>
            </a:r>
            <a:r>
              <a:rPr lang="en-US" sz="4100" dirty="0">
                <a:solidFill>
                  <a:srgbClr val="FF0000"/>
                </a:solidFill>
                <a:latin typeface="Calibri Light" pitchFamily="34" charset="0"/>
              </a:rPr>
              <a:t>prohibition of the reproductive cloning of human beings</a:t>
            </a:r>
            <a:r>
              <a:rPr lang="en-US" sz="4100" dirty="0">
                <a:latin typeface="Calibri Light" pitchFamily="34" charset="0"/>
              </a:rPr>
              <a:t>.</a:t>
            </a:r>
            <a:r>
              <a:rPr lang="cs-CZ" sz="4100" dirty="0">
                <a:latin typeface="Calibri Light" pitchFamily="34" charset="0"/>
              </a:rPr>
              <a:t> </a:t>
            </a:r>
            <a:endParaRPr lang="en-US" sz="4100" dirty="0">
              <a:latin typeface="Calibri Light" pitchFamily="34" charset="0"/>
            </a:endParaRPr>
          </a:p>
          <a:p>
            <a:pPr>
              <a:buNone/>
            </a:pPr>
            <a:r>
              <a:rPr lang="en-US" sz="4100" b="1" dirty="0">
                <a:latin typeface="Calibri Light" pitchFamily="34" charset="0"/>
              </a:rPr>
              <a:t>Article 4 – Prohibition of torture and inhuman or degrading treatment or punishment</a:t>
            </a:r>
          </a:p>
          <a:p>
            <a:pPr>
              <a:buNone/>
            </a:pPr>
            <a:r>
              <a:rPr lang="en-US" sz="4100" dirty="0">
                <a:latin typeface="Calibri Light" pitchFamily="34" charset="0"/>
              </a:rPr>
              <a:t>No one shall be subjected to torture or to </a:t>
            </a:r>
            <a:r>
              <a:rPr lang="en-US" sz="4100" dirty="0">
                <a:solidFill>
                  <a:srgbClr val="FF0000"/>
                </a:solidFill>
                <a:latin typeface="Calibri Light" pitchFamily="34" charset="0"/>
              </a:rPr>
              <a:t>inhuman or degrading treatment </a:t>
            </a:r>
            <a:r>
              <a:rPr lang="en-US" sz="4100" dirty="0">
                <a:latin typeface="Calibri Light" pitchFamily="34" charset="0"/>
              </a:rPr>
              <a:t>or punishment.</a:t>
            </a:r>
          </a:p>
          <a:p>
            <a:pPr>
              <a:buNone/>
            </a:pPr>
            <a:r>
              <a:rPr lang="en-US" sz="4100" b="1" dirty="0">
                <a:latin typeface="Calibri Light" pitchFamily="34" charset="0"/>
              </a:rPr>
              <a:t>Article 5 – Prohibition of slavery and forced </a:t>
            </a:r>
            <a:r>
              <a:rPr lang="en-US" sz="4100" b="1" dirty="0" err="1">
                <a:latin typeface="Calibri Light" pitchFamily="34" charset="0"/>
              </a:rPr>
              <a:t>labour</a:t>
            </a:r>
            <a:endParaRPr lang="en-US" sz="4100" b="1" dirty="0">
              <a:latin typeface="Calibri Light" pitchFamily="34" charset="0"/>
            </a:endParaRPr>
          </a:p>
          <a:p>
            <a:pPr>
              <a:buNone/>
            </a:pPr>
            <a:r>
              <a:rPr lang="en-US" sz="4100" dirty="0">
                <a:latin typeface="Calibri Light" pitchFamily="34" charset="0"/>
              </a:rPr>
              <a:t>1. No one shall be held in slavery or servitude.</a:t>
            </a:r>
          </a:p>
          <a:p>
            <a:pPr>
              <a:buNone/>
            </a:pPr>
            <a:r>
              <a:rPr lang="en-US" sz="4100" dirty="0">
                <a:latin typeface="Calibri Light" pitchFamily="34" charset="0"/>
              </a:rPr>
              <a:t>2. No one shall be required to perform forced or compulsory </a:t>
            </a:r>
            <a:r>
              <a:rPr lang="en-US" sz="4100" dirty="0" err="1">
                <a:latin typeface="Calibri Light" pitchFamily="34" charset="0"/>
              </a:rPr>
              <a:t>labour</a:t>
            </a:r>
            <a:r>
              <a:rPr lang="en-US" sz="4100" dirty="0">
                <a:latin typeface="Calibri Light" pitchFamily="34" charset="0"/>
              </a:rPr>
              <a:t>.</a:t>
            </a:r>
          </a:p>
          <a:p>
            <a:pPr>
              <a:buNone/>
            </a:pPr>
            <a:r>
              <a:rPr lang="en-US" sz="4100" dirty="0">
                <a:latin typeface="Calibri Light" pitchFamily="34" charset="0"/>
              </a:rPr>
              <a:t>3. Trafficking in human beings is prohibited.</a:t>
            </a:r>
          </a:p>
          <a:p>
            <a:pPr>
              <a:buNone/>
            </a:pPr>
            <a:endParaRPr lang="cs-CZ" dirty="0"/>
          </a:p>
        </p:txBody>
      </p:sp>
    </p:spTree>
  </p:cSld>
  <p:clrMapOvr>
    <a:masterClrMapping/>
  </p:clrMapOvr>
  <p:transition spd="slow">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Sources</a:t>
            </a:r>
            <a:endParaRPr lang="cs-CZ" dirty="0">
              <a:latin typeface="Calibri" pitchFamily="34" charset="0"/>
            </a:endParaRPr>
          </a:p>
        </p:txBody>
      </p:sp>
      <p:sp>
        <p:nvSpPr>
          <p:cNvPr id="3" name="Zástupný symbol pro obsah 2"/>
          <p:cNvSpPr>
            <a:spLocks noGrp="1"/>
          </p:cNvSpPr>
          <p:nvPr>
            <p:ph idx="1"/>
          </p:nvPr>
        </p:nvSpPr>
        <p:spPr/>
        <p:txBody>
          <a:bodyPr/>
          <a:lstStyle/>
          <a:p>
            <a:r>
              <a:rPr lang="cs-CZ" dirty="0" err="1">
                <a:latin typeface="Calibri Light" pitchFamily="34" charset="0"/>
              </a:rPr>
              <a:t>Manning</a:t>
            </a:r>
            <a:r>
              <a:rPr lang="cs-CZ" dirty="0">
                <a:latin typeface="Calibri Light" pitchFamily="34" charset="0"/>
              </a:rPr>
              <a:t>, R., </a:t>
            </a:r>
            <a:r>
              <a:rPr lang="cs-CZ" dirty="0" err="1">
                <a:latin typeface="Calibri Light" pitchFamily="34" charset="0"/>
              </a:rPr>
              <a:t>Stroud</a:t>
            </a:r>
            <a:r>
              <a:rPr lang="cs-CZ" dirty="0">
                <a:latin typeface="Calibri Light" pitchFamily="34" charset="0"/>
              </a:rPr>
              <a:t>, S. R. </a:t>
            </a:r>
            <a:r>
              <a:rPr lang="cs-CZ" i="1" dirty="0">
                <a:latin typeface="Calibri Light" pitchFamily="34" charset="0"/>
              </a:rPr>
              <a:t>A </a:t>
            </a:r>
            <a:r>
              <a:rPr lang="cs-CZ" i="1" dirty="0" err="1">
                <a:latin typeface="Calibri Light" pitchFamily="34" charset="0"/>
              </a:rPr>
              <a:t>Practical</a:t>
            </a:r>
            <a:r>
              <a:rPr lang="cs-CZ" i="1" dirty="0">
                <a:latin typeface="Calibri Light" pitchFamily="34" charset="0"/>
              </a:rPr>
              <a:t> </a:t>
            </a:r>
            <a:r>
              <a:rPr lang="cs-CZ" i="1" dirty="0" err="1">
                <a:latin typeface="Calibri Light" pitchFamily="34" charset="0"/>
              </a:rPr>
              <a:t>Guide</a:t>
            </a:r>
            <a:r>
              <a:rPr lang="cs-CZ" i="1" dirty="0">
                <a:latin typeface="Calibri Light" pitchFamily="34" charset="0"/>
              </a:rPr>
              <a:t> to </a:t>
            </a:r>
            <a:r>
              <a:rPr lang="cs-CZ" i="1" dirty="0" err="1">
                <a:latin typeface="Calibri Light" pitchFamily="34" charset="0"/>
              </a:rPr>
              <a:t>Ethics</a:t>
            </a:r>
            <a:r>
              <a:rPr lang="cs-CZ" i="1" dirty="0">
                <a:latin typeface="Calibri Light" pitchFamily="34" charset="0"/>
              </a:rPr>
              <a:t>: </a:t>
            </a:r>
            <a:r>
              <a:rPr lang="cs-CZ" i="1" dirty="0" err="1">
                <a:latin typeface="Calibri Light" pitchFamily="34" charset="0"/>
              </a:rPr>
              <a:t>Living</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Leading</a:t>
            </a:r>
            <a:r>
              <a:rPr lang="cs-CZ" i="1" dirty="0">
                <a:latin typeface="Calibri Light" pitchFamily="34" charset="0"/>
              </a:rPr>
              <a:t> </a:t>
            </a:r>
            <a:r>
              <a:rPr lang="cs-CZ" i="1" dirty="0" err="1">
                <a:latin typeface="Calibri Light" pitchFamily="34" charset="0"/>
              </a:rPr>
              <a:t>with</a:t>
            </a:r>
            <a:r>
              <a:rPr lang="cs-CZ" i="1" dirty="0">
                <a:latin typeface="Calibri Light" pitchFamily="34" charset="0"/>
              </a:rPr>
              <a:t> Integrity</a:t>
            </a:r>
            <a:r>
              <a:rPr lang="cs-CZ" dirty="0">
                <a:latin typeface="Calibri Light" pitchFamily="34" charset="0"/>
              </a:rPr>
              <a:t>. </a:t>
            </a:r>
            <a:r>
              <a:rPr lang="cs-CZ" dirty="0" err="1">
                <a:latin typeface="Calibri Light" pitchFamily="34" charset="0"/>
              </a:rPr>
              <a:t>Westview</a:t>
            </a:r>
            <a:r>
              <a:rPr lang="cs-CZ" dirty="0">
                <a:latin typeface="Calibri Light" pitchFamily="34" charset="0"/>
              </a:rPr>
              <a:t> </a:t>
            </a:r>
            <a:r>
              <a:rPr lang="cs-CZ" dirty="0" err="1">
                <a:latin typeface="Calibri Light" pitchFamily="34" charset="0"/>
              </a:rPr>
              <a:t>Press</a:t>
            </a:r>
            <a:r>
              <a:rPr lang="cs-CZ" dirty="0">
                <a:latin typeface="Calibri Light" pitchFamily="34" charset="0"/>
              </a:rPr>
              <a:t>, 2008. ISBN 978-0-8133-4382-2. </a:t>
            </a:r>
            <a:r>
              <a:rPr lang="cs-CZ" dirty="0" err="1">
                <a:latin typeface="Calibri Light" pitchFamily="34" charset="0"/>
              </a:rPr>
              <a:t>Pp</a:t>
            </a:r>
            <a:r>
              <a:rPr lang="cs-CZ" dirty="0">
                <a:latin typeface="Calibri Light" pitchFamily="34" charset="0"/>
              </a:rPr>
              <a:t>. 89-111.</a:t>
            </a:r>
          </a:p>
          <a:p>
            <a:r>
              <a:rPr lang="cs-CZ" dirty="0" err="1">
                <a:latin typeface="Calibri Light" pitchFamily="34" charset="0"/>
              </a:rPr>
              <a:t>Finnis</a:t>
            </a:r>
            <a:r>
              <a:rPr lang="cs-CZ" dirty="0">
                <a:latin typeface="Calibri Light" pitchFamily="34" charset="0"/>
              </a:rPr>
              <a:t>, J. </a:t>
            </a:r>
            <a:r>
              <a:rPr lang="cs-CZ" i="1" dirty="0" err="1">
                <a:latin typeface="Calibri Light" pitchFamily="34" charset="0"/>
              </a:rPr>
              <a:t>Human</a:t>
            </a:r>
            <a:r>
              <a:rPr lang="cs-CZ" i="1" dirty="0">
                <a:latin typeface="Calibri Light" pitchFamily="34" charset="0"/>
              </a:rPr>
              <a:t> </a:t>
            </a:r>
            <a:r>
              <a:rPr lang="cs-CZ" i="1" dirty="0" err="1">
                <a:latin typeface="Calibri Light" pitchFamily="34" charset="0"/>
              </a:rPr>
              <a:t>Right</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Common</a:t>
            </a:r>
            <a:r>
              <a:rPr lang="cs-CZ" i="1" dirty="0">
                <a:latin typeface="Calibri Light" pitchFamily="34" charset="0"/>
              </a:rPr>
              <a:t> </a:t>
            </a:r>
            <a:r>
              <a:rPr lang="cs-CZ" i="1" dirty="0" err="1">
                <a:latin typeface="Calibri Light" pitchFamily="34" charset="0"/>
              </a:rPr>
              <a:t>Good</a:t>
            </a:r>
            <a:r>
              <a:rPr lang="cs-CZ" dirty="0">
                <a:latin typeface="Calibri Light" pitchFamily="34" charset="0"/>
              </a:rPr>
              <a:t>. Oxford 2011. ISBN 978-0-19-958007-1.</a:t>
            </a:r>
          </a:p>
        </p:txBody>
      </p:sp>
    </p:spTree>
  </p:cSld>
  <p:clrMapOvr>
    <a:masterClrMapping/>
  </p:clrMapOvr>
  <p:transition spd="slow">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Bibliography</a:t>
            </a:r>
            <a:endParaRPr lang="cs-CZ" dirty="0">
              <a:latin typeface="Calibri" pitchFamily="34" charset="0"/>
            </a:endParaRPr>
          </a:p>
        </p:txBody>
      </p:sp>
      <p:sp>
        <p:nvSpPr>
          <p:cNvPr id="3" name="Zástupný symbol pro obsah 2"/>
          <p:cNvSpPr>
            <a:spLocks noGrp="1"/>
          </p:cNvSpPr>
          <p:nvPr>
            <p:ph idx="1"/>
          </p:nvPr>
        </p:nvSpPr>
        <p:spPr/>
        <p:txBody>
          <a:bodyPr>
            <a:normAutofit/>
          </a:bodyPr>
          <a:lstStyle/>
          <a:p>
            <a:r>
              <a:rPr lang="en-US" i="1" dirty="0">
                <a:latin typeface="Calibri Light" pitchFamily="34" charset="0"/>
              </a:rPr>
              <a:t>The Person and the Common Good</a:t>
            </a:r>
            <a:br>
              <a:rPr lang="en-US" dirty="0">
                <a:latin typeface="Calibri Light" pitchFamily="34" charset="0"/>
              </a:rPr>
            </a:br>
            <a:r>
              <a:rPr lang="en-US" dirty="0">
                <a:latin typeface="Calibri Light" pitchFamily="34" charset="0"/>
              </a:rPr>
              <a:t>by Jacques Maritain</a:t>
            </a:r>
            <a:r>
              <a:rPr lang="cs-CZ" dirty="0">
                <a:latin typeface="Calibri Light" pitchFamily="34" charset="0"/>
              </a:rPr>
              <a:t>: </a:t>
            </a:r>
            <a:r>
              <a:rPr lang="cs-CZ" dirty="0">
                <a:latin typeface="Calibri Light" pitchFamily="34" charset="0"/>
                <a:hlinkClick r:id="rId2"/>
              </a:rPr>
              <a:t>http://www3.nd.edu/~</a:t>
            </a:r>
            <a:r>
              <a:rPr lang="cs-CZ" dirty="0" err="1">
                <a:latin typeface="Calibri Light" pitchFamily="34" charset="0"/>
                <a:hlinkClick r:id="rId2"/>
              </a:rPr>
              <a:t>maritain</a:t>
            </a:r>
            <a:r>
              <a:rPr lang="cs-CZ" dirty="0">
                <a:latin typeface="Calibri Light" pitchFamily="34" charset="0"/>
                <a:hlinkClick r:id="rId2"/>
              </a:rPr>
              <a:t>/</a:t>
            </a:r>
            <a:r>
              <a:rPr lang="cs-CZ" dirty="0" err="1">
                <a:latin typeface="Calibri Light" pitchFamily="34" charset="0"/>
                <a:hlinkClick r:id="rId2"/>
              </a:rPr>
              <a:t>jmc</a:t>
            </a:r>
            <a:r>
              <a:rPr lang="cs-CZ" dirty="0">
                <a:latin typeface="Calibri Light" pitchFamily="34" charset="0"/>
                <a:hlinkClick r:id="rId2"/>
              </a:rPr>
              <a:t>/</a:t>
            </a:r>
            <a:r>
              <a:rPr lang="cs-CZ" dirty="0" err="1">
                <a:latin typeface="Calibri Light" pitchFamily="34" charset="0"/>
                <a:hlinkClick r:id="rId2"/>
              </a:rPr>
              <a:t>etext</a:t>
            </a:r>
            <a:r>
              <a:rPr lang="cs-CZ" dirty="0">
                <a:latin typeface="Calibri Light" pitchFamily="34" charset="0"/>
                <a:hlinkClick r:id="rId2"/>
              </a:rPr>
              <a:t>/CG.HTM</a:t>
            </a:r>
            <a:endParaRPr lang="cs-CZ" dirty="0">
              <a:latin typeface="Calibri Light" pitchFamily="34" charset="0"/>
            </a:endParaRPr>
          </a:p>
          <a:p>
            <a:r>
              <a:rPr lang="cs-CZ" b="1" dirty="0" err="1">
                <a:latin typeface="Calibri Light" pitchFamily="34" charset="0"/>
              </a:rPr>
              <a:t>Nietzsche</a:t>
            </a:r>
            <a:r>
              <a:rPr lang="cs-CZ" b="1" dirty="0">
                <a:latin typeface="Calibri Light" pitchFamily="34" charset="0"/>
              </a:rPr>
              <a:t>: </a:t>
            </a:r>
            <a:r>
              <a:rPr lang="cs-CZ" b="1" i="1" dirty="0" err="1">
                <a:latin typeface="Calibri Light" pitchFamily="34" charset="0"/>
              </a:rPr>
              <a:t>Thus</a:t>
            </a:r>
            <a:r>
              <a:rPr lang="cs-CZ" b="1" i="1" dirty="0">
                <a:latin typeface="Calibri Light" pitchFamily="34" charset="0"/>
              </a:rPr>
              <a:t> </a:t>
            </a:r>
            <a:r>
              <a:rPr lang="cs-CZ" b="1" i="1" dirty="0" err="1">
                <a:latin typeface="Calibri Light" pitchFamily="34" charset="0"/>
              </a:rPr>
              <a:t>Spoke</a:t>
            </a:r>
            <a:r>
              <a:rPr lang="cs-CZ" b="1" i="1" dirty="0">
                <a:latin typeface="Calibri Light" pitchFamily="34" charset="0"/>
              </a:rPr>
              <a:t> </a:t>
            </a:r>
            <a:r>
              <a:rPr lang="cs-CZ" b="1" i="1" dirty="0" err="1">
                <a:latin typeface="Calibri Light" pitchFamily="34" charset="0"/>
              </a:rPr>
              <a:t>Zarathustra</a:t>
            </a:r>
            <a:r>
              <a:rPr lang="cs-CZ" b="1" dirty="0">
                <a:latin typeface="Calibri Light" pitchFamily="34" charset="0"/>
              </a:rPr>
              <a:t>: </a:t>
            </a:r>
            <a:r>
              <a:rPr lang="cs-CZ" b="1" dirty="0" err="1">
                <a:latin typeface="Calibri Light" pitchFamily="34" charset="0"/>
              </a:rPr>
              <a:t>The</a:t>
            </a:r>
            <a:r>
              <a:rPr lang="cs-CZ" b="1" dirty="0">
                <a:latin typeface="Calibri Light" pitchFamily="34" charset="0"/>
              </a:rPr>
              <a:t> </a:t>
            </a:r>
            <a:r>
              <a:rPr lang="cs-CZ" b="1" dirty="0" err="1">
                <a:latin typeface="Calibri Light" pitchFamily="34" charset="0"/>
              </a:rPr>
              <a:t>Three</a:t>
            </a:r>
            <a:r>
              <a:rPr lang="cs-CZ" b="1" dirty="0">
                <a:latin typeface="Calibri Light" pitchFamily="34" charset="0"/>
              </a:rPr>
              <a:t> </a:t>
            </a:r>
            <a:r>
              <a:rPr lang="cs-CZ" b="1" dirty="0" err="1">
                <a:latin typeface="Calibri Light" pitchFamily="34" charset="0"/>
              </a:rPr>
              <a:t>Metamorphoses</a:t>
            </a:r>
            <a:r>
              <a:rPr lang="cs-CZ" b="1" dirty="0">
                <a:latin typeface="Calibri Light" pitchFamily="34" charset="0"/>
              </a:rPr>
              <a:t>: </a:t>
            </a:r>
            <a:r>
              <a:rPr lang="en-US" b="1" dirty="0">
                <a:latin typeface="Calibri Light" pitchFamily="34" charset="0"/>
                <a:hlinkClick r:id="rId3"/>
              </a:rPr>
              <a:t>http://librivox.bookdesign.biz/book/509</a:t>
            </a:r>
            <a:r>
              <a:rPr lang="cs-CZ" b="1" dirty="0">
                <a:latin typeface="Calibri Light" pitchFamily="34" charset="0"/>
              </a:rPr>
              <a:t>;</a:t>
            </a:r>
          </a:p>
          <a:p>
            <a:pPr>
              <a:buNone/>
            </a:pPr>
            <a:r>
              <a:rPr lang="en-US" b="1" dirty="0">
                <a:latin typeface="Calibri Light" pitchFamily="34" charset="0"/>
                <a:hlinkClick r:id="rId4"/>
              </a:rPr>
              <a:t>http://nietzsche.holtof.com/Nietzsche_thus_spake_zarathustra/I_01.html</a:t>
            </a:r>
            <a:endParaRPr lang="cs-CZ" b="1" dirty="0">
              <a:latin typeface="Calibri Light" pitchFamily="34" charset="0"/>
            </a:endParaRPr>
          </a:p>
          <a:p>
            <a:pPr>
              <a:buNone/>
            </a:pPr>
            <a:endParaRPr lang="en-US" b="1" dirty="0">
              <a:latin typeface="Calibri Light" pitchFamily="34" charset="0"/>
            </a:endParaRPr>
          </a:p>
        </p:txBody>
      </p:sp>
    </p:spTree>
  </p:cSld>
  <p:clrMapOvr>
    <a:masterClrMapping/>
  </p:clrMapOvr>
  <p:transition spd="slow">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latin typeface="Calibri Light" pitchFamily="34" charset="0"/>
              </a:rPr>
              <a:t>Ethics</a:t>
            </a:r>
            <a:r>
              <a:rPr lang="cs-CZ" dirty="0">
                <a:latin typeface="Calibri Light" pitchFamily="34" charset="0"/>
              </a:rPr>
              <a:t> in </a:t>
            </a:r>
            <a:r>
              <a:rPr lang="cs-CZ" dirty="0" err="1">
                <a:latin typeface="Calibri Light" pitchFamily="34" charset="0"/>
              </a:rPr>
              <a:t>Education</a:t>
            </a:r>
            <a:endParaRPr lang="cs-CZ" dirty="0">
              <a:latin typeface="Calibri Light" pitchFamily="34" charset="0"/>
            </a:endParaRPr>
          </a:p>
        </p:txBody>
      </p:sp>
      <p:sp>
        <p:nvSpPr>
          <p:cNvPr id="3" name="Podnadpis 2"/>
          <p:cNvSpPr>
            <a:spLocks noGrp="1"/>
          </p:cNvSpPr>
          <p:nvPr>
            <p:ph type="subTitle" idx="1"/>
          </p:nvPr>
        </p:nvSpPr>
        <p:spPr/>
        <p:txBody>
          <a:bodyPr/>
          <a:lstStyle/>
          <a:p>
            <a:pPr algn="r"/>
            <a:r>
              <a:rPr lang="cs-CZ" dirty="0">
                <a:latin typeface="Calibri Light" pitchFamily="34" charset="0"/>
              </a:rPr>
              <a:t>Zuzana Svobodová</a:t>
            </a:r>
          </a:p>
        </p:txBody>
      </p:sp>
    </p:spTree>
  </p:cSld>
  <p:clrMapOvr>
    <a:masterClrMapping/>
  </p:clrMapOvr>
  <p:transition spd="slow">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720" y="302801"/>
            <a:ext cx="10441960" cy="1260211"/>
          </a:xfrm>
        </p:spPr>
        <p:txBody>
          <a:bodyPr>
            <a:normAutofit/>
          </a:bodyPr>
          <a:lstStyle/>
          <a:p>
            <a:r>
              <a:rPr lang="cs-CZ" dirty="0">
                <a:latin typeface="Calibri" pitchFamily="34" charset="0"/>
              </a:rPr>
              <a:t>T</a:t>
            </a:r>
            <a:r>
              <a:rPr lang="en-US" dirty="0" err="1">
                <a:latin typeface="Calibri" pitchFamily="34" charset="0"/>
              </a:rPr>
              <a:t>heory</a:t>
            </a:r>
            <a:r>
              <a:rPr lang="en-US" dirty="0">
                <a:latin typeface="Calibri" pitchFamily="34" charset="0"/>
              </a:rPr>
              <a:t> of stages of moral development</a:t>
            </a:r>
            <a:br>
              <a:rPr lang="cs-CZ" dirty="0">
                <a:latin typeface="Calibri" pitchFamily="34" charset="0"/>
              </a:rPr>
            </a:br>
            <a:r>
              <a:rPr lang="cs-CZ" dirty="0" err="1">
                <a:latin typeface="Calibri" pitchFamily="34" charset="0"/>
              </a:rPr>
              <a:t>Lawrence</a:t>
            </a:r>
            <a:r>
              <a:rPr lang="cs-CZ" dirty="0">
                <a:latin typeface="Calibri" pitchFamily="34" charset="0"/>
              </a:rPr>
              <a:t> </a:t>
            </a:r>
            <a:r>
              <a:rPr lang="cs-CZ" dirty="0" err="1">
                <a:latin typeface="Calibri" pitchFamily="34" charset="0"/>
              </a:rPr>
              <a:t>Kohlberg</a:t>
            </a:r>
            <a:endParaRPr lang="cs-CZ" dirty="0">
              <a:latin typeface="Calibri" pitchFamily="34" charset="0"/>
            </a:endParaRPr>
          </a:p>
        </p:txBody>
      </p:sp>
      <p:sp>
        <p:nvSpPr>
          <p:cNvPr id="3" name="Zástupný symbol pro obsah 2"/>
          <p:cNvSpPr>
            <a:spLocks noGrp="1"/>
          </p:cNvSpPr>
          <p:nvPr>
            <p:ph idx="1"/>
          </p:nvPr>
        </p:nvSpPr>
        <p:spPr>
          <a:xfrm>
            <a:off x="209930" y="1764295"/>
            <a:ext cx="10273541" cy="4990084"/>
          </a:xfrm>
        </p:spPr>
        <p:txBody>
          <a:bodyPr>
            <a:normAutofit fontScale="70000" lnSpcReduction="20000"/>
          </a:bodyPr>
          <a:lstStyle/>
          <a:p>
            <a:pPr>
              <a:buNone/>
            </a:pPr>
            <a:r>
              <a:rPr lang="en-US" i="1" dirty="0">
                <a:latin typeface="Calibri Light" pitchFamily="34" charset="0"/>
              </a:rPr>
              <a:t>Level 1 </a:t>
            </a:r>
            <a:r>
              <a:rPr lang="en-US" b="1" i="1" dirty="0">
                <a:latin typeface="Calibri Light" pitchFamily="34" charset="0"/>
              </a:rPr>
              <a:t>Pre-Conventional</a:t>
            </a:r>
            <a:endParaRPr lang="cs-CZ" b="1" dirty="0">
              <a:latin typeface="Calibri Light" pitchFamily="34" charset="0"/>
            </a:endParaRPr>
          </a:p>
          <a:p>
            <a:pPr marL="586719" indent="-586719">
              <a:buAutoNum type="arabicPeriod"/>
            </a:pPr>
            <a:r>
              <a:rPr lang="en-US" dirty="0">
                <a:latin typeface="Calibri Light" pitchFamily="34" charset="0"/>
              </a:rPr>
              <a:t>Obedience and punishment orientation (</a:t>
            </a:r>
            <a:r>
              <a:rPr lang="en-US" i="1" dirty="0">
                <a:latin typeface="Calibri Light" pitchFamily="34" charset="0"/>
              </a:rPr>
              <a:t>How can I avoid punishment?</a:t>
            </a:r>
            <a:r>
              <a:rPr lang="en-US" dirty="0">
                <a:latin typeface="Calibri Light" pitchFamily="34" charset="0"/>
              </a:rPr>
              <a:t>)</a:t>
            </a:r>
            <a:endParaRPr lang="cs-CZ" dirty="0">
              <a:latin typeface="Calibri Light" pitchFamily="34" charset="0"/>
            </a:endParaRPr>
          </a:p>
          <a:p>
            <a:pPr marL="586719" indent="-586719">
              <a:buAutoNum type="arabicPeriod"/>
            </a:pPr>
            <a:r>
              <a:rPr lang="en-US" dirty="0">
                <a:latin typeface="Calibri Light" pitchFamily="34" charset="0"/>
              </a:rPr>
              <a:t>Self-interest orientation (</a:t>
            </a:r>
            <a:r>
              <a:rPr lang="en-US" i="1" dirty="0">
                <a:latin typeface="Calibri Light" pitchFamily="34" charset="0"/>
              </a:rPr>
              <a:t>What's in it for me?</a:t>
            </a:r>
            <a:r>
              <a:rPr lang="en-US" dirty="0">
                <a:latin typeface="Calibri Light" pitchFamily="34" charset="0"/>
              </a:rPr>
              <a:t>)</a:t>
            </a:r>
            <a:endParaRPr lang="cs-CZ" dirty="0">
              <a:latin typeface="Calibri Light" pitchFamily="34" charset="0"/>
            </a:endParaRPr>
          </a:p>
          <a:p>
            <a:pPr marL="586719" indent="-586719" algn="r">
              <a:buNone/>
            </a:pPr>
            <a:r>
              <a:rPr lang="en-US" b="1" i="1" dirty="0">
                <a:solidFill>
                  <a:srgbClr val="FF0000"/>
                </a:solidFill>
                <a:latin typeface="Calibri Light" pitchFamily="34" charset="0"/>
              </a:rPr>
              <a:t>Paying for a benefit</a:t>
            </a:r>
            <a:endParaRPr lang="cs-CZ" b="1" dirty="0">
              <a:solidFill>
                <a:srgbClr val="FF0000"/>
              </a:solidFill>
              <a:latin typeface="Calibri Light" pitchFamily="34" charset="0"/>
            </a:endParaRPr>
          </a:p>
          <a:p>
            <a:pPr>
              <a:buNone/>
            </a:pPr>
            <a:r>
              <a:rPr lang="en-US" i="1" dirty="0">
                <a:latin typeface="Calibri Light" pitchFamily="34" charset="0"/>
              </a:rPr>
              <a:t>Level 2 </a:t>
            </a:r>
            <a:r>
              <a:rPr lang="en-US" b="1" i="1" dirty="0">
                <a:latin typeface="Calibri Light" pitchFamily="34" charset="0"/>
              </a:rPr>
              <a:t>Conventional</a:t>
            </a:r>
            <a:endParaRPr lang="cs-CZ" b="1" dirty="0">
              <a:latin typeface="Calibri Light" pitchFamily="34" charset="0"/>
            </a:endParaRPr>
          </a:p>
          <a:p>
            <a:pPr>
              <a:buNone/>
            </a:pPr>
            <a:r>
              <a:rPr lang="en-US" dirty="0">
                <a:latin typeface="Calibri Light" pitchFamily="34" charset="0"/>
              </a:rPr>
              <a:t>3. Interpersonal accord and conformity (</a:t>
            </a:r>
            <a:r>
              <a:rPr lang="en-US" i="1" dirty="0">
                <a:latin typeface="Calibri Light" pitchFamily="34" charset="0"/>
              </a:rPr>
              <a:t>Social norms</a:t>
            </a:r>
            <a:r>
              <a:rPr lang="en-US" dirty="0">
                <a:latin typeface="Calibri Light" pitchFamily="34" charset="0"/>
              </a:rPr>
              <a:t>) (</a:t>
            </a:r>
            <a:r>
              <a:rPr lang="en-US" i="1" dirty="0">
                <a:latin typeface="Calibri Light" pitchFamily="34" charset="0"/>
              </a:rPr>
              <a:t>The good boy/girl attitude</a:t>
            </a:r>
            <a:r>
              <a:rPr lang="en-US" dirty="0">
                <a:latin typeface="Calibri Light" pitchFamily="34" charset="0"/>
              </a:rPr>
              <a:t>)</a:t>
            </a:r>
            <a:endParaRPr lang="cs-CZ" dirty="0">
              <a:latin typeface="Calibri Light" pitchFamily="34" charset="0"/>
            </a:endParaRPr>
          </a:p>
          <a:p>
            <a:pPr>
              <a:buNone/>
            </a:pPr>
            <a:r>
              <a:rPr lang="en-US" dirty="0">
                <a:latin typeface="Calibri Light" pitchFamily="34" charset="0"/>
              </a:rPr>
              <a:t>4. Authority and social-order maintaining orientation</a:t>
            </a:r>
            <a:endParaRPr lang="cs-CZ" dirty="0">
              <a:latin typeface="Calibri Light" pitchFamily="34" charset="0"/>
            </a:endParaRPr>
          </a:p>
          <a:p>
            <a:pPr algn="r">
              <a:buNone/>
            </a:pPr>
            <a:r>
              <a:rPr lang="en-US" b="1" i="1" dirty="0">
                <a:solidFill>
                  <a:srgbClr val="FF0000"/>
                </a:solidFill>
                <a:latin typeface="Calibri Light" pitchFamily="34" charset="0"/>
              </a:rPr>
              <a:t>Law and order</a:t>
            </a:r>
            <a:r>
              <a:rPr lang="cs-CZ" b="1" i="1" dirty="0">
                <a:solidFill>
                  <a:srgbClr val="FF0000"/>
                </a:solidFill>
                <a:latin typeface="Calibri Light" pitchFamily="34" charset="0"/>
              </a:rPr>
              <a:t> m</a:t>
            </a:r>
            <a:r>
              <a:rPr lang="en-US" b="1" i="1" dirty="0" err="1">
                <a:solidFill>
                  <a:srgbClr val="FF0000"/>
                </a:solidFill>
                <a:latin typeface="Calibri Light" pitchFamily="34" charset="0"/>
              </a:rPr>
              <a:t>orality</a:t>
            </a:r>
            <a:endParaRPr lang="cs-CZ" b="1" dirty="0">
              <a:solidFill>
                <a:srgbClr val="FF0000"/>
              </a:solidFill>
              <a:latin typeface="Calibri Light" pitchFamily="34" charset="0"/>
            </a:endParaRPr>
          </a:p>
          <a:p>
            <a:pPr>
              <a:buNone/>
            </a:pPr>
            <a:r>
              <a:rPr lang="en-US" i="1" dirty="0">
                <a:latin typeface="Calibri Light" pitchFamily="34" charset="0"/>
              </a:rPr>
              <a:t>Level 3 </a:t>
            </a:r>
            <a:r>
              <a:rPr lang="en-US" b="1" i="1" dirty="0">
                <a:latin typeface="Calibri Light" pitchFamily="34" charset="0"/>
              </a:rPr>
              <a:t>Post-Conventional</a:t>
            </a:r>
            <a:endParaRPr lang="cs-CZ" b="1" dirty="0">
              <a:latin typeface="Calibri Light" pitchFamily="34" charset="0"/>
            </a:endParaRPr>
          </a:p>
          <a:p>
            <a:pPr>
              <a:buNone/>
            </a:pPr>
            <a:r>
              <a:rPr lang="en-US" dirty="0">
                <a:latin typeface="Calibri Light" pitchFamily="34" charset="0"/>
              </a:rPr>
              <a:t>5. Social contract orientation</a:t>
            </a:r>
            <a:endParaRPr lang="cs-CZ" dirty="0">
              <a:latin typeface="Calibri Light" pitchFamily="34" charset="0"/>
            </a:endParaRPr>
          </a:p>
          <a:p>
            <a:pPr>
              <a:buNone/>
            </a:pPr>
            <a:r>
              <a:rPr lang="en-US" dirty="0">
                <a:latin typeface="Calibri Light" pitchFamily="34" charset="0"/>
              </a:rPr>
              <a:t>6. Universal ethical principles</a:t>
            </a:r>
            <a:endParaRPr lang="cs-CZ" dirty="0">
              <a:latin typeface="Calibri Light" pitchFamily="34" charset="0"/>
            </a:endParaRPr>
          </a:p>
          <a:p>
            <a:pPr>
              <a:buNone/>
            </a:pPr>
            <a:r>
              <a:rPr lang="cs-CZ" dirty="0">
                <a:latin typeface="Calibri Light" pitchFamily="34" charset="0"/>
              </a:rPr>
              <a:t>7. </a:t>
            </a:r>
            <a:r>
              <a:rPr lang="en-US" dirty="0">
                <a:latin typeface="Calibri Light" pitchFamily="34" charset="0"/>
              </a:rPr>
              <a:t>Transcendental Morality, or Morality of Cosmic Orientation — which linked religion with moral reasoning</a:t>
            </a:r>
            <a:endParaRPr lang="cs-CZ" dirty="0">
              <a:latin typeface="Calibri Light" pitchFamily="34" charset="0"/>
            </a:endParaRPr>
          </a:p>
          <a:p>
            <a:pPr algn="r">
              <a:buNone/>
            </a:pPr>
            <a:r>
              <a:rPr lang="en-US" b="1" i="1" dirty="0">
                <a:solidFill>
                  <a:srgbClr val="FF0000"/>
                </a:solidFill>
                <a:latin typeface="Calibri Light" pitchFamily="34" charset="0"/>
              </a:rPr>
              <a:t>Principled conscience</a:t>
            </a:r>
            <a:endParaRPr lang="cs-CZ" b="1" dirty="0">
              <a:solidFill>
                <a:srgbClr val="FF0000"/>
              </a:solidFill>
              <a:latin typeface="Calibri Light" pitchFamily="34" charset="0"/>
            </a:endParaRPr>
          </a:p>
        </p:txBody>
      </p:sp>
      <p:sp>
        <p:nvSpPr>
          <p:cNvPr id="4" name="Zástupný symbol pro číslo snímku 3"/>
          <p:cNvSpPr>
            <a:spLocks noGrp="1"/>
          </p:cNvSpPr>
          <p:nvPr>
            <p:ph type="sldNum" sz="quarter" idx="12"/>
          </p:nvPr>
        </p:nvSpPr>
        <p:spPr/>
        <p:txBody>
          <a:bodyPr/>
          <a:lstStyle/>
          <a:p>
            <a:fld id="{FAF69003-D961-4E6A-B48B-65D082597A2E}" type="slidenum">
              <a:rPr lang="cs-CZ" smtClean="0"/>
              <a:pPr/>
              <a:t>149</a:t>
            </a:fld>
            <a:endParaRPr lang="cs-CZ"/>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3294" y="1179094"/>
            <a:ext cx="9509113" cy="6015399"/>
          </a:xfrm>
        </p:spPr>
        <p:txBody>
          <a:bodyPr>
            <a:normAutofit fontScale="90000"/>
          </a:bodyPr>
          <a:lstStyle/>
          <a:p>
            <a:pPr algn="l"/>
            <a:r>
              <a:rPr lang="cs-CZ" sz="7500" dirty="0" err="1">
                <a:latin typeface="Calibri Light" pitchFamily="34" charset="0"/>
              </a:rPr>
              <a:t>What</a:t>
            </a:r>
            <a:r>
              <a:rPr lang="cs-CZ" sz="7500" dirty="0">
                <a:latin typeface="Calibri Light" pitchFamily="34" charset="0"/>
              </a:rPr>
              <a:t> </a:t>
            </a:r>
            <a:r>
              <a:rPr lang="cs-CZ" sz="7500" dirty="0" err="1">
                <a:latin typeface="Calibri Light" pitchFamily="34" charset="0"/>
              </a:rPr>
              <a:t>is</a:t>
            </a:r>
            <a:r>
              <a:rPr lang="cs-CZ" sz="7500" dirty="0">
                <a:latin typeface="Calibri Light" pitchFamily="34" charset="0"/>
              </a:rPr>
              <a:t> … </a:t>
            </a:r>
            <a:r>
              <a:rPr lang="cs-CZ" sz="4600" dirty="0">
                <a:latin typeface="Calibri Light" pitchFamily="34" charset="0"/>
              </a:rPr>
              <a:t>(</a:t>
            </a:r>
            <a:r>
              <a:rPr lang="cs-CZ" sz="4600" dirty="0" err="1">
                <a:latin typeface="Calibri Light" pitchFamily="34" charset="0"/>
              </a:rPr>
              <a:t>value</a:t>
            </a:r>
            <a:r>
              <a:rPr lang="cs-CZ" sz="4600" dirty="0">
                <a:latin typeface="Calibri Light" pitchFamily="34" charset="0"/>
              </a:rPr>
              <a:t> </a:t>
            </a:r>
            <a:r>
              <a:rPr lang="cs-CZ" sz="4600" dirty="0" err="1">
                <a:latin typeface="Calibri Light" pitchFamily="34" charset="0"/>
              </a:rPr>
              <a:t>after</a:t>
            </a:r>
            <a:r>
              <a:rPr lang="cs-CZ" sz="4600" dirty="0">
                <a:latin typeface="Calibri Light" pitchFamily="34" charset="0"/>
              </a:rPr>
              <a:t> </a:t>
            </a:r>
            <a:r>
              <a:rPr lang="cs-CZ" sz="4600" dirty="0" err="1">
                <a:latin typeface="Calibri Light" pitchFamily="34" charset="0"/>
              </a:rPr>
              <a:t>your</a:t>
            </a:r>
            <a:r>
              <a:rPr lang="cs-CZ" sz="4600" dirty="0">
                <a:latin typeface="Calibri Light" pitchFamily="34" charset="0"/>
              </a:rPr>
              <a:t> </a:t>
            </a:r>
            <a:r>
              <a:rPr lang="cs-CZ" sz="4600" dirty="0" err="1">
                <a:latin typeface="Calibri Light" pitchFamily="34" charset="0"/>
              </a:rPr>
              <a:t>motivation</a:t>
            </a:r>
            <a:r>
              <a:rPr lang="cs-CZ" sz="4600" dirty="0">
                <a:latin typeface="Calibri Light" pitchFamily="34" charset="0"/>
              </a:rPr>
              <a:t>?) </a:t>
            </a:r>
            <a:br>
              <a:rPr lang="cs-CZ" sz="7500" dirty="0">
                <a:latin typeface="Calibri Light" pitchFamily="34" charset="0"/>
              </a:rPr>
            </a:br>
            <a:br>
              <a:rPr lang="cs-CZ" dirty="0">
                <a:latin typeface="Calibri Light" pitchFamily="34" charset="0"/>
              </a:rPr>
            </a:br>
            <a:r>
              <a:rPr lang="cs-CZ" dirty="0">
                <a:latin typeface="Calibri Light" pitchFamily="34" charset="0"/>
              </a:rPr>
              <a:t>(</a:t>
            </a:r>
            <a:r>
              <a:rPr lang="cs-CZ" dirty="0" err="1">
                <a:latin typeface="Calibri Light" pitchFamily="34" charset="0"/>
              </a:rPr>
              <a:t>well</a:t>
            </a:r>
            <a:r>
              <a:rPr lang="cs-CZ" dirty="0">
                <a:latin typeface="Calibri Light" pitchFamily="34" charset="0"/>
              </a:rPr>
              <a:t>-</a:t>
            </a:r>
            <a:r>
              <a:rPr lang="cs-CZ" dirty="0" err="1">
                <a:latin typeface="Calibri Light" pitchFamily="34" charset="0"/>
              </a:rPr>
              <a:t>being</a:t>
            </a:r>
            <a:r>
              <a:rPr lang="cs-CZ" dirty="0">
                <a:latin typeface="Calibri Light" pitchFamily="34" charset="0"/>
              </a:rPr>
              <a:t>, </a:t>
            </a:r>
            <a:r>
              <a:rPr lang="cs-CZ" dirty="0" err="1">
                <a:latin typeface="Calibri Light" pitchFamily="34" charset="0"/>
              </a:rPr>
              <a:t>life</a:t>
            </a:r>
            <a:r>
              <a:rPr lang="cs-CZ" dirty="0">
                <a:latin typeface="Calibri Light" pitchFamily="34" charset="0"/>
              </a:rPr>
              <a:t>, love, </a:t>
            </a:r>
            <a:r>
              <a:rPr lang="cs-CZ" dirty="0" err="1">
                <a:latin typeface="Calibri Light" pitchFamily="34" charset="0"/>
              </a:rPr>
              <a:t>fortitude</a:t>
            </a:r>
            <a:r>
              <a:rPr lang="cs-CZ" dirty="0">
                <a:latin typeface="Calibri Light" pitchFamily="34" charset="0"/>
              </a:rPr>
              <a:t>, …)</a:t>
            </a:r>
            <a:br>
              <a:rPr lang="cs-CZ" dirty="0">
                <a:latin typeface="Calibri Light" pitchFamily="34" charset="0"/>
              </a:rPr>
            </a:br>
            <a:br>
              <a:rPr lang="cs-CZ" dirty="0">
                <a:latin typeface="Calibri Light" pitchFamily="34" charset="0"/>
              </a:rPr>
            </a:br>
            <a:r>
              <a:rPr lang="cs-CZ" dirty="0">
                <a:latin typeface="Calibri Light" pitchFamily="34" charset="0"/>
              </a:rPr>
              <a:t>		</a:t>
            </a:r>
            <a:r>
              <a:rPr lang="cs-CZ" sz="6000" dirty="0">
                <a:latin typeface="Calibri Light" pitchFamily="34" charset="0"/>
              </a:rPr>
              <a:t>dignity?</a:t>
            </a:r>
            <a:br>
              <a:rPr lang="cs-CZ" sz="6000" dirty="0">
                <a:latin typeface="Calibri Light" pitchFamily="34" charset="0"/>
              </a:rPr>
            </a:br>
            <a:r>
              <a:rPr lang="cs-CZ" sz="6000" dirty="0">
                <a:latin typeface="Calibri Light" pitchFamily="34" charset="0"/>
              </a:rPr>
              <a:t>				</a:t>
            </a:r>
            <a:r>
              <a:rPr lang="cs-CZ" sz="6000" dirty="0" err="1">
                <a:latin typeface="Calibri Light" pitchFamily="34" charset="0"/>
              </a:rPr>
              <a:t>virtue</a:t>
            </a:r>
            <a:r>
              <a:rPr lang="cs-CZ" dirty="0">
                <a:latin typeface="Calibri Light" pitchFamily="34" charset="0"/>
              </a:rPr>
              <a:t>?								         </a:t>
            </a:r>
            <a:r>
              <a:rPr lang="cs-CZ" sz="8300" dirty="0" err="1">
                <a:latin typeface="Calibri Light" pitchFamily="34" charset="0"/>
              </a:rPr>
              <a:t>value</a:t>
            </a:r>
            <a:r>
              <a:rPr lang="cs-CZ" sz="8300" dirty="0">
                <a:latin typeface="Calibri Light" pitchFamily="34" charset="0"/>
              </a:rPr>
              <a:t> ?</a:t>
            </a:r>
          </a:p>
        </p:txBody>
      </p:sp>
    </p:spTree>
  </p:cSld>
  <p:clrMapOvr>
    <a:masterClrMapping/>
  </p:clrMapOvr>
  <p:transition spd="slow">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4670" y="302801"/>
            <a:ext cx="9624060" cy="857889"/>
          </a:xfrm>
        </p:spPr>
        <p:txBody>
          <a:bodyPr/>
          <a:lstStyle/>
          <a:p>
            <a:r>
              <a:rPr lang="cs-CZ" dirty="0" err="1">
                <a:latin typeface="Calibri" pitchFamily="34" charset="0"/>
              </a:rPr>
              <a:t>Heinz</a:t>
            </a:r>
            <a:r>
              <a:rPr lang="cs-CZ" dirty="0">
                <a:latin typeface="Calibri" pitchFamily="34" charset="0"/>
              </a:rPr>
              <a:t>'s </a:t>
            </a:r>
            <a:r>
              <a:rPr lang="cs-CZ" dirty="0" err="1">
                <a:latin typeface="Calibri" pitchFamily="34" charset="0"/>
              </a:rPr>
              <a:t>dilemma</a:t>
            </a:r>
            <a:endParaRPr lang="cs-CZ" dirty="0">
              <a:latin typeface="Calibri" pitchFamily="34" charset="0"/>
            </a:endParaRPr>
          </a:p>
        </p:txBody>
      </p:sp>
      <p:sp>
        <p:nvSpPr>
          <p:cNvPr id="3" name="Zástupný symbol pro obsah 2"/>
          <p:cNvSpPr>
            <a:spLocks noGrp="1"/>
          </p:cNvSpPr>
          <p:nvPr>
            <p:ph idx="1"/>
          </p:nvPr>
        </p:nvSpPr>
        <p:spPr>
          <a:xfrm>
            <a:off x="209930" y="1398867"/>
            <a:ext cx="10273541" cy="5954412"/>
          </a:xfrm>
        </p:spPr>
        <p:txBody>
          <a:bodyPr>
            <a:noAutofit/>
          </a:bodyPr>
          <a:lstStyle/>
          <a:p>
            <a:pPr>
              <a:buNone/>
            </a:pPr>
            <a:r>
              <a:rPr lang="en-US" sz="2300" dirty="0">
                <a:latin typeface="Calibri Light" pitchFamily="34" charset="0"/>
              </a:rPr>
              <a:t>A woman was near death from a special kind of cancer. There was one drug that the doctors thought might save her. It was a form of radium that a druggist in the same town had recently discovered. The drug was expensive to make, but the druggist was charging ten times what the drug cost him to produce. He paid $200 for the radium and charged $2,000 for a small dose of the drug. The sick woman's husband, Heinz, went to everyone he knew to borrow the money, but he could only get together about $1,000 which is half of what it cost. He told the druggist that his wife was dying and asked him to sell it cheaper or let him pay later. But the druggist said: “No, I discovered the drug and I'm going to make money from it.” So Heinz got desperate and broke into the man's laboratory to steal the drug for his wife. </a:t>
            </a:r>
            <a:r>
              <a:rPr lang="en-US" sz="2300" b="1" dirty="0">
                <a:latin typeface="Calibri Light" pitchFamily="34" charset="0"/>
              </a:rPr>
              <a:t>Should Heinz have broken into the laboratory to steal the drug for his wife? Why or why not?</a:t>
            </a:r>
          </a:p>
          <a:p>
            <a:pPr>
              <a:buNone/>
            </a:pPr>
            <a:r>
              <a:rPr lang="en-US" sz="2300" dirty="0">
                <a:latin typeface="Calibri Light" pitchFamily="34" charset="0"/>
              </a:rPr>
              <a:t>From a theoretical point of view, it is not important what the participant thinks that Heinz should do. Kohlberg's theory holds that the </a:t>
            </a:r>
            <a:r>
              <a:rPr lang="en-US" sz="2300" b="1" dirty="0">
                <a:latin typeface="Calibri Light" pitchFamily="34" charset="0"/>
              </a:rPr>
              <a:t>justification</a:t>
            </a:r>
            <a:r>
              <a:rPr lang="en-US" sz="2300" dirty="0">
                <a:latin typeface="Calibri Light" pitchFamily="34" charset="0"/>
              </a:rPr>
              <a:t> the participant offers is what is significant, the form of their response. Below are some of many examples of possible arguments:</a:t>
            </a:r>
          </a:p>
        </p:txBody>
      </p:sp>
      <p:sp>
        <p:nvSpPr>
          <p:cNvPr id="4" name="Zástupný symbol pro číslo snímku 3"/>
          <p:cNvSpPr>
            <a:spLocks noGrp="1"/>
          </p:cNvSpPr>
          <p:nvPr>
            <p:ph type="sldNum" sz="quarter" idx="12"/>
          </p:nvPr>
        </p:nvSpPr>
        <p:spPr/>
        <p:txBody>
          <a:bodyPr/>
          <a:lstStyle/>
          <a:p>
            <a:fld id="{FAF69003-D961-4E6A-B48B-65D082597A2E}" type="slidenum">
              <a:rPr lang="cs-CZ" smtClean="0"/>
              <a:pPr/>
              <a:t>150</a:t>
            </a:fld>
            <a:endParaRPr lang="cs-CZ"/>
          </a:p>
        </p:txBody>
      </p:sp>
    </p:spTree>
  </p:cSld>
  <p:clrMapOvr>
    <a:masterClrMapping/>
  </p:clrMapOvr>
  <p:transition spd="slow">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4670" y="302801"/>
            <a:ext cx="9624060" cy="778497"/>
          </a:xfrm>
        </p:spPr>
        <p:txBody>
          <a:bodyPr>
            <a:normAutofit/>
          </a:bodyPr>
          <a:lstStyle/>
          <a:p>
            <a:r>
              <a:rPr lang="cs-CZ" dirty="0" err="1">
                <a:latin typeface="Calibri" pitchFamily="34" charset="0"/>
              </a:rPr>
              <a:t>Heinz</a:t>
            </a:r>
            <a:r>
              <a:rPr lang="cs-CZ" dirty="0">
                <a:latin typeface="Calibri" pitchFamily="34" charset="0"/>
              </a:rPr>
              <a:t>'s </a:t>
            </a:r>
            <a:r>
              <a:rPr lang="cs-CZ" dirty="0" err="1">
                <a:latin typeface="Calibri" pitchFamily="34" charset="0"/>
              </a:rPr>
              <a:t>dilemma</a:t>
            </a:r>
            <a:endParaRPr lang="cs-CZ" dirty="0">
              <a:latin typeface="Calibri" pitchFamily="34" charset="0"/>
            </a:endParaRPr>
          </a:p>
        </p:txBody>
      </p:sp>
      <p:sp>
        <p:nvSpPr>
          <p:cNvPr id="3" name="Zástupný symbol pro obsah 2"/>
          <p:cNvSpPr>
            <a:spLocks noGrp="1"/>
          </p:cNvSpPr>
          <p:nvPr>
            <p:ph idx="1"/>
          </p:nvPr>
        </p:nvSpPr>
        <p:spPr>
          <a:xfrm>
            <a:off x="209930" y="1319475"/>
            <a:ext cx="10273541" cy="6033804"/>
          </a:xfrm>
        </p:spPr>
        <p:txBody>
          <a:bodyPr>
            <a:noAutofit/>
          </a:bodyPr>
          <a:lstStyle/>
          <a:p>
            <a:pPr>
              <a:buNone/>
            </a:pPr>
            <a:r>
              <a:rPr lang="en-US" sz="2300" b="1" dirty="0">
                <a:latin typeface="Calibri Light" pitchFamily="34" charset="0"/>
              </a:rPr>
              <a:t>Stage one </a:t>
            </a:r>
            <a:r>
              <a:rPr lang="en-US" sz="2300" dirty="0">
                <a:latin typeface="Calibri Light" pitchFamily="34" charset="0"/>
              </a:rPr>
              <a:t>(</a:t>
            </a:r>
            <a:r>
              <a:rPr lang="en-US" sz="2300" b="1" i="1" dirty="0">
                <a:latin typeface="Calibri Light" pitchFamily="34" charset="0"/>
              </a:rPr>
              <a:t>obedience</a:t>
            </a:r>
            <a:r>
              <a:rPr lang="en-US" sz="2300" dirty="0">
                <a:latin typeface="Calibri Light" pitchFamily="34" charset="0"/>
              </a:rPr>
              <a:t>): Heinz should not steal the medicine because he will consequently be put in prison which will mean he is a bad person.</a:t>
            </a:r>
          </a:p>
          <a:p>
            <a:pPr>
              <a:buNone/>
            </a:pPr>
            <a:r>
              <a:rPr lang="en-US" sz="2300" dirty="0">
                <a:latin typeface="Calibri Light" pitchFamily="34" charset="0"/>
              </a:rPr>
              <a:t>    Or: Heinz should steal the medicine because it is only worth $200 and not how much the druggist wanted for it; Heinz had even offered to pay for it and was not stealing anything else.</a:t>
            </a:r>
          </a:p>
          <a:p>
            <a:pPr>
              <a:buNone/>
            </a:pPr>
            <a:r>
              <a:rPr lang="en-US" sz="2300" dirty="0">
                <a:latin typeface="Calibri Light" pitchFamily="34" charset="0"/>
              </a:rPr>
              <a:t> </a:t>
            </a:r>
            <a:r>
              <a:rPr lang="en-US" sz="2300" b="1" dirty="0">
                <a:latin typeface="Calibri Light" pitchFamily="34" charset="0"/>
              </a:rPr>
              <a:t>Stage two </a:t>
            </a:r>
            <a:r>
              <a:rPr lang="en-US" sz="2300" dirty="0">
                <a:latin typeface="Calibri Light" pitchFamily="34" charset="0"/>
              </a:rPr>
              <a:t>(</a:t>
            </a:r>
            <a:r>
              <a:rPr lang="en-US" sz="2300" b="1" i="1" dirty="0">
                <a:latin typeface="Calibri Light" pitchFamily="34" charset="0"/>
              </a:rPr>
              <a:t>self-interest): </a:t>
            </a:r>
            <a:r>
              <a:rPr lang="en-US" sz="2300" dirty="0">
                <a:latin typeface="Calibri Light" pitchFamily="34" charset="0"/>
              </a:rPr>
              <a:t>Heinz should steal the medicine because he will be much happier if he saves his wife, even if he will have to serve a prison sentence.</a:t>
            </a:r>
          </a:p>
          <a:p>
            <a:pPr>
              <a:buNone/>
            </a:pPr>
            <a:r>
              <a:rPr lang="en-US" sz="2300" dirty="0">
                <a:latin typeface="Calibri Light" pitchFamily="34" charset="0"/>
              </a:rPr>
              <a:t>    Or: Heinz should not steal the medicine because prison is an awful place, and he would more likely languish in a jail cell than over his wife's death.</a:t>
            </a:r>
            <a:endParaRPr lang="cs-CZ" sz="2300" dirty="0">
              <a:latin typeface="Calibri Light" pitchFamily="34" charset="0"/>
            </a:endParaRPr>
          </a:p>
          <a:p>
            <a:pPr>
              <a:buNone/>
            </a:pPr>
            <a:r>
              <a:rPr lang="en-US" sz="2300" b="1" dirty="0">
                <a:latin typeface="Calibri Light" pitchFamily="34" charset="0"/>
              </a:rPr>
              <a:t>Stage three </a:t>
            </a:r>
            <a:r>
              <a:rPr lang="en-US" sz="2300" dirty="0">
                <a:latin typeface="Calibri Light" pitchFamily="34" charset="0"/>
              </a:rPr>
              <a:t>(</a:t>
            </a:r>
            <a:r>
              <a:rPr lang="en-US" sz="2300" b="1" i="1" dirty="0">
                <a:latin typeface="Calibri Light" pitchFamily="34" charset="0"/>
              </a:rPr>
              <a:t>conformity</a:t>
            </a:r>
            <a:r>
              <a:rPr lang="en-US" sz="2300" dirty="0">
                <a:latin typeface="Calibri Light" pitchFamily="34" charset="0"/>
              </a:rPr>
              <a:t>): Heinz should steal the medicine because his wife expects it; he wants to be a good husband.  </a:t>
            </a:r>
            <a:endParaRPr lang="cs-CZ" sz="2300" dirty="0">
              <a:latin typeface="Calibri Light" pitchFamily="34" charset="0"/>
            </a:endParaRPr>
          </a:p>
          <a:p>
            <a:pPr>
              <a:buNone/>
            </a:pPr>
            <a:r>
              <a:rPr lang="en-US" sz="2300" dirty="0">
                <a:latin typeface="Calibri Light" pitchFamily="34" charset="0"/>
              </a:rPr>
              <a:t>Or: Heinz should not steal the drug because stealing is bad and he is not a criminal; he has tried to do everything he can without breaking the law, you cannot blame him.</a:t>
            </a:r>
            <a:endParaRPr lang="cs-CZ" sz="2300" dirty="0">
              <a:latin typeface="Calibri Light" pitchFamily="34" charset="0"/>
            </a:endParaRPr>
          </a:p>
        </p:txBody>
      </p:sp>
      <p:sp>
        <p:nvSpPr>
          <p:cNvPr id="4" name="Zástupný symbol pro číslo snímku 3"/>
          <p:cNvSpPr>
            <a:spLocks noGrp="1"/>
          </p:cNvSpPr>
          <p:nvPr>
            <p:ph type="sldNum" sz="quarter" idx="12"/>
          </p:nvPr>
        </p:nvSpPr>
        <p:spPr/>
        <p:txBody>
          <a:bodyPr/>
          <a:lstStyle/>
          <a:p>
            <a:fld id="{FAF69003-D961-4E6A-B48B-65D082597A2E}" type="slidenum">
              <a:rPr lang="cs-CZ" smtClean="0"/>
              <a:pPr/>
              <a:t>151</a:t>
            </a:fld>
            <a:endParaRPr lang="cs-CZ"/>
          </a:p>
        </p:txBody>
      </p:sp>
    </p:spTree>
  </p:cSld>
  <p:clrMapOvr>
    <a:masterClrMapping/>
  </p:clrMapOvr>
  <p:transition spd="slow">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4670" y="302801"/>
            <a:ext cx="9624060" cy="540320"/>
          </a:xfrm>
        </p:spPr>
        <p:txBody>
          <a:bodyPr>
            <a:normAutofit fontScale="90000"/>
          </a:bodyPr>
          <a:lstStyle/>
          <a:p>
            <a:r>
              <a:rPr lang="cs-CZ" dirty="0" err="1">
                <a:latin typeface="Calibri" pitchFamily="34" charset="0"/>
              </a:rPr>
              <a:t>Heinz</a:t>
            </a:r>
            <a:r>
              <a:rPr lang="cs-CZ" dirty="0">
                <a:latin typeface="Calibri" pitchFamily="34" charset="0"/>
              </a:rPr>
              <a:t>'s </a:t>
            </a:r>
            <a:r>
              <a:rPr lang="cs-CZ" dirty="0" err="1">
                <a:latin typeface="Calibri" pitchFamily="34" charset="0"/>
              </a:rPr>
              <a:t>dilemma</a:t>
            </a:r>
            <a:endParaRPr lang="cs-CZ" dirty="0">
              <a:latin typeface="Calibri" pitchFamily="34" charset="0"/>
            </a:endParaRPr>
          </a:p>
        </p:txBody>
      </p:sp>
      <p:sp>
        <p:nvSpPr>
          <p:cNvPr id="3" name="Zástupný symbol pro obsah 2"/>
          <p:cNvSpPr>
            <a:spLocks noGrp="1"/>
          </p:cNvSpPr>
          <p:nvPr>
            <p:ph idx="1"/>
          </p:nvPr>
        </p:nvSpPr>
        <p:spPr>
          <a:xfrm>
            <a:off x="161804" y="1051106"/>
            <a:ext cx="10273541" cy="6510157"/>
          </a:xfrm>
        </p:spPr>
        <p:txBody>
          <a:bodyPr>
            <a:noAutofit/>
          </a:bodyPr>
          <a:lstStyle/>
          <a:p>
            <a:pPr>
              <a:buNone/>
            </a:pPr>
            <a:r>
              <a:rPr lang="en-US" sz="2000" b="1" dirty="0">
                <a:latin typeface="Calibri Light" pitchFamily="34" charset="0"/>
              </a:rPr>
              <a:t>Stage four </a:t>
            </a:r>
            <a:r>
              <a:rPr lang="en-US" sz="2000" dirty="0">
                <a:latin typeface="Calibri Light" pitchFamily="34" charset="0"/>
              </a:rPr>
              <a:t>(</a:t>
            </a:r>
            <a:r>
              <a:rPr lang="en-US" sz="2000" b="1" i="1" dirty="0">
                <a:latin typeface="Calibri Light" pitchFamily="34" charset="0"/>
              </a:rPr>
              <a:t>law-and-order</a:t>
            </a:r>
            <a:r>
              <a:rPr lang="en-US" sz="2000" dirty="0">
                <a:latin typeface="Calibri Light" pitchFamily="34" charset="0"/>
              </a:rPr>
              <a:t>): Heinz should not steal the medicine because the law prohibits stealing, making it illegal.</a:t>
            </a:r>
          </a:p>
          <a:p>
            <a:pPr>
              <a:buNone/>
            </a:pPr>
            <a:r>
              <a:rPr lang="en-US" sz="2000" dirty="0">
                <a:latin typeface="Calibri Light" pitchFamily="34" charset="0"/>
              </a:rPr>
              <a:t>    Or: Heinz should steal the drug for his wife but also take the prescribed punishment for the crime as well as paying the druggist what he is owed. Criminals cannot just run around without regard for the law; actions have consequences.</a:t>
            </a:r>
            <a:endParaRPr lang="cs-CZ" sz="2000" dirty="0">
              <a:latin typeface="Calibri Light" pitchFamily="34" charset="0"/>
            </a:endParaRPr>
          </a:p>
          <a:p>
            <a:pPr>
              <a:buNone/>
            </a:pPr>
            <a:r>
              <a:rPr lang="en-US" sz="2000" b="1" dirty="0">
                <a:latin typeface="Calibri Light" pitchFamily="34" charset="0"/>
              </a:rPr>
              <a:t>Stage five </a:t>
            </a:r>
            <a:r>
              <a:rPr lang="en-US" sz="2000" dirty="0">
                <a:latin typeface="Calibri Light" pitchFamily="34" charset="0"/>
              </a:rPr>
              <a:t>(</a:t>
            </a:r>
            <a:r>
              <a:rPr lang="en-US" sz="2000" b="1" i="1" dirty="0">
                <a:latin typeface="Calibri Light" pitchFamily="34" charset="0"/>
              </a:rPr>
              <a:t>human rights</a:t>
            </a:r>
            <a:r>
              <a:rPr lang="en-US" sz="2000" dirty="0">
                <a:latin typeface="Calibri Light" pitchFamily="34" charset="0"/>
              </a:rPr>
              <a:t>): Heinz should steal the medicine because everyone has a right to choose life, regardless of the law.</a:t>
            </a:r>
          </a:p>
          <a:p>
            <a:pPr>
              <a:buNone/>
            </a:pPr>
            <a:r>
              <a:rPr lang="en-US" sz="2000" dirty="0">
                <a:latin typeface="Calibri Light" pitchFamily="34" charset="0"/>
              </a:rPr>
              <a:t>    Or: Heinz should not steal the medicine because the scientist has a right to fair compensation. Even if his wife is sick, it does not make his actions right.</a:t>
            </a:r>
            <a:endParaRPr lang="cs-CZ" sz="2000" dirty="0">
              <a:latin typeface="Calibri Light" pitchFamily="34" charset="0"/>
            </a:endParaRPr>
          </a:p>
          <a:p>
            <a:pPr>
              <a:buNone/>
            </a:pPr>
            <a:r>
              <a:rPr lang="en-US" sz="2000" b="1" dirty="0">
                <a:latin typeface="Calibri Light" pitchFamily="34" charset="0"/>
              </a:rPr>
              <a:t>Stage six </a:t>
            </a:r>
            <a:r>
              <a:rPr lang="en-US" sz="2000" dirty="0">
                <a:latin typeface="Calibri Light" pitchFamily="34" charset="0"/>
              </a:rPr>
              <a:t>(</a:t>
            </a:r>
            <a:r>
              <a:rPr lang="en-US" sz="2000" b="1" i="1" dirty="0">
                <a:latin typeface="Calibri Light" pitchFamily="34" charset="0"/>
              </a:rPr>
              <a:t>universal human ethics</a:t>
            </a:r>
            <a:r>
              <a:rPr lang="en-US" sz="2000" dirty="0">
                <a:latin typeface="Calibri Light" pitchFamily="34" charset="0"/>
              </a:rPr>
              <a:t>): Heinz should steal the medicine, because saving a human life is a more fundamental value than the property rights of another person</a:t>
            </a:r>
            <a:r>
              <a:rPr lang="cs-CZ" sz="2000" dirty="0">
                <a:latin typeface="Calibri Light" pitchFamily="34" charset="0"/>
              </a:rPr>
              <a:t> (</a:t>
            </a:r>
            <a:r>
              <a:rPr lang="cs-CZ" sz="2000" b="1" dirty="0" err="1">
                <a:latin typeface="Calibri Light" pitchFamily="34" charset="0"/>
              </a:rPr>
              <a:t>universal</a:t>
            </a:r>
            <a:r>
              <a:rPr lang="cs-CZ" sz="2000" b="1" dirty="0">
                <a:latin typeface="Calibri Light" pitchFamily="34" charset="0"/>
              </a:rPr>
              <a:t> justice</a:t>
            </a:r>
            <a:r>
              <a:rPr lang="cs-CZ" sz="2000" b="1" i="1" dirty="0">
                <a:latin typeface="Calibri Light" pitchFamily="34" charset="0"/>
              </a:rPr>
              <a:t> </a:t>
            </a:r>
            <a:r>
              <a:rPr lang="cs-CZ" sz="2000" b="1" i="1" dirty="0" err="1">
                <a:latin typeface="Calibri Light" pitchFamily="34" charset="0"/>
              </a:rPr>
              <a:t>orientation</a:t>
            </a:r>
            <a:r>
              <a:rPr lang="cs-CZ" sz="2000" dirty="0">
                <a:latin typeface="Calibri Light" pitchFamily="34" charset="0"/>
              </a:rPr>
              <a:t>)</a:t>
            </a:r>
            <a:r>
              <a:rPr lang="en-US" sz="2000" dirty="0">
                <a:latin typeface="Calibri Light" pitchFamily="34" charset="0"/>
              </a:rPr>
              <a:t>.</a:t>
            </a:r>
          </a:p>
          <a:p>
            <a:pPr>
              <a:buNone/>
            </a:pPr>
            <a:r>
              <a:rPr lang="en-US" sz="2000" dirty="0">
                <a:latin typeface="Calibri Light" pitchFamily="34" charset="0"/>
              </a:rPr>
              <a:t>    Or: Heinz should not steal the medicine, because others may need the medicine just as badly, and their lives are equally significant. </a:t>
            </a:r>
            <a:endParaRPr lang="cs-CZ" sz="2000" dirty="0">
              <a:latin typeface="Calibri Light" pitchFamily="34" charset="0"/>
            </a:endParaRPr>
          </a:p>
          <a:p>
            <a:pPr>
              <a:buNone/>
            </a:pPr>
            <a:r>
              <a:rPr lang="en-US" sz="2000" b="1" dirty="0">
                <a:latin typeface="Calibri Light" pitchFamily="34" charset="0"/>
                <a:hlinkClick r:id="rId2"/>
              </a:rPr>
              <a:t>Stage</a:t>
            </a:r>
            <a:r>
              <a:rPr lang="cs-CZ" sz="2000" b="1" dirty="0">
                <a:latin typeface="Calibri Light" pitchFamily="34" charset="0"/>
                <a:hlinkClick r:id="rId2"/>
              </a:rPr>
              <a:t> </a:t>
            </a:r>
            <a:r>
              <a:rPr lang="cs-CZ" sz="2000" b="1" dirty="0" err="1">
                <a:latin typeface="Calibri Light" pitchFamily="34" charset="0"/>
                <a:hlinkClick r:id="rId2"/>
              </a:rPr>
              <a:t>seven</a:t>
            </a:r>
            <a:r>
              <a:rPr lang="cs-CZ" sz="2000" b="1" dirty="0">
                <a:latin typeface="Calibri Light" pitchFamily="34" charset="0"/>
              </a:rPr>
              <a:t> (</a:t>
            </a:r>
            <a:r>
              <a:rPr lang="cs-CZ" sz="2000" b="1" i="1" dirty="0" err="1">
                <a:latin typeface="Calibri Light" pitchFamily="34" charset="0"/>
              </a:rPr>
              <a:t>cosmic</a:t>
            </a:r>
            <a:r>
              <a:rPr lang="cs-CZ" sz="2000" b="1" i="1" dirty="0">
                <a:latin typeface="Calibri Light" pitchFamily="34" charset="0"/>
              </a:rPr>
              <a:t> </a:t>
            </a:r>
            <a:r>
              <a:rPr lang="cs-CZ" sz="2000" b="1" i="1" dirty="0" err="1">
                <a:latin typeface="Calibri Light" pitchFamily="34" charset="0"/>
              </a:rPr>
              <a:t>perspective</a:t>
            </a:r>
            <a:r>
              <a:rPr lang="cs-CZ" sz="2000" b="1" i="1" dirty="0">
                <a:latin typeface="Calibri Light" pitchFamily="34" charset="0"/>
              </a:rPr>
              <a:t>, </a:t>
            </a:r>
            <a:r>
              <a:rPr lang="cs-CZ" sz="2000" b="1" i="1" dirty="0" err="1">
                <a:latin typeface="Calibri Light" pitchFamily="34" charset="0"/>
              </a:rPr>
              <a:t>natural</a:t>
            </a:r>
            <a:r>
              <a:rPr lang="cs-CZ" sz="2000" b="1" i="1" dirty="0">
                <a:latin typeface="Calibri Light" pitchFamily="34" charset="0"/>
              </a:rPr>
              <a:t> </a:t>
            </a:r>
            <a:r>
              <a:rPr lang="cs-CZ" sz="2000" b="1" i="1" dirty="0" err="1">
                <a:latin typeface="Calibri Light" pitchFamily="34" charset="0"/>
              </a:rPr>
              <a:t>law</a:t>
            </a:r>
            <a:r>
              <a:rPr lang="cs-CZ" sz="2000" b="1" i="1" dirty="0">
                <a:latin typeface="Calibri Light" pitchFamily="34" charset="0"/>
              </a:rPr>
              <a:t> </a:t>
            </a:r>
            <a:r>
              <a:rPr lang="cs-CZ" sz="2000" b="1" i="1" dirty="0" err="1">
                <a:latin typeface="Calibri Light" pitchFamily="34" charset="0"/>
              </a:rPr>
              <a:t>perspective</a:t>
            </a:r>
            <a:r>
              <a:rPr lang="cs-CZ" sz="2000" b="1" i="1" dirty="0">
                <a:latin typeface="Calibri Light" pitchFamily="34" charset="0"/>
              </a:rPr>
              <a:t>, </a:t>
            </a:r>
            <a:r>
              <a:rPr lang="cs-CZ" sz="2000" b="1" i="1" dirty="0" err="1">
                <a:latin typeface="Calibri Light" pitchFamily="34" charset="0"/>
              </a:rPr>
              <a:t>agape</a:t>
            </a:r>
            <a:r>
              <a:rPr lang="cs-CZ" sz="2000" b="1" i="1" dirty="0">
                <a:latin typeface="Calibri Light" pitchFamily="34" charset="0"/>
              </a:rPr>
              <a:t>, </a:t>
            </a:r>
            <a:r>
              <a:rPr lang="cs-CZ" sz="2000" b="1" i="1" dirty="0" err="1">
                <a:latin typeface="Calibri Light" pitchFamily="34" charset="0"/>
              </a:rPr>
              <a:t>metaphoric</a:t>
            </a:r>
            <a:r>
              <a:rPr lang="cs-CZ" sz="2000" b="1" dirty="0">
                <a:latin typeface="Calibri Light" pitchFamily="34" charset="0"/>
              </a:rPr>
              <a:t>)</a:t>
            </a:r>
            <a:r>
              <a:rPr lang="cs-CZ" sz="2000" dirty="0">
                <a:latin typeface="Calibri Light" pitchFamily="34" charset="0"/>
              </a:rPr>
              <a:t>: </a:t>
            </a:r>
            <a:r>
              <a:rPr lang="en-US" sz="2000" dirty="0">
                <a:latin typeface="Calibri Light" pitchFamily="34" charset="0"/>
              </a:rPr>
              <a:t>Heinz should </a:t>
            </a:r>
            <a:r>
              <a:rPr lang="cs-CZ" sz="2000" dirty="0">
                <a:latin typeface="Calibri Light" pitchFamily="34" charset="0"/>
              </a:rPr>
              <a:t>(</a:t>
            </a:r>
            <a:r>
              <a:rPr lang="cs-CZ" sz="2000" dirty="0" err="1">
                <a:latin typeface="Calibri Light" pitchFamily="34" charset="0"/>
              </a:rPr>
              <a:t>or</a:t>
            </a:r>
            <a:r>
              <a:rPr lang="cs-CZ" sz="2000" dirty="0">
                <a:latin typeface="Calibri Light" pitchFamily="34" charset="0"/>
              </a:rPr>
              <a:t> not) </a:t>
            </a:r>
            <a:r>
              <a:rPr lang="en-US" sz="2000" dirty="0">
                <a:latin typeface="Calibri Light" pitchFamily="34" charset="0"/>
              </a:rPr>
              <a:t>steal the medicine, because </a:t>
            </a:r>
            <a:r>
              <a:rPr lang="cs-CZ" sz="2000" dirty="0">
                <a:latin typeface="Calibri Light" pitchFamily="34" charset="0"/>
              </a:rPr>
              <a:t> </a:t>
            </a:r>
            <a:r>
              <a:rPr lang="cs-CZ" sz="2000" dirty="0" err="1">
                <a:latin typeface="Calibri Light" pitchFamily="34" charset="0"/>
              </a:rPr>
              <a:t>it</a:t>
            </a:r>
            <a:r>
              <a:rPr lang="cs-CZ" sz="2000" dirty="0">
                <a:latin typeface="Calibri Light" pitchFamily="34" charset="0"/>
              </a:rPr>
              <a:t> </a:t>
            </a:r>
            <a:r>
              <a:rPr lang="cs-CZ" sz="2000" dirty="0" err="1">
                <a:latin typeface="Calibri Light" pitchFamily="34" charset="0"/>
              </a:rPr>
              <a:t>is</a:t>
            </a:r>
            <a:r>
              <a:rPr lang="cs-CZ" sz="2000" dirty="0">
                <a:latin typeface="Calibri Light" pitchFamily="34" charset="0"/>
              </a:rPr>
              <a:t> </a:t>
            </a:r>
            <a:r>
              <a:rPr lang="cs-CZ" sz="2000" dirty="0" err="1">
                <a:latin typeface="Calibri Light" pitchFamily="34" charset="0"/>
              </a:rPr>
              <a:t>the</a:t>
            </a:r>
            <a:r>
              <a:rPr lang="cs-CZ" sz="2000" dirty="0">
                <a:latin typeface="Calibri Light" pitchFamily="34" charset="0"/>
              </a:rPr>
              <a:t> </a:t>
            </a:r>
            <a:r>
              <a:rPr lang="cs-CZ" sz="2000" dirty="0" err="1">
                <a:latin typeface="Calibri Light" pitchFamily="34" charset="0"/>
              </a:rPr>
              <a:t>natural</a:t>
            </a:r>
            <a:r>
              <a:rPr lang="cs-CZ" sz="2000" dirty="0">
                <a:latin typeface="Calibri Light" pitchFamily="34" charset="0"/>
              </a:rPr>
              <a:t> </a:t>
            </a:r>
            <a:r>
              <a:rPr lang="cs-CZ" sz="2000" dirty="0" err="1">
                <a:latin typeface="Calibri Light" pitchFamily="34" charset="0"/>
              </a:rPr>
              <a:t>law</a:t>
            </a:r>
            <a:r>
              <a:rPr lang="cs-CZ" sz="2000" dirty="0">
                <a:latin typeface="Calibri Light" pitchFamily="34" charset="0"/>
              </a:rPr>
              <a:t>, </a:t>
            </a:r>
            <a:r>
              <a:rPr lang="cs-CZ" sz="2000" dirty="0" err="1">
                <a:latin typeface="Calibri Light" pitchFamily="34" charset="0"/>
              </a:rPr>
              <a:t>the</a:t>
            </a:r>
            <a:r>
              <a:rPr lang="cs-CZ" sz="2000" dirty="0">
                <a:latin typeface="Calibri Light" pitchFamily="34" charset="0"/>
              </a:rPr>
              <a:t> </a:t>
            </a:r>
            <a:r>
              <a:rPr lang="cs-CZ" sz="2000" dirty="0" err="1">
                <a:latin typeface="Calibri Light" pitchFamily="34" charset="0"/>
              </a:rPr>
              <a:t>Divine</a:t>
            </a:r>
            <a:r>
              <a:rPr lang="cs-CZ" sz="2000" dirty="0">
                <a:latin typeface="Calibri Light" pitchFamily="34" charset="0"/>
              </a:rPr>
              <a:t> </a:t>
            </a:r>
            <a:r>
              <a:rPr lang="cs-CZ" sz="2000" dirty="0" err="1">
                <a:latin typeface="Calibri Light" pitchFamily="34" charset="0"/>
              </a:rPr>
              <a:t>Will</a:t>
            </a:r>
            <a:r>
              <a:rPr lang="cs-CZ" sz="2000" dirty="0">
                <a:latin typeface="Calibri Light" pitchFamily="34" charset="0"/>
              </a:rPr>
              <a:t>, </a:t>
            </a:r>
            <a:r>
              <a:rPr lang="cs-CZ" sz="2000" dirty="0" err="1">
                <a:latin typeface="Calibri Light" pitchFamily="34" charset="0"/>
              </a:rPr>
              <a:t>responsible</a:t>
            </a:r>
            <a:r>
              <a:rPr lang="cs-CZ" sz="2000" dirty="0">
                <a:latin typeface="Calibri Light" pitchFamily="34" charset="0"/>
              </a:rPr>
              <a:t> love </a:t>
            </a:r>
            <a:r>
              <a:rPr lang="cs-CZ" sz="2000" dirty="0" err="1">
                <a:latin typeface="Calibri Light" pitchFamily="34" charset="0"/>
              </a:rPr>
              <a:t>or</a:t>
            </a:r>
            <a:r>
              <a:rPr lang="cs-CZ" sz="2000" dirty="0">
                <a:latin typeface="Calibri Light" pitchFamily="34" charset="0"/>
              </a:rPr>
              <a:t> </a:t>
            </a:r>
            <a:r>
              <a:rPr lang="cs-CZ" sz="2000" dirty="0" err="1">
                <a:latin typeface="Calibri Light" pitchFamily="34" charset="0"/>
              </a:rPr>
              <a:t>agape</a:t>
            </a:r>
            <a:r>
              <a:rPr lang="cs-CZ" sz="2000" dirty="0">
                <a:latin typeface="Calibri Light" pitchFamily="34" charset="0"/>
              </a:rPr>
              <a:t>.</a:t>
            </a:r>
          </a:p>
        </p:txBody>
      </p:sp>
      <p:sp>
        <p:nvSpPr>
          <p:cNvPr id="4" name="Zástupný symbol pro číslo snímku 3"/>
          <p:cNvSpPr>
            <a:spLocks noGrp="1"/>
          </p:cNvSpPr>
          <p:nvPr>
            <p:ph type="sldNum" sz="quarter" idx="12"/>
          </p:nvPr>
        </p:nvSpPr>
        <p:spPr/>
        <p:txBody>
          <a:bodyPr/>
          <a:lstStyle/>
          <a:p>
            <a:fld id="{FAF69003-D961-4E6A-B48B-65D082597A2E}" type="slidenum">
              <a:rPr lang="cs-CZ" smtClean="0"/>
              <a:pPr/>
              <a:t>152</a:t>
            </a:fld>
            <a:endParaRPr lang="cs-CZ"/>
          </a:p>
        </p:txBody>
      </p:sp>
    </p:spTree>
  </p:cSld>
  <p:clrMapOvr>
    <a:masterClrMapping/>
  </p:clrMapOvr>
  <p:transition spd="slow">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6767" y="525553"/>
            <a:ext cx="9624060" cy="1260211"/>
          </a:xfrm>
        </p:spPr>
        <p:txBody>
          <a:bodyPr>
            <a:noAutofit/>
          </a:bodyPr>
          <a:lstStyle/>
          <a:p>
            <a:r>
              <a:rPr lang="cs-CZ" sz="2800" dirty="0">
                <a:latin typeface="Calibri" pitchFamily="34" charset="0"/>
              </a:rPr>
              <a:t>"</a:t>
            </a:r>
            <a:r>
              <a:rPr lang="cs-CZ" sz="2800" dirty="0" err="1">
                <a:latin typeface="Calibri" pitchFamily="34" charset="0"/>
              </a:rPr>
              <a:t>The</a:t>
            </a:r>
            <a:r>
              <a:rPr lang="cs-CZ" sz="2800" dirty="0">
                <a:latin typeface="Calibri" pitchFamily="34" charset="0"/>
              </a:rPr>
              <a:t> </a:t>
            </a:r>
            <a:r>
              <a:rPr lang="cs-CZ" sz="2800" dirty="0" err="1">
                <a:latin typeface="Calibri" pitchFamily="34" charset="0"/>
              </a:rPr>
              <a:t>Three</a:t>
            </a:r>
            <a:r>
              <a:rPr lang="cs-CZ" sz="2800" dirty="0">
                <a:latin typeface="Calibri" pitchFamily="34" charset="0"/>
              </a:rPr>
              <a:t> </a:t>
            </a:r>
            <a:r>
              <a:rPr lang="cs-CZ" sz="2800" dirty="0" err="1">
                <a:latin typeface="Calibri" pitchFamily="34" charset="0"/>
              </a:rPr>
              <a:t>Metamorphoses</a:t>
            </a:r>
            <a:r>
              <a:rPr lang="cs-CZ" sz="2800" dirty="0">
                <a:latin typeface="Calibri" pitchFamily="34" charset="0"/>
              </a:rPr>
              <a:t>"</a:t>
            </a:r>
            <a:br>
              <a:rPr lang="cs-CZ" sz="2800" dirty="0">
                <a:latin typeface="Calibri" pitchFamily="34" charset="0"/>
              </a:rPr>
            </a:br>
            <a:r>
              <a:rPr lang="cs-CZ" sz="2800" dirty="0" err="1">
                <a:latin typeface="Calibri" pitchFamily="34" charset="0"/>
              </a:rPr>
              <a:t>From</a:t>
            </a:r>
            <a:r>
              <a:rPr lang="cs-CZ" sz="2800" dirty="0">
                <a:latin typeface="Calibri" pitchFamily="34" charset="0"/>
              </a:rPr>
              <a:t> "</a:t>
            </a:r>
            <a:r>
              <a:rPr lang="cs-CZ" sz="2800" dirty="0" err="1">
                <a:latin typeface="Calibri" pitchFamily="34" charset="0"/>
              </a:rPr>
              <a:t>Thus</a:t>
            </a:r>
            <a:r>
              <a:rPr lang="cs-CZ" sz="2800" dirty="0">
                <a:latin typeface="Calibri" pitchFamily="34" charset="0"/>
              </a:rPr>
              <a:t> </a:t>
            </a:r>
            <a:r>
              <a:rPr lang="cs-CZ" sz="2800" dirty="0" err="1">
                <a:latin typeface="Calibri" pitchFamily="34" charset="0"/>
              </a:rPr>
              <a:t>spoke</a:t>
            </a:r>
            <a:r>
              <a:rPr lang="cs-CZ" sz="2800" dirty="0">
                <a:latin typeface="Calibri" pitchFamily="34" charset="0"/>
              </a:rPr>
              <a:t> </a:t>
            </a:r>
            <a:r>
              <a:rPr lang="cs-CZ" sz="2800" dirty="0" err="1">
                <a:latin typeface="Calibri" pitchFamily="34" charset="0"/>
              </a:rPr>
              <a:t>Zarathustra</a:t>
            </a:r>
            <a:r>
              <a:rPr lang="cs-CZ" sz="2800" dirty="0">
                <a:latin typeface="Calibri" pitchFamily="34" charset="0"/>
              </a:rPr>
              <a:t>" by Friedrich </a:t>
            </a:r>
            <a:r>
              <a:rPr lang="cs-CZ" sz="2800" dirty="0" err="1">
                <a:latin typeface="Calibri" pitchFamily="34" charset="0"/>
              </a:rPr>
              <a:t>Nietzsche</a:t>
            </a:r>
            <a:br>
              <a:rPr lang="cs-CZ" sz="2800" dirty="0">
                <a:latin typeface="Calibri" pitchFamily="34" charset="0"/>
              </a:rPr>
            </a:br>
            <a:endParaRPr lang="cs-CZ" sz="2800" dirty="0">
              <a:latin typeface="Calibri" pitchFamily="34" charset="0"/>
            </a:endParaRPr>
          </a:p>
        </p:txBody>
      </p:sp>
      <p:sp>
        <p:nvSpPr>
          <p:cNvPr id="3" name="Zástupný symbol pro obsah 2"/>
          <p:cNvSpPr>
            <a:spLocks noGrp="1"/>
          </p:cNvSpPr>
          <p:nvPr>
            <p:ph idx="1"/>
          </p:nvPr>
        </p:nvSpPr>
        <p:spPr>
          <a:xfrm>
            <a:off x="595145" y="1428163"/>
            <a:ext cx="9623425" cy="5567281"/>
          </a:xfrm>
        </p:spPr>
        <p:txBody>
          <a:bodyPr>
            <a:normAutofit fontScale="92500"/>
          </a:bodyPr>
          <a:lstStyle/>
          <a:p>
            <a:pPr>
              <a:buNone/>
            </a:pPr>
            <a:r>
              <a:rPr lang="cs-CZ" i="1" dirty="0" err="1">
                <a:latin typeface="Calibri Light" pitchFamily="34" charset="0"/>
              </a:rPr>
              <a:t>Of</a:t>
            </a:r>
            <a:r>
              <a:rPr lang="cs-CZ" i="1" dirty="0">
                <a:latin typeface="Calibri Light" pitchFamily="34" charset="0"/>
              </a:rPr>
              <a:t> </a:t>
            </a:r>
            <a:r>
              <a:rPr lang="cs-CZ" i="1" dirty="0" err="1">
                <a:latin typeface="Calibri Light" pitchFamily="34" charset="0"/>
              </a:rPr>
              <a:t>three</a:t>
            </a:r>
            <a:r>
              <a:rPr lang="cs-CZ" i="1" dirty="0">
                <a:latin typeface="Calibri Light" pitchFamily="34" charset="0"/>
              </a:rPr>
              <a:t> </a:t>
            </a:r>
            <a:r>
              <a:rPr lang="cs-CZ" i="1" dirty="0" err="1">
                <a:latin typeface="Calibri Light" pitchFamily="34" charset="0"/>
              </a:rPr>
              <a:t>metamorphoses</a:t>
            </a:r>
            <a:r>
              <a:rPr lang="cs-CZ" i="1" dirty="0">
                <a:latin typeface="Calibri Light" pitchFamily="34" charset="0"/>
              </a:rPr>
              <a:t> </a:t>
            </a:r>
            <a:r>
              <a:rPr lang="cs-CZ" i="1" dirty="0" err="1">
                <a:latin typeface="Calibri Light" pitchFamily="34" charset="0"/>
              </a:rPr>
              <a:t>of</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spirit do I tell </a:t>
            </a:r>
            <a:r>
              <a:rPr lang="cs-CZ" i="1" dirty="0" err="1">
                <a:latin typeface="Calibri Light" pitchFamily="34" charset="0"/>
              </a:rPr>
              <a:t>you</a:t>
            </a:r>
            <a:r>
              <a:rPr lang="cs-CZ" i="1" dirty="0">
                <a:latin typeface="Calibri Light" pitchFamily="34" charset="0"/>
              </a:rPr>
              <a:t>: </a:t>
            </a:r>
            <a:r>
              <a:rPr lang="cs-CZ" i="1" dirty="0" err="1">
                <a:latin typeface="Calibri Light" pitchFamily="34" charset="0"/>
              </a:rPr>
              <a:t>how</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spirit </a:t>
            </a:r>
            <a:r>
              <a:rPr lang="cs-CZ" i="1" dirty="0" err="1">
                <a:latin typeface="Calibri Light" pitchFamily="34" charset="0"/>
              </a:rPr>
              <a:t>becomes</a:t>
            </a:r>
            <a:r>
              <a:rPr lang="cs-CZ" i="1" dirty="0">
                <a:latin typeface="Calibri Light" pitchFamily="34" charset="0"/>
              </a:rPr>
              <a:t> a </a:t>
            </a:r>
            <a:r>
              <a:rPr lang="cs-CZ" i="1" dirty="0" err="1">
                <a:latin typeface="Calibri Light" pitchFamily="34" charset="0"/>
              </a:rPr>
              <a:t>camel</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camel</a:t>
            </a:r>
            <a:r>
              <a:rPr lang="cs-CZ" i="1" dirty="0">
                <a:latin typeface="Calibri Light" pitchFamily="34" charset="0"/>
              </a:rPr>
              <a:t> a lion,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lion </a:t>
            </a:r>
            <a:r>
              <a:rPr lang="cs-CZ" i="1" dirty="0" err="1">
                <a:latin typeface="Calibri Light" pitchFamily="34" charset="0"/>
              </a:rPr>
              <a:t>at</a:t>
            </a:r>
            <a:r>
              <a:rPr lang="cs-CZ" i="1" dirty="0">
                <a:latin typeface="Calibri Light" pitchFamily="34" charset="0"/>
              </a:rPr>
              <a:t> last a </a:t>
            </a:r>
            <a:r>
              <a:rPr lang="cs-CZ" i="1" dirty="0" err="1">
                <a:latin typeface="Calibri Light" pitchFamily="34" charset="0"/>
              </a:rPr>
              <a:t>child</a:t>
            </a:r>
            <a:r>
              <a:rPr lang="cs-CZ" i="1" dirty="0">
                <a:latin typeface="Calibri Light" pitchFamily="34" charset="0"/>
              </a:rPr>
              <a:t>.</a:t>
            </a:r>
          </a:p>
          <a:p>
            <a:pPr>
              <a:buNone/>
            </a:pPr>
            <a:r>
              <a:rPr lang="cs-CZ" i="1" dirty="0">
                <a:latin typeface="Calibri Light" pitchFamily="34" charset="0"/>
              </a:rPr>
              <a:t>Many </a:t>
            </a:r>
            <a:r>
              <a:rPr lang="cs-CZ" i="1" dirty="0" err="1">
                <a:latin typeface="Calibri Light" pitchFamily="34" charset="0"/>
              </a:rPr>
              <a:t>heavy</a:t>
            </a:r>
            <a:r>
              <a:rPr lang="cs-CZ" i="1" dirty="0">
                <a:latin typeface="Calibri Light" pitchFamily="34" charset="0"/>
              </a:rPr>
              <a:t> </a:t>
            </a:r>
            <a:r>
              <a:rPr lang="cs-CZ" i="1" dirty="0" err="1">
                <a:latin typeface="Calibri Light" pitchFamily="34" charset="0"/>
              </a:rPr>
              <a:t>things</a:t>
            </a:r>
            <a:r>
              <a:rPr lang="cs-CZ" i="1" dirty="0">
                <a:latin typeface="Calibri Light" pitchFamily="34" charset="0"/>
              </a:rPr>
              <a:t> are </a:t>
            </a:r>
            <a:r>
              <a:rPr lang="cs-CZ" i="1" dirty="0" err="1">
                <a:latin typeface="Calibri Light" pitchFamily="34" charset="0"/>
              </a:rPr>
              <a:t>there</a:t>
            </a:r>
            <a:r>
              <a:rPr lang="cs-CZ" i="1" dirty="0">
                <a:latin typeface="Calibri Light" pitchFamily="34" charset="0"/>
              </a:rPr>
              <a:t> </a:t>
            </a:r>
            <a:r>
              <a:rPr lang="cs-CZ" i="1" dirty="0" err="1">
                <a:latin typeface="Calibri Light" pitchFamily="34" charset="0"/>
              </a:rPr>
              <a:t>for</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spirit,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strong</a:t>
            </a:r>
            <a:r>
              <a:rPr lang="cs-CZ" i="1" dirty="0">
                <a:latin typeface="Calibri Light" pitchFamily="34" charset="0"/>
              </a:rPr>
              <a:t> </a:t>
            </a:r>
            <a:r>
              <a:rPr lang="cs-CZ" i="1" dirty="0" err="1">
                <a:latin typeface="Calibri Light" pitchFamily="34" charset="0"/>
              </a:rPr>
              <a:t>reverent</a:t>
            </a:r>
            <a:r>
              <a:rPr lang="cs-CZ" i="1" dirty="0">
                <a:latin typeface="Calibri Light" pitchFamily="34" charset="0"/>
              </a:rPr>
              <a:t> spirit </a:t>
            </a:r>
            <a:r>
              <a:rPr lang="cs-CZ" i="1" dirty="0" err="1">
                <a:latin typeface="Calibri Light" pitchFamily="34" charset="0"/>
              </a:rPr>
              <a:t>thatwould</a:t>
            </a:r>
            <a:r>
              <a:rPr lang="cs-CZ" i="1" dirty="0">
                <a:latin typeface="Calibri Light" pitchFamily="34" charset="0"/>
              </a:rPr>
              <a:t> </a:t>
            </a:r>
            <a:r>
              <a:rPr lang="cs-CZ" i="1" dirty="0" err="1">
                <a:latin typeface="Calibri Light" pitchFamily="34" charset="0"/>
              </a:rPr>
              <a:t>bear</a:t>
            </a:r>
            <a:r>
              <a:rPr lang="cs-CZ" i="1" dirty="0">
                <a:latin typeface="Calibri Light" pitchFamily="34" charset="0"/>
              </a:rPr>
              <a:t> much: </a:t>
            </a:r>
            <a:r>
              <a:rPr lang="cs-CZ" i="1" dirty="0" err="1">
                <a:latin typeface="Calibri Light" pitchFamily="34" charset="0"/>
              </a:rPr>
              <a:t>for</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heavy</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heaviest</a:t>
            </a:r>
            <a:r>
              <a:rPr lang="cs-CZ" i="1" dirty="0">
                <a:latin typeface="Calibri Light" pitchFamily="34" charset="0"/>
              </a:rPr>
              <a:t> </a:t>
            </a:r>
            <a:r>
              <a:rPr lang="cs-CZ" i="1" dirty="0" err="1">
                <a:latin typeface="Calibri Light" pitchFamily="34" charset="0"/>
              </a:rPr>
              <a:t>longs</a:t>
            </a:r>
            <a:r>
              <a:rPr lang="cs-CZ" i="1" dirty="0">
                <a:latin typeface="Calibri Light" pitchFamily="34" charset="0"/>
              </a:rPr>
              <a:t> </a:t>
            </a:r>
            <a:r>
              <a:rPr lang="cs-CZ" i="1" dirty="0" err="1">
                <a:latin typeface="Calibri Light" pitchFamily="34" charset="0"/>
              </a:rPr>
              <a:t>its</a:t>
            </a:r>
            <a:r>
              <a:rPr lang="cs-CZ" i="1" dirty="0">
                <a:latin typeface="Calibri Light" pitchFamily="34" charset="0"/>
              </a:rPr>
              <a:t> </a:t>
            </a:r>
            <a:r>
              <a:rPr lang="cs-CZ" i="1" dirty="0" err="1">
                <a:latin typeface="Calibri Light" pitchFamily="34" charset="0"/>
              </a:rPr>
              <a:t>strength</a:t>
            </a:r>
            <a:r>
              <a:rPr lang="cs-CZ" i="1" dirty="0">
                <a:latin typeface="Calibri Light" pitchFamily="34" charset="0"/>
              </a:rPr>
              <a:t>.</a:t>
            </a:r>
          </a:p>
          <a:p>
            <a:pPr>
              <a:buNone/>
            </a:pPr>
            <a:r>
              <a:rPr lang="cs-CZ" i="1" dirty="0" err="1">
                <a:latin typeface="Calibri Light" pitchFamily="34" charset="0"/>
              </a:rPr>
              <a:t>What</a:t>
            </a:r>
            <a:r>
              <a:rPr lang="cs-CZ" i="1" dirty="0">
                <a:latin typeface="Calibri Light" pitchFamily="34" charset="0"/>
              </a:rPr>
              <a:t> </a:t>
            </a:r>
            <a:r>
              <a:rPr lang="cs-CZ" i="1" dirty="0" err="1">
                <a:latin typeface="Calibri Light" pitchFamily="34" charset="0"/>
              </a:rPr>
              <a:t>is</a:t>
            </a:r>
            <a:r>
              <a:rPr lang="cs-CZ" i="1" dirty="0">
                <a:latin typeface="Calibri Light" pitchFamily="34" charset="0"/>
              </a:rPr>
              <a:t> </a:t>
            </a:r>
            <a:r>
              <a:rPr lang="cs-CZ" i="1" dirty="0" err="1">
                <a:latin typeface="Calibri Light" pitchFamily="34" charset="0"/>
              </a:rPr>
              <a:t>heavy</a:t>
            </a:r>
            <a:r>
              <a:rPr lang="cs-CZ" i="1" dirty="0">
                <a:latin typeface="Calibri Light" pitchFamily="34" charset="0"/>
              </a:rPr>
              <a:t>? </a:t>
            </a:r>
            <a:r>
              <a:rPr lang="cs-CZ" i="1" dirty="0" err="1">
                <a:latin typeface="Calibri Light" pitchFamily="34" charset="0"/>
              </a:rPr>
              <a:t>so</a:t>
            </a:r>
            <a:r>
              <a:rPr lang="cs-CZ" i="1" dirty="0">
                <a:latin typeface="Calibri Light" pitchFamily="34" charset="0"/>
              </a:rPr>
              <a:t> </a:t>
            </a:r>
            <a:r>
              <a:rPr lang="cs-CZ" i="1" dirty="0" err="1">
                <a:latin typeface="Calibri Light" pitchFamily="34" charset="0"/>
              </a:rPr>
              <a:t>asks</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spirit </a:t>
            </a:r>
            <a:r>
              <a:rPr lang="cs-CZ" i="1" dirty="0" err="1">
                <a:latin typeface="Calibri Light" pitchFamily="34" charset="0"/>
              </a:rPr>
              <a:t>that</a:t>
            </a:r>
            <a:r>
              <a:rPr lang="cs-CZ" i="1" dirty="0">
                <a:latin typeface="Calibri Light" pitchFamily="34" charset="0"/>
              </a:rPr>
              <a:t> </a:t>
            </a:r>
            <a:r>
              <a:rPr lang="cs-CZ" i="1" dirty="0" err="1">
                <a:latin typeface="Calibri Light" pitchFamily="34" charset="0"/>
              </a:rPr>
              <a:t>would</a:t>
            </a:r>
            <a:r>
              <a:rPr lang="cs-CZ" i="1" dirty="0">
                <a:latin typeface="Calibri Light" pitchFamily="34" charset="0"/>
              </a:rPr>
              <a:t> </a:t>
            </a:r>
            <a:r>
              <a:rPr lang="cs-CZ" i="1" dirty="0" err="1">
                <a:latin typeface="Calibri Light" pitchFamily="34" charset="0"/>
              </a:rPr>
              <a:t>bear</a:t>
            </a:r>
            <a:r>
              <a:rPr lang="cs-CZ" i="1" dirty="0">
                <a:latin typeface="Calibri Light" pitchFamily="34" charset="0"/>
              </a:rPr>
              <a:t> much,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then</a:t>
            </a:r>
            <a:r>
              <a:rPr lang="cs-CZ" i="1" dirty="0">
                <a:latin typeface="Calibri Light" pitchFamily="34" charset="0"/>
              </a:rPr>
              <a:t> </a:t>
            </a:r>
            <a:r>
              <a:rPr lang="cs-CZ" i="1" dirty="0" err="1">
                <a:latin typeface="Calibri Light" pitchFamily="34" charset="0"/>
              </a:rPr>
              <a:t>kneels</a:t>
            </a:r>
            <a:r>
              <a:rPr lang="cs-CZ" i="1" dirty="0">
                <a:latin typeface="Calibri Light" pitchFamily="34" charset="0"/>
              </a:rPr>
              <a:t> </a:t>
            </a:r>
            <a:r>
              <a:rPr lang="cs-CZ" i="1" dirty="0" err="1">
                <a:latin typeface="Calibri Light" pitchFamily="34" charset="0"/>
              </a:rPr>
              <a:t>downlike</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camel</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wants</a:t>
            </a:r>
            <a:r>
              <a:rPr lang="cs-CZ" i="1" dirty="0">
                <a:latin typeface="Calibri Light" pitchFamily="34" charset="0"/>
              </a:rPr>
              <a:t> to </a:t>
            </a:r>
            <a:r>
              <a:rPr lang="cs-CZ" i="1" dirty="0" err="1">
                <a:latin typeface="Calibri Light" pitchFamily="34" charset="0"/>
              </a:rPr>
              <a:t>be</a:t>
            </a:r>
            <a:r>
              <a:rPr lang="cs-CZ" i="1" dirty="0">
                <a:latin typeface="Calibri Light" pitchFamily="34" charset="0"/>
              </a:rPr>
              <a:t> </a:t>
            </a:r>
            <a:r>
              <a:rPr lang="cs-CZ" i="1" dirty="0" err="1">
                <a:latin typeface="Calibri Light" pitchFamily="34" charset="0"/>
              </a:rPr>
              <a:t>well</a:t>
            </a:r>
            <a:r>
              <a:rPr lang="cs-CZ" i="1" dirty="0">
                <a:latin typeface="Calibri Light" pitchFamily="34" charset="0"/>
              </a:rPr>
              <a:t> </a:t>
            </a:r>
            <a:r>
              <a:rPr lang="cs-CZ" i="1" dirty="0" err="1">
                <a:latin typeface="Calibri Light" pitchFamily="34" charset="0"/>
              </a:rPr>
              <a:t>laden</a:t>
            </a:r>
            <a:r>
              <a:rPr lang="cs-CZ" i="1" dirty="0">
                <a:latin typeface="Calibri Light" pitchFamily="34" charset="0"/>
              </a:rPr>
              <a:t>.</a:t>
            </a:r>
          </a:p>
          <a:p>
            <a:pPr>
              <a:buNone/>
            </a:pPr>
            <a:r>
              <a:rPr lang="cs-CZ" i="1" dirty="0" err="1">
                <a:latin typeface="Calibri Light" pitchFamily="34" charset="0"/>
              </a:rPr>
              <a:t>What</a:t>
            </a:r>
            <a:r>
              <a:rPr lang="cs-CZ" i="1" dirty="0">
                <a:latin typeface="Calibri Light" pitchFamily="34" charset="0"/>
              </a:rPr>
              <a:t> </a:t>
            </a:r>
            <a:r>
              <a:rPr lang="cs-CZ" i="1" dirty="0" err="1">
                <a:latin typeface="Calibri Light" pitchFamily="34" charset="0"/>
              </a:rPr>
              <a:t>is</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heaviest</a:t>
            </a:r>
            <a:r>
              <a:rPr lang="cs-CZ" i="1" dirty="0">
                <a:latin typeface="Calibri Light" pitchFamily="34" charset="0"/>
              </a:rPr>
              <a:t> </a:t>
            </a:r>
            <a:r>
              <a:rPr lang="cs-CZ" i="1" dirty="0" err="1">
                <a:latin typeface="Calibri Light" pitchFamily="34" charset="0"/>
              </a:rPr>
              <a:t>thing</a:t>
            </a:r>
            <a:r>
              <a:rPr lang="cs-CZ" i="1" dirty="0">
                <a:latin typeface="Calibri Light" pitchFamily="34" charset="0"/>
              </a:rPr>
              <a:t>, </a:t>
            </a:r>
            <a:r>
              <a:rPr lang="cs-CZ" i="1" dirty="0" err="1">
                <a:latin typeface="Calibri Light" pitchFamily="34" charset="0"/>
              </a:rPr>
              <a:t>you</a:t>
            </a:r>
            <a:r>
              <a:rPr lang="cs-CZ" i="1" dirty="0">
                <a:latin typeface="Calibri Light" pitchFamily="34" charset="0"/>
              </a:rPr>
              <a:t> </a:t>
            </a:r>
            <a:r>
              <a:rPr lang="cs-CZ" i="1" dirty="0" err="1">
                <a:latin typeface="Calibri Light" pitchFamily="34" charset="0"/>
              </a:rPr>
              <a:t>heroes</a:t>
            </a:r>
            <a:r>
              <a:rPr lang="cs-CZ" i="1" dirty="0">
                <a:latin typeface="Calibri Light" pitchFamily="34" charset="0"/>
              </a:rPr>
              <a:t>? </a:t>
            </a:r>
            <a:r>
              <a:rPr lang="cs-CZ" i="1" dirty="0" err="1">
                <a:latin typeface="Calibri Light" pitchFamily="34" charset="0"/>
              </a:rPr>
              <a:t>asks</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spirit </a:t>
            </a:r>
            <a:r>
              <a:rPr lang="cs-CZ" i="1" dirty="0" err="1">
                <a:latin typeface="Calibri Light" pitchFamily="34" charset="0"/>
              </a:rPr>
              <a:t>that</a:t>
            </a:r>
            <a:r>
              <a:rPr lang="cs-CZ" i="1" dirty="0">
                <a:latin typeface="Calibri Light" pitchFamily="34" charset="0"/>
              </a:rPr>
              <a:t> </a:t>
            </a:r>
            <a:r>
              <a:rPr lang="cs-CZ" i="1" dirty="0" err="1">
                <a:latin typeface="Calibri Light" pitchFamily="34" charset="0"/>
              </a:rPr>
              <a:t>would</a:t>
            </a:r>
            <a:r>
              <a:rPr lang="cs-CZ" i="1" dirty="0">
                <a:latin typeface="Calibri Light" pitchFamily="34" charset="0"/>
              </a:rPr>
              <a:t> </a:t>
            </a:r>
            <a:r>
              <a:rPr lang="cs-CZ" i="1" dirty="0" err="1">
                <a:latin typeface="Calibri Light" pitchFamily="34" charset="0"/>
              </a:rPr>
              <a:t>bear</a:t>
            </a:r>
            <a:r>
              <a:rPr lang="cs-CZ" i="1" dirty="0">
                <a:latin typeface="Calibri Light" pitchFamily="34" charset="0"/>
              </a:rPr>
              <a:t> much, </a:t>
            </a:r>
            <a:r>
              <a:rPr lang="cs-CZ" i="1" dirty="0" err="1">
                <a:latin typeface="Calibri Light" pitchFamily="34" charset="0"/>
              </a:rPr>
              <a:t>that</a:t>
            </a:r>
            <a:r>
              <a:rPr lang="cs-CZ" i="1" dirty="0">
                <a:latin typeface="Calibri Light" pitchFamily="34" charset="0"/>
              </a:rPr>
              <a:t> I </a:t>
            </a:r>
            <a:r>
              <a:rPr lang="cs-CZ" i="1" dirty="0" err="1">
                <a:latin typeface="Calibri Light" pitchFamily="34" charset="0"/>
              </a:rPr>
              <a:t>may</a:t>
            </a:r>
            <a:r>
              <a:rPr lang="cs-CZ" i="1" dirty="0">
                <a:latin typeface="Calibri Light" pitchFamily="34" charset="0"/>
              </a:rPr>
              <a:t> </a:t>
            </a:r>
            <a:r>
              <a:rPr lang="cs-CZ" i="1" dirty="0" err="1">
                <a:latin typeface="Calibri Light" pitchFamily="34" charset="0"/>
              </a:rPr>
              <a:t>take</a:t>
            </a:r>
            <a:r>
              <a:rPr lang="cs-CZ" i="1" dirty="0">
                <a:latin typeface="Calibri Light" pitchFamily="34" charset="0"/>
              </a:rPr>
              <a:t> </a:t>
            </a:r>
            <a:r>
              <a:rPr lang="cs-CZ" i="1" dirty="0" err="1">
                <a:latin typeface="Calibri Light" pitchFamily="34" charset="0"/>
              </a:rPr>
              <a:t>it</a:t>
            </a:r>
            <a:r>
              <a:rPr lang="cs-CZ" i="1" dirty="0">
                <a:latin typeface="Calibri Light" pitchFamily="34" charset="0"/>
              </a:rPr>
              <a:t> </a:t>
            </a:r>
            <a:r>
              <a:rPr lang="cs-CZ" i="1" dirty="0" err="1">
                <a:latin typeface="Calibri Light" pitchFamily="34" charset="0"/>
              </a:rPr>
              <a:t>upon</a:t>
            </a:r>
            <a:r>
              <a:rPr lang="cs-CZ" i="1" dirty="0">
                <a:latin typeface="Calibri Light" pitchFamily="34" charset="0"/>
              </a:rPr>
              <a:t> </a:t>
            </a:r>
            <a:r>
              <a:rPr lang="cs-CZ" i="1" dirty="0" err="1">
                <a:latin typeface="Calibri Light" pitchFamily="34" charset="0"/>
              </a:rPr>
              <a:t>me</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exult</a:t>
            </a:r>
            <a:r>
              <a:rPr lang="cs-CZ" i="1" dirty="0">
                <a:latin typeface="Calibri Light" pitchFamily="34" charset="0"/>
              </a:rPr>
              <a:t> in my </a:t>
            </a:r>
            <a:r>
              <a:rPr lang="cs-CZ" i="1" dirty="0" err="1">
                <a:latin typeface="Calibri Light" pitchFamily="34" charset="0"/>
              </a:rPr>
              <a:t>strength</a:t>
            </a:r>
            <a:r>
              <a:rPr lang="cs-CZ" i="1" dirty="0">
                <a:latin typeface="Calibri Light" pitchFamily="34" charset="0"/>
              </a:rPr>
              <a:t>.</a:t>
            </a:r>
          </a:p>
          <a:p>
            <a:pPr>
              <a:buNone/>
            </a:pPr>
            <a:endParaRPr lang="cs-CZ" dirty="0">
              <a:latin typeface="Calibri Light" pitchFamily="34" charset="0"/>
            </a:endParaRPr>
          </a:p>
        </p:txBody>
      </p:sp>
    </p:spTree>
  </p:cSld>
  <p:clrMapOvr>
    <a:masterClrMapping/>
  </p:clrMapOvr>
  <p:transition spd="slow">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6767" y="525553"/>
            <a:ext cx="9624060" cy="1260211"/>
          </a:xfrm>
        </p:spPr>
        <p:txBody>
          <a:bodyPr>
            <a:noAutofit/>
          </a:bodyPr>
          <a:lstStyle/>
          <a:p>
            <a:r>
              <a:rPr lang="cs-CZ" sz="2800" dirty="0">
                <a:latin typeface="Calibri" pitchFamily="34" charset="0"/>
              </a:rPr>
              <a:t>"</a:t>
            </a:r>
            <a:r>
              <a:rPr lang="cs-CZ" sz="2800" dirty="0" err="1">
                <a:latin typeface="Calibri" pitchFamily="34" charset="0"/>
              </a:rPr>
              <a:t>The</a:t>
            </a:r>
            <a:r>
              <a:rPr lang="cs-CZ" sz="2800" dirty="0">
                <a:latin typeface="Calibri" pitchFamily="34" charset="0"/>
              </a:rPr>
              <a:t> </a:t>
            </a:r>
            <a:r>
              <a:rPr lang="cs-CZ" sz="2800" dirty="0" err="1">
                <a:latin typeface="Calibri" pitchFamily="34" charset="0"/>
              </a:rPr>
              <a:t>Three</a:t>
            </a:r>
            <a:r>
              <a:rPr lang="cs-CZ" sz="2800" dirty="0">
                <a:latin typeface="Calibri" pitchFamily="34" charset="0"/>
              </a:rPr>
              <a:t> </a:t>
            </a:r>
            <a:r>
              <a:rPr lang="cs-CZ" sz="2800" dirty="0" err="1">
                <a:latin typeface="Calibri" pitchFamily="34" charset="0"/>
              </a:rPr>
              <a:t>Metamorphoses</a:t>
            </a:r>
            <a:r>
              <a:rPr lang="cs-CZ" sz="2800" dirty="0">
                <a:latin typeface="Calibri" pitchFamily="34" charset="0"/>
              </a:rPr>
              <a:t>"</a:t>
            </a:r>
            <a:br>
              <a:rPr lang="cs-CZ" sz="2800" dirty="0">
                <a:latin typeface="Calibri" pitchFamily="34" charset="0"/>
              </a:rPr>
            </a:br>
            <a:r>
              <a:rPr lang="cs-CZ" sz="2800" dirty="0" err="1">
                <a:latin typeface="Calibri" pitchFamily="34" charset="0"/>
              </a:rPr>
              <a:t>From</a:t>
            </a:r>
            <a:r>
              <a:rPr lang="cs-CZ" sz="2800" dirty="0">
                <a:latin typeface="Calibri" pitchFamily="34" charset="0"/>
              </a:rPr>
              <a:t> "</a:t>
            </a:r>
            <a:r>
              <a:rPr lang="cs-CZ" sz="2800" dirty="0" err="1">
                <a:latin typeface="Calibri" pitchFamily="34" charset="0"/>
              </a:rPr>
              <a:t>Thus</a:t>
            </a:r>
            <a:r>
              <a:rPr lang="cs-CZ" sz="2800" dirty="0">
                <a:latin typeface="Calibri" pitchFamily="34" charset="0"/>
              </a:rPr>
              <a:t> </a:t>
            </a:r>
            <a:r>
              <a:rPr lang="cs-CZ" sz="2800" dirty="0" err="1">
                <a:latin typeface="Calibri" pitchFamily="34" charset="0"/>
              </a:rPr>
              <a:t>spoke</a:t>
            </a:r>
            <a:r>
              <a:rPr lang="cs-CZ" sz="2800" dirty="0">
                <a:latin typeface="Calibri" pitchFamily="34" charset="0"/>
              </a:rPr>
              <a:t> </a:t>
            </a:r>
            <a:r>
              <a:rPr lang="cs-CZ" sz="2800" dirty="0" err="1">
                <a:latin typeface="Calibri" pitchFamily="34" charset="0"/>
              </a:rPr>
              <a:t>Zarathustra</a:t>
            </a:r>
            <a:r>
              <a:rPr lang="cs-CZ" sz="2800" dirty="0">
                <a:latin typeface="Calibri" pitchFamily="34" charset="0"/>
              </a:rPr>
              <a:t>" by Friedrich </a:t>
            </a:r>
            <a:r>
              <a:rPr lang="cs-CZ" sz="2800" dirty="0" err="1">
                <a:latin typeface="Calibri" pitchFamily="34" charset="0"/>
              </a:rPr>
              <a:t>Nietzsche</a:t>
            </a:r>
            <a:br>
              <a:rPr lang="cs-CZ" sz="2800" dirty="0">
                <a:latin typeface="Calibri" pitchFamily="34" charset="0"/>
              </a:rPr>
            </a:br>
            <a:endParaRPr lang="cs-CZ" sz="2800" dirty="0">
              <a:latin typeface="Calibri" pitchFamily="34" charset="0"/>
            </a:endParaRPr>
          </a:p>
        </p:txBody>
      </p:sp>
      <p:sp>
        <p:nvSpPr>
          <p:cNvPr id="3" name="Zástupný symbol pro obsah 2"/>
          <p:cNvSpPr>
            <a:spLocks noGrp="1"/>
          </p:cNvSpPr>
          <p:nvPr>
            <p:ph idx="1"/>
          </p:nvPr>
        </p:nvSpPr>
        <p:spPr>
          <a:xfrm>
            <a:off x="631240" y="1331911"/>
            <a:ext cx="9623425" cy="5567281"/>
          </a:xfrm>
        </p:spPr>
        <p:txBody>
          <a:bodyPr>
            <a:normAutofit fontScale="92500" lnSpcReduction="20000"/>
          </a:bodyPr>
          <a:lstStyle/>
          <a:p>
            <a:pPr>
              <a:buNone/>
            </a:pPr>
            <a:r>
              <a:rPr lang="cs-CZ" i="1" dirty="0" err="1">
                <a:latin typeface="Calibri Light" pitchFamily="34" charset="0"/>
              </a:rPr>
              <a:t>Is</a:t>
            </a:r>
            <a:r>
              <a:rPr lang="cs-CZ" i="1" dirty="0">
                <a:latin typeface="Calibri Light" pitchFamily="34" charset="0"/>
              </a:rPr>
              <a:t> </a:t>
            </a:r>
            <a:r>
              <a:rPr lang="cs-CZ" i="1" dirty="0" err="1">
                <a:latin typeface="Calibri Light" pitchFamily="34" charset="0"/>
              </a:rPr>
              <a:t>it</a:t>
            </a:r>
            <a:r>
              <a:rPr lang="cs-CZ" i="1" dirty="0">
                <a:latin typeface="Calibri Light" pitchFamily="34" charset="0"/>
              </a:rPr>
              <a:t> not </a:t>
            </a:r>
            <a:r>
              <a:rPr lang="cs-CZ" i="1" dirty="0" err="1">
                <a:latin typeface="Calibri Light" pitchFamily="34" charset="0"/>
              </a:rPr>
              <a:t>this</a:t>
            </a:r>
            <a:r>
              <a:rPr lang="cs-CZ" i="1" dirty="0">
                <a:latin typeface="Calibri Light" pitchFamily="34" charset="0"/>
              </a:rPr>
              <a:t>: To </a:t>
            </a:r>
            <a:r>
              <a:rPr lang="cs-CZ" i="1" dirty="0" err="1">
                <a:latin typeface="Calibri Light" pitchFamily="34" charset="0"/>
              </a:rPr>
              <a:t>humiliate</a:t>
            </a:r>
            <a:r>
              <a:rPr lang="cs-CZ" i="1" dirty="0">
                <a:latin typeface="Calibri Light" pitchFamily="34" charset="0"/>
              </a:rPr>
              <a:t> </a:t>
            </a:r>
            <a:r>
              <a:rPr lang="cs-CZ" i="1" dirty="0" err="1">
                <a:latin typeface="Calibri Light" pitchFamily="34" charset="0"/>
              </a:rPr>
              <a:t>oneself</a:t>
            </a:r>
            <a:r>
              <a:rPr lang="cs-CZ" i="1" dirty="0">
                <a:latin typeface="Calibri Light" pitchFamily="34" charset="0"/>
              </a:rPr>
              <a:t> in </a:t>
            </a:r>
            <a:r>
              <a:rPr lang="cs-CZ" i="1" dirty="0" err="1">
                <a:latin typeface="Calibri Light" pitchFamily="34" charset="0"/>
              </a:rPr>
              <a:t>order</a:t>
            </a:r>
            <a:r>
              <a:rPr lang="cs-CZ" i="1" dirty="0">
                <a:latin typeface="Calibri Light" pitchFamily="34" charset="0"/>
              </a:rPr>
              <a:t> to </a:t>
            </a:r>
            <a:r>
              <a:rPr lang="cs-CZ" i="1" dirty="0" err="1">
                <a:latin typeface="Calibri Light" pitchFamily="34" charset="0"/>
              </a:rPr>
              <a:t>mortify</a:t>
            </a:r>
            <a:r>
              <a:rPr lang="cs-CZ" i="1" dirty="0">
                <a:latin typeface="Calibri Light" pitchFamily="34" charset="0"/>
              </a:rPr>
              <a:t> </a:t>
            </a:r>
            <a:r>
              <a:rPr lang="cs-CZ" i="1" dirty="0" err="1">
                <a:latin typeface="Calibri Light" pitchFamily="34" charset="0"/>
              </a:rPr>
              <a:t>one</a:t>
            </a:r>
            <a:r>
              <a:rPr lang="cs-CZ" i="1" dirty="0">
                <a:latin typeface="Calibri Light" pitchFamily="34" charset="0"/>
              </a:rPr>
              <a:t>'s </a:t>
            </a:r>
            <a:r>
              <a:rPr lang="cs-CZ" i="1" dirty="0" err="1">
                <a:latin typeface="Calibri Light" pitchFamily="34" charset="0"/>
              </a:rPr>
              <a:t>pride</a:t>
            </a:r>
            <a:r>
              <a:rPr lang="cs-CZ" i="1" dirty="0">
                <a:latin typeface="Calibri Light" pitchFamily="34" charset="0"/>
              </a:rPr>
              <a:t>? To exhibit </a:t>
            </a:r>
            <a:r>
              <a:rPr lang="cs-CZ" i="1" dirty="0" err="1">
                <a:latin typeface="Calibri Light" pitchFamily="34" charset="0"/>
              </a:rPr>
              <a:t>one</a:t>
            </a:r>
            <a:r>
              <a:rPr lang="cs-CZ" i="1" dirty="0">
                <a:latin typeface="Calibri Light" pitchFamily="34" charset="0"/>
              </a:rPr>
              <a:t>'s </a:t>
            </a:r>
            <a:r>
              <a:rPr lang="cs-CZ" i="1" dirty="0" err="1">
                <a:latin typeface="Calibri Light" pitchFamily="34" charset="0"/>
              </a:rPr>
              <a:t>folly</a:t>
            </a:r>
            <a:r>
              <a:rPr lang="cs-CZ" i="1" dirty="0">
                <a:latin typeface="Calibri Light" pitchFamily="34" charset="0"/>
              </a:rPr>
              <a:t> in </a:t>
            </a:r>
            <a:r>
              <a:rPr lang="cs-CZ" i="1" dirty="0" err="1">
                <a:latin typeface="Calibri Light" pitchFamily="34" charset="0"/>
              </a:rPr>
              <a:t>order</a:t>
            </a:r>
            <a:r>
              <a:rPr lang="cs-CZ" i="1" dirty="0">
                <a:latin typeface="Calibri Light" pitchFamily="34" charset="0"/>
              </a:rPr>
              <a:t> to </a:t>
            </a:r>
            <a:r>
              <a:rPr lang="cs-CZ" i="1" dirty="0" err="1">
                <a:latin typeface="Calibri Light" pitchFamily="34" charset="0"/>
              </a:rPr>
              <a:t>mock</a:t>
            </a:r>
            <a:r>
              <a:rPr lang="cs-CZ" i="1" dirty="0">
                <a:latin typeface="Calibri Light" pitchFamily="34" charset="0"/>
              </a:rPr>
              <a:t> </a:t>
            </a:r>
            <a:r>
              <a:rPr lang="cs-CZ" i="1" dirty="0" err="1">
                <a:latin typeface="Calibri Light" pitchFamily="34" charset="0"/>
              </a:rPr>
              <a:t>at</a:t>
            </a:r>
            <a:r>
              <a:rPr lang="cs-CZ" i="1" dirty="0">
                <a:latin typeface="Calibri Light" pitchFamily="34" charset="0"/>
              </a:rPr>
              <a:t> </a:t>
            </a:r>
            <a:r>
              <a:rPr lang="cs-CZ" i="1" dirty="0" err="1">
                <a:latin typeface="Calibri Light" pitchFamily="34" charset="0"/>
              </a:rPr>
              <a:t>one</a:t>
            </a:r>
            <a:r>
              <a:rPr lang="cs-CZ" i="1" dirty="0">
                <a:latin typeface="Calibri Light" pitchFamily="34" charset="0"/>
              </a:rPr>
              <a:t>'s </a:t>
            </a:r>
            <a:r>
              <a:rPr lang="cs-CZ" i="1" dirty="0" err="1">
                <a:latin typeface="Calibri Light" pitchFamily="34" charset="0"/>
              </a:rPr>
              <a:t>wisdom</a:t>
            </a:r>
            <a:r>
              <a:rPr lang="cs-CZ" i="1" dirty="0">
                <a:latin typeface="Calibri Light" pitchFamily="34" charset="0"/>
              </a:rPr>
              <a:t>?</a:t>
            </a:r>
          </a:p>
          <a:p>
            <a:pPr>
              <a:buNone/>
            </a:pPr>
            <a:r>
              <a:rPr lang="cs-CZ" i="1" dirty="0" err="1">
                <a:latin typeface="Calibri Light" pitchFamily="34" charset="0"/>
              </a:rPr>
              <a:t>Or</a:t>
            </a:r>
            <a:r>
              <a:rPr lang="cs-CZ" i="1" dirty="0">
                <a:latin typeface="Calibri Light" pitchFamily="34" charset="0"/>
              </a:rPr>
              <a:t> </a:t>
            </a:r>
            <a:r>
              <a:rPr lang="cs-CZ" i="1" dirty="0" err="1">
                <a:latin typeface="Calibri Light" pitchFamily="34" charset="0"/>
              </a:rPr>
              <a:t>is</a:t>
            </a:r>
            <a:r>
              <a:rPr lang="cs-CZ" i="1" dirty="0">
                <a:latin typeface="Calibri Light" pitchFamily="34" charset="0"/>
              </a:rPr>
              <a:t> </a:t>
            </a:r>
            <a:r>
              <a:rPr lang="cs-CZ" i="1" dirty="0" err="1">
                <a:latin typeface="Calibri Light" pitchFamily="34" charset="0"/>
              </a:rPr>
              <a:t>it</a:t>
            </a:r>
            <a:r>
              <a:rPr lang="cs-CZ" i="1" dirty="0">
                <a:latin typeface="Calibri Light" pitchFamily="34" charset="0"/>
              </a:rPr>
              <a:t> </a:t>
            </a:r>
            <a:r>
              <a:rPr lang="cs-CZ" i="1" dirty="0" err="1">
                <a:latin typeface="Calibri Light" pitchFamily="34" charset="0"/>
              </a:rPr>
              <a:t>this</a:t>
            </a:r>
            <a:r>
              <a:rPr lang="cs-CZ" i="1" dirty="0">
                <a:latin typeface="Calibri Light" pitchFamily="34" charset="0"/>
              </a:rPr>
              <a:t>: To desert </a:t>
            </a:r>
            <a:r>
              <a:rPr lang="cs-CZ" i="1" dirty="0" err="1">
                <a:latin typeface="Calibri Light" pitchFamily="34" charset="0"/>
              </a:rPr>
              <a:t>our</a:t>
            </a:r>
            <a:r>
              <a:rPr lang="cs-CZ" i="1" dirty="0">
                <a:latin typeface="Calibri Light" pitchFamily="34" charset="0"/>
              </a:rPr>
              <a:t> cause </a:t>
            </a:r>
            <a:r>
              <a:rPr lang="cs-CZ" i="1" dirty="0" err="1">
                <a:latin typeface="Calibri Light" pitchFamily="34" charset="0"/>
              </a:rPr>
              <a:t>when</a:t>
            </a:r>
            <a:r>
              <a:rPr lang="cs-CZ" i="1" dirty="0">
                <a:latin typeface="Calibri Light" pitchFamily="34" charset="0"/>
              </a:rPr>
              <a:t> </a:t>
            </a:r>
            <a:r>
              <a:rPr lang="cs-CZ" i="1" dirty="0" err="1">
                <a:latin typeface="Calibri Light" pitchFamily="34" charset="0"/>
              </a:rPr>
              <a:t>it</a:t>
            </a:r>
            <a:r>
              <a:rPr lang="cs-CZ" i="1" dirty="0">
                <a:latin typeface="Calibri Light" pitchFamily="34" charset="0"/>
              </a:rPr>
              <a:t> </a:t>
            </a:r>
            <a:r>
              <a:rPr lang="cs-CZ" i="1" dirty="0" err="1">
                <a:latin typeface="Calibri Light" pitchFamily="34" charset="0"/>
              </a:rPr>
              <a:t>triumphs</a:t>
            </a:r>
            <a:r>
              <a:rPr lang="cs-CZ" i="1" dirty="0">
                <a:latin typeface="Calibri Light" pitchFamily="34" charset="0"/>
              </a:rPr>
              <a:t>? To </a:t>
            </a:r>
            <a:r>
              <a:rPr lang="cs-CZ" i="1" dirty="0" err="1">
                <a:latin typeface="Calibri Light" pitchFamily="34" charset="0"/>
              </a:rPr>
              <a:t>climb</a:t>
            </a:r>
            <a:r>
              <a:rPr lang="cs-CZ" i="1" dirty="0">
                <a:latin typeface="Calibri Light" pitchFamily="34" charset="0"/>
              </a:rPr>
              <a:t> </a:t>
            </a:r>
            <a:r>
              <a:rPr lang="cs-CZ" i="1" dirty="0" err="1">
                <a:latin typeface="Calibri Light" pitchFamily="34" charset="0"/>
              </a:rPr>
              <a:t>high</a:t>
            </a:r>
            <a:r>
              <a:rPr lang="cs-CZ" i="1" dirty="0">
                <a:latin typeface="Calibri Light" pitchFamily="34" charset="0"/>
              </a:rPr>
              <a:t> </a:t>
            </a:r>
            <a:r>
              <a:rPr lang="cs-CZ" i="1" dirty="0" err="1">
                <a:latin typeface="Calibri Light" pitchFamily="34" charset="0"/>
              </a:rPr>
              <a:t>mountains</a:t>
            </a:r>
            <a:r>
              <a:rPr lang="cs-CZ" i="1" dirty="0">
                <a:latin typeface="Calibri Light" pitchFamily="34" charset="0"/>
              </a:rPr>
              <a:t> to </a:t>
            </a:r>
            <a:r>
              <a:rPr lang="cs-CZ" i="1" dirty="0" err="1">
                <a:latin typeface="Calibri Light" pitchFamily="34" charset="0"/>
              </a:rPr>
              <a:t>tempt</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tempter</a:t>
            </a:r>
            <a:r>
              <a:rPr lang="cs-CZ" i="1" dirty="0">
                <a:latin typeface="Calibri Light" pitchFamily="34" charset="0"/>
              </a:rPr>
              <a:t>?</a:t>
            </a:r>
          </a:p>
          <a:p>
            <a:pPr>
              <a:buNone/>
            </a:pPr>
            <a:r>
              <a:rPr lang="cs-CZ" i="1" dirty="0" err="1">
                <a:latin typeface="Calibri Light" pitchFamily="34" charset="0"/>
              </a:rPr>
              <a:t>Or</a:t>
            </a:r>
            <a:r>
              <a:rPr lang="cs-CZ" i="1" dirty="0">
                <a:latin typeface="Calibri Light" pitchFamily="34" charset="0"/>
              </a:rPr>
              <a:t> </a:t>
            </a:r>
            <a:r>
              <a:rPr lang="cs-CZ" i="1" dirty="0" err="1">
                <a:latin typeface="Calibri Light" pitchFamily="34" charset="0"/>
              </a:rPr>
              <a:t>is</a:t>
            </a:r>
            <a:r>
              <a:rPr lang="cs-CZ" i="1" dirty="0">
                <a:latin typeface="Calibri Light" pitchFamily="34" charset="0"/>
              </a:rPr>
              <a:t> </a:t>
            </a:r>
            <a:r>
              <a:rPr lang="cs-CZ" i="1" dirty="0" err="1">
                <a:latin typeface="Calibri Light" pitchFamily="34" charset="0"/>
              </a:rPr>
              <a:t>it</a:t>
            </a:r>
            <a:r>
              <a:rPr lang="cs-CZ" i="1" dirty="0">
                <a:latin typeface="Calibri Light" pitchFamily="34" charset="0"/>
              </a:rPr>
              <a:t> </a:t>
            </a:r>
            <a:r>
              <a:rPr lang="cs-CZ" i="1" dirty="0" err="1">
                <a:latin typeface="Calibri Light" pitchFamily="34" charset="0"/>
              </a:rPr>
              <a:t>this</a:t>
            </a:r>
            <a:r>
              <a:rPr lang="cs-CZ" i="1" dirty="0">
                <a:latin typeface="Calibri Light" pitchFamily="34" charset="0"/>
              </a:rPr>
              <a:t>: To </a:t>
            </a:r>
            <a:r>
              <a:rPr lang="cs-CZ" i="1" dirty="0" err="1">
                <a:latin typeface="Calibri Light" pitchFamily="34" charset="0"/>
              </a:rPr>
              <a:t>feed</a:t>
            </a:r>
            <a:r>
              <a:rPr lang="cs-CZ" i="1" dirty="0">
                <a:latin typeface="Calibri Light" pitchFamily="34" charset="0"/>
              </a:rPr>
              <a:t> on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acorns</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grass</a:t>
            </a:r>
            <a:r>
              <a:rPr lang="cs-CZ" i="1" dirty="0">
                <a:latin typeface="Calibri Light" pitchFamily="34" charset="0"/>
              </a:rPr>
              <a:t> </a:t>
            </a:r>
            <a:r>
              <a:rPr lang="cs-CZ" i="1" dirty="0" err="1">
                <a:latin typeface="Calibri Light" pitchFamily="34" charset="0"/>
              </a:rPr>
              <a:t>of</a:t>
            </a:r>
            <a:r>
              <a:rPr lang="cs-CZ" i="1" dirty="0">
                <a:latin typeface="Calibri Light" pitchFamily="34" charset="0"/>
              </a:rPr>
              <a:t> </a:t>
            </a:r>
            <a:r>
              <a:rPr lang="cs-CZ" i="1" dirty="0" err="1">
                <a:latin typeface="Calibri Light" pitchFamily="34" charset="0"/>
              </a:rPr>
              <a:t>knowledge</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for</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sake</a:t>
            </a:r>
            <a:r>
              <a:rPr lang="cs-CZ" i="1" dirty="0">
                <a:latin typeface="Calibri Light" pitchFamily="34" charset="0"/>
              </a:rPr>
              <a:t> </a:t>
            </a:r>
            <a:r>
              <a:rPr lang="cs-CZ" i="1" dirty="0" err="1">
                <a:latin typeface="Calibri Light" pitchFamily="34" charset="0"/>
              </a:rPr>
              <a:t>of</a:t>
            </a:r>
            <a:r>
              <a:rPr lang="cs-CZ" i="1" dirty="0">
                <a:latin typeface="Calibri Light" pitchFamily="34" charset="0"/>
              </a:rPr>
              <a:t> </a:t>
            </a:r>
            <a:r>
              <a:rPr lang="cs-CZ" i="1" dirty="0" err="1">
                <a:latin typeface="Calibri Light" pitchFamily="34" charset="0"/>
              </a:rPr>
              <a:t>truth</a:t>
            </a:r>
            <a:r>
              <a:rPr lang="cs-CZ" i="1" dirty="0">
                <a:latin typeface="Calibri Light" pitchFamily="34" charset="0"/>
              </a:rPr>
              <a:t> to </a:t>
            </a:r>
            <a:r>
              <a:rPr lang="cs-CZ" i="1" dirty="0" err="1">
                <a:latin typeface="Calibri Light" pitchFamily="34" charset="0"/>
              </a:rPr>
              <a:t>suffer</a:t>
            </a:r>
            <a:r>
              <a:rPr lang="cs-CZ" i="1" dirty="0">
                <a:latin typeface="Calibri Light" pitchFamily="34" charset="0"/>
              </a:rPr>
              <a:t> </a:t>
            </a:r>
            <a:r>
              <a:rPr lang="cs-CZ" i="1" dirty="0" err="1">
                <a:latin typeface="Calibri Light" pitchFamily="34" charset="0"/>
              </a:rPr>
              <a:t>hunger</a:t>
            </a:r>
            <a:r>
              <a:rPr lang="cs-CZ" i="1" dirty="0">
                <a:latin typeface="Calibri Light" pitchFamily="34" charset="0"/>
              </a:rPr>
              <a:t> in </a:t>
            </a:r>
            <a:r>
              <a:rPr lang="cs-CZ" i="1" dirty="0" err="1">
                <a:latin typeface="Calibri Light" pitchFamily="34" charset="0"/>
              </a:rPr>
              <a:t>one</a:t>
            </a:r>
            <a:r>
              <a:rPr lang="cs-CZ" i="1" dirty="0">
                <a:latin typeface="Calibri Light" pitchFamily="34" charset="0"/>
              </a:rPr>
              <a:t>'s soul?</a:t>
            </a:r>
          </a:p>
          <a:p>
            <a:pPr>
              <a:buNone/>
            </a:pPr>
            <a:r>
              <a:rPr lang="cs-CZ" i="1" dirty="0" err="1">
                <a:latin typeface="Calibri Light" pitchFamily="34" charset="0"/>
              </a:rPr>
              <a:t>Or</a:t>
            </a:r>
            <a:r>
              <a:rPr lang="cs-CZ" i="1" dirty="0">
                <a:latin typeface="Calibri Light" pitchFamily="34" charset="0"/>
              </a:rPr>
              <a:t> </a:t>
            </a:r>
            <a:r>
              <a:rPr lang="cs-CZ" i="1" dirty="0" err="1">
                <a:latin typeface="Calibri Light" pitchFamily="34" charset="0"/>
              </a:rPr>
              <a:t>is</a:t>
            </a:r>
            <a:r>
              <a:rPr lang="cs-CZ" i="1" dirty="0">
                <a:latin typeface="Calibri Light" pitchFamily="34" charset="0"/>
              </a:rPr>
              <a:t> </a:t>
            </a:r>
            <a:r>
              <a:rPr lang="cs-CZ" i="1" dirty="0" err="1">
                <a:latin typeface="Calibri Light" pitchFamily="34" charset="0"/>
              </a:rPr>
              <a:t>it</a:t>
            </a:r>
            <a:r>
              <a:rPr lang="cs-CZ" i="1" dirty="0">
                <a:latin typeface="Calibri Light" pitchFamily="34" charset="0"/>
              </a:rPr>
              <a:t> </a:t>
            </a:r>
            <a:r>
              <a:rPr lang="cs-CZ" i="1" dirty="0" err="1">
                <a:latin typeface="Calibri Light" pitchFamily="34" charset="0"/>
              </a:rPr>
              <a:t>this</a:t>
            </a:r>
            <a:r>
              <a:rPr lang="cs-CZ" i="1" dirty="0">
                <a:latin typeface="Calibri Light" pitchFamily="34" charset="0"/>
              </a:rPr>
              <a:t>: To </a:t>
            </a:r>
            <a:r>
              <a:rPr lang="cs-CZ" i="1" dirty="0" err="1">
                <a:latin typeface="Calibri Light" pitchFamily="34" charset="0"/>
              </a:rPr>
              <a:t>be</a:t>
            </a:r>
            <a:r>
              <a:rPr lang="cs-CZ" i="1" dirty="0">
                <a:latin typeface="Calibri Light" pitchFamily="34" charset="0"/>
              </a:rPr>
              <a:t> </a:t>
            </a:r>
            <a:r>
              <a:rPr lang="cs-CZ" i="1" dirty="0" err="1">
                <a:latin typeface="Calibri Light" pitchFamily="34" charset="0"/>
              </a:rPr>
              <a:t>sick</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send</a:t>
            </a:r>
            <a:r>
              <a:rPr lang="cs-CZ" i="1" dirty="0">
                <a:latin typeface="Calibri Light" pitchFamily="34" charset="0"/>
              </a:rPr>
              <a:t> </a:t>
            </a:r>
            <a:r>
              <a:rPr lang="cs-CZ" i="1" dirty="0" err="1">
                <a:latin typeface="Calibri Light" pitchFamily="34" charset="0"/>
              </a:rPr>
              <a:t>away</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comforters</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to </a:t>
            </a:r>
            <a:r>
              <a:rPr lang="cs-CZ" i="1" dirty="0" err="1">
                <a:latin typeface="Calibri Light" pitchFamily="34" charset="0"/>
              </a:rPr>
              <a:t>make</a:t>
            </a:r>
            <a:r>
              <a:rPr lang="cs-CZ" i="1" dirty="0">
                <a:latin typeface="Calibri Light" pitchFamily="34" charset="0"/>
              </a:rPr>
              <a:t> </a:t>
            </a:r>
            <a:r>
              <a:rPr lang="cs-CZ" i="1" dirty="0" err="1">
                <a:latin typeface="Calibri Light" pitchFamily="34" charset="0"/>
              </a:rPr>
              <a:t>friends</a:t>
            </a:r>
            <a:r>
              <a:rPr lang="cs-CZ" i="1" dirty="0">
                <a:latin typeface="Calibri Light" pitchFamily="34" charset="0"/>
              </a:rPr>
              <a:t> </a:t>
            </a:r>
            <a:r>
              <a:rPr lang="cs-CZ" i="1" dirty="0" err="1">
                <a:latin typeface="Calibri Light" pitchFamily="34" charset="0"/>
              </a:rPr>
              <a:t>of</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deaf</a:t>
            </a:r>
            <a:r>
              <a:rPr lang="cs-CZ" i="1" dirty="0">
                <a:latin typeface="Calibri Light" pitchFamily="34" charset="0"/>
              </a:rPr>
              <a:t>, </a:t>
            </a:r>
            <a:r>
              <a:rPr lang="cs-CZ" i="1" dirty="0" err="1">
                <a:latin typeface="Calibri Light" pitchFamily="34" charset="0"/>
              </a:rPr>
              <a:t>who</a:t>
            </a:r>
            <a:r>
              <a:rPr lang="cs-CZ" i="1" dirty="0">
                <a:latin typeface="Calibri Light" pitchFamily="34" charset="0"/>
              </a:rPr>
              <a:t> </a:t>
            </a:r>
            <a:r>
              <a:rPr lang="cs-CZ" i="1" dirty="0" err="1">
                <a:latin typeface="Calibri Light" pitchFamily="34" charset="0"/>
              </a:rPr>
              <a:t>never</a:t>
            </a:r>
            <a:r>
              <a:rPr lang="cs-CZ" i="1" dirty="0">
                <a:latin typeface="Calibri Light" pitchFamily="34" charset="0"/>
              </a:rPr>
              <a:t> </a:t>
            </a:r>
            <a:r>
              <a:rPr lang="cs-CZ" i="1" dirty="0" err="1">
                <a:latin typeface="Calibri Light" pitchFamily="34" charset="0"/>
              </a:rPr>
              <a:t>hear</a:t>
            </a:r>
            <a:r>
              <a:rPr lang="cs-CZ" i="1" dirty="0">
                <a:latin typeface="Calibri Light" pitchFamily="34" charset="0"/>
              </a:rPr>
              <a:t> </a:t>
            </a:r>
            <a:r>
              <a:rPr lang="cs-CZ" i="1" dirty="0" err="1">
                <a:latin typeface="Calibri Light" pitchFamily="34" charset="0"/>
              </a:rPr>
              <a:t>your</a:t>
            </a:r>
            <a:r>
              <a:rPr lang="cs-CZ" i="1" dirty="0">
                <a:latin typeface="Calibri Light" pitchFamily="34" charset="0"/>
              </a:rPr>
              <a:t> </a:t>
            </a:r>
            <a:r>
              <a:rPr lang="cs-CZ" i="1" dirty="0" err="1">
                <a:latin typeface="Calibri Light" pitchFamily="34" charset="0"/>
              </a:rPr>
              <a:t>requests</a:t>
            </a:r>
            <a:r>
              <a:rPr lang="cs-CZ" i="1" dirty="0">
                <a:latin typeface="Calibri Light" pitchFamily="34" charset="0"/>
              </a:rPr>
              <a:t>?</a:t>
            </a:r>
          </a:p>
          <a:p>
            <a:pPr>
              <a:buNone/>
            </a:pPr>
            <a:r>
              <a:rPr lang="cs-CZ" i="1" dirty="0" err="1">
                <a:latin typeface="Calibri Light" pitchFamily="34" charset="0"/>
              </a:rPr>
              <a:t>Or</a:t>
            </a:r>
            <a:r>
              <a:rPr lang="cs-CZ" i="1" dirty="0">
                <a:latin typeface="Calibri Light" pitchFamily="34" charset="0"/>
              </a:rPr>
              <a:t> </a:t>
            </a:r>
            <a:r>
              <a:rPr lang="cs-CZ" i="1" dirty="0" err="1">
                <a:latin typeface="Calibri Light" pitchFamily="34" charset="0"/>
              </a:rPr>
              <a:t>is</a:t>
            </a:r>
            <a:r>
              <a:rPr lang="cs-CZ" i="1" dirty="0">
                <a:latin typeface="Calibri Light" pitchFamily="34" charset="0"/>
              </a:rPr>
              <a:t> </a:t>
            </a:r>
            <a:r>
              <a:rPr lang="cs-CZ" i="1" dirty="0" err="1">
                <a:latin typeface="Calibri Light" pitchFamily="34" charset="0"/>
              </a:rPr>
              <a:t>it</a:t>
            </a:r>
            <a:r>
              <a:rPr lang="cs-CZ" i="1" dirty="0">
                <a:latin typeface="Calibri Light" pitchFamily="34" charset="0"/>
              </a:rPr>
              <a:t> </a:t>
            </a:r>
            <a:r>
              <a:rPr lang="cs-CZ" i="1" dirty="0" err="1">
                <a:latin typeface="Calibri Light" pitchFamily="34" charset="0"/>
              </a:rPr>
              <a:t>this</a:t>
            </a:r>
            <a:r>
              <a:rPr lang="cs-CZ" i="1" dirty="0">
                <a:latin typeface="Calibri Light" pitchFamily="34" charset="0"/>
              </a:rPr>
              <a:t>: To go </a:t>
            </a:r>
            <a:r>
              <a:rPr lang="cs-CZ" i="1" dirty="0" err="1">
                <a:latin typeface="Calibri Light" pitchFamily="34" charset="0"/>
              </a:rPr>
              <a:t>into</a:t>
            </a:r>
            <a:r>
              <a:rPr lang="cs-CZ" i="1" dirty="0">
                <a:latin typeface="Calibri Light" pitchFamily="34" charset="0"/>
              </a:rPr>
              <a:t> </a:t>
            </a:r>
            <a:r>
              <a:rPr lang="cs-CZ" i="1" dirty="0" err="1">
                <a:latin typeface="Calibri Light" pitchFamily="34" charset="0"/>
              </a:rPr>
              <a:t>foul</a:t>
            </a:r>
            <a:r>
              <a:rPr lang="cs-CZ" i="1" dirty="0">
                <a:latin typeface="Calibri Light" pitchFamily="34" charset="0"/>
              </a:rPr>
              <a:t> </a:t>
            </a:r>
            <a:r>
              <a:rPr lang="cs-CZ" i="1" dirty="0" err="1">
                <a:latin typeface="Calibri Light" pitchFamily="34" charset="0"/>
              </a:rPr>
              <a:t>water</a:t>
            </a:r>
            <a:r>
              <a:rPr lang="cs-CZ" i="1" dirty="0">
                <a:latin typeface="Calibri Light" pitchFamily="34" charset="0"/>
              </a:rPr>
              <a:t> </a:t>
            </a:r>
            <a:r>
              <a:rPr lang="cs-CZ" i="1" dirty="0" err="1">
                <a:latin typeface="Calibri Light" pitchFamily="34" charset="0"/>
              </a:rPr>
              <a:t>when</a:t>
            </a:r>
            <a:r>
              <a:rPr lang="cs-CZ" i="1" dirty="0">
                <a:latin typeface="Calibri Light" pitchFamily="34" charset="0"/>
              </a:rPr>
              <a:t> </a:t>
            </a:r>
            <a:r>
              <a:rPr lang="cs-CZ" i="1" dirty="0" err="1">
                <a:latin typeface="Calibri Light" pitchFamily="34" charset="0"/>
              </a:rPr>
              <a:t>it</a:t>
            </a:r>
            <a:r>
              <a:rPr lang="cs-CZ" i="1" dirty="0">
                <a:latin typeface="Calibri Light" pitchFamily="34" charset="0"/>
              </a:rPr>
              <a:t> </a:t>
            </a:r>
            <a:r>
              <a:rPr lang="cs-CZ" i="1" dirty="0" err="1">
                <a:latin typeface="Calibri Light" pitchFamily="34" charset="0"/>
              </a:rPr>
              <a:t>is</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water</a:t>
            </a:r>
            <a:r>
              <a:rPr lang="cs-CZ" i="1" dirty="0">
                <a:latin typeface="Calibri Light" pitchFamily="34" charset="0"/>
              </a:rPr>
              <a:t> </a:t>
            </a:r>
            <a:r>
              <a:rPr lang="cs-CZ" i="1" dirty="0" err="1">
                <a:latin typeface="Calibri Light" pitchFamily="34" charset="0"/>
              </a:rPr>
              <a:t>of</a:t>
            </a:r>
            <a:r>
              <a:rPr lang="cs-CZ" i="1" dirty="0">
                <a:latin typeface="Calibri Light" pitchFamily="34" charset="0"/>
              </a:rPr>
              <a:t> </a:t>
            </a:r>
            <a:r>
              <a:rPr lang="cs-CZ" i="1" dirty="0" err="1">
                <a:latin typeface="Calibri Light" pitchFamily="34" charset="0"/>
              </a:rPr>
              <a:t>truth</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not </a:t>
            </a:r>
            <a:r>
              <a:rPr lang="cs-CZ" i="1" dirty="0" err="1">
                <a:latin typeface="Calibri Light" pitchFamily="34" charset="0"/>
              </a:rPr>
              <a:t>avoid</a:t>
            </a:r>
            <a:r>
              <a:rPr lang="cs-CZ" i="1" dirty="0">
                <a:latin typeface="Calibri Light" pitchFamily="34" charset="0"/>
              </a:rPr>
              <a:t> </a:t>
            </a:r>
            <a:r>
              <a:rPr lang="cs-CZ" i="1" dirty="0" err="1">
                <a:latin typeface="Calibri Light" pitchFamily="34" charset="0"/>
              </a:rPr>
              <a:t>cold</a:t>
            </a:r>
            <a:r>
              <a:rPr lang="cs-CZ" i="1" dirty="0">
                <a:latin typeface="Calibri Light" pitchFamily="34" charset="0"/>
              </a:rPr>
              <a:t> </a:t>
            </a:r>
            <a:r>
              <a:rPr lang="cs-CZ" i="1" dirty="0" err="1">
                <a:latin typeface="Calibri Light" pitchFamily="34" charset="0"/>
              </a:rPr>
              <a:t>frogs</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hot</a:t>
            </a:r>
            <a:r>
              <a:rPr lang="cs-CZ" i="1" dirty="0">
                <a:latin typeface="Calibri Light" pitchFamily="34" charset="0"/>
              </a:rPr>
              <a:t> </a:t>
            </a:r>
            <a:r>
              <a:rPr lang="cs-CZ" i="1" dirty="0" err="1">
                <a:latin typeface="Calibri Light" pitchFamily="34" charset="0"/>
              </a:rPr>
              <a:t>toads</a:t>
            </a:r>
            <a:r>
              <a:rPr lang="cs-CZ" i="1" dirty="0">
                <a:latin typeface="Calibri Light" pitchFamily="34" charset="0"/>
              </a:rPr>
              <a:t>?</a:t>
            </a:r>
          </a:p>
          <a:p>
            <a:pPr>
              <a:buNone/>
            </a:pPr>
            <a:r>
              <a:rPr lang="cs-CZ" i="1" dirty="0" err="1">
                <a:latin typeface="Calibri Light" pitchFamily="34" charset="0"/>
              </a:rPr>
              <a:t>Or</a:t>
            </a:r>
            <a:r>
              <a:rPr lang="cs-CZ" i="1" dirty="0">
                <a:latin typeface="Calibri Light" pitchFamily="34" charset="0"/>
              </a:rPr>
              <a:t> </a:t>
            </a:r>
            <a:r>
              <a:rPr lang="cs-CZ" i="1" dirty="0" err="1">
                <a:latin typeface="Calibri Light" pitchFamily="34" charset="0"/>
              </a:rPr>
              <a:t>is</a:t>
            </a:r>
            <a:r>
              <a:rPr lang="cs-CZ" i="1" dirty="0">
                <a:latin typeface="Calibri Light" pitchFamily="34" charset="0"/>
              </a:rPr>
              <a:t> </a:t>
            </a:r>
            <a:r>
              <a:rPr lang="cs-CZ" i="1" dirty="0" err="1">
                <a:latin typeface="Calibri Light" pitchFamily="34" charset="0"/>
              </a:rPr>
              <a:t>it</a:t>
            </a:r>
            <a:r>
              <a:rPr lang="cs-CZ" i="1" dirty="0">
                <a:latin typeface="Calibri Light" pitchFamily="34" charset="0"/>
              </a:rPr>
              <a:t> </a:t>
            </a:r>
            <a:r>
              <a:rPr lang="cs-CZ" i="1" dirty="0" err="1">
                <a:latin typeface="Calibri Light" pitchFamily="34" charset="0"/>
              </a:rPr>
              <a:t>this</a:t>
            </a:r>
            <a:r>
              <a:rPr lang="cs-CZ" i="1" dirty="0">
                <a:latin typeface="Calibri Light" pitchFamily="34" charset="0"/>
              </a:rPr>
              <a:t>: To love </a:t>
            </a:r>
            <a:r>
              <a:rPr lang="cs-CZ" i="1" dirty="0" err="1">
                <a:latin typeface="Calibri Light" pitchFamily="34" charset="0"/>
              </a:rPr>
              <a:t>those</a:t>
            </a:r>
            <a:r>
              <a:rPr lang="cs-CZ" i="1" dirty="0">
                <a:latin typeface="Calibri Light" pitchFamily="34" charset="0"/>
              </a:rPr>
              <a:t> </a:t>
            </a:r>
            <a:r>
              <a:rPr lang="cs-CZ" i="1" dirty="0" err="1">
                <a:latin typeface="Calibri Light" pitchFamily="34" charset="0"/>
              </a:rPr>
              <a:t>who</a:t>
            </a:r>
            <a:r>
              <a:rPr lang="cs-CZ" i="1" dirty="0">
                <a:latin typeface="Calibri Light" pitchFamily="34" charset="0"/>
              </a:rPr>
              <a:t> </a:t>
            </a:r>
            <a:r>
              <a:rPr lang="cs-CZ" i="1" dirty="0" err="1">
                <a:latin typeface="Calibri Light" pitchFamily="34" charset="0"/>
              </a:rPr>
              <a:t>despise</a:t>
            </a:r>
            <a:r>
              <a:rPr lang="cs-CZ" i="1" dirty="0">
                <a:latin typeface="Calibri Light" pitchFamily="34" charset="0"/>
              </a:rPr>
              <a:t> </a:t>
            </a:r>
            <a:r>
              <a:rPr lang="cs-CZ" i="1" dirty="0" err="1">
                <a:latin typeface="Calibri Light" pitchFamily="34" charset="0"/>
              </a:rPr>
              <a:t>us</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to </a:t>
            </a:r>
            <a:r>
              <a:rPr lang="cs-CZ" i="1" dirty="0" err="1">
                <a:latin typeface="Calibri Light" pitchFamily="34" charset="0"/>
              </a:rPr>
              <a:t>give</a:t>
            </a:r>
            <a:r>
              <a:rPr lang="cs-CZ" i="1" dirty="0">
                <a:latin typeface="Calibri Light" pitchFamily="34" charset="0"/>
              </a:rPr>
              <a:t> </a:t>
            </a:r>
            <a:r>
              <a:rPr lang="cs-CZ" i="1" dirty="0" err="1">
                <a:latin typeface="Calibri Light" pitchFamily="34" charset="0"/>
              </a:rPr>
              <a:t>one</a:t>
            </a:r>
            <a:r>
              <a:rPr lang="cs-CZ" i="1" dirty="0">
                <a:latin typeface="Calibri Light" pitchFamily="34" charset="0"/>
              </a:rPr>
              <a:t>'s </a:t>
            </a:r>
            <a:r>
              <a:rPr lang="cs-CZ" i="1" dirty="0" err="1">
                <a:latin typeface="Calibri Light" pitchFamily="34" charset="0"/>
              </a:rPr>
              <a:t>hand</a:t>
            </a:r>
            <a:r>
              <a:rPr lang="cs-CZ" i="1" dirty="0">
                <a:latin typeface="Calibri Light" pitchFamily="34" charset="0"/>
              </a:rPr>
              <a:t> to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phantom</a:t>
            </a:r>
            <a:r>
              <a:rPr lang="cs-CZ" i="1" dirty="0">
                <a:latin typeface="Calibri Light" pitchFamily="34" charset="0"/>
              </a:rPr>
              <a:t> </a:t>
            </a:r>
            <a:r>
              <a:rPr lang="cs-CZ" i="1" dirty="0" err="1">
                <a:latin typeface="Calibri Light" pitchFamily="34" charset="0"/>
              </a:rPr>
              <a:t>who</a:t>
            </a:r>
            <a:r>
              <a:rPr lang="cs-CZ" i="1" dirty="0">
                <a:latin typeface="Calibri Light" pitchFamily="34" charset="0"/>
              </a:rPr>
              <a:t> </a:t>
            </a:r>
            <a:r>
              <a:rPr lang="cs-CZ" i="1" dirty="0" err="1">
                <a:latin typeface="Calibri Light" pitchFamily="34" charset="0"/>
              </a:rPr>
              <a:t>tries</a:t>
            </a:r>
            <a:r>
              <a:rPr lang="cs-CZ" i="1" dirty="0">
                <a:latin typeface="Calibri Light" pitchFamily="34" charset="0"/>
              </a:rPr>
              <a:t> to </a:t>
            </a:r>
            <a:r>
              <a:rPr lang="cs-CZ" i="1" dirty="0" err="1">
                <a:latin typeface="Calibri Light" pitchFamily="34" charset="0"/>
              </a:rPr>
              <a:t>frighten</a:t>
            </a:r>
            <a:r>
              <a:rPr lang="cs-CZ" i="1" dirty="0">
                <a:latin typeface="Calibri Light" pitchFamily="34" charset="0"/>
              </a:rPr>
              <a:t> </a:t>
            </a:r>
            <a:r>
              <a:rPr lang="cs-CZ" i="1" dirty="0" err="1">
                <a:latin typeface="Calibri Light" pitchFamily="34" charset="0"/>
              </a:rPr>
              <a:t>us</a:t>
            </a:r>
            <a:r>
              <a:rPr lang="cs-CZ" i="1" dirty="0">
                <a:latin typeface="Calibri Light" pitchFamily="34" charset="0"/>
              </a:rPr>
              <a:t>?</a:t>
            </a:r>
          </a:p>
          <a:p>
            <a:pPr>
              <a:buNone/>
            </a:pPr>
            <a:endParaRPr lang="cs-CZ" i="1" dirty="0">
              <a:latin typeface="Calibri Light" pitchFamily="34" charset="0"/>
            </a:endParaRPr>
          </a:p>
        </p:txBody>
      </p:sp>
    </p:spTree>
  </p:cSld>
  <p:clrMapOvr>
    <a:masterClrMapping/>
  </p:clrMapOvr>
  <p:transition spd="slow">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6767" y="525553"/>
            <a:ext cx="9624060" cy="1260211"/>
          </a:xfrm>
        </p:spPr>
        <p:txBody>
          <a:bodyPr>
            <a:noAutofit/>
          </a:bodyPr>
          <a:lstStyle/>
          <a:p>
            <a:r>
              <a:rPr lang="cs-CZ" sz="2800" dirty="0">
                <a:latin typeface="Calibri" pitchFamily="34" charset="0"/>
              </a:rPr>
              <a:t>"</a:t>
            </a:r>
            <a:r>
              <a:rPr lang="cs-CZ" sz="2800" dirty="0" err="1">
                <a:latin typeface="Calibri" pitchFamily="34" charset="0"/>
              </a:rPr>
              <a:t>The</a:t>
            </a:r>
            <a:r>
              <a:rPr lang="cs-CZ" sz="2800" dirty="0">
                <a:latin typeface="Calibri" pitchFamily="34" charset="0"/>
              </a:rPr>
              <a:t> </a:t>
            </a:r>
            <a:r>
              <a:rPr lang="cs-CZ" sz="2800" dirty="0" err="1">
                <a:latin typeface="Calibri" pitchFamily="34" charset="0"/>
              </a:rPr>
              <a:t>Three</a:t>
            </a:r>
            <a:r>
              <a:rPr lang="cs-CZ" sz="2800" dirty="0">
                <a:latin typeface="Calibri" pitchFamily="34" charset="0"/>
              </a:rPr>
              <a:t> </a:t>
            </a:r>
            <a:r>
              <a:rPr lang="cs-CZ" sz="2800" dirty="0" err="1">
                <a:latin typeface="Calibri" pitchFamily="34" charset="0"/>
              </a:rPr>
              <a:t>Metamorphoses</a:t>
            </a:r>
            <a:r>
              <a:rPr lang="cs-CZ" sz="2800" dirty="0">
                <a:latin typeface="Calibri" pitchFamily="34" charset="0"/>
              </a:rPr>
              <a:t>"</a:t>
            </a:r>
            <a:br>
              <a:rPr lang="cs-CZ" sz="2800" dirty="0">
                <a:latin typeface="Calibri" pitchFamily="34" charset="0"/>
              </a:rPr>
            </a:br>
            <a:r>
              <a:rPr lang="cs-CZ" sz="2800" dirty="0" err="1">
                <a:latin typeface="Calibri" pitchFamily="34" charset="0"/>
              </a:rPr>
              <a:t>From</a:t>
            </a:r>
            <a:r>
              <a:rPr lang="cs-CZ" sz="2800" dirty="0">
                <a:latin typeface="Calibri" pitchFamily="34" charset="0"/>
              </a:rPr>
              <a:t> "</a:t>
            </a:r>
            <a:r>
              <a:rPr lang="cs-CZ" sz="2800" dirty="0" err="1">
                <a:latin typeface="Calibri" pitchFamily="34" charset="0"/>
              </a:rPr>
              <a:t>Thus</a:t>
            </a:r>
            <a:r>
              <a:rPr lang="cs-CZ" sz="2800" dirty="0">
                <a:latin typeface="Calibri" pitchFamily="34" charset="0"/>
              </a:rPr>
              <a:t> </a:t>
            </a:r>
            <a:r>
              <a:rPr lang="cs-CZ" sz="2800" dirty="0" err="1">
                <a:latin typeface="Calibri" pitchFamily="34" charset="0"/>
              </a:rPr>
              <a:t>spoke</a:t>
            </a:r>
            <a:r>
              <a:rPr lang="cs-CZ" sz="2800" dirty="0">
                <a:latin typeface="Calibri" pitchFamily="34" charset="0"/>
              </a:rPr>
              <a:t> </a:t>
            </a:r>
            <a:r>
              <a:rPr lang="cs-CZ" sz="2800" dirty="0" err="1">
                <a:latin typeface="Calibri" pitchFamily="34" charset="0"/>
              </a:rPr>
              <a:t>Zarathustra</a:t>
            </a:r>
            <a:r>
              <a:rPr lang="cs-CZ" sz="2800" dirty="0">
                <a:latin typeface="Calibri" pitchFamily="34" charset="0"/>
              </a:rPr>
              <a:t>" by Friedrich </a:t>
            </a:r>
            <a:r>
              <a:rPr lang="cs-CZ" sz="2800" dirty="0" err="1">
                <a:latin typeface="Calibri" pitchFamily="34" charset="0"/>
              </a:rPr>
              <a:t>Nietzsche</a:t>
            </a:r>
            <a:br>
              <a:rPr lang="cs-CZ" sz="2800" dirty="0">
                <a:latin typeface="Calibri" pitchFamily="34" charset="0"/>
              </a:rPr>
            </a:br>
            <a:endParaRPr lang="cs-CZ" sz="2800" dirty="0">
              <a:latin typeface="Calibri" pitchFamily="34" charset="0"/>
            </a:endParaRPr>
          </a:p>
        </p:txBody>
      </p:sp>
      <p:sp>
        <p:nvSpPr>
          <p:cNvPr id="3" name="Zástupný symbol pro obsah 2"/>
          <p:cNvSpPr>
            <a:spLocks noGrp="1"/>
          </p:cNvSpPr>
          <p:nvPr>
            <p:ph idx="1"/>
          </p:nvPr>
        </p:nvSpPr>
        <p:spPr>
          <a:xfrm>
            <a:off x="378348" y="1764295"/>
            <a:ext cx="9936704" cy="5192023"/>
          </a:xfrm>
        </p:spPr>
        <p:txBody>
          <a:bodyPr>
            <a:normAutofit fontScale="70000" lnSpcReduction="20000"/>
          </a:bodyPr>
          <a:lstStyle/>
          <a:p>
            <a:pPr>
              <a:buNone/>
            </a:pPr>
            <a:r>
              <a:rPr lang="cs-CZ" i="1" dirty="0" err="1">
                <a:latin typeface="Calibri Light" pitchFamily="34" charset="0"/>
              </a:rPr>
              <a:t>All</a:t>
            </a:r>
            <a:r>
              <a:rPr lang="cs-CZ" i="1" dirty="0">
                <a:latin typeface="Calibri Light" pitchFamily="34" charset="0"/>
              </a:rPr>
              <a:t> these </a:t>
            </a:r>
            <a:r>
              <a:rPr lang="cs-CZ" i="1" dirty="0" err="1">
                <a:latin typeface="Calibri Light" pitchFamily="34" charset="0"/>
              </a:rPr>
              <a:t>heaviest</a:t>
            </a:r>
            <a:r>
              <a:rPr lang="cs-CZ" i="1" dirty="0">
                <a:latin typeface="Calibri Light" pitchFamily="34" charset="0"/>
              </a:rPr>
              <a:t> </a:t>
            </a:r>
            <a:r>
              <a:rPr lang="cs-CZ" i="1" dirty="0" err="1">
                <a:latin typeface="Calibri Light" pitchFamily="34" charset="0"/>
              </a:rPr>
              <a:t>things</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spirit </a:t>
            </a:r>
            <a:r>
              <a:rPr lang="cs-CZ" i="1" dirty="0" err="1">
                <a:latin typeface="Calibri Light" pitchFamily="34" charset="0"/>
              </a:rPr>
              <a:t>that</a:t>
            </a:r>
            <a:r>
              <a:rPr lang="cs-CZ" i="1" dirty="0">
                <a:latin typeface="Calibri Light" pitchFamily="34" charset="0"/>
              </a:rPr>
              <a:t> </a:t>
            </a:r>
            <a:r>
              <a:rPr lang="cs-CZ" i="1" dirty="0" err="1">
                <a:latin typeface="Calibri Light" pitchFamily="34" charset="0"/>
              </a:rPr>
              <a:t>would</a:t>
            </a:r>
            <a:r>
              <a:rPr lang="cs-CZ" i="1" dirty="0">
                <a:latin typeface="Calibri Light" pitchFamily="34" charset="0"/>
              </a:rPr>
              <a:t> </a:t>
            </a:r>
            <a:r>
              <a:rPr lang="cs-CZ" i="1" dirty="0" err="1">
                <a:latin typeface="Calibri Light" pitchFamily="34" charset="0"/>
              </a:rPr>
              <a:t>bear</a:t>
            </a:r>
            <a:r>
              <a:rPr lang="cs-CZ" i="1" dirty="0">
                <a:latin typeface="Calibri Light" pitchFamily="34" charset="0"/>
              </a:rPr>
              <a:t> much </a:t>
            </a:r>
            <a:r>
              <a:rPr lang="cs-CZ" i="1" dirty="0" err="1">
                <a:latin typeface="Calibri Light" pitchFamily="34" charset="0"/>
              </a:rPr>
              <a:t>takes</a:t>
            </a:r>
            <a:r>
              <a:rPr lang="cs-CZ" i="1" dirty="0">
                <a:latin typeface="Calibri Light" pitchFamily="34" charset="0"/>
              </a:rPr>
              <a:t> </a:t>
            </a:r>
            <a:r>
              <a:rPr lang="cs-CZ" i="1" dirty="0" err="1">
                <a:latin typeface="Calibri Light" pitchFamily="34" charset="0"/>
              </a:rPr>
              <a:t>upon</a:t>
            </a:r>
            <a:r>
              <a:rPr lang="cs-CZ" i="1" dirty="0">
                <a:latin typeface="Calibri Light" pitchFamily="34" charset="0"/>
              </a:rPr>
              <a:t> </a:t>
            </a:r>
            <a:r>
              <a:rPr lang="cs-CZ" i="1" dirty="0" err="1">
                <a:latin typeface="Calibri Light" pitchFamily="34" charset="0"/>
              </a:rPr>
              <a:t>itself</a:t>
            </a:r>
            <a:r>
              <a:rPr lang="cs-CZ" i="1" dirty="0">
                <a:latin typeface="Calibri Light" pitchFamily="34" charset="0"/>
              </a:rPr>
              <a:t>: </a:t>
            </a:r>
            <a:r>
              <a:rPr lang="cs-CZ" i="1" dirty="0" err="1">
                <a:latin typeface="Calibri Light" pitchFamily="34" charset="0"/>
              </a:rPr>
              <a:t>like</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camel</a:t>
            </a:r>
            <a:r>
              <a:rPr lang="cs-CZ" i="1" dirty="0">
                <a:latin typeface="Calibri Light" pitchFamily="34" charset="0"/>
              </a:rPr>
              <a:t>, </a:t>
            </a:r>
            <a:r>
              <a:rPr lang="cs-CZ" i="1" dirty="0" err="1">
                <a:latin typeface="Calibri Light" pitchFamily="34" charset="0"/>
              </a:rPr>
              <a:t>that</a:t>
            </a:r>
            <a:r>
              <a:rPr lang="cs-CZ" i="1" dirty="0">
                <a:latin typeface="Calibri Light" pitchFamily="34" charset="0"/>
              </a:rPr>
              <a:t>, </a:t>
            </a:r>
            <a:r>
              <a:rPr lang="cs-CZ" i="1" dirty="0" err="1">
                <a:latin typeface="Calibri Light" pitchFamily="34" charset="0"/>
              </a:rPr>
              <a:t>when</a:t>
            </a:r>
            <a:r>
              <a:rPr lang="cs-CZ" i="1" dirty="0">
                <a:latin typeface="Calibri Light" pitchFamily="34" charset="0"/>
              </a:rPr>
              <a:t> </a:t>
            </a:r>
            <a:r>
              <a:rPr lang="cs-CZ" i="1" dirty="0" err="1">
                <a:latin typeface="Calibri Light" pitchFamily="34" charset="0"/>
              </a:rPr>
              <a:t>laden</a:t>
            </a:r>
            <a:r>
              <a:rPr lang="cs-CZ" i="1" dirty="0">
                <a:latin typeface="Calibri Light" pitchFamily="34" charset="0"/>
              </a:rPr>
              <a:t>, </a:t>
            </a:r>
            <a:r>
              <a:rPr lang="cs-CZ" i="1" dirty="0" err="1">
                <a:latin typeface="Calibri Light" pitchFamily="34" charset="0"/>
              </a:rPr>
              <a:t>hastens</a:t>
            </a:r>
            <a:r>
              <a:rPr lang="cs-CZ" i="1" dirty="0">
                <a:latin typeface="Calibri Light" pitchFamily="34" charset="0"/>
              </a:rPr>
              <a:t> </a:t>
            </a:r>
            <a:r>
              <a:rPr lang="cs-CZ" i="1" dirty="0" err="1">
                <a:latin typeface="Calibri Light" pitchFamily="34" charset="0"/>
              </a:rPr>
              <a:t>into</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desert, </a:t>
            </a:r>
            <a:r>
              <a:rPr lang="cs-CZ" i="1" dirty="0" err="1">
                <a:latin typeface="Calibri Light" pitchFamily="34" charset="0"/>
              </a:rPr>
              <a:t>so</a:t>
            </a:r>
            <a:r>
              <a:rPr lang="cs-CZ" i="1" dirty="0">
                <a:latin typeface="Calibri Light" pitchFamily="34" charset="0"/>
              </a:rPr>
              <a:t> </a:t>
            </a:r>
            <a:r>
              <a:rPr lang="cs-CZ" i="1" dirty="0" err="1">
                <a:latin typeface="Calibri Light" pitchFamily="34" charset="0"/>
              </a:rPr>
              <a:t>speeds</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spirit </a:t>
            </a:r>
            <a:r>
              <a:rPr lang="cs-CZ" i="1" dirty="0" err="1">
                <a:latin typeface="Calibri Light" pitchFamily="34" charset="0"/>
              </a:rPr>
              <a:t>into</a:t>
            </a:r>
            <a:r>
              <a:rPr lang="cs-CZ" i="1" dirty="0">
                <a:latin typeface="Calibri Light" pitchFamily="34" charset="0"/>
              </a:rPr>
              <a:t> </a:t>
            </a:r>
            <a:r>
              <a:rPr lang="cs-CZ" i="1" dirty="0" err="1">
                <a:latin typeface="Calibri Light" pitchFamily="34" charset="0"/>
              </a:rPr>
              <a:t>its</a:t>
            </a:r>
            <a:r>
              <a:rPr lang="cs-CZ" i="1" dirty="0">
                <a:latin typeface="Calibri Light" pitchFamily="34" charset="0"/>
              </a:rPr>
              <a:t> desert.</a:t>
            </a:r>
          </a:p>
          <a:p>
            <a:pPr>
              <a:buNone/>
            </a:pPr>
            <a:r>
              <a:rPr lang="cs-CZ" i="1" dirty="0" err="1">
                <a:latin typeface="Calibri Light" pitchFamily="34" charset="0"/>
              </a:rPr>
              <a:t>But</a:t>
            </a:r>
            <a:r>
              <a:rPr lang="cs-CZ" i="1" dirty="0">
                <a:latin typeface="Calibri Light" pitchFamily="34" charset="0"/>
              </a:rPr>
              <a:t> in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loneliest</a:t>
            </a:r>
            <a:r>
              <a:rPr lang="cs-CZ" i="1" dirty="0">
                <a:latin typeface="Calibri Light" pitchFamily="34" charset="0"/>
              </a:rPr>
              <a:t> desert </a:t>
            </a:r>
            <a:r>
              <a:rPr lang="cs-CZ" i="1" dirty="0" err="1">
                <a:latin typeface="Calibri Light" pitchFamily="34" charset="0"/>
              </a:rPr>
              <a:t>happens</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second</a:t>
            </a:r>
            <a:r>
              <a:rPr lang="cs-CZ" i="1" dirty="0">
                <a:latin typeface="Calibri Light" pitchFamily="34" charset="0"/>
              </a:rPr>
              <a:t> </a:t>
            </a:r>
            <a:r>
              <a:rPr lang="cs-CZ" i="1" dirty="0" err="1">
                <a:latin typeface="Calibri Light" pitchFamily="34" charset="0"/>
              </a:rPr>
              <a:t>metamorphosis</a:t>
            </a:r>
            <a:r>
              <a:rPr lang="cs-CZ" i="1" dirty="0">
                <a:latin typeface="Calibri Light" pitchFamily="34" charset="0"/>
              </a:rPr>
              <a:t>: </a:t>
            </a:r>
            <a:r>
              <a:rPr lang="cs-CZ" i="1" dirty="0" err="1">
                <a:latin typeface="Calibri Light" pitchFamily="34" charset="0"/>
              </a:rPr>
              <a:t>here</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spirit </a:t>
            </a:r>
            <a:r>
              <a:rPr lang="cs-CZ" i="1" dirty="0" err="1">
                <a:latin typeface="Calibri Light" pitchFamily="34" charset="0"/>
              </a:rPr>
              <a:t>becomes</a:t>
            </a:r>
            <a:r>
              <a:rPr lang="cs-CZ" i="1" dirty="0">
                <a:latin typeface="Calibri Light" pitchFamily="34" charset="0"/>
              </a:rPr>
              <a:t> a lion; he </a:t>
            </a:r>
            <a:r>
              <a:rPr lang="cs-CZ" i="1" dirty="0" err="1">
                <a:latin typeface="Calibri Light" pitchFamily="34" charset="0"/>
              </a:rPr>
              <a:t>will</a:t>
            </a:r>
            <a:r>
              <a:rPr lang="cs-CZ" i="1" dirty="0">
                <a:latin typeface="Calibri Light" pitchFamily="34" charset="0"/>
              </a:rPr>
              <a:t> </a:t>
            </a:r>
            <a:r>
              <a:rPr lang="cs-CZ" i="1" dirty="0" err="1">
                <a:latin typeface="Calibri Light" pitchFamily="34" charset="0"/>
              </a:rPr>
              <a:t>seize</a:t>
            </a:r>
            <a:r>
              <a:rPr lang="cs-CZ" i="1" dirty="0">
                <a:latin typeface="Calibri Light" pitchFamily="34" charset="0"/>
              </a:rPr>
              <a:t> his </a:t>
            </a:r>
            <a:r>
              <a:rPr lang="cs-CZ" i="1" dirty="0" err="1">
                <a:latin typeface="Calibri Light" pitchFamily="34" charset="0"/>
              </a:rPr>
              <a:t>freedom</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be</a:t>
            </a:r>
            <a:r>
              <a:rPr lang="cs-CZ" i="1" dirty="0">
                <a:latin typeface="Calibri Light" pitchFamily="34" charset="0"/>
              </a:rPr>
              <a:t> master in his </a:t>
            </a:r>
            <a:r>
              <a:rPr lang="cs-CZ" i="1" dirty="0" err="1">
                <a:latin typeface="Calibri Light" pitchFamily="34" charset="0"/>
              </a:rPr>
              <a:t>own</a:t>
            </a:r>
            <a:r>
              <a:rPr lang="cs-CZ" i="1" dirty="0">
                <a:latin typeface="Calibri Light" pitchFamily="34" charset="0"/>
              </a:rPr>
              <a:t> </a:t>
            </a:r>
            <a:r>
              <a:rPr lang="cs-CZ" i="1" dirty="0" err="1">
                <a:latin typeface="Calibri Light" pitchFamily="34" charset="0"/>
              </a:rPr>
              <a:t>wilderness</a:t>
            </a:r>
            <a:r>
              <a:rPr lang="cs-CZ" i="1" dirty="0">
                <a:latin typeface="Calibri Light" pitchFamily="34" charset="0"/>
              </a:rPr>
              <a:t>.</a:t>
            </a:r>
          </a:p>
          <a:p>
            <a:pPr>
              <a:buNone/>
            </a:pPr>
            <a:r>
              <a:rPr lang="cs-CZ" i="1" dirty="0" err="1">
                <a:latin typeface="Calibri Light" pitchFamily="34" charset="0"/>
              </a:rPr>
              <a:t>Here</a:t>
            </a:r>
            <a:r>
              <a:rPr lang="cs-CZ" i="1" dirty="0">
                <a:latin typeface="Calibri Light" pitchFamily="34" charset="0"/>
              </a:rPr>
              <a:t> he </a:t>
            </a:r>
            <a:r>
              <a:rPr lang="cs-CZ" i="1" dirty="0" err="1">
                <a:latin typeface="Calibri Light" pitchFamily="34" charset="0"/>
              </a:rPr>
              <a:t>seeks</a:t>
            </a:r>
            <a:r>
              <a:rPr lang="cs-CZ" i="1" dirty="0">
                <a:latin typeface="Calibri Light" pitchFamily="34" charset="0"/>
              </a:rPr>
              <a:t> his last master: he </a:t>
            </a:r>
            <a:r>
              <a:rPr lang="cs-CZ" i="1" dirty="0" err="1">
                <a:latin typeface="Calibri Light" pitchFamily="34" charset="0"/>
              </a:rPr>
              <a:t>wants</a:t>
            </a:r>
            <a:r>
              <a:rPr lang="cs-CZ" i="1" dirty="0">
                <a:latin typeface="Calibri Light" pitchFamily="34" charset="0"/>
              </a:rPr>
              <a:t> to </a:t>
            </a:r>
            <a:r>
              <a:rPr lang="cs-CZ" i="1" dirty="0" err="1">
                <a:latin typeface="Calibri Light" pitchFamily="34" charset="0"/>
              </a:rPr>
              <a:t>fight</a:t>
            </a:r>
            <a:r>
              <a:rPr lang="cs-CZ" i="1" dirty="0">
                <a:latin typeface="Calibri Light" pitchFamily="34" charset="0"/>
              </a:rPr>
              <a:t> </a:t>
            </a:r>
            <a:r>
              <a:rPr lang="cs-CZ" i="1" dirty="0" err="1">
                <a:latin typeface="Calibri Light" pitchFamily="34" charset="0"/>
              </a:rPr>
              <a:t>him</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his last </a:t>
            </a:r>
            <a:r>
              <a:rPr lang="cs-CZ" i="1" dirty="0" err="1">
                <a:latin typeface="Calibri Light" pitchFamily="34" charset="0"/>
              </a:rPr>
              <a:t>God</a:t>
            </a:r>
            <a:r>
              <a:rPr lang="cs-CZ" i="1" dirty="0">
                <a:latin typeface="Calibri Light" pitchFamily="34" charset="0"/>
              </a:rPr>
              <a:t>; </a:t>
            </a:r>
            <a:r>
              <a:rPr lang="cs-CZ" i="1" dirty="0" err="1">
                <a:latin typeface="Calibri Light" pitchFamily="34" charset="0"/>
              </a:rPr>
              <a:t>for</a:t>
            </a:r>
            <a:r>
              <a:rPr lang="cs-CZ" i="1" dirty="0">
                <a:latin typeface="Calibri Light" pitchFamily="34" charset="0"/>
              </a:rPr>
              <a:t> </a:t>
            </a:r>
            <a:r>
              <a:rPr lang="cs-CZ" i="1" dirty="0" err="1">
                <a:latin typeface="Calibri Light" pitchFamily="34" charset="0"/>
              </a:rPr>
              <a:t>victory</a:t>
            </a:r>
            <a:r>
              <a:rPr lang="cs-CZ" i="1" dirty="0">
                <a:latin typeface="Calibri Light" pitchFamily="34" charset="0"/>
              </a:rPr>
              <a:t> he </a:t>
            </a:r>
            <a:r>
              <a:rPr lang="cs-CZ" i="1" dirty="0" err="1">
                <a:latin typeface="Calibri Light" pitchFamily="34" charset="0"/>
              </a:rPr>
              <a:t>will</a:t>
            </a:r>
            <a:r>
              <a:rPr lang="cs-CZ" i="1" dirty="0">
                <a:latin typeface="Calibri Light" pitchFamily="34" charset="0"/>
              </a:rPr>
              <a:t> </a:t>
            </a:r>
            <a:r>
              <a:rPr lang="cs-CZ" i="1" dirty="0" err="1">
                <a:latin typeface="Calibri Light" pitchFamily="34" charset="0"/>
              </a:rPr>
              <a:t>struggle</a:t>
            </a:r>
            <a:r>
              <a:rPr lang="cs-CZ" i="1" dirty="0">
                <a:latin typeface="Calibri Light" pitchFamily="34" charset="0"/>
              </a:rPr>
              <a:t> </a:t>
            </a:r>
            <a:r>
              <a:rPr lang="cs-CZ" i="1" dirty="0" err="1">
                <a:latin typeface="Calibri Light" pitchFamily="34" charset="0"/>
              </a:rPr>
              <a:t>with</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great</a:t>
            </a:r>
            <a:r>
              <a:rPr lang="cs-CZ" i="1" dirty="0">
                <a:latin typeface="Calibri Light" pitchFamily="34" charset="0"/>
              </a:rPr>
              <a:t> dragon.</a:t>
            </a:r>
          </a:p>
          <a:p>
            <a:pPr>
              <a:buNone/>
            </a:pPr>
            <a:r>
              <a:rPr lang="cs-CZ" i="1" dirty="0" err="1">
                <a:latin typeface="Calibri Light" pitchFamily="34" charset="0"/>
              </a:rPr>
              <a:t>Who</a:t>
            </a:r>
            <a:r>
              <a:rPr lang="cs-CZ" i="1" dirty="0">
                <a:latin typeface="Calibri Light" pitchFamily="34" charset="0"/>
              </a:rPr>
              <a:t> </a:t>
            </a:r>
            <a:r>
              <a:rPr lang="cs-CZ" i="1" dirty="0" err="1">
                <a:latin typeface="Calibri Light" pitchFamily="34" charset="0"/>
              </a:rPr>
              <a:t>is</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great</a:t>
            </a:r>
            <a:r>
              <a:rPr lang="cs-CZ" i="1" dirty="0">
                <a:latin typeface="Calibri Light" pitchFamily="34" charset="0"/>
              </a:rPr>
              <a:t> dragon </a:t>
            </a:r>
            <a:r>
              <a:rPr lang="cs-CZ" i="1" dirty="0" err="1">
                <a:latin typeface="Calibri Light" pitchFamily="34" charset="0"/>
              </a:rPr>
              <a:t>which</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spirit no </a:t>
            </a:r>
            <a:r>
              <a:rPr lang="cs-CZ" i="1" dirty="0" err="1">
                <a:latin typeface="Calibri Light" pitchFamily="34" charset="0"/>
              </a:rPr>
              <a:t>longer</a:t>
            </a:r>
            <a:r>
              <a:rPr lang="cs-CZ" i="1" dirty="0">
                <a:latin typeface="Calibri Light" pitchFamily="34" charset="0"/>
              </a:rPr>
              <a:t> </a:t>
            </a:r>
            <a:r>
              <a:rPr lang="cs-CZ" i="1" dirty="0" err="1">
                <a:latin typeface="Calibri Light" pitchFamily="34" charset="0"/>
              </a:rPr>
              <a:t>wants</a:t>
            </a:r>
            <a:r>
              <a:rPr lang="cs-CZ" i="1" dirty="0">
                <a:latin typeface="Calibri Light" pitchFamily="34" charset="0"/>
              </a:rPr>
              <a:t> to </a:t>
            </a:r>
            <a:r>
              <a:rPr lang="cs-CZ" i="1" dirty="0" err="1">
                <a:latin typeface="Calibri Light" pitchFamily="34" charset="0"/>
              </a:rPr>
              <a:t>call</a:t>
            </a:r>
            <a:r>
              <a:rPr lang="cs-CZ" i="1" dirty="0">
                <a:latin typeface="Calibri Light" pitchFamily="34" charset="0"/>
              </a:rPr>
              <a:t> Lord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God</a:t>
            </a:r>
            <a:r>
              <a:rPr lang="cs-CZ" i="1" dirty="0">
                <a:latin typeface="Calibri Light" pitchFamily="34" charset="0"/>
              </a:rPr>
              <a:t>?</a:t>
            </a:r>
          </a:p>
          <a:p>
            <a:pPr>
              <a:buNone/>
            </a:pPr>
            <a:r>
              <a:rPr lang="cs-CZ" i="1" dirty="0">
                <a:latin typeface="Calibri Light" pitchFamily="34" charset="0"/>
              </a:rPr>
              <a:t>"</a:t>
            </a:r>
            <a:r>
              <a:rPr lang="cs-CZ" i="1" dirty="0" err="1">
                <a:latin typeface="Calibri Light" pitchFamily="34" charset="0"/>
              </a:rPr>
              <a:t>Thou</a:t>
            </a:r>
            <a:r>
              <a:rPr lang="cs-CZ" i="1" dirty="0">
                <a:latin typeface="Calibri Light" pitchFamily="34" charset="0"/>
              </a:rPr>
              <a:t>-</a:t>
            </a:r>
            <a:r>
              <a:rPr lang="cs-CZ" i="1" dirty="0" err="1">
                <a:latin typeface="Calibri Light" pitchFamily="34" charset="0"/>
              </a:rPr>
              <a:t>shalt</a:t>
            </a:r>
            <a:r>
              <a:rPr lang="cs-CZ" i="1" dirty="0">
                <a:latin typeface="Calibri Light" pitchFamily="34" charset="0"/>
              </a:rPr>
              <a:t>," </a:t>
            </a:r>
            <a:r>
              <a:rPr lang="cs-CZ" i="1" dirty="0" err="1">
                <a:latin typeface="Calibri Light" pitchFamily="34" charset="0"/>
              </a:rPr>
              <a:t>is</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great</a:t>
            </a:r>
            <a:r>
              <a:rPr lang="cs-CZ" i="1" dirty="0">
                <a:latin typeface="Calibri Light" pitchFamily="34" charset="0"/>
              </a:rPr>
              <a:t> dragon </a:t>
            </a:r>
            <a:r>
              <a:rPr lang="cs-CZ" i="1" dirty="0" err="1">
                <a:latin typeface="Calibri Light" pitchFamily="34" charset="0"/>
              </a:rPr>
              <a:t>called</a:t>
            </a:r>
            <a:r>
              <a:rPr lang="cs-CZ" i="1" dirty="0">
                <a:latin typeface="Calibri Light" pitchFamily="34" charset="0"/>
              </a:rPr>
              <a:t>. </a:t>
            </a:r>
            <a:r>
              <a:rPr lang="cs-CZ" i="1" dirty="0" err="1">
                <a:latin typeface="Calibri Light" pitchFamily="34" charset="0"/>
              </a:rPr>
              <a:t>But</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spirit </a:t>
            </a:r>
            <a:r>
              <a:rPr lang="cs-CZ" i="1" dirty="0" err="1">
                <a:latin typeface="Calibri Light" pitchFamily="34" charset="0"/>
              </a:rPr>
              <a:t>of</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lion </a:t>
            </a:r>
            <a:r>
              <a:rPr lang="cs-CZ" i="1" dirty="0" err="1">
                <a:latin typeface="Calibri Light" pitchFamily="34" charset="0"/>
              </a:rPr>
              <a:t>says</a:t>
            </a:r>
            <a:r>
              <a:rPr lang="cs-CZ" i="1" dirty="0">
                <a:latin typeface="Calibri Light" pitchFamily="34" charset="0"/>
              </a:rPr>
              <a:t>, "I </a:t>
            </a:r>
            <a:r>
              <a:rPr lang="cs-CZ" i="1" dirty="0" err="1">
                <a:latin typeface="Calibri Light" pitchFamily="34" charset="0"/>
              </a:rPr>
              <a:t>will</a:t>
            </a:r>
            <a:r>
              <a:rPr lang="cs-CZ" i="1" dirty="0">
                <a:latin typeface="Calibri Light" pitchFamily="34" charset="0"/>
              </a:rPr>
              <a:t>."</a:t>
            </a:r>
          </a:p>
          <a:p>
            <a:pPr>
              <a:buNone/>
            </a:pPr>
            <a:r>
              <a:rPr lang="cs-CZ" i="1" dirty="0">
                <a:latin typeface="Calibri Light" pitchFamily="34" charset="0"/>
              </a:rPr>
              <a:t>"</a:t>
            </a:r>
            <a:r>
              <a:rPr lang="cs-CZ" i="1" dirty="0" err="1">
                <a:latin typeface="Calibri Light" pitchFamily="34" charset="0"/>
              </a:rPr>
              <a:t>Thou</a:t>
            </a:r>
            <a:r>
              <a:rPr lang="cs-CZ" i="1" dirty="0">
                <a:latin typeface="Calibri Light" pitchFamily="34" charset="0"/>
              </a:rPr>
              <a:t>-</a:t>
            </a:r>
            <a:r>
              <a:rPr lang="cs-CZ" i="1" dirty="0" err="1">
                <a:latin typeface="Calibri Light" pitchFamily="34" charset="0"/>
              </a:rPr>
              <a:t>shalt</a:t>
            </a:r>
            <a:r>
              <a:rPr lang="cs-CZ" i="1" dirty="0">
                <a:latin typeface="Calibri Light" pitchFamily="34" charset="0"/>
              </a:rPr>
              <a:t>," </a:t>
            </a:r>
            <a:r>
              <a:rPr lang="cs-CZ" i="1" dirty="0" err="1">
                <a:latin typeface="Calibri Light" pitchFamily="34" charset="0"/>
              </a:rPr>
              <a:t>lies</a:t>
            </a:r>
            <a:r>
              <a:rPr lang="cs-CZ" i="1" dirty="0">
                <a:latin typeface="Calibri Light" pitchFamily="34" charset="0"/>
              </a:rPr>
              <a:t> in his </a:t>
            </a:r>
            <a:r>
              <a:rPr lang="cs-CZ" i="1" dirty="0" err="1">
                <a:latin typeface="Calibri Light" pitchFamily="34" charset="0"/>
              </a:rPr>
              <a:t>path</a:t>
            </a:r>
            <a:r>
              <a:rPr lang="cs-CZ" i="1" dirty="0">
                <a:latin typeface="Calibri Light" pitchFamily="34" charset="0"/>
              </a:rPr>
              <a:t>, </a:t>
            </a:r>
            <a:r>
              <a:rPr lang="cs-CZ" i="1" dirty="0" err="1">
                <a:latin typeface="Calibri Light" pitchFamily="34" charset="0"/>
              </a:rPr>
              <a:t>sparkling</a:t>
            </a:r>
            <a:r>
              <a:rPr lang="cs-CZ" i="1" dirty="0">
                <a:latin typeface="Calibri Light" pitchFamily="34" charset="0"/>
              </a:rPr>
              <a:t> </a:t>
            </a:r>
            <a:r>
              <a:rPr lang="cs-CZ" i="1" dirty="0" err="1">
                <a:latin typeface="Calibri Light" pitchFamily="34" charset="0"/>
              </a:rPr>
              <a:t>with</a:t>
            </a:r>
            <a:r>
              <a:rPr lang="cs-CZ" i="1" dirty="0">
                <a:latin typeface="Calibri Light" pitchFamily="34" charset="0"/>
              </a:rPr>
              <a:t> </a:t>
            </a:r>
            <a:r>
              <a:rPr lang="cs-CZ" i="1" dirty="0" err="1">
                <a:latin typeface="Calibri Light" pitchFamily="34" charset="0"/>
              </a:rPr>
              <a:t>gold</a:t>
            </a:r>
            <a:r>
              <a:rPr lang="cs-CZ" i="1" dirty="0">
                <a:latin typeface="Calibri Light" pitchFamily="34" charset="0"/>
              </a:rPr>
              <a:t>- a </a:t>
            </a:r>
            <a:r>
              <a:rPr lang="cs-CZ" i="1" dirty="0" err="1">
                <a:latin typeface="Calibri Light" pitchFamily="34" charset="0"/>
              </a:rPr>
              <a:t>scale</a:t>
            </a:r>
            <a:r>
              <a:rPr lang="cs-CZ" i="1" dirty="0">
                <a:latin typeface="Calibri Light" pitchFamily="34" charset="0"/>
              </a:rPr>
              <a:t>-</a:t>
            </a:r>
            <a:r>
              <a:rPr lang="cs-CZ" i="1" dirty="0" err="1">
                <a:latin typeface="Calibri Light" pitchFamily="34" charset="0"/>
              </a:rPr>
              <a:t>covered</a:t>
            </a:r>
            <a:r>
              <a:rPr lang="cs-CZ" i="1" dirty="0">
                <a:latin typeface="Calibri Light" pitchFamily="34" charset="0"/>
              </a:rPr>
              <a:t> </a:t>
            </a:r>
            <a:r>
              <a:rPr lang="cs-CZ" i="1" dirty="0" err="1">
                <a:latin typeface="Calibri Light" pitchFamily="34" charset="0"/>
              </a:rPr>
              <a:t>beast</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on </a:t>
            </a:r>
            <a:r>
              <a:rPr lang="cs-CZ" i="1" dirty="0" err="1">
                <a:latin typeface="Calibri Light" pitchFamily="34" charset="0"/>
              </a:rPr>
              <a:t>each</a:t>
            </a:r>
            <a:r>
              <a:rPr lang="cs-CZ" i="1" dirty="0">
                <a:latin typeface="Calibri Light" pitchFamily="34" charset="0"/>
              </a:rPr>
              <a:t> </a:t>
            </a:r>
            <a:r>
              <a:rPr lang="cs-CZ" i="1" dirty="0" err="1">
                <a:latin typeface="Calibri Light" pitchFamily="34" charset="0"/>
              </a:rPr>
              <a:t>scale</a:t>
            </a:r>
            <a:r>
              <a:rPr lang="cs-CZ" i="1" dirty="0">
                <a:latin typeface="Calibri Light" pitchFamily="34" charset="0"/>
              </a:rPr>
              <a:t> </a:t>
            </a:r>
            <a:r>
              <a:rPr lang="cs-CZ" i="1" dirty="0" err="1">
                <a:latin typeface="Calibri Light" pitchFamily="34" charset="0"/>
              </a:rPr>
              <a:t>glitters</a:t>
            </a:r>
            <a:r>
              <a:rPr lang="cs-CZ" i="1" dirty="0">
                <a:latin typeface="Calibri Light" pitchFamily="34" charset="0"/>
              </a:rPr>
              <a:t> a </a:t>
            </a:r>
            <a:r>
              <a:rPr lang="cs-CZ" i="1" dirty="0" err="1">
                <a:latin typeface="Calibri Light" pitchFamily="34" charset="0"/>
              </a:rPr>
              <a:t>golden</a:t>
            </a:r>
            <a:r>
              <a:rPr lang="cs-CZ" i="1" dirty="0">
                <a:latin typeface="Calibri Light" pitchFamily="34" charset="0"/>
              </a:rPr>
              <a:t> "</a:t>
            </a:r>
            <a:r>
              <a:rPr lang="cs-CZ" i="1" dirty="0" err="1">
                <a:latin typeface="Calibri Light" pitchFamily="34" charset="0"/>
              </a:rPr>
              <a:t>Thou</a:t>
            </a:r>
            <a:r>
              <a:rPr lang="cs-CZ" i="1" dirty="0">
                <a:latin typeface="Calibri Light" pitchFamily="34" charset="0"/>
              </a:rPr>
              <a:t>-</a:t>
            </a:r>
            <a:r>
              <a:rPr lang="cs-CZ" i="1" dirty="0" err="1">
                <a:latin typeface="Calibri Light" pitchFamily="34" charset="0"/>
              </a:rPr>
              <a:t>shalt</a:t>
            </a:r>
            <a:r>
              <a:rPr lang="cs-CZ" i="1" dirty="0">
                <a:latin typeface="Calibri Light" pitchFamily="34" charset="0"/>
              </a:rPr>
              <a:t>!"</a:t>
            </a:r>
          </a:p>
          <a:p>
            <a:pPr>
              <a:buNone/>
            </a:pP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values</a:t>
            </a:r>
            <a:r>
              <a:rPr lang="cs-CZ" i="1" dirty="0">
                <a:latin typeface="Calibri Light" pitchFamily="34" charset="0"/>
              </a:rPr>
              <a:t> </a:t>
            </a:r>
            <a:r>
              <a:rPr lang="cs-CZ" i="1" dirty="0" err="1">
                <a:latin typeface="Calibri Light" pitchFamily="34" charset="0"/>
              </a:rPr>
              <a:t>of</a:t>
            </a:r>
            <a:r>
              <a:rPr lang="cs-CZ" i="1" dirty="0">
                <a:latin typeface="Calibri Light" pitchFamily="34" charset="0"/>
              </a:rPr>
              <a:t> a </a:t>
            </a:r>
            <a:r>
              <a:rPr lang="cs-CZ" i="1" dirty="0" err="1">
                <a:latin typeface="Calibri Light" pitchFamily="34" charset="0"/>
              </a:rPr>
              <a:t>thousand</a:t>
            </a:r>
            <a:r>
              <a:rPr lang="cs-CZ" i="1" dirty="0">
                <a:latin typeface="Calibri Light" pitchFamily="34" charset="0"/>
              </a:rPr>
              <a:t> </a:t>
            </a:r>
            <a:r>
              <a:rPr lang="cs-CZ" i="1" dirty="0" err="1">
                <a:latin typeface="Calibri Light" pitchFamily="34" charset="0"/>
              </a:rPr>
              <a:t>years</a:t>
            </a:r>
            <a:r>
              <a:rPr lang="cs-CZ" i="1" dirty="0">
                <a:latin typeface="Calibri Light" pitchFamily="34" charset="0"/>
              </a:rPr>
              <a:t> </a:t>
            </a:r>
            <a:r>
              <a:rPr lang="cs-CZ" i="1" dirty="0" err="1">
                <a:latin typeface="Calibri Light" pitchFamily="34" charset="0"/>
              </a:rPr>
              <a:t>glitter</a:t>
            </a:r>
            <a:r>
              <a:rPr lang="cs-CZ" i="1" dirty="0">
                <a:latin typeface="Calibri Light" pitchFamily="34" charset="0"/>
              </a:rPr>
              <a:t> on </a:t>
            </a:r>
            <a:r>
              <a:rPr lang="cs-CZ" i="1" dirty="0" err="1">
                <a:latin typeface="Calibri Light" pitchFamily="34" charset="0"/>
              </a:rPr>
              <a:t>those</a:t>
            </a:r>
            <a:r>
              <a:rPr lang="cs-CZ" i="1" dirty="0">
                <a:latin typeface="Calibri Light" pitchFamily="34" charset="0"/>
              </a:rPr>
              <a:t> </a:t>
            </a:r>
            <a:r>
              <a:rPr lang="cs-CZ" i="1" dirty="0" err="1">
                <a:latin typeface="Calibri Light" pitchFamily="34" charset="0"/>
              </a:rPr>
              <a:t>scales</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thus</a:t>
            </a:r>
            <a:r>
              <a:rPr lang="cs-CZ" i="1" dirty="0">
                <a:latin typeface="Calibri Light" pitchFamily="34" charset="0"/>
              </a:rPr>
              <a:t> </a:t>
            </a:r>
            <a:r>
              <a:rPr lang="cs-CZ" i="1" dirty="0" err="1">
                <a:latin typeface="Calibri Light" pitchFamily="34" charset="0"/>
              </a:rPr>
              <a:t>speaks</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mightiest</a:t>
            </a:r>
            <a:r>
              <a:rPr lang="cs-CZ" i="1" dirty="0">
                <a:latin typeface="Calibri Light" pitchFamily="34" charset="0"/>
              </a:rPr>
              <a:t> </a:t>
            </a:r>
            <a:r>
              <a:rPr lang="cs-CZ" i="1" dirty="0" err="1">
                <a:latin typeface="Calibri Light" pitchFamily="34" charset="0"/>
              </a:rPr>
              <a:t>of</a:t>
            </a:r>
            <a:r>
              <a:rPr lang="cs-CZ" i="1" dirty="0">
                <a:latin typeface="Calibri Light" pitchFamily="34" charset="0"/>
              </a:rPr>
              <a:t> </a:t>
            </a:r>
            <a:r>
              <a:rPr lang="cs-CZ" i="1" dirty="0" err="1">
                <a:latin typeface="Calibri Light" pitchFamily="34" charset="0"/>
              </a:rPr>
              <a:t>all</a:t>
            </a:r>
            <a:r>
              <a:rPr lang="cs-CZ" i="1" dirty="0">
                <a:latin typeface="Calibri Light" pitchFamily="34" charset="0"/>
              </a:rPr>
              <a:t> </a:t>
            </a:r>
            <a:r>
              <a:rPr lang="cs-CZ" i="1" dirty="0" err="1">
                <a:latin typeface="Calibri Light" pitchFamily="34" charset="0"/>
              </a:rPr>
              <a:t>dragons</a:t>
            </a:r>
            <a:r>
              <a:rPr lang="cs-CZ" i="1" dirty="0">
                <a:latin typeface="Calibri Light" pitchFamily="34" charset="0"/>
              </a:rPr>
              <a:t>: "</a:t>
            </a:r>
            <a:r>
              <a:rPr lang="cs-CZ" i="1" dirty="0" err="1">
                <a:latin typeface="Calibri Light" pitchFamily="34" charset="0"/>
              </a:rPr>
              <a:t>All</a:t>
            </a:r>
            <a:r>
              <a:rPr lang="cs-CZ" i="1" dirty="0">
                <a:latin typeface="Calibri Light" pitchFamily="34" charset="0"/>
              </a:rPr>
              <a:t> </a:t>
            </a:r>
            <a:r>
              <a:rPr lang="cs-CZ" i="1" dirty="0" err="1">
                <a:latin typeface="Calibri Light" pitchFamily="34" charset="0"/>
              </a:rPr>
              <a:t>values</a:t>
            </a:r>
            <a:r>
              <a:rPr lang="cs-CZ" i="1" dirty="0">
                <a:latin typeface="Calibri Light" pitchFamily="34" charset="0"/>
              </a:rPr>
              <a:t> </a:t>
            </a:r>
            <a:r>
              <a:rPr lang="cs-CZ" i="1" dirty="0" err="1">
                <a:latin typeface="Calibri Light" pitchFamily="34" charset="0"/>
              </a:rPr>
              <a:t>of</a:t>
            </a:r>
            <a:r>
              <a:rPr lang="cs-CZ" i="1" dirty="0">
                <a:latin typeface="Calibri Light" pitchFamily="34" charset="0"/>
              </a:rPr>
              <a:t> </a:t>
            </a:r>
            <a:r>
              <a:rPr lang="cs-CZ" i="1" dirty="0" err="1">
                <a:latin typeface="Calibri Light" pitchFamily="34" charset="0"/>
              </a:rPr>
              <a:t>all</a:t>
            </a:r>
            <a:r>
              <a:rPr lang="cs-CZ" i="1" dirty="0">
                <a:latin typeface="Calibri Light" pitchFamily="34" charset="0"/>
              </a:rPr>
              <a:t> </a:t>
            </a:r>
            <a:r>
              <a:rPr lang="cs-CZ" i="1" dirty="0" err="1">
                <a:latin typeface="Calibri Light" pitchFamily="34" charset="0"/>
              </a:rPr>
              <a:t>things</a:t>
            </a:r>
            <a:r>
              <a:rPr lang="cs-CZ" i="1" dirty="0">
                <a:latin typeface="Calibri Light" pitchFamily="34" charset="0"/>
              </a:rPr>
              <a:t>- </a:t>
            </a:r>
            <a:r>
              <a:rPr lang="cs-CZ" i="1" dirty="0" err="1">
                <a:latin typeface="Calibri Light" pitchFamily="34" charset="0"/>
              </a:rPr>
              <a:t>glitter</a:t>
            </a:r>
            <a:r>
              <a:rPr lang="cs-CZ" i="1" dirty="0">
                <a:latin typeface="Calibri Light" pitchFamily="34" charset="0"/>
              </a:rPr>
              <a:t> on </a:t>
            </a:r>
            <a:r>
              <a:rPr lang="cs-CZ" i="1" dirty="0" err="1">
                <a:latin typeface="Calibri Light" pitchFamily="34" charset="0"/>
              </a:rPr>
              <a:t>me</a:t>
            </a:r>
            <a:r>
              <a:rPr lang="cs-CZ" i="1" dirty="0">
                <a:latin typeface="Calibri Light" pitchFamily="34" charset="0"/>
              </a:rPr>
              <a:t>.</a:t>
            </a:r>
          </a:p>
          <a:p>
            <a:pPr>
              <a:buNone/>
            </a:pPr>
            <a:r>
              <a:rPr lang="cs-CZ" i="1" dirty="0" err="1">
                <a:latin typeface="Calibri Light" pitchFamily="34" charset="0"/>
              </a:rPr>
              <a:t>All</a:t>
            </a:r>
            <a:r>
              <a:rPr lang="cs-CZ" i="1" dirty="0">
                <a:latin typeface="Calibri Light" pitchFamily="34" charset="0"/>
              </a:rPr>
              <a:t> </a:t>
            </a:r>
            <a:r>
              <a:rPr lang="cs-CZ" i="1" dirty="0" err="1">
                <a:latin typeface="Calibri Light" pitchFamily="34" charset="0"/>
              </a:rPr>
              <a:t>value</a:t>
            </a:r>
            <a:r>
              <a:rPr lang="cs-CZ" i="1" dirty="0">
                <a:latin typeface="Calibri Light" pitchFamily="34" charset="0"/>
              </a:rPr>
              <a:t> has </a:t>
            </a:r>
            <a:r>
              <a:rPr lang="cs-CZ" i="1" dirty="0" err="1">
                <a:latin typeface="Calibri Light" pitchFamily="34" charset="0"/>
              </a:rPr>
              <a:t>long</a:t>
            </a:r>
            <a:r>
              <a:rPr lang="cs-CZ" i="1" dirty="0">
                <a:latin typeface="Calibri Light" pitchFamily="34" charset="0"/>
              </a:rPr>
              <a:t> </a:t>
            </a:r>
            <a:r>
              <a:rPr lang="cs-CZ" i="1" dirty="0" err="1">
                <a:latin typeface="Calibri Light" pitchFamily="34" charset="0"/>
              </a:rPr>
              <a:t>been</a:t>
            </a:r>
            <a:r>
              <a:rPr lang="cs-CZ" i="1" dirty="0">
                <a:latin typeface="Calibri Light" pitchFamily="34" charset="0"/>
              </a:rPr>
              <a:t> </a:t>
            </a:r>
            <a:r>
              <a:rPr lang="cs-CZ" i="1" dirty="0" err="1">
                <a:latin typeface="Calibri Light" pitchFamily="34" charset="0"/>
              </a:rPr>
              <a:t>created</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I </a:t>
            </a:r>
            <a:r>
              <a:rPr lang="cs-CZ" i="1" dirty="0" err="1">
                <a:latin typeface="Calibri Light" pitchFamily="34" charset="0"/>
              </a:rPr>
              <a:t>am</a:t>
            </a:r>
            <a:r>
              <a:rPr lang="cs-CZ" i="1" dirty="0">
                <a:latin typeface="Calibri Light" pitchFamily="34" charset="0"/>
              </a:rPr>
              <a:t> </a:t>
            </a:r>
            <a:r>
              <a:rPr lang="cs-CZ" i="1" dirty="0" err="1">
                <a:latin typeface="Calibri Light" pitchFamily="34" charset="0"/>
              </a:rPr>
              <a:t>all</a:t>
            </a:r>
            <a:r>
              <a:rPr lang="cs-CZ" i="1" dirty="0">
                <a:latin typeface="Calibri Light" pitchFamily="34" charset="0"/>
              </a:rPr>
              <a:t> </a:t>
            </a:r>
            <a:r>
              <a:rPr lang="cs-CZ" i="1" dirty="0" err="1">
                <a:latin typeface="Calibri Light" pitchFamily="34" charset="0"/>
              </a:rPr>
              <a:t>created</a:t>
            </a:r>
            <a:r>
              <a:rPr lang="cs-CZ" i="1" dirty="0">
                <a:latin typeface="Calibri Light" pitchFamily="34" charset="0"/>
              </a:rPr>
              <a:t> </a:t>
            </a:r>
            <a:r>
              <a:rPr lang="cs-CZ" i="1" dirty="0" err="1">
                <a:latin typeface="Calibri Light" pitchFamily="34" charset="0"/>
              </a:rPr>
              <a:t>value</a:t>
            </a:r>
            <a:r>
              <a:rPr lang="cs-CZ" i="1" dirty="0">
                <a:latin typeface="Calibri Light" pitchFamily="34" charset="0"/>
              </a:rPr>
              <a:t>. </a:t>
            </a:r>
            <a:r>
              <a:rPr lang="cs-CZ" i="1" dirty="0" err="1">
                <a:latin typeface="Calibri Light" pitchFamily="34" charset="0"/>
              </a:rPr>
              <a:t>Verily</a:t>
            </a:r>
            <a:r>
              <a:rPr lang="cs-CZ" i="1" dirty="0">
                <a:latin typeface="Calibri Light" pitchFamily="34" charset="0"/>
              </a:rPr>
              <a:t>, </a:t>
            </a:r>
            <a:r>
              <a:rPr lang="cs-CZ" i="1" dirty="0" err="1">
                <a:latin typeface="Calibri Light" pitchFamily="34" charset="0"/>
              </a:rPr>
              <a:t>there</a:t>
            </a:r>
            <a:r>
              <a:rPr lang="cs-CZ" i="1" dirty="0">
                <a:latin typeface="Calibri Light" pitchFamily="34" charset="0"/>
              </a:rPr>
              <a:t> </a:t>
            </a:r>
            <a:r>
              <a:rPr lang="cs-CZ" i="1" dirty="0" err="1">
                <a:latin typeface="Calibri Light" pitchFamily="34" charset="0"/>
              </a:rPr>
              <a:t>shall</a:t>
            </a:r>
            <a:r>
              <a:rPr lang="cs-CZ" i="1" dirty="0">
                <a:latin typeface="Calibri Light" pitchFamily="34" charset="0"/>
              </a:rPr>
              <a:t> </a:t>
            </a:r>
            <a:r>
              <a:rPr lang="cs-CZ" i="1" dirty="0" err="1">
                <a:latin typeface="Calibri Light" pitchFamily="34" charset="0"/>
              </a:rPr>
              <a:t>be</a:t>
            </a:r>
            <a:r>
              <a:rPr lang="cs-CZ" i="1" dirty="0">
                <a:latin typeface="Calibri Light" pitchFamily="34" charset="0"/>
              </a:rPr>
              <a:t> no more 'I </a:t>
            </a:r>
            <a:r>
              <a:rPr lang="cs-CZ" i="1" dirty="0" err="1">
                <a:latin typeface="Calibri Light" pitchFamily="34" charset="0"/>
              </a:rPr>
              <a:t>will</a:t>
            </a:r>
            <a:r>
              <a:rPr lang="cs-CZ" i="1" dirty="0">
                <a:latin typeface="Calibri Light" pitchFamily="34" charset="0"/>
              </a:rPr>
              <a:t>'." </a:t>
            </a:r>
            <a:r>
              <a:rPr lang="cs-CZ" i="1" dirty="0" err="1">
                <a:latin typeface="Calibri Light" pitchFamily="34" charset="0"/>
              </a:rPr>
              <a:t>Thus</a:t>
            </a:r>
            <a:r>
              <a:rPr lang="cs-CZ" i="1" dirty="0">
                <a:latin typeface="Calibri Light" pitchFamily="34" charset="0"/>
              </a:rPr>
              <a:t> </a:t>
            </a:r>
            <a:r>
              <a:rPr lang="cs-CZ" i="1" dirty="0" err="1">
                <a:latin typeface="Calibri Light" pitchFamily="34" charset="0"/>
              </a:rPr>
              <a:t>speaks</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dragon.</a:t>
            </a:r>
          </a:p>
        </p:txBody>
      </p:sp>
    </p:spTree>
  </p:cSld>
  <p:clrMapOvr>
    <a:masterClrMapping/>
  </p:clrMapOvr>
  <p:transition spd="slow">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640" y="0"/>
            <a:ext cx="9624060" cy="1260211"/>
          </a:xfrm>
        </p:spPr>
        <p:txBody>
          <a:bodyPr>
            <a:noAutofit/>
          </a:bodyPr>
          <a:lstStyle/>
          <a:p>
            <a:r>
              <a:rPr lang="cs-CZ" sz="2800" dirty="0">
                <a:latin typeface="Calibri" pitchFamily="34" charset="0"/>
              </a:rPr>
              <a:t>"</a:t>
            </a:r>
            <a:r>
              <a:rPr lang="cs-CZ" sz="2800" dirty="0" err="1">
                <a:latin typeface="Calibri" pitchFamily="34" charset="0"/>
              </a:rPr>
              <a:t>The</a:t>
            </a:r>
            <a:r>
              <a:rPr lang="cs-CZ" sz="2800" dirty="0">
                <a:latin typeface="Calibri" pitchFamily="34" charset="0"/>
              </a:rPr>
              <a:t> </a:t>
            </a:r>
            <a:r>
              <a:rPr lang="cs-CZ" sz="2800" dirty="0" err="1">
                <a:latin typeface="Calibri" pitchFamily="34" charset="0"/>
              </a:rPr>
              <a:t>Three</a:t>
            </a:r>
            <a:r>
              <a:rPr lang="cs-CZ" sz="2800" dirty="0">
                <a:latin typeface="Calibri" pitchFamily="34" charset="0"/>
              </a:rPr>
              <a:t> </a:t>
            </a:r>
            <a:r>
              <a:rPr lang="cs-CZ" sz="2800" dirty="0" err="1">
                <a:latin typeface="Calibri" pitchFamily="34" charset="0"/>
              </a:rPr>
              <a:t>Metamorphoses</a:t>
            </a:r>
            <a:r>
              <a:rPr lang="cs-CZ" sz="2800" dirty="0">
                <a:latin typeface="Calibri" pitchFamily="34" charset="0"/>
              </a:rPr>
              <a:t>"</a:t>
            </a:r>
            <a:br>
              <a:rPr lang="cs-CZ" sz="2800" dirty="0">
                <a:latin typeface="Calibri" pitchFamily="34" charset="0"/>
              </a:rPr>
            </a:br>
            <a:r>
              <a:rPr lang="cs-CZ" sz="2800" dirty="0" err="1">
                <a:latin typeface="Calibri" pitchFamily="34" charset="0"/>
              </a:rPr>
              <a:t>From</a:t>
            </a:r>
            <a:r>
              <a:rPr lang="cs-CZ" sz="2800" dirty="0">
                <a:latin typeface="Calibri" pitchFamily="34" charset="0"/>
              </a:rPr>
              <a:t> "</a:t>
            </a:r>
            <a:r>
              <a:rPr lang="cs-CZ" sz="2800" dirty="0" err="1">
                <a:latin typeface="Calibri" pitchFamily="34" charset="0"/>
              </a:rPr>
              <a:t>Thus</a:t>
            </a:r>
            <a:r>
              <a:rPr lang="cs-CZ" sz="2800" dirty="0">
                <a:latin typeface="Calibri" pitchFamily="34" charset="0"/>
              </a:rPr>
              <a:t> </a:t>
            </a:r>
            <a:r>
              <a:rPr lang="cs-CZ" sz="2800" dirty="0" err="1">
                <a:latin typeface="Calibri" pitchFamily="34" charset="0"/>
              </a:rPr>
              <a:t>spoke</a:t>
            </a:r>
            <a:r>
              <a:rPr lang="cs-CZ" sz="2800" dirty="0">
                <a:latin typeface="Calibri" pitchFamily="34" charset="0"/>
              </a:rPr>
              <a:t> </a:t>
            </a:r>
            <a:r>
              <a:rPr lang="cs-CZ" sz="2800" dirty="0" err="1">
                <a:latin typeface="Calibri" pitchFamily="34" charset="0"/>
              </a:rPr>
              <a:t>Zarathustra</a:t>
            </a:r>
            <a:r>
              <a:rPr lang="cs-CZ" sz="2800" dirty="0">
                <a:latin typeface="Calibri" pitchFamily="34" charset="0"/>
              </a:rPr>
              <a:t>" by Friedrich </a:t>
            </a:r>
            <a:r>
              <a:rPr lang="cs-CZ" sz="2800" dirty="0" err="1">
                <a:latin typeface="Calibri" pitchFamily="34" charset="0"/>
              </a:rPr>
              <a:t>Nietzsche</a:t>
            </a:r>
            <a:br>
              <a:rPr lang="cs-CZ" sz="2800" dirty="0">
                <a:latin typeface="Calibri" pitchFamily="34" charset="0"/>
              </a:rPr>
            </a:br>
            <a:endParaRPr lang="cs-CZ" sz="2800" dirty="0">
              <a:latin typeface="Calibri" pitchFamily="34" charset="0"/>
            </a:endParaRPr>
          </a:p>
        </p:txBody>
      </p:sp>
      <p:sp>
        <p:nvSpPr>
          <p:cNvPr id="3" name="Zástupný symbol pro obsah 2"/>
          <p:cNvSpPr>
            <a:spLocks noGrp="1"/>
          </p:cNvSpPr>
          <p:nvPr>
            <p:ph idx="1"/>
          </p:nvPr>
        </p:nvSpPr>
        <p:spPr>
          <a:xfrm>
            <a:off x="378348" y="1764295"/>
            <a:ext cx="9936704" cy="5192023"/>
          </a:xfrm>
        </p:spPr>
        <p:txBody>
          <a:bodyPr>
            <a:normAutofit fontScale="85000" lnSpcReduction="20000"/>
          </a:bodyPr>
          <a:lstStyle/>
          <a:p>
            <a:pPr>
              <a:buNone/>
            </a:pPr>
            <a:r>
              <a:rPr lang="cs-CZ" i="1" dirty="0">
                <a:latin typeface="Calibri Light" pitchFamily="34" charset="0"/>
              </a:rPr>
              <a:t>My </a:t>
            </a:r>
            <a:r>
              <a:rPr lang="cs-CZ" i="1" dirty="0" err="1">
                <a:latin typeface="Calibri Light" pitchFamily="34" charset="0"/>
              </a:rPr>
              <a:t>brothers</a:t>
            </a:r>
            <a:r>
              <a:rPr lang="cs-CZ" i="1" dirty="0">
                <a:latin typeface="Calibri Light" pitchFamily="34" charset="0"/>
              </a:rPr>
              <a:t>, </a:t>
            </a:r>
            <a:r>
              <a:rPr lang="cs-CZ" i="1" dirty="0" err="1">
                <a:latin typeface="Calibri Light" pitchFamily="34" charset="0"/>
              </a:rPr>
              <a:t>why</a:t>
            </a:r>
            <a:r>
              <a:rPr lang="cs-CZ" i="1" dirty="0">
                <a:latin typeface="Calibri Light" pitchFamily="34" charset="0"/>
              </a:rPr>
              <a:t> </a:t>
            </a:r>
            <a:r>
              <a:rPr lang="cs-CZ" i="1" dirty="0" err="1">
                <a:latin typeface="Calibri Light" pitchFamily="34" charset="0"/>
              </a:rPr>
              <a:t>does</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spirit </a:t>
            </a:r>
            <a:r>
              <a:rPr lang="cs-CZ" i="1" dirty="0" err="1">
                <a:latin typeface="Calibri Light" pitchFamily="34" charset="0"/>
              </a:rPr>
              <a:t>need</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lion? </a:t>
            </a:r>
            <a:r>
              <a:rPr lang="cs-CZ" i="1" dirty="0" err="1">
                <a:latin typeface="Calibri Light" pitchFamily="34" charset="0"/>
              </a:rPr>
              <a:t>Why</a:t>
            </a:r>
            <a:r>
              <a:rPr lang="cs-CZ" i="1" dirty="0">
                <a:latin typeface="Calibri Light" pitchFamily="34" charset="0"/>
              </a:rPr>
              <a:t> </a:t>
            </a:r>
            <a:r>
              <a:rPr lang="cs-CZ" i="1" dirty="0" err="1">
                <a:latin typeface="Calibri Light" pitchFamily="34" charset="0"/>
              </a:rPr>
              <a:t>is</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beast</a:t>
            </a:r>
            <a:r>
              <a:rPr lang="cs-CZ" i="1" dirty="0">
                <a:latin typeface="Calibri Light" pitchFamily="34" charset="0"/>
              </a:rPr>
              <a:t> </a:t>
            </a:r>
            <a:r>
              <a:rPr lang="cs-CZ" i="1" dirty="0" err="1">
                <a:latin typeface="Calibri Light" pitchFamily="34" charset="0"/>
              </a:rPr>
              <a:t>of</a:t>
            </a:r>
            <a:r>
              <a:rPr lang="cs-CZ" i="1" dirty="0">
                <a:latin typeface="Calibri Light" pitchFamily="34" charset="0"/>
              </a:rPr>
              <a:t> </a:t>
            </a:r>
            <a:r>
              <a:rPr lang="cs-CZ" i="1" dirty="0" err="1">
                <a:latin typeface="Calibri Light" pitchFamily="34" charset="0"/>
              </a:rPr>
              <a:t>burden</a:t>
            </a:r>
            <a:r>
              <a:rPr lang="cs-CZ" i="1" dirty="0">
                <a:latin typeface="Calibri Light" pitchFamily="34" charset="0"/>
              </a:rPr>
              <a:t>,</a:t>
            </a:r>
            <a:r>
              <a:rPr lang="cs-CZ" i="1" dirty="0" err="1">
                <a:latin typeface="Calibri Light" pitchFamily="34" charset="0"/>
              </a:rPr>
              <a:t>which</a:t>
            </a:r>
            <a:r>
              <a:rPr lang="cs-CZ" i="1" dirty="0">
                <a:latin typeface="Calibri Light" pitchFamily="34" charset="0"/>
              </a:rPr>
              <a:t> </a:t>
            </a:r>
            <a:r>
              <a:rPr lang="cs-CZ" i="1" dirty="0" err="1">
                <a:latin typeface="Calibri Light" pitchFamily="34" charset="0"/>
              </a:rPr>
              <a:t>renounces</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is</a:t>
            </a:r>
            <a:r>
              <a:rPr lang="cs-CZ" i="1" dirty="0">
                <a:latin typeface="Calibri Light" pitchFamily="34" charset="0"/>
              </a:rPr>
              <a:t> </a:t>
            </a:r>
            <a:r>
              <a:rPr lang="cs-CZ" i="1" dirty="0" err="1">
                <a:latin typeface="Calibri Light" pitchFamily="34" charset="0"/>
              </a:rPr>
              <a:t>reverent</a:t>
            </a:r>
            <a:r>
              <a:rPr lang="cs-CZ" i="1" dirty="0">
                <a:latin typeface="Calibri Light" pitchFamily="34" charset="0"/>
              </a:rPr>
              <a:t>, not </a:t>
            </a:r>
            <a:r>
              <a:rPr lang="cs-CZ" i="1" dirty="0" err="1">
                <a:latin typeface="Calibri Light" pitchFamily="34" charset="0"/>
              </a:rPr>
              <a:t>enough</a:t>
            </a:r>
            <a:r>
              <a:rPr lang="cs-CZ" i="1" dirty="0">
                <a:latin typeface="Calibri Light" pitchFamily="34" charset="0"/>
              </a:rPr>
              <a:t>?</a:t>
            </a:r>
          </a:p>
          <a:p>
            <a:pPr>
              <a:buNone/>
            </a:pPr>
            <a:r>
              <a:rPr lang="cs-CZ" i="1" dirty="0">
                <a:latin typeface="Calibri Light" pitchFamily="34" charset="0"/>
              </a:rPr>
              <a:t>To </a:t>
            </a:r>
            <a:r>
              <a:rPr lang="cs-CZ" i="1" dirty="0" err="1">
                <a:latin typeface="Calibri Light" pitchFamily="34" charset="0"/>
              </a:rPr>
              <a:t>create</a:t>
            </a:r>
            <a:r>
              <a:rPr lang="cs-CZ" i="1" dirty="0">
                <a:latin typeface="Calibri Light" pitchFamily="34" charset="0"/>
              </a:rPr>
              <a:t> </a:t>
            </a:r>
            <a:r>
              <a:rPr lang="cs-CZ" i="1" dirty="0" err="1">
                <a:latin typeface="Calibri Light" pitchFamily="34" charset="0"/>
              </a:rPr>
              <a:t>new</a:t>
            </a:r>
            <a:r>
              <a:rPr lang="cs-CZ" i="1" dirty="0">
                <a:latin typeface="Calibri Light" pitchFamily="34" charset="0"/>
              </a:rPr>
              <a:t> </a:t>
            </a:r>
            <a:r>
              <a:rPr lang="cs-CZ" i="1" dirty="0" err="1">
                <a:latin typeface="Calibri Light" pitchFamily="34" charset="0"/>
              </a:rPr>
              <a:t>values</a:t>
            </a:r>
            <a:r>
              <a:rPr lang="cs-CZ" i="1" dirty="0">
                <a:latin typeface="Calibri Light" pitchFamily="34" charset="0"/>
              </a:rPr>
              <a:t>- </a:t>
            </a:r>
            <a:r>
              <a:rPr lang="cs-CZ" i="1" dirty="0" err="1">
                <a:latin typeface="Calibri Light" pitchFamily="34" charset="0"/>
              </a:rPr>
              <a:t>that</a:t>
            </a:r>
            <a:r>
              <a:rPr lang="cs-CZ" i="1" dirty="0">
                <a:latin typeface="Calibri Light" pitchFamily="34" charset="0"/>
              </a:rPr>
              <a:t>, </a:t>
            </a:r>
            <a:r>
              <a:rPr lang="cs-CZ" i="1" dirty="0" err="1">
                <a:latin typeface="Calibri Light" pitchFamily="34" charset="0"/>
              </a:rPr>
              <a:t>even</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lion </a:t>
            </a:r>
            <a:r>
              <a:rPr lang="cs-CZ" i="1" dirty="0" err="1">
                <a:latin typeface="Calibri Light" pitchFamily="34" charset="0"/>
              </a:rPr>
              <a:t>cannot</a:t>
            </a:r>
            <a:r>
              <a:rPr lang="cs-CZ" i="1" dirty="0">
                <a:latin typeface="Calibri Light" pitchFamily="34" charset="0"/>
              </a:rPr>
              <a:t> </a:t>
            </a:r>
            <a:r>
              <a:rPr lang="cs-CZ" i="1" dirty="0" err="1">
                <a:latin typeface="Calibri Light" pitchFamily="34" charset="0"/>
              </a:rPr>
              <a:t>accomplish</a:t>
            </a:r>
            <a:r>
              <a:rPr lang="cs-CZ" i="1" dirty="0">
                <a:latin typeface="Calibri Light" pitchFamily="34" charset="0"/>
              </a:rPr>
              <a:t>: </a:t>
            </a:r>
            <a:r>
              <a:rPr lang="cs-CZ" i="1" dirty="0" err="1">
                <a:latin typeface="Calibri Light" pitchFamily="34" charset="0"/>
              </a:rPr>
              <a:t>but</a:t>
            </a:r>
            <a:r>
              <a:rPr lang="cs-CZ" i="1" dirty="0">
                <a:latin typeface="Calibri Light" pitchFamily="34" charset="0"/>
              </a:rPr>
              <a:t> to </a:t>
            </a:r>
            <a:r>
              <a:rPr lang="cs-CZ" i="1" dirty="0" err="1">
                <a:latin typeface="Calibri Light" pitchFamily="34" charset="0"/>
              </a:rPr>
              <a:t>create</a:t>
            </a:r>
            <a:r>
              <a:rPr lang="cs-CZ" i="1" dirty="0">
                <a:latin typeface="Calibri Light" pitchFamily="34" charset="0"/>
              </a:rPr>
              <a:t> </a:t>
            </a:r>
            <a:r>
              <a:rPr lang="cs-CZ" i="1" dirty="0" err="1">
                <a:latin typeface="Calibri Light" pitchFamily="34" charset="0"/>
              </a:rPr>
              <a:t>for</a:t>
            </a:r>
            <a:r>
              <a:rPr lang="cs-CZ" i="1" dirty="0">
                <a:latin typeface="Calibri Light" pitchFamily="34" charset="0"/>
              </a:rPr>
              <a:t> </a:t>
            </a:r>
            <a:r>
              <a:rPr lang="cs-CZ" i="1" dirty="0" err="1">
                <a:latin typeface="Calibri Light" pitchFamily="34" charset="0"/>
              </a:rPr>
              <a:t>oneself</a:t>
            </a:r>
            <a:r>
              <a:rPr lang="cs-CZ" i="1" dirty="0">
                <a:latin typeface="Calibri Light" pitchFamily="34" charset="0"/>
              </a:rPr>
              <a:t> </a:t>
            </a:r>
            <a:r>
              <a:rPr lang="cs-CZ" i="1" dirty="0" err="1">
                <a:latin typeface="Calibri Light" pitchFamily="34" charset="0"/>
              </a:rPr>
              <a:t>freedom</a:t>
            </a:r>
            <a:r>
              <a:rPr lang="cs-CZ" i="1" dirty="0">
                <a:latin typeface="Calibri Light" pitchFamily="34" charset="0"/>
              </a:rPr>
              <a:t> </a:t>
            </a:r>
            <a:r>
              <a:rPr lang="cs-CZ" i="1" dirty="0" err="1">
                <a:latin typeface="Calibri Light" pitchFamily="34" charset="0"/>
              </a:rPr>
              <a:t>for</a:t>
            </a:r>
            <a:r>
              <a:rPr lang="cs-CZ" i="1" dirty="0">
                <a:latin typeface="Calibri Light" pitchFamily="34" charset="0"/>
              </a:rPr>
              <a:t> </a:t>
            </a:r>
            <a:r>
              <a:rPr lang="cs-CZ" i="1" dirty="0" err="1">
                <a:latin typeface="Calibri Light" pitchFamily="34" charset="0"/>
              </a:rPr>
              <a:t>new</a:t>
            </a:r>
            <a:r>
              <a:rPr lang="cs-CZ" i="1" dirty="0">
                <a:latin typeface="Calibri Light" pitchFamily="34" charset="0"/>
              </a:rPr>
              <a:t> </a:t>
            </a:r>
            <a:r>
              <a:rPr lang="cs-CZ" i="1" dirty="0" err="1">
                <a:latin typeface="Calibri Light" pitchFamily="34" charset="0"/>
              </a:rPr>
              <a:t>creating</a:t>
            </a:r>
            <a:r>
              <a:rPr lang="cs-CZ" i="1" dirty="0">
                <a:latin typeface="Calibri Light" pitchFamily="34" charset="0"/>
              </a:rPr>
              <a:t>- </a:t>
            </a:r>
            <a:r>
              <a:rPr lang="cs-CZ" i="1" dirty="0" err="1">
                <a:latin typeface="Calibri Light" pitchFamily="34" charset="0"/>
              </a:rPr>
              <a:t>that</a:t>
            </a:r>
            <a:r>
              <a:rPr lang="cs-CZ" i="1" dirty="0">
                <a:latin typeface="Calibri Light" pitchFamily="34" charset="0"/>
              </a:rPr>
              <a:t> </a:t>
            </a:r>
            <a:r>
              <a:rPr lang="cs-CZ" i="1" dirty="0" err="1">
                <a:latin typeface="Calibri Light" pitchFamily="34" charset="0"/>
              </a:rPr>
              <a:t>freedom</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might</a:t>
            </a:r>
            <a:r>
              <a:rPr lang="cs-CZ" i="1" dirty="0">
                <a:latin typeface="Calibri Light" pitchFamily="34" charset="0"/>
              </a:rPr>
              <a:t> </a:t>
            </a:r>
            <a:r>
              <a:rPr lang="cs-CZ" i="1" dirty="0" err="1">
                <a:latin typeface="Calibri Light" pitchFamily="34" charset="0"/>
              </a:rPr>
              <a:t>of</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lion </a:t>
            </a:r>
            <a:r>
              <a:rPr lang="cs-CZ" i="1" dirty="0" err="1">
                <a:latin typeface="Calibri Light" pitchFamily="34" charset="0"/>
              </a:rPr>
              <a:t>can</a:t>
            </a:r>
            <a:r>
              <a:rPr lang="cs-CZ" i="1" dirty="0">
                <a:latin typeface="Calibri Light" pitchFamily="34" charset="0"/>
              </a:rPr>
              <a:t> </a:t>
            </a:r>
            <a:r>
              <a:rPr lang="cs-CZ" i="1" dirty="0" err="1">
                <a:latin typeface="Calibri Light" pitchFamily="34" charset="0"/>
              </a:rPr>
              <a:t>seize</a:t>
            </a:r>
            <a:r>
              <a:rPr lang="cs-CZ" i="1" dirty="0">
                <a:latin typeface="Calibri Light" pitchFamily="34" charset="0"/>
              </a:rPr>
              <a:t>.</a:t>
            </a:r>
          </a:p>
          <a:p>
            <a:pPr>
              <a:buNone/>
            </a:pPr>
            <a:r>
              <a:rPr lang="cs-CZ" i="1" dirty="0">
                <a:latin typeface="Calibri Light" pitchFamily="34" charset="0"/>
              </a:rPr>
              <a:t>To </a:t>
            </a:r>
            <a:r>
              <a:rPr lang="cs-CZ" i="1" dirty="0" err="1">
                <a:latin typeface="Calibri Light" pitchFamily="34" charset="0"/>
              </a:rPr>
              <a:t>create</a:t>
            </a:r>
            <a:r>
              <a:rPr lang="cs-CZ" i="1" dirty="0">
                <a:latin typeface="Calibri Light" pitchFamily="34" charset="0"/>
              </a:rPr>
              <a:t> </a:t>
            </a:r>
            <a:r>
              <a:rPr lang="cs-CZ" i="1" dirty="0" err="1">
                <a:latin typeface="Calibri Light" pitchFamily="34" charset="0"/>
              </a:rPr>
              <a:t>freedom</a:t>
            </a:r>
            <a:r>
              <a:rPr lang="cs-CZ" i="1" dirty="0">
                <a:latin typeface="Calibri Light" pitchFamily="34" charset="0"/>
              </a:rPr>
              <a:t> </a:t>
            </a:r>
            <a:r>
              <a:rPr lang="cs-CZ" i="1" dirty="0" err="1">
                <a:latin typeface="Calibri Light" pitchFamily="34" charset="0"/>
              </a:rPr>
              <a:t>for</a:t>
            </a:r>
            <a:r>
              <a:rPr lang="cs-CZ" i="1" dirty="0">
                <a:latin typeface="Calibri Light" pitchFamily="34" charset="0"/>
              </a:rPr>
              <a:t> </a:t>
            </a:r>
            <a:r>
              <a:rPr lang="cs-CZ" i="1" dirty="0" err="1">
                <a:latin typeface="Calibri Light" pitchFamily="34" charset="0"/>
              </a:rPr>
              <a:t>oneself</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give</a:t>
            </a:r>
            <a:r>
              <a:rPr lang="cs-CZ" i="1" dirty="0">
                <a:latin typeface="Calibri Light" pitchFamily="34" charset="0"/>
              </a:rPr>
              <a:t> a </a:t>
            </a:r>
            <a:r>
              <a:rPr lang="cs-CZ" i="1" dirty="0" err="1">
                <a:latin typeface="Calibri Light" pitchFamily="34" charset="0"/>
              </a:rPr>
              <a:t>sacred</a:t>
            </a:r>
            <a:r>
              <a:rPr lang="cs-CZ" i="1" dirty="0">
                <a:latin typeface="Calibri Light" pitchFamily="34" charset="0"/>
              </a:rPr>
              <a:t> No </a:t>
            </a:r>
            <a:r>
              <a:rPr lang="cs-CZ" i="1" dirty="0" err="1">
                <a:latin typeface="Calibri Light" pitchFamily="34" charset="0"/>
              </a:rPr>
              <a:t>even</a:t>
            </a:r>
            <a:r>
              <a:rPr lang="cs-CZ" i="1" dirty="0">
                <a:latin typeface="Calibri Light" pitchFamily="34" charset="0"/>
              </a:rPr>
              <a:t> to duty: </a:t>
            </a:r>
            <a:r>
              <a:rPr lang="cs-CZ" i="1" dirty="0" err="1">
                <a:latin typeface="Calibri Light" pitchFamily="34" charset="0"/>
              </a:rPr>
              <a:t>for</a:t>
            </a:r>
            <a:r>
              <a:rPr lang="cs-CZ" i="1" dirty="0">
                <a:latin typeface="Calibri Light" pitchFamily="34" charset="0"/>
              </a:rPr>
              <a:t> </a:t>
            </a:r>
            <a:r>
              <a:rPr lang="cs-CZ" i="1" dirty="0" err="1">
                <a:latin typeface="Calibri Light" pitchFamily="34" charset="0"/>
              </a:rPr>
              <a:t>that</a:t>
            </a:r>
            <a:r>
              <a:rPr lang="cs-CZ" i="1" dirty="0">
                <a:latin typeface="Calibri Light" pitchFamily="34" charset="0"/>
              </a:rPr>
              <a:t>, my </a:t>
            </a:r>
            <a:r>
              <a:rPr lang="cs-CZ" i="1" dirty="0" err="1">
                <a:latin typeface="Calibri Light" pitchFamily="34" charset="0"/>
              </a:rPr>
              <a:t>brothers</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lion </a:t>
            </a:r>
            <a:r>
              <a:rPr lang="cs-CZ" i="1" dirty="0" err="1">
                <a:latin typeface="Calibri Light" pitchFamily="34" charset="0"/>
              </a:rPr>
              <a:t>is</a:t>
            </a:r>
            <a:r>
              <a:rPr lang="cs-CZ" i="1" dirty="0">
                <a:latin typeface="Calibri Light" pitchFamily="34" charset="0"/>
              </a:rPr>
              <a:t> </a:t>
            </a:r>
            <a:r>
              <a:rPr lang="cs-CZ" i="1" dirty="0" err="1">
                <a:latin typeface="Calibri Light" pitchFamily="34" charset="0"/>
              </a:rPr>
              <a:t>needed</a:t>
            </a:r>
            <a:r>
              <a:rPr lang="cs-CZ" i="1" dirty="0">
                <a:latin typeface="Calibri Light" pitchFamily="34" charset="0"/>
              </a:rPr>
              <a:t>.</a:t>
            </a:r>
          </a:p>
          <a:p>
            <a:pPr>
              <a:buNone/>
            </a:pPr>
            <a:r>
              <a:rPr lang="cs-CZ" i="1" dirty="0">
                <a:latin typeface="Calibri Light" pitchFamily="34" charset="0"/>
              </a:rPr>
              <a:t>To </a:t>
            </a:r>
            <a:r>
              <a:rPr lang="cs-CZ" i="1" dirty="0" err="1">
                <a:latin typeface="Calibri Light" pitchFamily="34" charset="0"/>
              </a:rPr>
              <a:t>assume</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right</a:t>
            </a:r>
            <a:r>
              <a:rPr lang="cs-CZ" i="1" dirty="0">
                <a:latin typeface="Calibri Light" pitchFamily="34" charset="0"/>
              </a:rPr>
              <a:t> to </a:t>
            </a:r>
            <a:r>
              <a:rPr lang="cs-CZ" i="1" dirty="0" err="1">
                <a:latin typeface="Calibri Light" pitchFamily="34" charset="0"/>
              </a:rPr>
              <a:t>new</a:t>
            </a:r>
            <a:r>
              <a:rPr lang="cs-CZ" i="1" dirty="0">
                <a:latin typeface="Calibri Light" pitchFamily="34" charset="0"/>
              </a:rPr>
              <a:t> </a:t>
            </a:r>
            <a:r>
              <a:rPr lang="cs-CZ" i="1" dirty="0" err="1">
                <a:latin typeface="Calibri Light" pitchFamily="34" charset="0"/>
              </a:rPr>
              <a:t>values</a:t>
            </a:r>
            <a:r>
              <a:rPr lang="cs-CZ" i="1" dirty="0">
                <a:latin typeface="Calibri Light" pitchFamily="34" charset="0"/>
              </a:rPr>
              <a:t>- </a:t>
            </a:r>
            <a:r>
              <a:rPr lang="cs-CZ" i="1" dirty="0" err="1">
                <a:latin typeface="Calibri Light" pitchFamily="34" charset="0"/>
              </a:rPr>
              <a:t>that</a:t>
            </a:r>
            <a:r>
              <a:rPr lang="cs-CZ" i="1" dirty="0">
                <a:latin typeface="Calibri Light" pitchFamily="34" charset="0"/>
              </a:rPr>
              <a:t> </a:t>
            </a:r>
            <a:r>
              <a:rPr lang="cs-CZ" i="1" dirty="0" err="1">
                <a:latin typeface="Calibri Light" pitchFamily="34" charset="0"/>
              </a:rPr>
              <a:t>is</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most </a:t>
            </a:r>
            <a:r>
              <a:rPr lang="cs-CZ" i="1" dirty="0" err="1">
                <a:latin typeface="Calibri Light" pitchFamily="34" charset="0"/>
              </a:rPr>
              <a:t>terrifying</a:t>
            </a:r>
            <a:r>
              <a:rPr lang="cs-CZ" i="1" dirty="0">
                <a:latin typeface="Calibri Light" pitchFamily="34" charset="0"/>
              </a:rPr>
              <a:t> </a:t>
            </a:r>
            <a:r>
              <a:rPr lang="cs-CZ" i="1" dirty="0" err="1">
                <a:latin typeface="Calibri Light" pitchFamily="34" charset="0"/>
              </a:rPr>
              <a:t>assumption</a:t>
            </a:r>
            <a:r>
              <a:rPr lang="cs-CZ" i="1" dirty="0">
                <a:latin typeface="Calibri Light" pitchFamily="34" charset="0"/>
              </a:rPr>
              <a:t> </a:t>
            </a:r>
            <a:r>
              <a:rPr lang="cs-CZ" i="1" dirty="0" err="1">
                <a:latin typeface="Calibri Light" pitchFamily="34" charset="0"/>
              </a:rPr>
              <a:t>for</a:t>
            </a:r>
            <a:r>
              <a:rPr lang="cs-CZ" i="1" dirty="0">
                <a:latin typeface="Calibri Light" pitchFamily="34" charset="0"/>
              </a:rPr>
              <a:t> a </a:t>
            </a:r>
            <a:r>
              <a:rPr lang="cs-CZ" i="1" dirty="0" err="1">
                <a:latin typeface="Calibri Light" pitchFamily="34" charset="0"/>
              </a:rPr>
              <a:t>load</a:t>
            </a:r>
            <a:r>
              <a:rPr lang="cs-CZ" i="1" dirty="0">
                <a:latin typeface="Calibri Light" pitchFamily="34" charset="0"/>
              </a:rPr>
              <a:t>-</a:t>
            </a:r>
            <a:r>
              <a:rPr lang="cs-CZ" i="1" dirty="0" err="1">
                <a:latin typeface="Calibri Light" pitchFamily="34" charset="0"/>
              </a:rPr>
              <a:t>bearing</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reverent</a:t>
            </a:r>
            <a:r>
              <a:rPr lang="cs-CZ" i="1" dirty="0">
                <a:latin typeface="Calibri Light" pitchFamily="34" charset="0"/>
              </a:rPr>
              <a:t> spirit. To such a spirit </a:t>
            </a:r>
            <a:r>
              <a:rPr lang="cs-CZ" i="1" dirty="0" err="1">
                <a:latin typeface="Calibri Light" pitchFamily="34" charset="0"/>
              </a:rPr>
              <a:t>it</a:t>
            </a:r>
            <a:r>
              <a:rPr lang="cs-CZ" i="1" dirty="0">
                <a:latin typeface="Calibri Light" pitchFamily="34" charset="0"/>
              </a:rPr>
              <a:t> </a:t>
            </a:r>
            <a:r>
              <a:rPr lang="cs-CZ" i="1" dirty="0" err="1">
                <a:latin typeface="Calibri Light" pitchFamily="34" charset="0"/>
              </a:rPr>
              <a:t>is</a:t>
            </a:r>
            <a:r>
              <a:rPr lang="cs-CZ" i="1" dirty="0">
                <a:latin typeface="Calibri Light" pitchFamily="34" charset="0"/>
              </a:rPr>
              <a:t> </a:t>
            </a:r>
            <a:r>
              <a:rPr lang="cs-CZ" i="1" dirty="0" err="1">
                <a:latin typeface="Calibri Light" pitchFamily="34" charset="0"/>
              </a:rPr>
              <a:t>preying</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work</a:t>
            </a:r>
            <a:r>
              <a:rPr lang="cs-CZ" i="1" dirty="0">
                <a:latin typeface="Calibri Light" pitchFamily="34" charset="0"/>
              </a:rPr>
              <a:t> </a:t>
            </a:r>
            <a:r>
              <a:rPr lang="cs-CZ" i="1" dirty="0" err="1">
                <a:latin typeface="Calibri Light" pitchFamily="34" charset="0"/>
              </a:rPr>
              <a:t>of</a:t>
            </a:r>
            <a:r>
              <a:rPr lang="cs-CZ" i="1" dirty="0">
                <a:latin typeface="Calibri Light" pitchFamily="34" charset="0"/>
              </a:rPr>
              <a:t> a </a:t>
            </a:r>
            <a:r>
              <a:rPr lang="cs-CZ" i="1" dirty="0" err="1">
                <a:latin typeface="Calibri Light" pitchFamily="34" charset="0"/>
              </a:rPr>
              <a:t>beast</a:t>
            </a:r>
            <a:r>
              <a:rPr lang="cs-CZ" i="1" dirty="0">
                <a:latin typeface="Calibri Light" pitchFamily="34" charset="0"/>
              </a:rPr>
              <a:t> </a:t>
            </a:r>
            <a:r>
              <a:rPr lang="cs-CZ" i="1" dirty="0" err="1">
                <a:latin typeface="Calibri Light" pitchFamily="34" charset="0"/>
              </a:rPr>
              <a:t>of</a:t>
            </a:r>
            <a:r>
              <a:rPr lang="cs-CZ" i="1" dirty="0">
                <a:latin typeface="Calibri Light" pitchFamily="34" charset="0"/>
              </a:rPr>
              <a:t> </a:t>
            </a:r>
            <a:r>
              <a:rPr lang="cs-CZ" i="1" dirty="0" err="1">
                <a:latin typeface="Calibri Light" pitchFamily="34" charset="0"/>
              </a:rPr>
              <a:t>prey</a:t>
            </a:r>
            <a:r>
              <a:rPr lang="cs-CZ" i="1" dirty="0">
                <a:latin typeface="Calibri Light" pitchFamily="34" charset="0"/>
              </a:rPr>
              <a:t>.</a:t>
            </a:r>
          </a:p>
          <a:p>
            <a:pPr>
              <a:buNone/>
            </a:pPr>
            <a:r>
              <a:rPr lang="cs-CZ" i="1" dirty="0">
                <a:latin typeface="Calibri Light" pitchFamily="34" charset="0"/>
              </a:rPr>
              <a:t>He </a:t>
            </a:r>
            <a:r>
              <a:rPr lang="cs-CZ" i="1" dirty="0" err="1">
                <a:latin typeface="Calibri Light" pitchFamily="34" charset="0"/>
              </a:rPr>
              <a:t>once</a:t>
            </a:r>
            <a:r>
              <a:rPr lang="cs-CZ" i="1" dirty="0">
                <a:latin typeface="Calibri Light" pitchFamily="34" charset="0"/>
              </a:rPr>
              <a:t> </a:t>
            </a:r>
            <a:r>
              <a:rPr lang="cs-CZ" i="1" dirty="0" err="1">
                <a:latin typeface="Calibri Light" pitchFamily="34" charset="0"/>
              </a:rPr>
              <a:t>loved</a:t>
            </a:r>
            <a:r>
              <a:rPr lang="cs-CZ" i="1" dirty="0">
                <a:latin typeface="Calibri Light" pitchFamily="34" charset="0"/>
              </a:rPr>
              <a:t> "</a:t>
            </a:r>
            <a:r>
              <a:rPr lang="cs-CZ" i="1" dirty="0" err="1">
                <a:latin typeface="Calibri Light" pitchFamily="34" charset="0"/>
              </a:rPr>
              <a:t>Thou</a:t>
            </a:r>
            <a:r>
              <a:rPr lang="cs-CZ" i="1" dirty="0">
                <a:latin typeface="Calibri Light" pitchFamily="34" charset="0"/>
              </a:rPr>
              <a:t>-</a:t>
            </a:r>
            <a:r>
              <a:rPr lang="cs-CZ" i="1" dirty="0" err="1">
                <a:latin typeface="Calibri Light" pitchFamily="34" charset="0"/>
              </a:rPr>
              <a:t>shalt</a:t>
            </a:r>
            <a:r>
              <a:rPr lang="cs-CZ" i="1" dirty="0">
                <a:latin typeface="Calibri Light" pitchFamily="34" charset="0"/>
              </a:rPr>
              <a:t>" as </a:t>
            </a:r>
            <a:r>
              <a:rPr lang="cs-CZ" i="1" dirty="0" err="1">
                <a:latin typeface="Calibri Light" pitchFamily="34" charset="0"/>
              </a:rPr>
              <a:t>the</a:t>
            </a:r>
            <a:r>
              <a:rPr lang="cs-CZ" i="1" dirty="0">
                <a:latin typeface="Calibri Light" pitchFamily="34" charset="0"/>
              </a:rPr>
              <a:t> most </a:t>
            </a:r>
            <a:r>
              <a:rPr lang="cs-CZ" i="1" dirty="0" err="1">
                <a:latin typeface="Calibri Light" pitchFamily="34" charset="0"/>
              </a:rPr>
              <a:t>sacred</a:t>
            </a:r>
            <a:r>
              <a:rPr lang="cs-CZ" i="1" dirty="0">
                <a:latin typeface="Calibri Light" pitchFamily="34" charset="0"/>
              </a:rPr>
              <a:t>: </a:t>
            </a:r>
            <a:r>
              <a:rPr lang="cs-CZ" i="1" dirty="0" err="1">
                <a:latin typeface="Calibri Light" pitchFamily="34" charset="0"/>
              </a:rPr>
              <a:t>now</a:t>
            </a:r>
            <a:r>
              <a:rPr lang="cs-CZ" i="1" dirty="0">
                <a:latin typeface="Calibri Light" pitchFamily="34" charset="0"/>
              </a:rPr>
              <a:t> </a:t>
            </a:r>
            <a:r>
              <a:rPr lang="cs-CZ" i="1" dirty="0" err="1">
                <a:latin typeface="Calibri Light" pitchFamily="34" charset="0"/>
              </a:rPr>
              <a:t>is</a:t>
            </a:r>
            <a:r>
              <a:rPr lang="cs-CZ" i="1" dirty="0">
                <a:latin typeface="Calibri Light" pitchFamily="34" charset="0"/>
              </a:rPr>
              <a:t> he </a:t>
            </a:r>
            <a:r>
              <a:rPr lang="cs-CZ" i="1" dirty="0" err="1">
                <a:latin typeface="Calibri Light" pitchFamily="34" charset="0"/>
              </a:rPr>
              <a:t>forced</a:t>
            </a:r>
            <a:r>
              <a:rPr lang="cs-CZ" i="1" dirty="0">
                <a:latin typeface="Calibri Light" pitchFamily="34" charset="0"/>
              </a:rPr>
              <a:t> to </a:t>
            </a:r>
            <a:r>
              <a:rPr lang="cs-CZ" i="1" dirty="0" err="1">
                <a:latin typeface="Calibri Light" pitchFamily="34" charset="0"/>
              </a:rPr>
              <a:t>find</a:t>
            </a:r>
            <a:r>
              <a:rPr lang="cs-CZ" i="1" dirty="0">
                <a:latin typeface="Calibri Light" pitchFamily="34" charset="0"/>
              </a:rPr>
              <a:t> </a:t>
            </a:r>
            <a:r>
              <a:rPr lang="cs-CZ" i="1" dirty="0" err="1">
                <a:latin typeface="Calibri Light" pitchFamily="34" charset="0"/>
              </a:rPr>
              <a:t>illusion</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arbitrariness</a:t>
            </a:r>
            <a:r>
              <a:rPr lang="cs-CZ" i="1" dirty="0">
                <a:latin typeface="Calibri Light" pitchFamily="34" charset="0"/>
              </a:rPr>
              <a:t> </a:t>
            </a:r>
            <a:r>
              <a:rPr lang="cs-CZ" i="1" dirty="0" err="1">
                <a:latin typeface="Calibri Light" pitchFamily="34" charset="0"/>
              </a:rPr>
              <a:t>even</a:t>
            </a:r>
            <a:r>
              <a:rPr lang="cs-CZ" i="1" dirty="0">
                <a:latin typeface="Calibri Light" pitchFamily="34" charset="0"/>
              </a:rPr>
              <a:t> in </a:t>
            </a:r>
            <a:r>
              <a:rPr lang="cs-CZ" i="1" dirty="0" err="1">
                <a:latin typeface="Calibri Light" pitchFamily="34" charset="0"/>
              </a:rPr>
              <a:t>the</a:t>
            </a:r>
            <a:r>
              <a:rPr lang="cs-CZ" i="1" dirty="0">
                <a:latin typeface="Calibri Light" pitchFamily="34" charset="0"/>
              </a:rPr>
              <a:t> most </a:t>
            </a:r>
            <a:r>
              <a:rPr lang="cs-CZ" i="1" dirty="0" err="1">
                <a:latin typeface="Calibri Light" pitchFamily="34" charset="0"/>
              </a:rPr>
              <a:t>sacred</a:t>
            </a:r>
            <a:r>
              <a:rPr lang="cs-CZ" i="1" dirty="0">
                <a:latin typeface="Calibri Light" pitchFamily="34" charset="0"/>
              </a:rPr>
              <a:t> </a:t>
            </a:r>
            <a:r>
              <a:rPr lang="cs-CZ" i="1" dirty="0" err="1">
                <a:latin typeface="Calibri Light" pitchFamily="34" charset="0"/>
              </a:rPr>
              <a:t>things</a:t>
            </a:r>
            <a:r>
              <a:rPr lang="cs-CZ" i="1" dirty="0">
                <a:latin typeface="Calibri Light" pitchFamily="34" charset="0"/>
              </a:rPr>
              <a:t>, </a:t>
            </a:r>
            <a:r>
              <a:rPr lang="cs-CZ" i="1" dirty="0" err="1">
                <a:latin typeface="Calibri Light" pitchFamily="34" charset="0"/>
              </a:rPr>
              <a:t>that</a:t>
            </a:r>
            <a:r>
              <a:rPr lang="cs-CZ" i="1" dirty="0">
                <a:latin typeface="Calibri Light" pitchFamily="34" charset="0"/>
              </a:rPr>
              <a:t> </a:t>
            </a:r>
            <a:r>
              <a:rPr lang="cs-CZ" i="1" dirty="0" err="1">
                <a:latin typeface="Calibri Light" pitchFamily="34" charset="0"/>
              </a:rPr>
              <a:t>freedom</a:t>
            </a:r>
            <a:r>
              <a:rPr lang="cs-CZ" i="1" dirty="0">
                <a:latin typeface="Calibri Light" pitchFamily="34" charset="0"/>
              </a:rPr>
              <a:t> </a:t>
            </a:r>
            <a:r>
              <a:rPr lang="cs-CZ" i="1" dirty="0" err="1">
                <a:latin typeface="Calibri Light" pitchFamily="34" charset="0"/>
              </a:rPr>
              <a:t>from</a:t>
            </a:r>
            <a:r>
              <a:rPr lang="cs-CZ" i="1" dirty="0">
                <a:latin typeface="Calibri Light" pitchFamily="34" charset="0"/>
              </a:rPr>
              <a:t> his love </a:t>
            </a:r>
            <a:r>
              <a:rPr lang="cs-CZ" i="1" dirty="0" err="1">
                <a:latin typeface="Calibri Light" pitchFamily="34" charset="0"/>
              </a:rPr>
              <a:t>may</a:t>
            </a:r>
            <a:r>
              <a:rPr lang="cs-CZ" i="1" dirty="0">
                <a:latin typeface="Calibri Light" pitchFamily="34" charset="0"/>
              </a:rPr>
              <a:t> </a:t>
            </a:r>
            <a:r>
              <a:rPr lang="cs-CZ" i="1" dirty="0" err="1">
                <a:latin typeface="Calibri Light" pitchFamily="34" charset="0"/>
              </a:rPr>
              <a:t>be</a:t>
            </a:r>
            <a:r>
              <a:rPr lang="cs-CZ" i="1" dirty="0">
                <a:latin typeface="Calibri Light" pitchFamily="34" charset="0"/>
              </a:rPr>
              <a:t> his </a:t>
            </a:r>
            <a:r>
              <a:rPr lang="cs-CZ" i="1" dirty="0" err="1">
                <a:latin typeface="Calibri Light" pitchFamily="34" charset="0"/>
              </a:rPr>
              <a:t>prey</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lion </a:t>
            </a:r>
            <a:r>
              <a:rPr lang="cs-CZ" i="1" dirty="0" err="1">
                <a:latin typeface="Calibri Light" pitchFamily="34" charset="0"/>
              </a:rPr>
              <a:t>is</a:t>
            </a:r>
            <a:r>
              <a:rPr lang="cs-CZ" i="1" dirty="0">
                <a:latin typeface="Calibri Light" pitchFamily="34" charset="0"/>
              </a:rPr>
              <a:t> </a:t>
            </a:r>
            <a:r>
              <a:rPr lang="cs-CZ" i="1" dirty="0" err="1">
                <a:latin typeface="Calibri Light" pitchFamily="34" charset="0"/>
              </a:rPr>
              <a:t>needed</a:t>
            </a:r>
            <a:r>
              <a:rPr lang="cs-CZ" i="1" dirty="0">
                <a:latin typeface="Calibri Light" pitchFamily="34" charset="0"/>
              </a:rPr>
              <a:t> </a:t>
            </a:r>
            <a:r>
              <a:rPr lang="cs-CZ" i="1" dirty="0" err="1">
                <a:latin typeface="Calibri Light" pitchFamily="34" charset="0"/>
              </a:rPr>
              <a:t>for</a:t>
            </a:r>
            <a:r>
              <a:rPr lang="cs-CZ" i="1" dirty="0">
                <a:latin typeface="Calibri Light" pitchFamily="34" charset="0"/>
              </a:rPr>
              <a:t> such </a:t>
            </a:r>
            <a:r>
              <a:rPr lang="cs-CZ" i="1" dirty="0" err="1">
                <a:latin typeface="Calibri Light" pitchFamily="34" charset="0"/>
              </a:rPr>
              <a:t>prey</a:t>
            </a:r>
            <a:r>
              <a:rPr lang="cs-CZ" i="1" dirty="0">
                <a:latin typeface="Calibri Light" pitchFamily="34" charset="0"/>
              </a:rPr>
              <a:t>.</a:t>
            </a:r>
          </a:p>
          <a:p>
            <a:pPr>
              <a:buNone/>
            </a:pPr>
            <a:endParaRPr lang="cs-CZ" dirty="0">
              <a:latin typeface="Calibri Light" pitchFamily="34" charset="0"/>
            </a:endParaRPr>
          </a:p>
        </p:txBody>
      </p:sp>
    </p:spTree>
  </p:cSld>
  <p:clrMapOvr>
    <a:masterClrMapping/>
  </p:clrMapOvr>
  <p:transition spd="slow">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88512" y="100680"/>
            <a:ext cx="9624060" cy="1260211"/>
          </a:xfrm>
        </p:spPr>
        <p:txBody>
          <a:bodyPr>
            <a:noAutofit/>
          </a:bodyPr>
          <a:lstStyle/>
          <a:p>
            <a:r>
              <a:rPr lang="cs-CZ" sz="2800" dirty="0">
                <a:latin typeface="Calibri" pitchFamily="34" charset="0"/>
              </a:rPr>
              <a:t>"</a:t>
            </a:r>
            <a:r>
              <a:rPr lang="cs-CZ" sz="2800" dirty="0" err="1">
                <a:latin typeface="Calibri" pitchFamily="34" charset="0"/>
              </a:rPr>
              <a:t>The</a:t>
            </a:r>
            <a:r>
              <a:rPr lang="cs-CZ" sz="2800" dirty="0">
                <a:latin typeface="Calibri" pitchFamily="34" charset="0"/>
              </a:rPr>
              <a:t> </a:t>
            </a:r>
            <a:r>
              <a:rPr lang="cs-CZ" sz="2800" dirty="0" err="1">
                <a:latin typeface="Calibri" pitchFamily="34" charset="0"/>
              </a:rPr>
              <a:t>Three</a:t>
            </a:r>
            <a:r>
              <a:rPr lang="cs-CZ" sz="2800" dirty="0">
                <a:latin typeface="Calibri" pitchFamily="34" charset="0"/>
              </a:rPr>
              <a:t> </a:t>
            </a:r>
            <a:r>
              <a:rPr lang="cs-CZ" sz="2800" dirty="0" err="1">
                <a:latin typeface="Calibri" pitchFamily="34" charset="0"/>
              </a:rPr>
              <a:t>Metamorphoses</a:t>
            </a:r>
            <a:r>
              <a:rPr lang="cs-CZ" sz="2800" dirty="0">
                <a:latin typeface="Calibri" pitchFamily="34" charset="0"/>
              </a:rPr>
              <a:t>"</a:t>
            </a:r>
            <a:br>
              <a:rPr lang="cs-CZ" sz="2800" dirty="0">
                <a:latin typeface="Calibri" pitchFamily="34" charset="0"/>
              </a:rPr>
            </a:br>
            <a:r>
              <a:rPr lang="cs-CZ" sz="2800" dirty="0" err="1">
                <a:latin typeface="Calibri" pitchFamily="34" charset="0"/>
              </a:rPr>
              <a:t>From</a:t>
            </a:r>
            <a:r>
              <a:rPr lang="cs-CZ" sz="2800" dirty="0">
                <a:latin typeface="Calibri" pitchFamily="34" charset="0"/>
              </a:rPr>
              <a:t> "</a:t>
            </a:r>
            <a:r>
              <a:rPr lang="cs-CZ" sz="2800" dirty="0" err="1">
                <a:latin typeface="Calibri" pitchFamily="34" charset="0"/>
              </a:rPr>
              <a:t>Thus</a:t>
            </a:r>
            <a:r>
              <a:rPr lang="cs-CZ" sz="2800" dirty="0">
                <a:latin typeface="Calibri" pitchFamily="34" charset="0"/>
              </a:rPr>
              <a:t> </a:t>
            </a:r>
            <a:r>
              <a:rPr lang="cs-CZ" sz="2800" dirty="0" err="1">
                <a:latin typeface="Calibri" pitchFamily="34" charset="0"/>
              </a:rPr>
              <a:t>spoke</a:t>
            </a:r>
            <a:r>
              <a:rPr lang="cs-CZ" sz="2800" dirty="0">
                <a:latin typeface="Calibri" pitchFamily="34" charset="0"/>
              </a:rPr>
              <a:t> </a:t>
            </a:r>
            <a:r>
              <a:rPr lang="cs-CZ" sz="2800" dirty="0" err="1">
                <a:latin typeface="Calibri" pitchFamily="34" charset="0"/>
              </a:rPr>
              <a:t>Zarathustra</a:t>
            </a:r>
            <a:r>
              <a:rPr lang="cs-CZ" sz="2800" dirty="0">
                <a:latin typeface="Calibri" pitchFamily="34" charset="0"/>
              </a:rPr>
              <a:t>" by Friedrich </a:t>
            </a:r>
            <a:r>
              <a:rPr lang="cs-CZ" sz="2800" dirty="0" err="1">
                <a:latin typeface="Calibri" pitchFamily="34" charset="0"/>
              </a:rPr>
              <a:t>Nietzsche</a:t>
            </a:r>
            <a:br>
              <a:rPr lang="cs-CZ" sz="2800" dirty="0">
                <a:latin typeface="Calibri" pitchFamily="34" charset="0"/>
              </a:rPr>
            </a:br>
            <a:endParaRPr lang="cs-CZ" sz="2800" dirty="0">
              <a:latin typeface="Calibri" pitchFamily="34" charset="0"/>
            </a:endParaRPr>
          </a:p>
        </p:txBody>
      </p:sp>
      <p:sp>
        <p:nvSpPr>
          <p:cNvPr id="3" name="Zástupný symbol pro obsah 2"/>
          <p:cNvSpPr>
            <a:spLocks noGrp="1"/>
          </p:cNvSpPr>
          <p:nvPr>
            <p:ph idx="1"/>
          </p:nvPr>
        </p:nvSpPr>
        <p:spPr>
          <a:xfrm>
            <a:off x="378348" y="1764295"/>
            <a:ext cx="9936704" cy="5192023"/>
          </a:xfrm>
        </p:spPr>
        <p:txBody>
          <a:bodyPr>
            <a:normAutofit fontScale="92500" lnSpcReduction="10000"/>
          </a:bodyPr>
          <a:lstStyle/>
          <a:p>
            <a:pPr>
              <a:buNone/>
            </a:pPr>
            <a:r>
              <a:rPr lang="cs-CZ" i="1" dirty="0" err="1">
                <a:latin typeface="Calibri Light" pitchFamily="34" charset="0"/>
              </a:rPr>
              <a:t>But</a:t>
            </a:r>
            <a:r>
              <a:rPr lang="cs-CZ" i="1" dirty="0">
                <a:latin typeface="Calibri Light" pitchFamily="34" charset="0"/>
              </a:rPr>
              <a:t> tell </a:t>
            </a:r>
            <a:r>
              <a:rPr lang="cs-CZ" i="1" dirty="0" err="1">
                <a:latin typeface="Calibri Light" pitchFamily="34" charset="0"/>
              </a:rPr>
              <a:t>me</a:t>
            </a:r>
            <a:r>
              <a:rPr lang="cs-CZ" i="1" dirty="0">
                <a:latin typeface="Calibri Light" pitchFamily="34" charset="0"/>
              </a:rPr>
              <a:t>, my </a:t>
            </a:r>
            <a:r>
              <a:rPr lang="cs-CZ" i="1" dirty="0" err="1">
                <a:latin typeface="Calibri Light" pitchFamily="34" charset="0"/>
              </a:rPr>
              <a:t>brothers</a:t>
            </a:r>
            <a:r>
              <a:rPr lang="cs-CZ" i="1" dirty="0">
                <a:latin typeface="Calibri Light" pitchFamily="34" charset="0"/>
              </a:rPr>
              <a:t>, </a:t>
            </a:r>
            <a:r>
              <a:rPr lang="cs-CZ" i="1" dirty="0" err="1">
                <a:latin typeface="Calibri Light" pitchFamily="34" charset="0"/>
              </a:rPr>
              <a:t>what</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child</a:t>
            </a:r>
            <a:r>
              <a:rPr lang="cs-CZ" i="1" dirty="0">
                <a:latin typeface="Calibri Light" pitchFamily="34" charset="0"/>
              </a:rPr>
              <a:t> </a:t>
            </a:r>
            <a:r>
              <a:rPr lang="cs-CZ" i="1" dirty="0" err="1">
                <a:latin typeface="Calibri Light" pitchFamily="34" charset="0"/>
              </a:rPr>
              <a:t>can</a:t>
            </a:r>
            <a:r>
              <a:rPr lang="cs-CZ" i="1" dirty="0">
                <a:latin typeface="Calibri Light" pitchFamily="34" charset="0"/>
              </a:rPr>
              <a:t> do, </a:t>
            </a:r>
            <a:r>
              <a:rPr lang="cs-CZ" i="1" dirty="0" err="1">
                <a:latin typeface="Calibri Light" pitchFamily="34" charset="0"/>
              </a:rPr>
              <a:t>which</a:t>
            </a:r>
            <a:r>
              <a:rPr lang="cs-CZ" i="1" dirty="0">
                <a:latin typeface="Calibri Light" pitchFamily="34" charset="0"/>
              </a:rPr>
              <a:t> </a:t>
            </a:r>
            <a:r>
              <a:rPr lang="cs-CZ" i="1" dirty="0" err="1">
                <a:latin typeface="Calibri Light" pitchFamily="34" charset="0"/>
              </a:rPr>
              <a:t>even</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lion </a:t>
            </a:r>
            <a:r>
              <a:rPr lang="cs-CZ" i="1" dirty="0" err="1">
                <a:latin typeface="Calibri Light" pitchFamily="34" charset="0"/>
              </a:rPr>
              <a:t>could</a:t>
            </a:r>
            <a:r>
              <a:rPr lang="cs-CZ" i="1" dirty="0">
                <a:latin typeface="Calibri Light" pitchFamily="34" charset="0"/>
              </a:rPr>
              <a:t> not do? </a:t>
            </a:r>
            <a:r>
              <a:rPr lang="cs-CZ" i="1" dirty="0" err="1">
                <a:latin typeface="Calibri Light" pitchFamily="34" charset="0"/>
              </a:rPr>
              <a:t>Why</a:t>
            </a:r>
            <a:r>
              <a:rPr lang="cs-CZ" i="1" dirty="0">
                <a:latin typeface="Calibri Light" pitchFamily="34" charset="0"/>
              </a:rPr>
              <a:t> </a:t>
            </a:r>
            <a:r>
              <a:rPr lang="cs-CZ" i="1" dirty="0" err="1">
                <a:latin typeface="Calibri Light" pitchFamily="34" charset="0"/>
              </a:rPr>
              <a:t>must</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preying</a:t>
            </a:r>
            <a:r>
              <a:rPr lang="cs-CZ" i="1" dirty="0">
                <a:latin typeface="Calibri Light" pitchFamily="34" charset="0"/>
              </a:rPr>
              <a:t> lion </a:t>
            </a:r>
            <a:r>
              <a:rPr lang="cs-CZ" i="1" dirty="0" err="1">
                <a:latin typeface="Calibri Light" pitchFamily="34" charset="0"/>
              </a:rPr>
              <a:t>still</a:t>
            </a:r>
            <a:r>
              <a:rPr lang="cs-CZ" i="1" dirty="0">
                <a:latin typeface="Calibri Light" pitchFamily="34" charset="0"/>
              </a:rPr>
              <a:t> </a:t>
            </a:r>
            <a:r>
              <a:rPr lang="cs-CZ" i="1" dirty="0" err="1">
                <a:latin typeface="Calibri Light" pitchFamily="34" charset="0"/>
              </a:rPr>
              <a:t>become</a:t>
            </a:r>
            <a:r>
              <a:rPr lang="cs-CZ" i="1" dirty="0">
                <a:latin typeface="Calibri Light" pitchFamily="34" charset="0"/>
              </a:rPr>
              <a:t> a </a:t>
            </a:r>
            <a:r>
              <a:rPr lang="cs-CZ" i="1" dirty="0" err="1">
                <a:latin typeface="Calibri Light" pitchFamily="34" charset="0"/>
              </a:rPr>
              <a:t>child</a:t>
            </a:r>
            <a:r>
              <a:rPr lang="cs-CZ" i="1" dirty="0">
                <a:latin typeface="Calibri Light" pitchFamily="34" charset="0"/>
              </a:rPr>
              <a:t>?</a:t>
            </a:r>
          </a:p>
          <a:p>
            <a:pPr>
              <a:buNone/>
            </a:pP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child</a:t>
            </a:r>
            <a:r>
              <a:rPr lang="cs-CZ" i="1" dirty="0">
                <a:latin typeface="Calibri Light" pitchFamily="34" charset="0"/>
              </a:rPr>
              <a:t> </a:t>
            </a:r>
            <a:r>
              <a:rPr lang="cs-CZ" i="1" dirty="0" err="1">
                <a:latin typeface="Calibri Light" pitchFamily="34" charset="0"/>
              </a:rPr>
              <a:t>is</a:t>
            </a:r>
            <a:r>
              <a:rPr lang="cs-CZ" i="1" dirty="0">
                <a:latin typeface="Calibri Light" pitchFamily="34" charset="0"/>
              </a:rPr>
              <a:t> </a:t>
            </a:r>
            <a:r>
              <a:rPr lang="cs-CZ" i="1" dirty="0" err="1">
                <a:latin typeface="Calibri Light" pitchFamily="34" charset="0"/>
              </a:rPr>
              <a:t>innocence</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forgetting</a:t>
            </a:r>
            <a:r>
              <a:rPr lang="cs-CZ" i="1" dirty="0">
                <a:latin typeface="Calibri Light" pitchFamily="34" charset="0"/>
              </a:rPr>
              <a:t>, a </a:t>
            </a:r>
            <a:r>
              <a:rPr lang="cs-CZ" i="1" dirty="0" err="1">
                <a:latin typeface="Calibri Light" pitchFamily="34" charset="0"/>
              </a:rPr>
              <a:t>new</a:t>
            </a:r>
            <a:r>
              <a:rPr lang="cs-CZ" i="1" dirty="0">
                <a:latin typeface="Calibri Light" pitchFamily="34" charset="0"/>
              </a:rPr>
              <a:t> </a:t>
            </a:r>
            <a:r>
              <a:rPr lang="cs-CZ" i="1" dirty="0" err="1">
                <a:latin typeface="Calibri Light" pitchFamily="34" charset="0"/>
              </a:rPr>
              <a:t>beginning</a:t>
            </a:r>
            <a:r>
              <a:rPr lang="cs-CZ" i="1" dirty="0">
                <a:latin typeface="Calibri Light" pitchFamily="34" charset="0"/>
              </a:rPr>
              <a:t>, a game, a </a:t>
            </a:r>
            <a:r>
              <a:rPr lang="cs-CZ" i="1" dirty="0" err="1">
                <a:latin typeface="Calibri Light" pitchFamily="34" charset="0"/>
              </a:rPr>
              <a:t>self</a:t>
            </a:r>
            <a:r>
              <a:rPr lang="cs-CZ" i="1" dirty="0">
                <a:latin typeface="Calibri Light" pitchFamily="34" charset="0"/>
              </a:rPr>
              <a:t>-</a:t>
            </a:r>
            <a:r>
              <a:rPr lang="cs-CZ" i="1" dirty="0" err="1">
                <a:latin typeface="Calibri Light" pitchFamily="34" charset="0"/>
              </a:rPr>
              <a:t>rolling</a:t>
            </a:r>
            <a:r>
              <a:rPr lang="cs-CZ" i="1" dirty="0">
                <a:latin typeface="Calibri Light" pitchFamily="34" charset="0"/>
              </a:rPr>
              <a:t> </a:t>
            </a:r>
            <a:r>
              <a:rPr lang="cs-CZ" i="1" dirty="0" err="1">
                <a:latin typeface="Calibri Light" pitchFamily="34" charset="0"/>
              </a:rPr>
              <a:t>wheel</a:t>
            </a:r>
            <a:r>
              <a:rPr lang="cs-CZ" i="1" dirty="0">
                <a:latin typeface="Calibri Light" pitchFamily="34" charset="0"/>
              </a:rPr>
              <a:t>, a </a:t>
            </a:r>
            <a:r>
              <a:rPr lang="cs-CZ" i="1" dirty="0" err="1">
                <a:latin typeface="Calibri Light" pitchFamily="34" charset="0"/>
              </a:rPr>
              <a:t>first</a:t>
            </a:r>
            <a:r>
              <a:rPr lang="cs-CZ" i="1" dirty="0">
                <a:latin typeface="Calibri Light" pitchFamily="34" charset="0"/>
              </a:rPr>
              <a:t> </a:t>
            </a:r>
            <a:r>
              <a:rPr lang="cs-CZ" i="1" dirty="0" err="1">
                <a:latin typeface="Calibri Light" pitchFamily="34" charset="0"/>
              </a:rPr>
              <a:t>movement</a:t>
            </a:r>
            <a:r>
              <a:rPr lang="cs-CZ" i="1" dirty="0">
                <a:latin typeface="Calibri Light" pitchFamily="34" charset="0"/>
              </a:rPr>
              <a:t>, a </a:t>
            </a:r>
            <a:r>
              <a:rPr lang="cs-CZ" i="1" dirty="0" err="1">
                <a:latin typeface="Calibri Light" pitchFamily="34" charset="0"/>
              </a:rPr>
              <a:t>sacred</a:t>
            </a:r>
            <a:r>
              <a:rPr lang="cs-CZ" i="1" dirty="0">
                <a:latin typeface="Calibri Light" pitchFamily="34" charset="0"/>
              </a:rPr>
              <a:t> </a:t>
            </a:r>
            <a:r>
              <a:rPr lang="cs-CZ" i="1" dirty="0" err="1">
                <a:latin typeface="Calibri Light" pitchFamily="34" charset="0"/>
              </a:rPr>
              <a:t>Yes</a:t>
            </a:r>
            <a:r>
              <a:rPr lang="cs-CZ" i="1" dirty="0">
                <a:latin typeface="Calibri Light" pitchFamily="34" charset="0"/>
              </a:rPr>
              <a:t>.</a:t>
            </a:r>
          </a:p>
          <a:p>
            <a:pPr>
              <a:buNone/>
            </a:pPr>
            <a:r>
              <a:rPr lang="cs-CZ" i="1" dirty="0" err="1">
                <a:latin typeface="Calibri Light" pitchFamily="34" charset="0"/>
              </a:rPr>
              <a:t>For</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game </a:t>
            </a:r>
            <a:r>
              <a:rPr lang="cs-CZ" i="1" dirty="0" err="1">
                <a:latin typeface="Calibri Light" pitchFamily="34" charset="0"/>
              </a:rPr>
              <a:t>of</a:t>
            </a:r>
            <a:r>
              <a:rPr lang="cs-CZ" i="1" dirty="0">
                <a:latin typeface="Calibri Light" pitchFamily="34" charset="0"/>
              </a:rPr>
              <a:t> </a:t>
            </a:r>
            <a:r>
              <a:rPr lang="cs-CZ" i="1" dirty="0" err="1">
                <a:latin typeface="Calibri Light" pitchFamily="34" charset="0"/>
              </a:rPr>
              <a:t>creation</a:t>
            </a:r>
            <a:r>
              <a:rPr lang="cs-CZ" i="1" dirty="0">
                <a:latin typeface="Calibri Light" pitchFamily="34" charset="0"/>
              </a:rPr>
              <a:t>, my </a:t>
            </a:r>
            <a:r>
              <a:rPr lang="cs-CZ" i="1" dirty="0" err="1">
                <a:latin typeface="Calibri Light" pitchFamily="34" charset="0"/>
              </a:rPr>
              <a:t>brothers</a:t>
            </a:r>
            <a:r>
              <a:rPr lang="cs-CZ" i="1" dirty="0">
                <a:latin typeface="Calibri Light" pitchFamily="34" charset="0"/>
              </a:rPr>
              <a:t>, a </a:t>
            </a:r>
            <a:r>
              <a:rPr lang="cs-CZ" i="1" dirty="0" err="1">
                <a:latin typeface="Calibri Light" pitchFamily="34" charset="0"/>
              </a:rPr>
              <a:t>sacred</a:t>
            </a:r>
            <a:r>
              <a:rPr lang="cs-CZ" i="1" dirty="0">
                <a:latin typeface="Calibri Light" pitchFamily="34" charset="0"/>
              </a:rPr>
              <a:t> </a:t>
            </a:r>
            <a:r>
              <a:rPr lang="cs-CZ" i="1" dirty="0" err="1">
                <a:latin typeface="Calibri Light" pitchFamily="34" charset="0"/>
              </a:rPr>
              <a:t>Yes</a:t>
            </a:r>
            <a:r>
              <a:rPr lang="cs-CZ" i="1" dirty="0">
                <a:latin typeface="Calibri Light" pitchFamily="34" charset="0"/>
              </a:rPr>
              <a:t> </a:t>
            </a:r>
            <a:r>
              <a:rPr lang="cs-CZ" i="1" dirty="0" err="1">
                <a:latin typeface="Calibri Light" pitchFamily="34" charset="0"/>
              </a:rPr>
              <a:t>is</a:t>
            </a:r>
            <a:r>
              <a:rPr lang="cs-CZ" i="1" dirty="0">
                <a:latin typeface="Calibri Light" pitchFamily="34" charset="0"/>
              </a:rPr>
              <a:t> </a:t>
            </a:r>
            <a:r>
              <a:rPr lang="cs-CZ" i="1" dirty="0" err="1">
                <a:latin typeface="Calibri Light" pitchFamily="34" charset="0"/>
              </a:rPr>
              <a:t>needed</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spirit </a:t>
            </a:r>
            <a:r>
              <a:rPr lang="cs-CZ" i="1" dirty="0" err="1">
                <a:latin typeface="Calibri Light" pitchFamily="34" charset="0"/>
              </a:rPr>
              <a:t>now</a:t>
            </a:r>
            <a:r>
              <a:rPr lang="cs-CZ" i="1" dirty="0">
                <a:latin typeface="Calibri Light" pitchFamily="34" charset="0"/>
              </a:rPr>
              <a:t> </a:t>
            </a:r>
            <a:r>
              <a:rPr lang="cs-CZ" i="1" dirty="0" err="1">
                <a:latin typeface="Calibri Light" pitchFamily="34" charset="0"/>
              </a:rPr>
              <a:t>wills</a:t>
            </a:r>
            <a:r>
              <a:rPr lang="cs-CZ" i="1" dirty="0">
                <a:latin typeface="Calibri Light" pitchFamily="34" charset="0"/>
              </a:rPr>
              <a:t> his </a:t>
            </a:r>
            <a:r>
              <a:rPr lang="cs-CZ" i="1" dirty="0" err="1">
                <a:latin typeface="Calibri Light" pitchFamily="34" charset="0"/>
              </a:rPr>
              <a:t>own</a:t>
            </a:r>
            <a:r>
              <a:rPr lang="cs-CZ" i="1" dirty="0">
                <a:latin typeface="Calibri Light" pitchFamily="34" charset="0"/>
              </a:rPr>
              <a:t> </a:t>
            </a:r>
            <a:r>
              <a:rPr lang="cs-CZ" i="1" dirty="0" err="1">
                <a:latin typeface="Calibri Light" pitchFamily="34" charset="0"/>
              </a:rPr>
              <a:t>will</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world</a:t>
            </a:r>
            <a:r>
              <a:rPr lang="cs-CZ" i="1" dirty="0">
                <a:latin typeface="Calibri Light" pitchFamily="34" charset="0"/>
              </a:rPr>
              <a:t>'s </a:t>
            </a:r>
            <a:r>
              <a:rPr lang="cs-CZ" i="1" dirty="0" err="1">
                <a:latin typeface="Calibri Light" pitchFamily="34" charset="0"/>
              </a:rPr>
              <a:t>outcast</a:t>
            </a:r>
            <a:r>
              <a:rPr lang="cs-CZ" i="1" dirty="0">
                <a:latin typeface="Calibri Light" pitchFamily="34" charset="0"/>
              </a:rPr>
              <a:t> </a:t>
            </a:r>
            <a:r>
              <a:rPr lang="cs-CZ" i="1" dirty="0" err="1">
                <a:latin typeface="Calibri Light" pitchFamily="34" charset="0"/>
              </a:rPr>
              <a:t>now</a:t>
            </a:r>
            <a:r>
              <a:rPr lang="cs-CZ" i="1" dirty="0">
                <a:latin typeface="Calibri Light" pitchFamily="34" charset="0"/>
              </a:rPr>
              <a:t> </a:t>
            </a:r>
            <a:r>
              <a:rPr lang="cs-CZ" i="1" dirty="0" err="1">
                <a:latin typeface="Calibri Light" pitchFamily="34" charset="0"/>
              </a:rPr>
              <a:t>conquers</a:t>
            </a:r>
            <a:r>
              <a:rPr lang="cs-CZ" i="1" dirty="0">
                <a:latin typeface="Calibri Light" pitchFamily="34" charset="0"/>
              </a:rPr>
              <a:t> his </a:t>
            </a:r>
            <a:r>
              <a:rPr lang="cs-CZ" i="1" dirty="0" err="1">
                <a:latin typeface="Calibri Light" pitchFamily="34" charset="0"/>
              </a:rPr>
              <a:t>own</a:t>
            </a:r>
            <a:r>
              <a:rPr lang="cs-CZ" i="1" dirty="0">
                <a:latin typeface="Calibri Light" pitchFamily="34" charset="0"/>
              </a:rPr>
              <a:t> </a:t>
            </a:r>
            <a:r>
              <a:rPr lang="cs-CZ" i="1" dirty="0" err="1">
                <a:latin typeface="Calibri Light" pitchFamily="34" charset="0"/>
              </a:rPr>
              <a:t>world</a:t>
            </a:r>
            <a:r>
              <a:rPr lang="cs-CZ" i="1" dirty="0">
                <a:latin typeface="Calibri Light" pitchFamily="34" charset="0"/>
              </a:rPr>
              <a:t>.</a:t>
            </a:r>
          </a:p>
          <a:p>
            <a:pPr>
              <a:buNone/>
            </a:pPr>
            <a:r>
              <a:rPr lang="cs-CZ" i="1" dirty="0" err="1">
                <a:latin typeface="Calibri Light" pitchFamily="34" charset="0"/>
              </a:rPr>
              <a:t>Of</a:t>
            </a:r>
            <a:r>
              <a:rPr lang="cs-CZ" i="1" dirty="0">
                <a:latin typeface="Calibri Light" pitchFamily="34" charset="0"/>
              </a:rPr>
              <a:t> </a:t>
            </a:r>
            <a:r>
              <a:rPr lang="cs-CZ" i="1" dirty="0" err="1">
                <a:latin typeface="Calibri Light" pitchFamily="34" charset="0"/>
              </a:rPr>
              <a:t>three</a:t>
            </a:r>
            <a:r>
              <a:rPr lang="cs-CZ" i="1" dirty="0">
                <a:latin typeface="Calibri Light" pitchFamily="34" charset="0"/>
              </a:rPr>
              <a:t> </a:t>
            </a:r>
            <a:r>
              <a:rPr lang="cs-CZ" i="1" dirty="0" err="1">
                <a:latin typeface="Calibri Light" pitchFamily="34" charset="0"/>
              </a:rPr>
              <a:t>metamorphoses</a:t>
            </a:r>
            <a:r>
              <a:rPr lang="cs-CZ" i="1" dirty="0">
                <a:latin typeface="Calibri Light" pitchFamily="34" charset="0"/>
              </a:rPr>
              <a:t> </a:t>
            </a:r>
            <a:r>
              <a:rPr lang="cs-CZ" i="1" dirty="0" err="1">
                <a:latin typeface="Calibri Light" pitchFamily="34" charset="0"/>
              </a:rPr>
              <a:t>of</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spirit I </a:t>
            </a:r>
            <a:r>
              <a:rPr lang="cs-CZ" i="1" dirty="0" err="1">
                <a:latin typeface="Calibri Light" pitchFamily="34" charset="0"/>
              </a:rPr>
              <a:t>have</a:t>
            </a:r>
            <a:r>
              <a:rPr lang="cs-CZ" i="1" dirty="0">
                <a:latin typeface="Calibri Light" pitchFamily="34" charset="0"/>
              </a:rPr>
              <a:t> </a:t>
            </a:r>
            <a:r>
              <a:rPr lang="cs-CZ" i="1" dirty="0" err="1">
                <a:latin typeface="Calibri Light" pitchFamily="34" charset="0"/>
              </a:rPr>
              <a:t>told</a:t>
            </a:r>
            <a:r>
              <a:rPr lang="cs-CZ" i="1" dirty="0">
                <a:latin typeface="Calibri Light" pitchFamily="34" charset="0"/>
              </a:rPr>
              <a:t> </a:t>
            </a:r>
            <a:r>
              <a:rPr lang="cs-CZ" i="1" dirty="0" err="1">
                <a:latin typeface="Calibri Light" pitchFamily="34" charset="0"/>
              </a:rPr>
              <a:t>you</a:t>
            </a:r>
            <a:r>
              <a:rPr lang="cs-CZ" i="1" dirty="0">
                <a:latin typeface="Calibri Light" pitchFamily="34" charset="0"/>
              </a:rPr>
              <a:t>: </a:t>
            </a:r>
            <a:r>
              <a:rPr lang="cs-CZ" i="1" dirty="0" err="1">
                <a:latin typeface="Calibri Light" pitchFamily="34" charset="0"/>
              </a:rPr>
              <a:t>how</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spirit </a:t>
            </a:r>
            <a:r>
              <a:rPr lang="cs-CZ" i="1" dirty="0" err="1">
                <a:latin typeface="Calibri Light" pitchFamily="34" charset="0"/>
              </a:rPr>
              <a:t>became</a:t>
            </a:r>
            <a:r>
              <a:rPr lang="cs-CZ" i="1" dirty="0">
                <a:latin typeface="Calibri Light" pitchFamily="34" charset="0"/>
              </a:rPr>
              <a:t> a </a:t>
            </a:r>
            <a:r>
              <a:rPr lang="cs-CZ" i="1" dirty="0" err="1">
                <a:latin typeface="Calibri Light" pitchFamily="34" charset="0"/>
              </a:rPr>
              <a:t>camel</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camel</a:t>
            </a:r>
            <a:r>
              <a:rPr lang="cs-CZ" i="1" dirty="0">
                <a:latin typeface="Calibri Light" pitchFamily="34" charset="0"/>
              </a:rPr>
              <a:t> a lion,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lion </a:t>
            </a:r>
            <a:r>
              <a:rPr lang="cs-CZ" i="1" dirty="0" err="1">
                <a:latin typeface="Calibri Light" pitchFamily="34" charset="0"/>
              </a:rPr>
              <a:t>at</a:t>
            </a:r>
            <a:r>
              <a:rPr lang="cs-CZ" i="1" dirty="0">
                <a:latin typeface="Calibri Light" pitchFamily="34" charset="0"/>
              </a:rPr>
              <a:t> last a </a:t>
            </a:r>
            <a:r>
              <a:rPr lang="cs-CZ" i="1" dirty="0" err="1">
                <a:latin typeface="Calibri Light" pitchFamily="34" charset="0"/>
              </a:rPr>
              <a:t>child</a:t>
            </a:r>
            <a:r>
              <a:rPr lang="cs-CZ" i="1" dirty="0">
                <a:latin typeface="Calibri Light" pitchFamily="34" charset="0"/>
              </a:rPr>
              <a:t>.– </a:t>
            </a:r>
            <a:r>
              <a:rPr lang="cs-CZ" i="1" dirty="0" err="1">
                <a:latin typeface="Calibri Light" pitchFamily="34" charset="0"/>
              </a:rPr>
              <a:t>Thus</a:t>
            </a:r>
            <a:r>
              <a:rPr lang="cs-CZ" i="1" dirty="0">
                <a:latin typeface="Calibri Light" pitchFamily="34" charset="0"/>
              </a:rPr>
              <a:t> </a:t>
            </a:r>
            <a:r>
              <a:rPr lang="cs-CZ" i="1" dirty="0" err="1">
                <a:latin typeface="Calibri Light" pitchFamily="34" charset="0"/>
              </a:rPr>
              <a:t>spoke</a:t>
            </a:r>
            <a:r>
              <a:rPr lang="cs-CZ" i="1" dirty="0">
                <a:latin typeface="Calibri Light" pitchFamily="34" charset="0"/>
              </a:rPr>
              <a:t> </a:t>
            </a:r>
            <a:r>
              <a:rPr lang="cs-CZ" i="1" dirty="0" err="1">
                <a:latin typeface="Calibri Light" pitchFamily="34" charset="0"/>
              </a:rPr>
              <a:t>Zarathustra</a:t>
            </a:r>
            <a:r>
              <a:rPr lang="cs-CZ" i="1" dirty="0">
                <a:latin typeface="Calibri Light" pitchFamily="34" charset="0"/>
              </a:rPr>
              <a:t>.</a:t>
            </a:r>
          </a:p>
          <a:p>
            <a:pPr>
              <a:buNone/>
            </a:pPr>
            <a:endParaRPr lang="cs-CZ" dirty="0">
              <a:latin typeface="Calibri Light" pitchFamily="34" charset="0"/>
            </a:endParaRPr>
          </a:p>
        </p:txBody>
      </p:sp>
    </p:spTree>
  </p:cSld>
  <p:clrMapOvr>
    <a:masterClrMapping/>
  </p:clrMapOvr>
  <p:transition spd="slow">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Aims</a:t>
            </a:r>
            <a:r>
              <a:rPr lang="cs-CZ" dirty="0">
                <a:latin typeface="Calibri" pitchFamily="34" charset="0"/>
              </a:rPr>
              <a:t> in </a:t>
            </a:r>
            <a:r>
              <a:rPr lang="cs-CZ" dirty="0" err="1">
                <a:latin typeface="Calibri" pitchFamily="34" charset="0"/>
              </a:rPr>
              <a:t>Ethics</a:t>
            </a:r>
            <a:r>
              <a:rPr lang="cs-CZ" dirty="0">
                <a:latin typeface="Calibri" pitchFamily="34" charset="0"/>
              </a:rPr>
              <a:t> in </a:t>
            </a:r>
            <a:r>
              <a:rPr lang="cs-CZ" dirty="0" err="1">
                <a:latin typeface="Calibri" pitchFamily="34" charset="0"/>
              </a:rPr>
              <a:t>Education</a:t>
            </a:r>
            <a:endParaRPr lang="cs-CZ" dirty="0">
              <a:latin typeface="Calibri" pitchFamily="34" charset="0"/>
            </a:endParaRPr>
          </a:p>
        </p:txBody>
      </p:sp>
      <p:sp>
        <p:nvSpPr>
          <p:cNvPr id="3" name="Zástupný symbol pro obsah 2"/>
          <p:cNvSpPr>
            <a:spLocks noGrp="1"/>
          </p:cNvSpPr>
          <p:nvPr>
            <p:ph idx="1"/>
          </p:nvPr>
        </p:nvSpPr>
        <p:spPr/>
        <p:txBody>
          <a:bodyPr/>
          <a:lstStyle/>
          <a:p>
            <a:r>
              <a:rPr lang="cs-CZ" dirty="0" err="1">
                <a:latin typeface="Calibri Light" pitchFamily="34" charset="0"/>
              </a:rPr>
              <a:t>Think</a:t>
            </a:r>
            <a:r>
              <a:rPr lang="cs-CZ" dirty="0">
                <a:latin typeface="Calibri Light" pitchFamily="34" charset="0"/>
              </a:rPr>
              <a:t> </a:t>
            </a:r>
            <a:r>
              <a:rPr lang="cs-CZ" dirty="0" err="1">
                <a:latin typeface="Calibri Light" pitchFamily="34" charset="0"/>
              </a:rPr>
              <a:t>about</a:t>
            </a:r>
            <a:r>
              <a:rPr lang="cs-CZ" dirty="0">
                <a:latin typeface="Calibri Light" pitchFamily="34" charset="0"/>
              </a:rPr>
              <a:t> </a:t>
            </a:r>
            <a:r>
              <a:rPr lang="cs-CZ" dirty="0" err="1">
                <a:latin typeface="Calibri Light" pitchFamily="34" charset="0"/>
              </a:rPr>
              <a:t>your</a:t>
            </a:r>
            <a:r>
              <a:rPr lang="cs-CZ" dirty="0">
                <a:latin typeface="Calibri Light" pitchFamily="34" charset="0"/>
              </a:rPr>
              <a:t> </a:t>
            </a:r>
            <a:r>
              <a:rPr lang="cs-CZ" dirty="0" err="1">
                <a:latin typeface="Calibri Light" pitchFamily="34" charset="0"/>
              </a:rPr>
              <a:t>aims</a:t>
            </a:r>
            <a:r>
              <a:rPr lang="cs-CZ" dirty="0">
                <a:latin typeface="Calibri Light" pitchFamily="34" charset="0"/>
              </a:rPr>
              <a:t>.</a:t>
            </a:r>
          </a:p>
          <a:p>
            <a:r>
              <a:rPr lang="cs-CZ" dirty="0">
                <a:latin typeface="Calibri Light" pitchFamily="34" charset="0"/>
              </a:rPr>
              <a:t>Do </a:t>
            </a:r>
            <a:r>
              <a:rPr lang="cs-CZ" dirty="0" err="1">
                <a:latin typeface="Calibri Light" pitchFamily="34" charset="0"/>
              </a:rPr>
              <a:t>you</a:t>
            </a:r>
            <a:r>
              <a:rPr lang="cs-CZ" dirty="0">
                <a:latin typeface="Calibri Light" pitchFamily="34" charset="0"/>
              </a:rPr>
              <a:t> </a:t>
            </a:r>
            <a:r>
              <a:rPr lang="cs-CZ" dirty="0" err="1">
                <a:latin typeface="Calibri Light" pitchFamily="34" charset="0"/>
              </a:rPr>
              <a:t>want</a:t>
            </a:r>
            <a:r>
              <a:rPr lang="cs-CZ" dirty="0">
                <a:latin typeface="Calibri Light" pitchFamily="34" charset="0"/>
              </a:rPr>
              <a:t> to </a:t>
            </a:r>
            <a:r>
              <a:rPr lang="cs-CZ" dirty="0" err="1">
                <a:latin typeface="Calibri Light" pitchFamily="34" charset="0"/>
              </a:rPr>
              <a:t>be</a:t>
            </a:r>
            <a:r>
              <a:rPr lang="cs-CZ" dirty="0">
                <a:latin typeface="Calibri Light" pitchFamily="34" charset="0"/>
              </a:rPr>
              <a:t> as a </a:t>
            </a:r>
            <a:r>
              <a:rPr lang="cs-CZ" dirty="0" err="1">
                <a:latin typeface="Calibri Light" pitchFamily="34" charset="0"/>
              </a:rPr>
              <a:t>camel</a:t>
            </a:r>
            <a:r>
              <a:rPr lang="cs-CZ" dirty="0">
                <a:latin typeface="Calibri Light" pitchFamily="34" charset="0"/>
              </a:rPr>
              <a:t>, lion </a:t>
            </a:r>
            <a:r>
              <a:rPr lang="cs-CZ" dirty="0" err="1">
                <a:latin typeface="Calibri Light" pitchFamily="34" charset="0"/>
              </a:rPr>
              <a:t>or</a:t>
            </a:r>
            <a:r>
              <a:rPr lang="cs-CZ" dirty="0">
                <a:latin typeface="Calibri Light" pitchFamily="34" charset="0"/>
              </a:rPr>
              <a:t> </a:t>
            </a:r>
            <a:r>
              <a:rPr lang="cs-CZ" dirty="0" err="1">
                <a:latin typeface="Calibri Light" pitchFamily="34" charset="0"/>
              </a:rPr>
              <a:t>child</a:t>
            </a:r>
            <a:r>
              <a:rPr lang="cs-CZ" dirty="0">
                <a:latin typeface="Calibri Light" pitchFamily="34" charset="0"/>
              </a:rPr>
              <a:t>?</a:t>
            </a:r>
          </a:p>
          <a:p>
            <a:r>
              <a:rPr lang="cs-CZ" dirty="0" err="1">
                <a:latin typeface="Calibri Light" pitchFamily="34" charset="0"/>
              </a:rPr>
              <a:t>What</a:t>
            </a:r>
            <a:r>
              <a:rPr lang="cs-CZ" dirty="0">
                <a:latin typeface="Calibri Light" pitchFamily="34" charset="0"/>
              </a:rPr>
              <a:t> </a:t>
            </a:r>
            <a:r>
              <a:rPr lang="cs-CZ" dirty="0" err="1">
                <a:latin typeface="Calibri Light" pitchFamily="34" charset="0"/>
              </a:rPr>
              <a:t>is</a:t>
            </a:r>
            <a:r>
              <a:rPr lang="cs-CZ" dirty="0">
                <a:latin typeface="Calibri Light" pitchFamily="34" charset="0"/>
              </a:rPr>
              <a:t> most </a:t>
            </a:r>
            <a:r>
              <a:rPr lang="cs-CZ" dirty="0" err="1">
                <a:latin typeface="Calibri Light" pitchFamily="34" charset="0"/>
              </a:rPr>
              <a:t>important</a:t>
            </a:r>
            <a:r>
              <a:rPr lang="cs-CZ" dirty="0">
                <a:latin typeface="Calibri Light" pitchFamily="34" charset="0"/>
              </a:rPr>
              <a:t> </a:t>
            </a:r>
            <a:r>
              <a:rPr lang="cs-CZ" dirty="0" err="1">
                <a:latin typeface="Calibri Light" pitchFamily="34" charset="0"/>
              </a:rPr>
              <a:t>for</a:t>
            </a:r>
            <a:r>
              <a:rPr lang="cs-CZ" dirty="0">
                <a:latin typeface="Calibri Light" pitchFamily="34" charset="0"/>
              </a:rPr>
              <a:t> </a:t>
            </a:r>
            <a:r>
              <a:rPr lang="cs-CZ" dirty="0" err="1">
                <a:latin typeface="Calibri Light" pitchFamily="34" charset="0"/>
              </a:rPr>
              <a:t>your</a:t>
            </a:r>
            <a:r>
              <a:rPr lang="cs-CZ" dirty="0">
                <a:latin typeface="Calibri Light" pitchFamily="34" charset="0"/>
              </a:rPr>
              <a:t> </a:t>
            </a:r>
            <a:r>
              <a:rPr lang="cs-CZ" dirty="0" err="1">
                <a:latin typeface="Calibri Light" pitchFamily="34" charset="0"/>
              </a:rPr>
              <a:t>development</a:t>
            </a:r>
            <a:r>
              <a:rPr lang="cs-CZ" dirty="0">
                <a:latin typeface="Calibri Light" pitchFamily="34" charset="0"/>
              </a:rPr>
              <a:t>?</a:t>
            </a:r>
          </a:p>
        </p:txBody>
      </p:sp>
    </p:spTree>
  </p:cSld>
  <p:clrMapOvr>
    <a:masterClrMapping/>
  </p:clrMapOvr>
  <p:transition spd="slow">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latin typeface="Calibri" pitchFamily="34" charset="0"/>
              </a:rPr>
              <a:t>Inspirations</a:t>
            </a:r>
            <a:r>
              <a:rPr lang="cs-CZ" dirty="0">
                <a:latin typeface="Calibri" pitchFamily="34" charset="0"/>
              </a:rPr>
              <a:t> </a:t>
            </a:r>
            <a:r>
              <a:rPr lang="cs-CZ" dirty="0" err="1">
                <a:latin typeface="Calibri" pitchFamily="34" charset="0"/>
              </a:rPr>
              <a:t>for</a:t>
            </a:r>
            <a:r>
              <a:rPr lang="cs-CZ" dirty="0">
                <a:latin typeface="Calibri" pitchFamily="34" charset="0"/>
              </a:rPr>
              <a:t> </a:t>
            </a:r>
            <a:r>
              <a:rPr lang="cs-CZ" dirty="0" err="1">
                <a:latin typeface="Calibri" pitchFamily="34" charset="0"/>
              </a:rPr>
              <a:t>your</a:t>
            </a:r>
            <a:r>
              <a:rPr lang="cs-CZ" dirty="0">
                <a:latin typeface="Calibri" pitchFamily="34" charset="0"/>
              </a:rPr>
              <a:t> </a:t>
            </a:r>
            <a:r>
              <a:rPr lang="cs-CZ" dirty="0" err="1">
                <a:latin typeface="Calibri" pitchFamily="34" charset="0"/>
              </a:rPr>
              <a:t>Ethics</a:t>
            </a:r>
            <a:r>
              <a:rPr lang="cs-CZ" dirty="0">
                <a:latin typeface="Calibri" pitchFamily="34" charset="0"/>
              </a:rPr>
              <a:t> in </a:t>
            </a:r>
            <a:r>
              <a:rPr lang="cs-CZ" dirty="0" err="1">
                <a:latin typeface="Calibri" pitchFamily="34" charset="0"/>
              </a:rPr>
              <a:t>Education</a:t>
            </a:r>
            <a:endParaRPr lang="cs-CZ" dirty="0">
              <a:latin typeface="Calibri" pitchFamily="34" charset="0"/>
            </a:endParaRPr>
          </a:p>
        </p:txBody>
      </p:sp>
      <p:sp>
        <p:nvSpPr>
          <p:cNvPr id="3" name="Zástupný symbol pro obsah 2"/>
          <p:cNvSpPr>
            <a:spLocks noGrp="1"/>
          </p:cNvSpPr>
          <p:nvPr>
            <p:ph idx="1"/>
          </p:nvPr>
        </p:nvSpPr>
        <p:spPr/>
        <p:txBody>
          <a:bodyPr>
            <a:normAutofit/>
          </a:bodyPr>
          <a:lstStyle/>
          <a:p>
            <a:r>
              <a:rPr lang="en-US" dirty="0">
                <a:latin typeface="Calibri Light" pitchFamily="34" charset="0"/>
                <a:hlinkClick r:id="rId2"/>
              </a:rPr>
              <a:t>Compass: Manual for Human Rights Education with Young people </a:t>
            </a:r>
            <a:br>
              <a:rPr lang="cs-CZ" dirty="0">
                <a:latin typeface="Calibri Light" pitchFamily="34" charset="0"/>
              </a:rPr>
            </a:br>
            <a:r>
              <a:rPr lang="cs-CZ" dirty="0">
                <a:latin typeface="Calibri Light" pitchFamily="34" charset="0"/>
              </a:rPr>
              <a:t>(</a:t>
            </a:r>
            <a:r>
              <a:rPr lang="cs-CZ" dirty="0" err="1">
                <a:latin typeface="Calibri Light" pitchFamily="34" charset="0"/>
              </a:rPr>
              <a:t>Council</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Europe</a:t>
            </a:r>
            <a:r>
              <a:rPr lang="cs-CZ" dirty="0">
                <a:latin typeface="Calibri Light" pitchFamily="34" charset="0"/>
              </a:rPr>
              <a:t>)</a:t>
            </a:r>
            <a:endParaRPr lang="cs-CZ" dirty="0">
              <a:latin typeface="Calibri Light" pitchFamily="34" charset="0"/>
              <a:hlinkClick r:id="rId3"/>
            </a:endParaRPr>
          </a:p>
          <a:p>
            <a:pPr lvl="1"/>
            <a:r>
              <a:rPr lang="cs-CZ" dirty="0">
                <a:latin typeface="Calibri Light" pitchFamily="34" charset="0"/>
                <a:hlinkClick r:id="rId3"/>
              </a:rPr>
              <a:t>http://www.</a:t>
            </a:r>
            <a:r>
              <a:rPr lang="cs-CZ" dirty="0" err="1">
                <a:latin typeface="Calibri Light" pitchFamily="34" charset="0"/>
                <a:hlinkClick r:id="rId3"/>
              </a:rPr>
              <a:t>coe.int</a:t>
            </a:r>
            <a:r>
              <a:rPr lang="cs-CZ" dirty="0">
                <a:latin typeface="Calibri Light" pitchFamily="34" charset="0"/>
                <a:hlinkClick r:id="rId3"/>
              </a:rPr>
              <a:t>/</a:t>
            </a:r>
            <a:r>
              <a:rPr lang="cs-CZ" dirty="0" err="1">
                <a:latin typeface="Calibri Light" pitchFamily="34" charset="0"/>
                <a:hlinkClick r:id="rId3"/>
              </a:rPr>
              <a:t>en</a:t>
            </a:r>
            <a:r>
              <a:rPr lang="cs-CZ" dirty="0">
                <a:latin typeface="Calibri Light" pitchFamily="34" charset="0"/>
                <a:hlinkClick r:id="rId3"/>
              </a:rPr>
              <a:t>/web/</a:t>
            </a:r>
            <a:r>
              <a:rPr lang="cs-CZ" dirty="0" err="1">
                <a:latin typeface="Calibri Light" pitchFamily="34" charset="0"/>
                <a:hlinkClick r:id="rId3"/>
              </a:rPr>
              <a:t>compass</a:t>
            </a:r>
            <a:r>
              <a:rPr lang="cs-CZ" dirty="0">
                <a:latin typeface="Calibri Light" pitchFamily="34" charset="0"/>
                <a:hlinkClick r:id="rId3"/>
              </a:rPr>
              <a:t>/</a:t>
            </a:r>
            <a:r>
              <a:rPr lang="cs-CZ" dirty="0" err="1">
                <a:latin typeface="Calibri Light" pitchFamily="34" charset="0"/>
                <a:hlinkClick r:id="rId3"/>
              </a:rPr>
              <a:t>home</a:t>
            </a:r>
            <a:endParaRPr lang="cs-CZ" dirty="0">
              <a:latin typeface="Calibri Light" pitchFamily="34" charset="0"/>
            </a:endParaRPr>
          </a:p>
          <a:p>
            <a:endParaRPr lang="cs-CZ" dirty="0">
              <a:latin typeface="Calibri Light" pitchFamily="34" charset="0"/>
            </a:endParaRPr>
          </a:p>
          <a:p>
            <a:r>
              <a:rPr lang="en-US" b="1" dirty="0" err="1">
                <a:latin typeface="Calibri Light" pitchFamily="34" charset="0"/>
              </a:rPr>
              <a:t>Compasito</a:t>
            </a:r>
            <a:br>
              <a:rPr lang="en-US" b="1" dirty="0">
                <a:latin typeface="Calibri Light" pitchFamily="34" charset="0"/>
              </a:rPr>
            </a:br>
            <a:r>
              <a:rPr lang="en-US" b="1" dirty="0">
                <a:latin typeface="Calibri Light" pitchFamily="34" charset="0"/>
              </a:rPr>
              <a:t>Manual on human rights education for children</a:t>
            </a:r>
            <a:endParaRPr lang="cs-CZ" b="1" dirty="0">
              <a:latin typeface="Calibri Light" pitchFamily="34" charset="0"/>
            </a:endParaRPr>
          </a:p>
          <a:p>
            <a:pPr lvl="1"/>
            <a:r>
              <a:rPr lang="cs-CZ" dirty="0">
                <a:latin typeface="Calibri Light" pitchFamily="34" charset="0"/>
                <a:hlinkClick r:id="rId4"/>
              </a:rPr>
              <a:t>http://www.</a:t>
            </a:r>
            <a:r>
              <a:rPr lang="cs-CZ" dirty="0" err="1">
                <a:latin typeface="Calibri Light" pitchFamily="34" charset="0"/>
                <a:hlinkClick r:id="rId4"/>
              </a:rPr>
              <a:t>eycb.coe.int</a:t>
            </a:r>
            <a:r>
              <a:rPr lang="cs-CZ" dirty="0">
                <a:latin typeface="Calibri Light" pitchFamily="34" charset="0"/>
                <a:hlinkClick r:id="rId4"/>
              </a:rPr>
              <a:t>/</a:t>
            </a:r>
            <a:r>
              <a:rPr lang="cs-CZ" dirty="0" err="1">
                <a:latin typeface="Calibri Light" pitchFamily="34" charset="0"/>
                <a:hlinkClick r:id="rId4"/>
              </a:rPr>
              <a:t>compasito</a:t>
            </a:r>
            <a:r>
              <a:rPr lang="cs-CZ" dirty="0">
                <a:latin typeface="Calibri Light" pitchFamily="34" charset="0"/>
                <a:hlinkClick r:id="rId4"/>
              </a:rPr>
              <a:t>/</a:t>
            </a:r>
            <a:endParaRPr lang="cs-CZ" dirty="0">
              <a:latin typeface="Calibri Light" pitchFamily="34" charset="0"/>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b="1" dirty="0" err="1">
                <a:latin typeface="Calibri" pitchFamily="34" charset="0"/>
              </a:rPr>
              <a:t>Value</a:t>
            </a:r>
            <a:endParaRPr lang="cs-CZ" dirty="0">
              <a:latin typeface="Calibri" pitchFamily="34" charset="0"/>
            </a:endParaRPr>
          </a:p>
        </p:txBody>
      </p:sp>
      <p:sp>
        <p:nvSpPr>
          <p:cNvPr id="3" name="Zástupný symbol pro obsah 2"/>
          <p:cNvSpPr>
            <a:spLocks noGrp="1"/>
          </p:cNvSpPr>
          <p:nvPr>
            <p:ph idx="1"/>
          </p:nvPr>
        </p:nvSpPr>
        <p:spPr>
          <a:xfrm>
            <a:off x="534670" y="1398867"/>
            <a:ext cx="9624060" cy="5954412"/>
          </a:xfrm>
        </p:spPr>
        <p:txBody>
          <a:bodyPr>
            <a:normAutofit lnSpcReduction="10000"/>
          </a:bodyPr>
          <a:lstStyle/>
          <a:p>
            <a:pPr>
              <a:buNone/>
            </a:pPr>
            <a:r>
              <a:rPr lang="cs-CZ" sz="5000" dirty="0" err="1">
                <a:latin typeface="Calibri" pitchFamily="34" charset="0"/>
              </a:rPr>
              <a:t>Exists</a:t>
            </a:r>
            <a:r>
              <a:rPr lang="cs-CZ" sz="5000" dirty="0">
                <a:latin typeface="Calibri" pitchFamily="34" charset="0"/>
              </a:rPr>
              <a:t>		</a:t>
            </a:r>
          </a:p>
          <a:p>
            <a:pPr>
              <a:buNone/>
            </a:pPr>
            <a:r>
              <a:rPr lang="cs-CZ" sz="5000" dirty="0" err="1">
                <a:latin typeface="Calibri" pitchFamily="34" charset="0"/>
              </a:rPr>
              <a:t>When</a:t>
            </a:r>
            <a:r>
              <a:rPr lang="cs-CZ" sz="5000" dirty="0">
                <a:latin typeface="Calibri" pitchFamily="34" charset="0"/>
              </a:rPr>
              <a:t> „</a:t>
            </a:r>
            <a:r>
              <a:rPr lang="cs-CZ" sz="5000" dirty="0" err="1">
                <a:latin typeface="Calibri" pitchFamily="34" charset="0"/>
              </a:rPr>
              <a:t>is</a:t>
            </a:r>
            <a:r>
              <a:rPr lang="cs-CZ" sz="5000" dirty="0">
                <a:latin typeface="Calibri" pitchFamily="34" charset="0"/>
              </a:rPr>
              <a:t>“</a:t>
            </a:r>
          </a:p>
          <a:p>
            <a:pPr>
              <a:buNone/>
            </a:pPr>
            <a:r>
              <a:rPr lang="cs-CZ" sz="5000" dirty="0" err="1">
                <a:latin typeface="Calibri" pitchFamily="34" charset="0"/>
              </a:rPr>
              <a:t>How</a:t>
            </a:r>
            <a:r>
              <a:rPr lang="cs-CZ" sz="5000" dirty="0">
                <a:latin typeface="Calibri" pitchFamily="34" charset="0"/>
              </a:rPr>
              <a:t> „</a:t>
            </a:r>
            <a:r>
              <a:rPr lang="cs-CZ" sz="5000" dirty="0" err="1">
                <a:latin typeface="Calibri" pitchFamily="34" charset="0"/>
              </a:rPr>
              <a:t>is</a:t>
            </a:r>
            <a:r>
              <a:rPr lang="cs-CZ" sz="5000" dirty="0">
                <a:latin typeface="Calibri" pitchFamily="34" charset="0"/>
              </a:rPr>
              <a:t>“			</a:t>
            </a:r>
            <a:r>
              <a:rPr lang="cs-CZ" sz="5000" dirty="0" err="1">
                <a:latin typeface="Calibri" pitchFamily="34" charset="0"/>
              </a:rPr>
              <a:t>it</a:t>
            </a:r>
            <a:r>
              <a:rPr lang="cs-CZ" sz="5000" dirty="0">
                <a:latin typeface="Calibri" pitchFamily="34" charset="0"/>
              </a:rPr>
              <a:t>			?</a:t>
            </a:r>
          </a:p>
          <a:p>
            <a:pPr>
              <a:buNone/>
            </a:pPr>
            <a:r>
              <a:rPr lang="cs-CZ" sz="5000" dirty="0" err="1">
                <a:latin typeface="Calibri" pitchFamily="34" charset="0"/>
              </a:rPr>
              <a:t>Where</a:t>
            </a:r>
            <a:r>
              <a:rPr lang="cs-CZ" sz="5000" dirty="0">
                <a:latin typeface="Calibri" pitchFamily="34" charset="0"/>
              </a:rPr>
              <a:t> „</a:t>
            </a:r>
            <a:r>
              <a:rPr lang="cs-CZ" sz="5000" dirty="0" err="1">
                <a:latin typeface="Calibri" pitchFamily="34" charset="0"/>
              </a:rPr>
              <a:t>is</a:t>
            </a:r>
            <a:r>
              <a:rPr lang="cs-CZ" sz="5000" dirty="0">
                <a:latin typeface="Calibri" pitchFamily="34" charset="0"/>
              </a:rPr>
              <a:t>“</a:t>
            </a:r>
          </a:p>
          <a:p>
            <a:pPr>
              <a:buNone/>
            </a:pPr>
            <a:endParaRPr lang="cs-CZ" sz="5000" dirty="0">
              <a:latin typeface="Calibri" pitchFamily="34" charset="0"/>
            </a:endParaRPr>
          </a:p>
          <a:p>
            <a:pPr>
              <a:buNone/>
            </a:pPr>
            <a:r>
              <a:rPr lang="cs-CZ" sz="5000" dirty="0" err="1">
                <a:latin typeface="Calibri" pitchFamily="34" charset="0"/>
              </a:rPr>
              <a:t>How</a:t>
            </a:r>
            <a:r>
              <a:rPr lang="cs-CZ" sz="5000" dirty="0">
                <a:latin typeface="Calibri" pitchFamily="34" charset="0"/>
              </a:rPr>
              <a:t> </a:t>
            </a:r>
            <a:r>
              <a:rPr lang="cs-CZ" sz="5000" dirty="0" err="1">
                <a:latin typeface="Calibri" pitchFamily="34" charset="0"/>
              </a:rPr>
              <a:t>come</a:t>
            </a:r>
            <a:r>
              <a:rPr lang="cs-CZ" sz="5000" dirty="0">
                <a:latin typeface="Calibri" pitchFamily="34" charset="0"/>
              </a:rPr>
              <a:t> </a:t>
            </a:r>
            <a:r>
              <a:rPr lang="cs-CZ" sz="5000" dirty="0" err="1">
                <a:latin typeface="Calibri" pitchFamily="34" charset="0"/>
              </a:rPr>
              <a:t>it</a:t>
            </a:r>
            <a:r>
              <a:rPr lang="cs-CZ" sz="5000" dirty="0">
                <a:latin typeface="Calibri" pitchFamily="34" charset="0"/>
              </a:rPr>
              <a:t> to </a:t>
            </a:r>
            <a:r>
              <a:rPr lang="cs-CZ" sz="5000" dirty="0" err="1">
                <a:latin typeface="Calibri" pitchFamily="34" charset="0"/>
              </a:rPr>
              <a:t>be</a:t>
            </a:r>
            <a:r>
              <a:rPr lang="cs-CZ" sz="5000" dirty="0">
                <a:latin typeface="Calibri" pitchFamily="34" charset="0"/>
              </a:rPr>
              <a:t> in existence?</a:t>
            </a:r>
          </a:p>
          <a:p>
            <a:pPr>
              <a:buNone/>
            </a:pPr>
            <a:r>
              <a:rPr lang="cs-CZ" sz="5000" dirty="0">
                <a:latin typeface="Calibri" pitchFamily="34" charset="0"/>
              </a:rPr>
              <a:t>		→</a:t>
            </a:r>
            <a:r>
              <a:rPr lang="cs-CZ" sz="5000" i="1" dirty="0">
                <a:latin typeface="Calibri" pitchFamily="34" charset="0"/>
              </a:rPr>
              <a:t>ontology</a:t>
            </a:r>
            <a:r>
              <a:rPr lang="cs-CZ" sz="5000" dirty="0">
                <a:latin typeface="Calibri" pitchFamily="34" charset="0"/>
              </a:rPr>
              <a:t>, </a:t>
            </a:r>
            <a:r>
              <a:rPr lang="cs-CZ" sz="5000" dirty="0" err="1">
                <a:latin typeface="Calibri" pitchFamily="34" charset="0"/>
              </a:rPr>
              <a:t>the</a:t>
            </a:r>
            <a:r>
              <a:rPr lang="cs-CZ" sz="5000" dirty="0">
                <a:latin typeface="Calibri" pitchFamily="34" charset="0"/>
              </a:rPr>
              <a:t> science </a:t>
            </a:r>
            <a:r>
              <a:rPr lang="cs-CZ" sz="5000" dirty="0" err="1">
                <a:latin typeface="Calibri" pitchFamily="34" charset="0"/>
              </a:rPr>
              <a:t>of</a:t>
            </a:r>
            <a:r>
              <a:rPr lang="cs-CZ" sz="5000" dirty="0">
                <a:latin typeface="Calibri" pitchFamily="34" charset="0"/>
              </a:rPr>
              <a:t> </a:t>
            </a:r>
            <a:r>
              <a:rPr lang="cs-CZ" sz="5000" dirty="0" err="1">
                <a:latin typeface="Calibri" pitchFamily="34" charset="0"/>
              </a:rPr>
              <a:t>being</a:t>
            </a:r>
            <a:endParaRPr lang="cs-CZ" sz="5000" dirty="0">
              <a:latin typeface="Calibri" pitchFamily="34" charset="0"/>
            </a:endParaRPr>
          </a:p>
          <a:p>
            <a:pPr>
              <a:buNone/>
            </a:pPr>
            <a:endParaRPr lang="cs-CZ" sz="5000" dirty="0"/>
          </a:p>
        </p:txBody>
      </p:sp>
    </p:spTree>
  </p:cSld>
  <p:clrMapOvr>
    <a:masterClrMapping/>
  </p:clrMapOvr>
  <p:transition spd="slow">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2638" y="760001"/>
            <a:ext cx="9624060" cy="1810595"/>
          </a:xfrm>
        </p:spPr>
        <p:txBody>
          <a:bodyPr>
            <a:noAutofit/>
          </a:bodyPr>
          <a:lstStyle/>
          <a:p>
            <a:r>
              <a:rPr lang="en-US" sz="2800" dirty="0">
                <a:latin typeface="Calibri" pitchFamily="34" charset="0"/>
                <a:hlinkClick r:id="rId2"/>
              </a:rPr>
              <a:t>Compass: Manual for Human Rights Education with Young people </a:t>
            </a:r>
            <a:br>
              <a:rPr lang="cs-CZ" sz="2800" dirty="0">
                <a:latin typeface="Calibri" pitchFamily="34" charset="0"/>
              </a:rPr>
            </a:br>
            <a:r>
              <a:rPr lang="cs-CZ" sz="2800" dirty="0">
                <a:latin typeface="Calibri" pitchFamily="34" charset="0"/>
              </a:rPr>
              <a:t>(</a:t>
            </a:r>
            <a:r>
              <a:rPr lang="cs-CZ" sz="2800" dirty="0" err="1">
                <a:latin typeface="Calibri" pitchFamily="34" charset="0"/>
              </a:rPr>
              <a:t>Council</a:t>
            </a:r>
            <a:r>
              <a:rPr lang="cs-CZ" sz="2800" dirty="0">
                <a:latin typeface="Calibri" pitchFamily="34" charset="0"/>
              </a:rPr>
              <a:t> </a:t>
            </a:r>
            <a:r>
              <a:rPr lang="cs-CZ" sz="2800" dirty="0" err="1">
                <a:latin typeface="Calibri" pitchFamily="34" charset="0"/>
              </a:rPr>
              <a:t>of</a:t>
            </a:r>
            <a:r>
              <a:rPr lang="cs-CZ" sz="2800" dirty="0">
                <a:latin typeface="Calibri" pitchFamily="34" charset="0"/>
              </a:rPr>
              <a:t> </a:t>
            </a:r>
            <a:r>
              <a:rPr lang="cs-CZ" sz="2800" dirty="0" err="1">
                <a:latin typeface="Calibri" pitchFamily="34" charset="0"/>
              </a:rPr>
              <a:t>Europe</a:t>
            </a:r>
            <a:r>
              <a:rPr lang="cs-CZ" sz="2800" dirty="0">
                <a:latin typeface="Calibri" pitchFamily="34" charset="0"/>
              </a:rPr>
              <a:t>)</a:t>
            </a:r>
          </a:p>
        </p:txBody>
      </p:sp>
      <p:sp>
        <p:nvSpPr>
          <p:cNvPr id="3" name="Zástupný symbol pro obsah 2"/>
          <p:cNvSpPr>
            <a:spLocks noGrp="1"/>
          </p:cNvSpPr>
          <p:nvPr>
            <p:ph idx="1"/>
          </p:nvPr>
        </p:nvSpPr>
        <p:spPr>
          <a:xfrm>
            <a:off x="534670" y="3304279"/>
            <a:ext cx="9624060" cy="3731431"/>
          </a:xfrm>
        </p:spPr>
        <p:txBody>
          <a:bodyPr>
            <a:normAutofit fontScale="92500" lnSpcReduction="20000"/>
          </a:bodyPr>
          <a:lstStyle/>
          <a:p>
            <a:r>
              <a:rPr lang="cs-CZ" dirty="0">
                <a:latin typeface="Calibri Light" pitchFamily="34" charset="0"/>
                <a:hlinkClick r:id="rId3"/>
              </a:rPr>
              <a:t>http://www.</a:t>
            </a:r>
            <a:r>
              <a:rPr lang="cs-CZ" dirty="0" err="1">
                <a:latin typeface="Calibri Light" pitchFamily="34" charset="0"/>
                <a:hlinkClick r:id="rId3"/>
              </a:rPr>
              <a:t>coe.int</a:t>
            </a:r>
            <a:r>
              <a:rPr lang="cs-CZ" dirty="0">
                <a:latin typeface="Calibri Light" pitchFamily="34" charset="0"/>
                <a:hlinkClick r:id="rId3"/>
              </a:rPr>
              <a:t>/</a:t>
            </a:r>
            <a:r>
              <a:rPr lang="cs-CZ" dirty="0" err="1">
                <a:latin typeface="Calibri Light" pitchFamily="34" charset="0"/>
                <a:hlinkClick r:id="rId3"/>
              </a:rPr>
              <a:t>en</a:t>
            </a:r>
            <a:r>
              <a:rPr lang="cs-CZ" dirty="0">
                <a:latin typeface="Calibri Light" pitchFamily="34" charset="0"/>
                <a:hlinkClick r:id="rId3"/>
              </a:rPr>
              <a:t>/web/</a:t>
            </a:r>
            <a:r>
              <a:rPr lang="cs-CZ" dirty="0" err="1">
                <a:latin typeface="Calibri Light" pitchFamily="34" charset="0"/>
                <a:hlinkClick r:id="rId3"/>
              </a:rPr>
              <a:t>compass</a:t>
            </a:r>
            <a:r>
              <a:rPr lang="cs-CZ" dirty="0">
                <a:latin typeface="Calibri Light" pitchFamily="34" charset="0"/>
                <a:hlinkClick r:id="rId3"/>
              </a:rPr>
              <a:t>/</a:t>
            </a:r>
            <a:r>
              <a:rPr lang="cs-CZ" dirty="0" err="1">
                <a:latin typeface="Calibri Light" pitchFamily="34" charset="0"/>
                <a:hlinkClick r:id="rId3"/>
              </a:rPr>
              <a:t>home</a:t>
            </a:r>
            <a:endParaRPr lang="cs-CZ" dirty="0">
              <a:latin typeface="Calibri Light" pitchFamily="34" charset="0"/>
            </a:endParaRPr>
          </a:p>
          <a:p>
            <a:endParaRPr lang="cs-CZ" dirty="0">
              <a:latin typeface="Calibri Light" pitchFamily="34" charset="0"/>
            </a:endParaRPr>
          </a:p>
          <a:p>
            <a:r>
              <a:rPr lang="en-US" dirty="0">
                <a:latin typeface="Calibri Light" pitchFamily="34" charset="0"/>
              </a:rPr>
              <a:t>differences between civil and political rights, and social and economic rights.</a:t>
            </a:r>
            <a:endParaRPr lang="cs-CZ" dirty="0">
              <a:latin typeface="Calibri Light" pitchFamily="34" charset="0"/>
            </a:endParaRPr>
          </a:p>
          <a:p>
            <a:endParaRPr lang="cs-CZ" dirty="0">
              <a:latin typeface="Calibri Light" pitchFamily="34" charset="0"/>
            </a:endParaRPr>
          </a:p>
          <a:p>
            <a:r>
              <a:rPr lang="cs-CZ" dirty="0">
                <a:latin typeface="Calibri Light" pitchFamily="34" charset="0"/>
                <a:hlinkClick r:id="rId4"/>
              </a:rPr>
              <a:t>http://www.</a:t>
            </a:r>
            <a:r>
              <a:rPr lang="cs-CZ" dirty="0" err="1">
                <a:latin typeface="Calibri Light" pitchFamily="34" charset="0"/>
                <a:hlinkClick r:id="rId4"/>
              </a:rPr>
              <a:t>coe.int</a:t>
            </a:r>
            <a:r>
              <a:rPr lang="cs-CZ" dirty="0">
                <a:latin typeface="Calibri Light" pitchFamily="34" charset="0"/>
                <a:hlinkClick r:id="rId4"/>
              </a:rPr>
              <a:t>/</a:t>
            </a:r>
            <a:r>
              <a:rPr lang="cs-CZ" dirty="0" err="1">
                <a:latin typeface="Calibri Light" pitchFamily="34" charset="0"/>
                <a:hlinkClick r:id="rId4"/>
              </a:rPr>
              <a:t>en</a:t>
            </a:r>
            <a:r>
              <a:rPr lang="cs-CZ" dirty="0">
                <a:latin typeface="Calibri Light" pitchFamily="34" charset="0"/>
                <a:hlinkClick r:id="rId4"/>
              </a:rPr>
              <a:t>/web/</a:t>
            </a:r>
            <a:r>
              <a:rPr lang="cs-CZ" dirty="0" err="1">
                <a:latin typeface="Calibri Light" pitchFamily="34" charset="0"/>
                <a:hlinkClick r:id="rId4"/>
              </a:rPr>
              <a:t>compass</a:t>
            </a:r>
            <a:r>
              <a:rPr lang="cs-CZ" dirty="0">
                <a:latin typeface="Calibri Light" pitchFamily="34" charset="0"/>
                <a:hlinkClick r:id="rId4"/>
              </a:rPr>
              <a:t>/</a:t>
            </a:r>
            <a:r>
              <a:rPr lang="cs-CZ" dirty="0" err="1">
                <a:latin typeface="Calibri Light" pitchFamily="34" charset="0"/>
                <a:hlinkClick r:id="rId4"/>
              </a:rPr>
              <a:t>health</a:t>
            </a:r>
            <a:endParaRPr lang="cs-CZ" dirty="0">
              <a:latin typeface="Calibri Light" pitchFamily="34" charset="0"/>
            </a:endParaRPr>
          </a:p>
          <a:p>
            <a:r>
              <a:rPr lang="cs-CZ" dirty="0">
                <a:latin typeface="Calibri Light" pitchFamily="34" charset="0"/>
                <a:hlinkClick r:id="rId5"/>
              </a:rPr>
              <a:t>http://www.</a:t>
            </a:r>
            <a:r>
              <a:rPr lang="cs-CZ" dirty="0" err="1">
                <a:latin typeface="Calibri Light" pitchFamily="34" charset="0"/>
                <a:hlinkClick r:id="rId5"/>
              </a:rPr>
              <a:t>coe.int</a:t>
            </a:r>
            <a:r>
              <a:rPr lang="cs-CZ" dirty="0">
                <a:latin typeface="Calibri Light" pitchFamily="34" charset="0"/>
                <a:hlinkClick r:id="rId5"/>
              </a:rPr>
              <a:t>/</a:t>
            </a:r>
            <a:r>
              <a:rPr lang="cs-CZ" dirty="0" err="1">
                <a:latin typeface="Calibri Light" pitchFamily="34" charset="0"/>
                <a:hlinkClick r:id="rId5"/>
              </a:rPr>
              <a:t>en</a:t>
            </a:r>
            <a:r>
              <a:rPr lang="cs-CZ" dirty="0">
                <a:latin typeface="Calibri Light" pitchFamily="34" charset="0"/>
                <a:hlinkClick r:id="rId5"/>
              </a:rPr>
              <a:t>/web/</a:t>
            </a:r>
            <a:r>
              <a:rPr lang="cs-CZ" dirty="0" err="1">
                <a:latin typeface="Calibri Light" pitchFamily="34" charset="0"/>
                <a:hlinkClick r:id="rId5"/>
              </a:rPr>
              <a:t>compass</a:t>
            </a:r>
            <a:r>
              <a:rPr lang="cs-CZ" dirty="0">
                <a:latin typeface="Calibri Light" pitchFamily="34" charset="0"/>
                <a:hlinkClick r:id="rId5"/>
              </a:rPr>
              <a:t>/</a:t>
            </a:r>
            <a:r>
              <a:rPr lang="cs-CZ" dirty="0" err="1">
                <a:latin typeface="Calibri Light" pitchFamily="34" charset="0"/>
                <a:hlinkClick r:id="rId5"/>
              </a:rPr>
              <a:t>access</a:t>
            </a:r>
            <a:r>
              <a:rPr lang="cs-CZ" dirty="0">
                <a:latin typeface="Calibri Light" pitchFamily="34" charset="0"/>
                <a:hlinkClick r:id="rId5"/>
              </a:rPr>
              <a:t>-to-</a:t>
            </a:r>
            <a:r>
              <a:rPr lang="cs-CZ" dirty="0" err="1">
                <a:latin typeface="Calibri Light" pitchFamily="34" charset="0"/>
                <a:hlinkClick r:id="rId5"/>
              </a:rPr>
              <a:t>medicaments</a:t>
            </a:r>
            <a:endParaRPr lang="cs-CZ" dirty="0">
              <a:latin typeface="Calibri Light" pitchFamily="34" charset="0"/>
            </a:endParaRPr>
          </a:p>
        </p:txBody>
      </p:sp>
    </p:spTree>
  </p:cSld>
  <p:clrMapOvr>
    <a:masterClrMapping/>
  </p:clrMapOvr>
  <p:transition spd="slow">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4670" y="302801"/>
            <a:ext cx="9624060" cy="2683909"/>
          </a:xfrm>
        </p:spPr>
        <p:txBody>
          <a:bodyPr>
            <a:normAutofit/>
          </a:bodyPr>
          <a:lstStyle/>
          <a:p>
            <a:r>
              <a:rPr lang="en-US" dirty="0" err="1">
                <a:latin typeface="Calibri" pitchFamily="34" charset="0"/>
              </a:rPr>
              <a:t>Compasito</a:t>
            </a:r>
            <a:br>
              <a:rPr lang="en-US" dirty="0">
                <a:latin typeface="Calibri" pitchFamily="34" charset="0"/>
              </a:rPr>
            </a:br>
            <a:r>
              <a:rPr lang="en-US" dirty="0">
                <a:latin typeface="Calibri" pitchFamily="34" charset="0"/>
              </a:rPr>
              <a:t>Manual on human rights education for children</a:t>
            </a:r>
            <a:endParaRPr lang="cs-CZ" dirty="0">
              <a:latin typeface="Calibri" pitchFamily="34" charset="0"/>
            </a:endParaRPr>
          </a:p>
        </p:txBody>
      </p:sp>
      <p:sp>
        <p:nvSpPr>
          <p:cNvPr id="3" name="Zástupný symbol pro obsah 2"/>
          <p:cNvSpPr>
            <a:spLocks noGrp="1"/>
          </p:cNvSpPr>
          <p:nvPr>
            <p:ph idx="1"/>
          </p:nvPr>
        </p:nvSpPr>
        <p:spPr>
          <a:xfrm>
            <a:off x="534670" y="3145495"/>
            <a:ext cx="9624060" cy="3608885"/>
          </a:xfrm>
        </p:spPr>
        <p:txBody>
          <a:bodyPr>
            <a:normAutofit/>
          </a:bodyPr>
          <a:lstStyle/>
          <a:p>
            <a:r>
              <a:rPr lang="cs-CZ" dirty="0">
                <a:latin typeface="Calibri Light" pitchFamily="34" charset="0"/>
                <a:hlinkClick r:id="rId2"/>
              </a:rPr>
              <a:t>http://www.</a:t>
            </a:r>
            <a:r>
              <a:rPr lang="cs-CZ" dirty="0" err="1">
                <a:latin typeface="Calibri Light" pitchFamily="34" charset="0"/>
                <a:hlinkClick r:id="rId2"/>
              </a:rPr>
              <a:t>eycb.coe.int</a:t>
            </a:r>
            <a:r>
              <a:rPr lang="cs-CZ" dirty="0">
                <a:latin typeface="Calibri Light" pitchFamily="34" charset="0"/>
                <a:hlinkClick r:id="rId2"/>
              </a:rPr>
              <a:t>/</a:t>
            </a:r>
            <a:r>
              <a:rPr lang="cs-CZ" dirty="0" err="1">
                <a:latin typeface="Calibri Light" pitchFamily="34" charset="0"/>
                <a:hlinkClick r:id="rId2"/>
              </a:rPr>
              <a:t>compasito</a:t>
            </a:r>
            <a:r>
              <a:rPr lang="cs-CZ" dirty="0">
                <a:latin typeface="Calibri Light" pitchFamily="34" charset="0"/>
                <a:hlinkClick r:id="rId2"/>
              </a:rPr>
              <a:t>/</a:t>
            </a:r>
            <a:endParaRPr lang="cs-CZ" dirty="0">
              <a:latin typeface="Calibri Light" pitchFamily="34" charset="0"/>
            </a:endParaRPr>
          </a:p>
          <a:p>
            <a:endParaRPr lang="cs-CZ" dirty="0">
              <a:latin typeface="Calibri Light" pitchFamily="34" charset="0"/>
            </a:endParaRPr>
          </a:p>
          <a:p>
            <a:endParaRPr lang="cs-CZ" dirty="0">
              <a:latin typeface="Calibri Light" pitchFamily="34" charset="0"/>
            </a:endParaRPr>
          </a:p>
          <a:p>
            <a:r>
              <a:rPr lang="en-US" dirty="0">
                <a:latin typeface="Calibri Light" pitchFamily="34" charset="0"/>
                <a:hlinkClick r:id="rId3"/>
              </a:rPr>
              <a:t>Thinking and learning styles</a:t>
            </a:r>
            <a:endParaRPr lang="en-US" dirty="0">
              <a:latin typeface="Calibri Light" pitchFamily="34" charset="0"/>
            </a:endParaRPr>
          </a:p>
          <a:p>
            <a:r>
              <a:rPr lang="en-US" dirty="0">
                <a:latin typeface="Calibri Light" pitchFamily="34" charset="0"/>
                <a:hlinkClick r:id="rId3"/>
              </a:rPr>
              <a:t>Which is your thinking style?</a:t>
            </a:r>
            <a:endParaRPr lang="en-US" dirty="0">
              <a:latin typeface="Calibri Light" pitchFamily="34" charset="0"/>
            </a:endParaRPr>
          </a:p>
          <a:p>
            <a:r>
              <a:rPr lang="en-US" dirty="0">
                <a:latin typeface="Calibri Light" pitchFamily="34" charset="0"/>
                <a:hlinkClick r:id="rId3"/>
              </a:rPr>
              <a:t>Which is your favorite or dominant learning style?</a:t>
            </a:r>
            <a:endParaRPr lang="en-US" dirty="0">
              <a:latin typeface="Calibri Light" pitchFamily="34" charset="0"/>
            </a:endParaRPr>
          </a:p>
          <a:p>
            <a:endParaRPr lang="cs-CZ" dirty="0">
              <a:latin typeface="Calibri Light" pitchFamily="34" charset="0"/>
            </a:endParaRPr>
          </a:p>
        </p:txBody>
      </p:sp>
    </p:spTree>
  </p:cSld>
  <p:clrMapOvr>
    <a:masterClrMapping/>
  </p:clrMapOvr>
  <p:transition spd="slow">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err="1">
                <a:latin typeface="Calibri" pitchFamily="34" charset="0"/>
              </a:rPr>
              <a:t>Compasito</a:t>
            </a:r>
            <a:r>
              <a:rPr lang="cs-CZ" dirty="0">
                <a:latin typeface="Calibri" pitchFamily="34" charset="0"/>
              </a:rPr>
              <a:t>:</a:t>
            </a:r>
            <a:br>
              <a:rPr lang="cs-CZ" dirty="0">
                <a:latin typeface="Calibri" pitchFamily="34" charset="0"/>
              </a:rPr>
            </a:br>
            <a:r>
              <a:rPr lang="en-US" dirty="0">
                <a:latin typeface="Calibri" pitchFamily="34" charset="0"/>
              </a:rPr>
              <a:t>Children’s developmental levels</a:t>
            </a:r>
            <a:endParaRPr lang="cs-CZ" dirty="0">
              <a:latin typeface="Calibri" pitchFamily="34" charset="0"/>
            </a:endParaRPr>
          </a:p>
        </p:txBody>
      </p:sp>
      <p:sp>
        <p:nvSpPr>
          <p:cNvPr id="3" name="Zástupný symbol pro obsah 2"/>
          <p:cNvSpPr>
            <a:spLocks noGrp="1"/>
          </p:cNvSpPr>
          <p:nvPr>
            <p:ph idx="1"/>
          </p:nvPr>
        </p:nvSpPr>
        <p:spPr>
          <a:xfrm>
            <a:off x="294139" y="1637043"/>
            <a:ext cx="10189332" cy="5557451"/>
          </a:xfrm>
        </p:spPr>
        <p:txBody>
          <a:bodyPr>
            <a:normAutofit fontScale="92500" lnSpcReduction="10000"/>
          </a:bodyPr>
          <a:lstStyle/>
          <a:p>
            <a:r>
              <a:rPr lang="en-US" dirty="0">
                <a:latin typeface="Calibri Light" pitchFamily="34" charset="0"/>
              </a:rPr>
              <a:t>The activities in </a:t>
            </a:r>
            <a:r>
              <a:rPr lang="en-US" dirty="0" err="1">
                <a:latin typeface="Calibri Light" pitchFamily="34" charset="0"/>
              </a:rPr>
              <a:t>Compasito</a:t>
            </a:r>
            <a:r>
              <a:rPr lang="en-US" dirty="0">
                <a:latin typeface="Calibri Light" pitchFamily="34" charset="0"/>
              </a:rPr>
              <a:t> are developed for children between the ages of six and thirteen, although many can be easily adapted to younger and older children as well as adults.</a:t>
            </a:r>
            <a:r>
              <a:rPr lang="en-US" b="1" dirty="0">
                <a:latin typeface="Calibri Light" pitchFamily="34" charset="0"/>
              </a:rPr>
              <a:t> Childhood is the ideal time to introduce human rights education</a:t>
            </a:r>
            <a:r>
              <a:rPr lang="en-US" dirty="0">
                <a:latin typeface="Calibri Light" pitchFamily="34" charset="0"/>
              </a:rPr>
              <a:t>, for although young children already hold strong values and attitudes, they are also receptive to new perspectives and experiences. </a:t>
            </a:r>
            <a:r>
              <a:rPr lang="en-US" b="1" dirty="0">
                <a:latin typeface="Calibri Light" pitchFamily="34" charset="0"/>
              </a:rPr>
              <a:t>Developing values like respect for others and tolerance of difference or skills like empathy and critical thinking requires years. It is never too early to begin! </a:t>
            </a:r>
          </a:p>
          <a:p>
            <a:r>
              <a:rPr lang="cs-CZ" dirty="0">
                <a:latin typeface="Calibri Light" pitchFamily="34" charset="0"/>
              </a:rPr>
              <a:t>F</a:t>
            </a:r>
            <a:r>
              <a:rPr lang="en-US" dirty="0" err="1">
                <a:latin typeface="Calibri Light" pitchFamily="34" charset="0"/>
              </a:rPr>
              <a:t>acilitator</a:t>
            </a:r>
            <a:r>
              <a:rPr lang="en-US" dirty="0">
                <a:latin typeface="Calibri Light" pitchFamily="34" charset="0"/>
              </a:rPr>
              <a:t> needs to understand the developmental level of the group and select and/or adapt activities to match their physical, cognitive, emotional and social development. </a:t>
            </a:r>
          </a:p>
        </p:txBody>
      </p:sp>
    </p:spTree>
  </p:cSld>
  <p:clrMapOvr>
    <a:masterClrMapping/>
  </p:clrMapOvr>
  <p:transition spd="slow">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US" sz="2800" dirty="0">
                <a:latin typeface="Calibri" pitchFamily="34" charset="0"/>
              </a:rPr>
              <a:t>Children’s developmental level</a:t>
            </a:r>
            <a:r>
              <a:rPr lang="cs-CZ" sz="2800" dirty="0">
                <a:latin typeface="Calibri" pitchFamily="34" charset="0"/>
              </a:rPr>
              <a:t>:</a:t>
            </a:r>
            <a:br>
              <a:rPr lang="cs-CZ" sz="2800" dirty="0">
                <a:latin typeface="Calibri" pitchFamily="34" charset="0"/>
              </a:rPr>
            </a:br>
            <a:r>
              <a:rPr lang="en-US" sz="2800" dirty="0">
                <a:latin typeface="Calibri" pitchFamily="34" charset="0"/>
              </a:rPr>
              <a:t>6 to 7 years olds:</a:t>
            </a:r>
            <a:endParaRPr lang="cs-CZ" sz="2800" dirty="0">
              <a:latin typeface="Calibri" pitchFamily="34" charset="0"/>
            </a:endParaRPr>
          </a:p>
        </p:txBody>
      </p:sp>
      <p:sp>
        <p:nvSpPr>
          <p:cNvPr id="3" name="Zástupný symbol pro obsah 2"/>
          <p:cNvSpPr>
            <a:spLocks noGrp="1"/>
          </p:cNvSpPr>
          <p:nvPr>
            <p:ph idx="1"/>
          </p:nvPr>
        </p:nvSpPr>
        <p:spPr>
          <a:xfrm>
            <a:off x="294139" y="1398867"/>
            <a:ext cx="10189332" cy="5954412"/>
          </a:xfrm>
        </p:spPr>
        <p:txBody>
          <a:bodyPr>
            <a:normAutofit fontScale="70000" lnSpcReduction="20000"/>
          </a:bodyPr>
          <a:lstStyle/>
          <a:p>
            <a:pPr>
              <a:buNone/>
            </a:pPr>
            <a:r>
              <a:rPr lang="en-US" b="1" dirty="0">
                <a:latin typeface="Calibri Light" pitchFamily="34" charset="0"/>
              </a:rPr>
              <a:t>Physical development</a:t>
            </a:r>
          </a:p>
          <a:p>
            <a:r>
              <a:rPr lang="en-US" dirty="0">
                <a:latin typeface="Calibri Light" pitchFamily="34" charset="0"/>
              </a:rPr>
              <a:t>enjoy outdoor activities with brief but energetic spurts of activity</a:t>
            </a:r>
          </a:p>
          <a:p>
            <a:r>
              <a:rPr lang="en-US" dirty="0">
                <a:latin typeface="Calibri Light" pitchFamily="34" charset="0"/>
              </a:rPr>
              <a:t>prefer simple manual tasks, especially combined with developing a particular physical skill</a:t>
            </a:r>
          </a:p>
          <a:p>
            <a:pPr>
              <a:buNone/>
            </a:pPr>
            <a:r>
              <a:rPr lang="en-US" b="1" dirty="0">
                <a:latin typeface="Calibri Light" pitchFamily="34" charset="0"/>
              </a:rPr>
              <a:t>Cognitive and emotional development</a:t>
            </a:r>
          </a:p>
          <a:p>
            <a:r>
              <a:rPr lang="en-US" dirty="0">
                <a:latin typeface="Calibri Light" pitchFamily="34" charset="0"/>
              </a:rPr>
              <a:t>like to talk but have a short attention span and have difficulties listening to others</a:t>
            </a:r>
          </a:p>
          <a:p>
            <a:r>
              <a:rPr lang="en-US" dirty="0">
                <a:latin typeface="Calibri Light" pitchFamily="34" charset="0"/>
              </a:rPr>
              <a:t>are very curious</a:t>
            </a:r>
          </a:p>
          <a:p>
            <a:r>
              <a:rPr lang="en-US" dirty="0">
                <a:solidFill>
                  <a:srgbClr val="00B050"/>
                </a:solidFill>
                <a:latin typeface="Calibri Light" pitchFamily="34" charset="0"/>
              </a:rPr>
              <a:t>learn best through physical experiences</a:t>
            </a:r>
          </a:p>
          <a:p>
            <a:r>
              <a:rPr lang="en-US" dirty="0">
                <a:solidFill>
                  <a:srgbClr val="FF0000"/>
                </a:solidFill>
                <a:latin typeface="Calibri Light" pitchFamily="34" charset="0"/>
              </a:rPr>
              <a:t>have difficulty making decisions</a:t>
            </a:r>
          </a:p>
          <a:p>
            <a:r>
              <a:rPr lang="en-US" dirty="0">
                <a:latin typeface="Calibri Light" pitchFamily="34" charset="0"/>
              </a:rPr>
              <a:t>can read and write, but these skills are still in the emergent stages</a:t>
            </a:r>
          </a:p>
          <a:p>
            <a:r>
              <a:rPr lang="en-US" dirty="0">
                <a:latin typeface="Calibri Light" pitchFamily="34" charset="0"/>
              </a:rPr>
              <a:t>are highly imaginative and easily become involved in role games and fantasy play</a:t>
            </a:r>
          </a:p>
          <a:p>
            <a:r>
              <a:rPr lang="en-US" dirty="0">
                <a:solidFill>
                  <a:srgbClr val="00B050"/>
                </a:solidFill>
                <a:latin typeface="Calibri Light" pitchFamily="34" charset="0"/>
              </a:rPr>
              <a:t>like stories about friendship and superheroes</a:t>
            </a:r>
          </a:p>
          <a:p>
            <a:r>
              <a:rPr lang="en-US" dirty="0">
                <a:latin typeface="Calibri Light" pitchFamily="34" charset="0"/>
              </a:rPr>
              <a:t>enjoy cartoon figures</a:t>
            </a:r>
          </a:p>
          <a:p>
            <a:pPr>
              <a:buNone/>
            </a:pPr>
            <a:r>
              <a:rPr lang="en-US" b="1" dirty="0">
                <a:latin typeface="Calibri Light" pitchFamily="34" charset="0"/>
              </a:rPr>
              <a:t>Social development</a:t>
            </a:r>
          </a:p>
          <a:p>
            <a:r>
              <a:rPr lang="en-US" dirty="0">
                <a:solidFill>
                  <a:srgbClr val="FF0000"/>
                </a:solidFill>
                <a:latin typeface="Calibri Light" pitchFamily="34" charset="0"/>
              </a:rPr>
              <a:t>are very competitive</a:t>
            </a:r>
          </a:p>
          <a:p>
            <a:r>
              <a:rPr lang="en-US" dirty="0">
                <a:solidFill>
                  <a:srgbClr val="FF0000"/>
                </a:solidFill>
                <a:latin typeface="Calibri Light" pitchFamily="34" charset="0"/>
              </a:rPr>
              <a:t>sometimes find cooperation difficult</a:t>
            </a:r>
          </a:p>
        </p:txBody>
      </p:sp>
    </p:spTree>
  </p:cSld>
  <p:clrMapOvr>
    <a:masterClrMapping/>
  </p:clrMapOvr>
  <p:transition spd="slow">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67420" y="204295"/>
            <a:ext cx="7427088" cy="662917"/>
          </a:xfrm>
        </p:spPr>
        <p:txBody>
          <a:bodyPr>
            <a:normAutofit fontScale="90000"/>
          </a:bodyPr>
          <a:lstStyle/>
          <a:p>
            <a:r>
              <a:rPr lang="en-US" sz="3100" dirty="0">
                <a:latin typeface="Calibri" pitchFamily="34" charset="0"/>
              </a:rPr>
              <a:t>Children’s developmental level</a:t>
            </a:r>
            <a:r>
              <a:rPr lang="cs-CZ" sz="3100" dirty="0">
                <a:latin typeface="Calibri" pitchFamily="34" charset="0"/>
              </a:rPr>
              <a:t>:</a:t>
            </a:r>
            <a:br>
              <a:rPr lang="cs-CZ" sz="3100" dirty="0">
                <a:latin typeface="Calibri" pitchFamily="34" charset="0"/>
              </a:rPr>
            </a:br>
            <a:r>
              <a:rPr lang="en-US" sz="3100" dirty="0">
                <a:latin typeface="Calibri" pitchFamily="34" charset="0"/>
              </a:rPr>
              <a:t>8 to 10 years olds:</a:t>
            </a:r>
            <a:endParaRPr lang="cs-CZ" dirty="0"/>
          </a:p>
        </p:txBody>
      </p:sp>
      <p:sp>
        <p:nvSpPr>
          <p:cNvPr id="3" name="Zástupný symbol pro obsah 2"/>
          <p:cNvSpPr>
            <a:spLocks noGrp="1"/>
          </p:cNvSpPr>
          <p:nvPr>
            <p:ph idx="1"/>
          </p:nvPr>
        </p:nvSpPr>
        <p:spPr>
          <a:xfrm>
            <a:off x="294139" y="1398867"/>
            <a:ext cx="10105123" cy="5954412"/>
          </a:xfrm>
        </p:spPr>
        <p:txBody>
          <a:bodyPr>
            <a:normAutofit fontScale="70000" lnSpcReduction="20000"/>
          </a:bodyPr>
          <a:lstStyle/>
          <a:p>
            <a:pPr>
              <a:buNone/>
            </a:pPr>
            <a:r>
              <a:rPr lang="en-US" b="1" dirty="0">
                <a:latin typeface="Calibri Light" pitchFamily="34" charset="0"/>
              </a:rPr>
              <a:t>Physical development</a:t>
            </a:r>
          </a:p>
          <a:p>
            <a:r>
              <a:rPr lang="en-US" dirty="0">
                <a:latin typeface="Calibri Light" pitchFamily="34" charset="0"/>
              </a:rPr>
              <a:t>seem to have endless physical energy </a:t>
            </a:r>
          </a:p>
          <a:p>
            <a:pPr>
              <a:buNone/>
            </a:pPr>
            <a:r>
              <a:rPr lang="en-US" b="1" dirty="0">
                <a:latin typeface="Calibri Light" pitchFamily="34" charset="0"/>
              </a:rPr>
              <a:t>Cognitive and emotional development</a:t>
            </a:r>
          </a:p>
          <a:p>
            <a:r>
              <a:rPr lang="en-US" dirty="0">
                <a:latin typeface="Calibri Light" pitchFamily="34" charset="0"/>
              </a:rPr>
              <a:t>like to learn new things, but not necessarily in-depth</a:t>
            </a:r>
          </a:p>
          <a:p>
            <a:r>
              <a:rPr lang="en-US" dirty="0">
                <a:solidFill>
                  <a:srgbClr val="00B050"/>
                </a:solidFill>
                <a:latin typeface="Calibri Light" pitchFamily="34" charset="0"/>
              </a:rPr>
              <a:t>become more aware of differences and inequalities among others</a:t>
            </a:r>
          </a:p>
          <a:p>
            <a:r>
              <a:rPr lang="en-US" dirty="0">
                <a:solidFill>
                  <a:srgbClr val="00B050"/>
                </a:solidFill>
                <a:latin typeface="Calibri Light" pitchFamily="34" charset="0"/>
              </a:rPr>
              <a:t>enjoy problem solving </a:t>
            </a:r>
          </a:p>
          <a:p>
            <a:r>
              <a:rPr lang="en-US" dirty="0">
                <a:latin typeface="Calibri Light" pitchFamily="34" charset="0"/>
              </a:rPr>
              <a:t>enjoy question-answer games</a:t>
            </a:r>
          </a:p>
          <a:p>
            <a:r>
              <a:rPr lang="en-US" dirty="0">
                <a:latin typeface="Calibri Light" pitchFamily="34" charset="0"/>
              </a:rPr>
              <a:t>can be very frustrated if their work does not meet their expectations</a:t>
            </a:r>
          </a:p>
          <a:p>
            <a:pPr>
              <a:buNone/>
            </a:pPr>
            <a:r>
              <a:rPr lang="en-US" b="1" dirty="0">
                <a:latin typeface="Calibri Light" pitchFamily="34" charset="0"/>
              </a:rPr>
              <a:t>Social development</a:t>
            </a:r>
          </a:p>
          <a:p>
            <a:r>
              <a:rPr lang="en-US" dirty="0">
                <a:latin typeface="Calibri Light" pitchFamily="34" charset="0"/>
              </a:rPr>
              <a:t>enjoy more independence but still need support</a:t>
            </a:r>
          </a:p>
          <a:p>
            <a:r>
              <a:rPr lang="en-US" dirty="0">
                <a:latin typeface="Calibri Light" pitchFamily="34" charset="0"/>
              </a:rPr>
              <a:t>like to talk and discuss things with peers</a:t>
            </a:r>
          </a:p>
          <a:p>
            <a:r>
              <a:rPr lang="en-US" dirty="0">
                <a:solidFill>
                  <a:srgbClr val="FF0000"/>
                </a:solidFill>
                <a:latin typeface="Calibri Light" pitchFamily="34" charset="0"/>
              </a:rPr>
              <a:t>can be very critical of both self and others</a:t>
            </a:r>
          </a:p>
          <a:p>
            <a:r>
              <a:rPr lang="en-US" dirty="0">
                <a:solidFill>
                  <a:srgbClr val="00B050"/>
                </a:solidFill>
                <a:latin typeface="Calibri Light" pitchFamily="34" charset="0"/>
              </a:rPr>
              <a:t>are better able to cooperate</a:t>
            </a:r>
          </a:p>
          <a:p>
            <a:r>
              <a:rPr lang="en-US" dirty="0">
                <a:solidFill>
                  <a:srgbClr val="00B050"/>
                </a:solidFill>
                <a:latin typeface="Calibri Light" pitchFamily="34" charset="0"/>
              </a:rPr>
              <a:t>like to belong to a group</a:t>
            </a:r>
          </a:p>
          <a:p>
            <a:r>
              <a:rPr lang="en-US" dirty="0">
                <a:latin typeface="Calibri Light" pitchFamily="34" charset="0"/>
              </a:rPr>
              <a:t>start to idolize real heroes, TV stars and sport figures instead of cartoon figures.</a:t>
            </a:r>
          </a:p>
        </p:txBody>
      </p:sp>
    </p:spTree>
  </p:cSld>
  <p:clrMapOvr>
    <a:masterClrMapping/>
  </p:clrMapOvr>
  <p:transition spd="slow">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US" sz="2800" dirty="0">
                <a:latin typeface="Calibri" pitchFamily="34" charset="0"/>
              </a:rPr>
              <a:t>Children’s developmental level</a:t>
            </a:r>
            <a:r>
              <a:rPr lang="cs-CZ" sz="2800" dirty="0">
                <a:latin typeface="Calibri" pitchFamily="34" charset="0"/>
              </a:rPr>
              <a:t>:</a:t>
            </a:r>
            <a:br>
              <a:rPr lang="cs-CZ" sz="2800" dirty="0">
                <a:latin typeface="Calibri" pitchFamily="34" charset="0"/>
              </a:rPr>
            </a:br>
            <a:r>
              <a:rPr lang="en-US" sz="2800" dirty="0">
                <a:latin typeface="Calibri" pitchFamily="34" charset="0"/>
              </a:rPr>
              <a:t>11 to 13 years olds:</a:t>
            </a:r>
            <a:endParaRPr lang="cs-CZ" sz="2800" dirty="0">
              <a:latin typeface="Calibri" pitchFamily="34" charset="0"/>
            </a:endParaRPr>
          </a:p>
        </p:txBody>
      </p:sp>
      <p:sp>
        <p:nvSpPr>
          <p:cNvPr id="3" name="Zástupný symbol pro obsah 2"/>
          <p:cNvSpPr>
            <a:spLocks noGrp="1"/>
          </p:cNvSpPr>
          <p:nvPr>
            <p:ph idx="1"/>
          </p:nvPr>
        </p:nvSpPr>
        <p:spPr>
          <a:xfrm>
            <a:off x="294139" y="1319475"/>
            <a:ext cx="10189332" cy="6033804"/>
          </a:xfrm>
        </p:spPr>
        <p:txBody>
          <a:bodyPr>
            <a:normAutofit fontScale="62500" lnSpcReduction="20000"/>
          </a:bodyPr>
          <a:lstStyle/>
          <a:p>
            <a:pPr>
              <a:buNone/>
            </a:pPr>
            <a:r>
              <a:rPr lang="en-US" b="1" dirty="0">
                <a:latin typeface="Calibri Light" pitchFamily="34" charset="0"/>
              </a:rPr>
              <a:t>Physical development</a:t>
            </a:r>
          </a:p>
          <a:p>
            <a:r>
              <a:rPr lang="en-US" dirty="0">
                <a:latin typeface="Calibri Light" pitchFamily="34" charset="0"/>
              </a:rPr>
              <a:t>mature a lot physically although these changes vary greatly among children and may cause self-consciousness and uncomfortable feelings </a:t>
            </a:r>
          </a:p>
          <a:p>
            <a:pPr>
              <a:buNone/>
            </a:pPr>
            <a:r>
              <a:rPr lang="en-US" b="1" dirty="0">
                <a:latin typeface="Calibri Light" pitchFamily="34" charset="0"/>
              </a:rPr>
              <a:t>Cognitive and emotional development</a:t>
            </a:r>
          </a:p>
          <a:p>
            <a:r>
              <a:rPr lang="en-US" dirty="0">
                <a:solidFill>
                  <a:srgbClr val="00B050"/>
                </a:solidFill>
                <a:latin typeface="Calibri Light" pitchFamily="34" charset="0"/>
              </a:rPr>
              <a:t>mature greatly in their ability to think in a more abstract way</a:t>
            </a:r>
          </a:p>
          <a:p>
            <a:r>
              <a:rPr lang="en-US" dirty="0">
                <a:solidFill>
                  <a:srgbClr val="00B050"/>
                </a:solidFill>
                <a:latin typeface="Calibri Light" pitchFamily="34" charset="0"/>
              </a:rPr>
              <a:t>enjoy arguing and discussing </a:t>
            </a:r>
          </a:p>
          <a:p>
            <a:r>
              <a:rPr lang="en-US" dirty="0">
                <a:latin typeface="Calibri Light" pitchFamily="34" charset="0"/>
              </a:rPr>
              <a:t>find some games predictable and boring; prefer complex activities that involve creating unique strategies and products</a:t>
            </a:r>
          </a:p>
          <a:p>
            <a:r>
              <a:rPr lang="en-US" dirty="0">
                <a:solidFill>
                  <a:srgbClr val="00B050"/>
                </a:solidFill>
                <a:latin typeface="Calibri Light" pitchFamily="34" charset="0"/>
              </a:rPr>
              <a:t>tend toward perfectionism in what they do</a:t>
            </a:r>
          </a:p>
          <a:p>
            <a:r>
              <a:rPr lang="en-US" dirty="0">
                <a:solidFill>
                  <a:srgbClr val="00B050"/>
                </a:solidFill>
                <a:latin typeface="Calibri Light" pitchFamily="34" charset="0"/>
              </a:rPr>
              <a:t>begin to perceive that a story or event can be seen from more than one perspective</a:t>
            </a:r>
          </a:p>
          <a:p>
            <a:r>
              <a:rPr lang="en-US" dirty="0">
                <a:solidFill>
                  <a:srgbClr val="00B050"/>
                </a:solidFill>
                <a:latin typeface="Calibri Light" pitchFamily="34" charset="0"/>
              </a:rPr>
              <a:t>show an increasing interest in social and current events </a:t>
            </a:r>
          </a:p>
          <a:p>
            <a:pPr>
              <a:buNone/>
            </a:pPr>
            <a:r>
              <a:rPr lang="en-US" b="1" dirty="0">
                <a:latin typeface="Calibri Light" pitchFamily="34" charset="0"/>
              </a:rPr>
              <a:t>Social development</a:t>
            </a:r>
          </a:p>
          <a:p>
            <a:r>
              <a:rPr lang="en-US" dirty="0">
                <a:solidFill>
                  <a:srgbClr val="00B050"/>
                </a:solidFill>
                <a:latin typeface="Calibri Light" pitchFamily="34" charset="0"/>
              </a:rPr>
              <a:t>have a growing interest in a wider social and physical environment</a:t>
            </a:r>
          </a:p>
          <a:p>
            <a:r>
              <a:rPr lang="en-US" dirty="0">
                <a:latin typeface="Calibri Light" pitchFamily="34" charset="0"/>
              </a:rPr>
              <a:t>enjoy testing the limits of self and others</a:t>
            </a:r>
          </a:p>
          <a:p>
            <a:r>
              <a:rPr lang="en-US" dirty="0">
                <a:latin typeface="Calibri Light" pitchFamily="34" charset="0"/>
              </a:rPr>
              <a:t>can combine playfulness and seriousness at the same time</a:t>
            </a:r>
          </a:p>
          <a:p>
            <a:r>
              <a:rPr lang="en-US" dirty="0">
                <a:solidFill>
                  <a:srgbClr val="00B050"/>
                </a:solidFill>
                <a:latin typeface="Calibri Light" pitchFamily="34" charset="0"/>
              </a:rPr>
              <a:t>get more concerned about how they appear to others</a:t>
            </a:r>
          </a:p>
          <a:p>
            <a:r>
              <a:rPr lang="en-US" dirty="0">
                <a:latin typeface="Calibri Light" pitchFamily="34" charset="0"/>
              </a:rPr>
              <a:t>like to learn from role models</a:t>
            </a:r>
          </a:p>
          <a:p>
            <a:r>
              <a:rPr lang="en-US" dirty="0">
                <a:solidFill>
                  <a:srgbClr val="00B050"/>
                </a:solidFill>
                <a:latin typeface="Calibri Light" pitchFamily="34" charset="0"/>
              </a:rPr>
              <a:t>start developing more advanced play in groups and teams</a:t>
            </a:r>
          </a:p>
          <a:p>
            <a:r>
              <a:rPr lang="en-US" dirty="0">
                <a:solidFill>
                  <a:srgbClr val="00B050"/>
                </a:solidFill>
                <a:latin typeface="Calibri Light" pitchFamily="34" charset="0"/>
              </a:rPr>
              <a:t>like to cooperate for common goals</a:t>
            </a:r>
          </a:p>
          <a:p>
            <a:r>
              <a:rPr lang="en-US" dirty="0">
                <a:solidFill>
                  <a:srgbClr val="00B050"/>
                </a:solidFill>
                <a:latin typeface="Calibri Light" pitchFamily="34" charset="0"/>
              </a:rPr>
              <a:t>are strongly influenced by attitudes and </a:t>
            </a:r>
            <a:r>
              <a:rPr lang="en-US" dirty="0" err="1">
                <a:solidFill>
                  <a:srgbClr val="00B050"/>
                </a:solidFill>
                <a:latin typeface="Calibri Light" pitchFamily="34" charset="0"/>
              </a:rPr>
              <a:t>behaviour</a:t>
            </a:r>
            <a:r>
              <a:rPr lang="en-US" dirty="0">
                <a:solidFill>
                  <a:srgbClr val="00B050"/>
                </a:solidFill>
                <a:latin typeface="Calibri Light" pitchFamily="34" charset="0"/>
              </a:rPr>
              <a:t> of peers.</a:t>
            </a:r>
          </a:p>
        </p:txBody>
      </p:sp>
    </p:spTree>
  </p:cSld>
  <p:clrMapOvr>
    <a:masterClrMapping/>
  </p:clrMapOvr>
  <p:transition spd="slow">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188807" y="1517505"/>
            <a:ext cx="6315789" cy="4526256"/>
          </a:xfrm>
          <a:prstGeom prst="rect">
            <a:avLst/>
          </a:prstGeom>
          <a:noFill/>
          <a:ln w="9525">
            <a:noFill/>
            <a:miter lim="800000"/>
            <a:headEnd/>
            <a:tailEnd/>
          </a:ln>
        </p:spPr>
      </p:pic>
      <p:sp>
        <p:nvSpPr>
          <p:cNvPr id="3" name="Obdélník 2"/>
          <p:cNvSpPr/>
          <p:nvPr/>
        </p:nvSpPr>
        <p:spPr>
          <a:xfrm>
            <a:off x="3494095" y="6321182"/>
            <a:ext cx="3908139" cy="1213320"/>
          </a:xfrm>
          <a:prstGeom prst="rect">
            <a:avLst/>
          </a:prstGeom>
        </p:spPr>
        <p:txBody>
          <a:bodyPr wrap="square" lIns="104306" tIns="52153" rIns="104306" bIns="52153">
            <a:spAutoFit/>
          </a:bodyPr>
          <a:lstStyle/>
          <a:p>
            <a:r>
              <a:rPr lang="cs-CZ" dirty="0">
                <a:hlinkClick r:id="rId4"/>
              </a:rPr>
              <a:t>https://youtu.be/_6YNIXPGXKo</a:t>
            </a:r>
            <a:endParaRPr lang="cs-CZ" dirty="0"/>
          </a:p>
          <a:p>
            <a:r>
              <a:rPr lang="cs-CZ" dirty="0">
                <a:hlinkClick r:id="rId5"/>
              </a:rPr>
              <a:t>https://youtu.be/sPVWmmVKVk0</a:t>
            </a:r>
            <a:endParaRPr lang="cs-CZ" dirty="0"/>
          </a:p>
          <a:p>
            <a:endParaRPr lang="cs-CZ" dirty="0"/>
          </a:p>
          <a:p>
            <a:endParaRPr lang="cs-CZ" dirty="0"/>
          </a:p>
        </p:txBody>
      </p:sp>
    </p:spTree>
  </p:cSld>
  <p:clrMapOvr>
    <a:masterClrMapping/>
  </p:clrMapOvr>
  <p:transition spd="slow">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Bibliography</a:t>
            </a:r>
            <a:endParaRPr lang="cs-CZ" dirty="0">
              <a:latin typeface="Calibri" pitchFamily="34" charset="0"/>
            </a:endParaRPr>
          </a:p>
        </p:txBody>
      </p:sp>
      <p:sp>
        <p:nvSpPr>
          <p:cNvPr id="3" name="Zástupný symbol pro obsah 2"/>
          <p:cNvSpPr>
            <a:spLocks noGrp="1"/>
          </p:cNvSpPr>
          <p:nvPr>
            <p:ph idx="1"/>
          </p:nvPr>
        </p:nvSpPr>
        <p:spPr/>
        <p:txBody>
          <a:bodyPr>
            <a:normAutofit fontScale="62500" lnSpcReduction="20000"/>
          </a:bodyPr>
          <a:lstStyle/>
          <a:p>
            <a:r>
              <a:rPr lang="cs-CZ" dirty="0">
                <a:latin typeface="Calibri Light" pitchFamily="34" charset="0"/>
                <a:hlinkClick r:id="rId2"/>
              </a:rPr>
              <a:t>https://vimeo.com/133805771</a:t>
            </a:r>
          </a:p>
          <a:p>
            <a:r>
              <a:rPr lang="cs-CZ" dirty="0">
                <a:latin typeface="Calibri Light" pitchFamily="34" charset="0"/>
                <a:hlinkClick r:id="rId2"/>
              </a:rPr>
              <a:t>https://www.amnesty.org/en/latest/education/</a:t>
            </a:r>
          </a:p>
          <a:p>
            <a:r>
              <a:rPr lang="cs-CZ" dirty="0">
                <a:latin typeface="Calibri Light" pitchFamily="34" charset="0"/>
                <a:hlinkClick r:id="rId2"/>
              </a:rPr>
              <a:t>http://www.</a:t>
            </a:r>
            <a:r>
              <a:rPr lang="cs-CZ" dirty="0" err="1">
                <a:latin typeface="Calibri Light" pitchFamily="34" charset="0"/>
                <a:hlinkClick r:id="rId2"/>
              </a:rPr>
              <a:t>coe.int</a:t>
            </a:r>
            <a:r>
              <a:rPr lang="cs-CZ" dirty="0">
                <a:latin typeface="Calibri Light" pitchFamily="34" charset="0"/>
                <a:hlinkClick r:id="rId2"/>
              </a:rPr>
              <a:t>/</a:t>
            </a:r>
            <a:r>
              <a:rPr lang="cs-CZ" dirty="0" err="1">
                <a:latin typeface="Calibri Light" pitchFamily="34" charset="0"/>
                <a:hlinkClick r:id="rId2"/>
              </a:rPr>
              <a:t>en</a:t>
            </a:r>
            <a:r>
              <a:rPr lang="cs-CZ" dirty="0">
                <a:latin typeface="Calibri Light" pitchFamily="34" charset="0"/>
                <a:hlinkClick r:id="rId2"/>
              </a:rPr>
              <a:t>/web/</a:t>
            </a:r>
            <a:r>
              <a:rPr lang="cs-CZ" dirty="0" err="1">
                <a:latin typeface="Calibri Light" pitchFamily="34" charset="0"/>
                <a:hlinkClick r:id="rId2"/>
              </a:rPr>
              <a:t>compass</a:t>
            </a:r>
            <a:endParaRPr lang="cs-CZ" dirty="0">
              <a:latin typeface="Calibri Light" pitchFamily="34" charset="0"/>
              <a:hlinkClick r:id="rId2"/>
            </a:endParaRPr>
          </a:p>
          <a:p>
            <a:r>
              <a:rPr lang="cs-CZ" dirty="0">
                <a:latin typeface="Calibri Light" pitchFamily="34" charset="0"/>
                <a:hlinkClick r:id="rId2"/>
              </a:rPr>
              <a:t>http://www.</a:t>
            </a:r>
            <a:r>
              <a:rPr lang="cs-CZ" dirty="0" err="1">
                <a:latin typeface="Calibri Light" pitchFamily="34" charset="0"/>
                <a:hlinkClick r:id="rId2"/>
              </a:rPr>
              <a:t>eycb.coe.int</a:t>
            </a:r>
            <a:r>
              <a:rPr lang="cs-CZ" dirty="0">
                <a:latin typeface="Calibri Light" pitchFamily="34" charset="0"/>
                <a:hlinkClick r:id="rId2"/>
              </a:rPr>
              <a:t>/</a:t>
            </a:r>
            <a:r>
              <a:rPr lang="cs-CZ" dirty="0" err="1">
                <a:latin typeface="Calibri Light" pitchFamily="34" charset="0"/>
                <a:hlinkClick r:id="rId2"/>
              </a:rPr>
              <a:t>compasito</a:t>
            </a:r>
            <a:r>
              <a:rPr lang="cs-CZ" dirty="0">
                <a:latin typeface="Calibri Light" pitchFamily="34" charset="0"/>
                <a:hlinkClick r:id="rId2"/>
              </a:rPr>
              <a:t>/</a:t>
            </a:r>
          </a:p>
          <a:p>
            <a:r>
              <a:rPr lang="cs-CZ" dirty="0">
                <a:latin typeface="Calibri Light" pitchFamily="34" charset="0"/>
                <a:hlinkClick r:id="rId2"/>
              </a:rPr>
              <a:t>http://www.</a:t>
            </a:r>
            <a:r>
              <a:rPr lang="cs-CZ" dirty="0" err="1">
                <a:latin typeface="Calibri Light" pitchFamily="34" charset="0"/>
                <a:hlinkClick r:id="rId2"/>
              </a:rPr>
              <a:t>un.org</a:t>
            </a:r>
            <a:r>
              <a:rPr lang="cs-CZ" dirty="0">
                <a:latin typeface="Calibri Light" pitchFamily="34" charset="0"/>
                <a:hlinkClick r:id="rId2"/>
              </a:rPr>
              <a:t>/</a:t>
            </a:r>
            <a:r>
              <a:rPr lang="cs-CZ" dirty="0" err="1">
                <a:latin typeface="Calibri Light" pitchFamily="34" charset="0"/>
                <a:hlinkClick r:id="rId2"/>
              </a:rPr>
              <a:t>en</a:t>
            </a:r>
            <a:r>
              <a:rPr lang="cs-CZ" dirty="0">
                <a:latin typeface="Calibri Light" pitchFamily="34" charset="0"/>
                <a:hlinkClick r:id="rId2"/>
              </a:rPr>
              <a:t>/</a:t>
            </a:r>
            <a:r>
              <a:rPr lang="cs-CZ" dirty="0" err="1">
                <a:latin typeface="Calibri Light" pitchFamily="34" charset="0"/>
                <a:hlinkClick r:id="rId2"/>
              </a:rPr>
              <a:t>universal</a:t>
            </a:r>
            <a:r>
              <a:rPr lang="cs-CZ" dirty="0">
                <a:latin typeface="Calibri Light" pitchFamily="34" charset="0"/>
                <a:hlinkClick r:id="rId2"/>
              </a:rPr>
              <a:t>-</a:t>
            </a:r>
            <a:r>
              <a:rPr lang="cs-CZ" dirty="0" err="1">
                <a:latin typeface="Calibri Light" pitchFamily="34" charset="0"/>
                <a:hlinkClick r:id="rId2"/>
              </a:rPr>
              <a:t>declaration</a:t>
            </a:r>
            <a:r>
              <a:rPr lang="cs-CZ" dirty="0">
                <a:latin typeface="Calibri Light" pitchFamily="34" charset="0"/>
                <a:hlinkClick r:id="rId2"/>
              </a:rPr>
              <a:t>-</a:t>
            </a:r>
            <a:r>
              <a:rPr lang="cs-CZ" dirty="0" err="1">
                <a:latin typeface="Calibri Light" pitchFamily="34" charset="0"/>
                <a:hlinkClick r:id="rId2"/>
              </a:rPr>
              <a:t>human</a:t>
            </a:r>
            <a:r>
              <a:rPr lang="cs-CZ" dirty="0">
                <a:latin typeface="Calibri Light" pitchFamily="34" charset="0"/>
                <a:hlinkClick r:id="rId2"/>
              </a:rPr>
              <a:t>-</a:t>
            </a:r>
            <a:r>
              <a:rPr lang="cs-CZ" dirty="0" err="1">
                <a:latin typeface="Calibri Light" pitchFamily="34" charset="0"/>
                <a:hlinkClick r:id="rId2"/>
              </a:rPr>
              <a:t>rights</a:t>
            </a:r>
            <a:r>
              <a:rPr lang="cs-CZ" dirty="0">
                <a:latin typeface="Calibri Light" pitchFamily="34" charset="0"/>
                <a:hlinkClick r:id="rId2"/>
              </a:rPr>
              <a:t>/index.</a:t>
            </a:r>
            <a:r>
              <a:rPr lang="cs-CZ" dirty="0" err="1">
                <a:latin typeface="Calibri Light" pitchFamily="34" charset="0"/>
                <a:hlinkClick r:id="rId2"/>
              </a:rPr>
              <a:t>html</a:t>
            </a:r>
            <a:endParaRPr lang="cs-CZ" dirty="0">
              <a:latin typeface="Calibri Light" pitchFamily="34" charset="0"/>
            </a:endParaRPr>
          </a:p>
          <a:p>
            <a:r>
              <a:rPr lang="en-US" dirty="0">
                <a:latin typeface="Calibri Light" pitchFamily="34" charset="0"/>
              </a:rPr>
              <a:t>FRANÇOIS-XAVIER BAGNOUD CENTER FOR HEALTH AND HUMAN RIGHTS</a:t>
            </a:r>
            <a:r>
              <a:rPr lang="cs-CZ" dirty="0">
                <a:latin typeface="Calibri Light" pitchFamily="34" charset="0"/>
              </a:rPr>
              <a:t>: </a:t>
            </a:r>
            <a:r>
              <a:rPr lang="cs-CZ" dirty="0">
                <a:latin typeface="Calibri Light" pitchFamily="34" charset="0"/>
                <a:hlinkClick r:id="rId3"/>
              </a:rPr>
              <a:t>https://fxb.harvard.edu/</a:t>
            </a:r>
            <a:endParaRPr lang="cs-CZ" dirty="0">
              <a:latin typeface="Calibri Light" pitchFamily="34" charset="0"/>
            </a:endParaRPr>
          </a:p>
          <a:p>
            <a:r>
              <a:rPr lang="cs-CZ" i="1" dirty="0" err="1">
                <a:latin typeface="Calibri Light" pitchFamily="34" charset="0"/>
              </a:rPr>
              <a:t>Health</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Human</a:t>
            </a:r>
            <a:r>
              <a:rPr lang="cs-CZ" i="1" dirty="0">
                <a:latin typeface="Calibri Light" pitchFamily="34" charset="0"/>
              </a:rPr>
              <a:t> </a:t>
            </a:r>
            <a:r>
              <a:rPr lang="cs-CZ" i="1" dirty="0" err="1">
                <a:latin typeface="Calibri Light" pitchFamily="34" charset="0"/>
              </a:rPr>
              <a:t>Rights</a:t>
            </a:r>
            <a:r>
              <a:rPr lang="cs-CZ" i="1" dirty="0">
                <a:latin typeface="Calibri Light" pitchFamily="34" charset="0"/>
              </a:rPr>
              <a:t> </a:t>
            </a:r>
            <a:r>
              <a:rPr lang="cs-CZ" i="1" dirty="0" err="1">
                <a:latin typeface="Calibri Light" pitchFamily="34" charset="0"/>
              </a:rPr>
              <a:t>Journal</a:t>
            </a:r>
            <a:r>
              <a:rPr lang="cs-CZ" i="1" dirty="0">
                <a:latin typeface="Calibri Light" pitchFamily="34" charset="0"/>
              </a:rPr>
              <a:t>: </a:t>
            </a:r>
            <a:r>
              <a:rPr lang="cs-CZ" dirty="0">
                <a:latin typeface="Calibri Light" pitchFamily="34" charset="0"/>
                <a:hlinkClick r:id="rId4"/>
              </a:rPr>
              <a:t>https://www.hhrjournal.org/</a:t>
            </a:r>
            <a:endParaRPr lang="cs-CZ" dirty="0">
              <a:latin typeface="Calibri Light" pitchFamily="34" charset="0"/>
            </a:endParaRPr>
          </a:p>
          <a:p>
            <a:pPr>
              <a:buNone/>
            </a:pPr>
            <a:r>
              <a:rPr lang="cs-CZ" dirty="0">
                <a:latin typeface="Calibri Light" pitchFamily="34" charset="0"/>
                <a:hlinkClick r:id="rId5"/>
              </a:rPr>
              <a:t>https://cdn2.sph.harvard.edu/wp-content/uploads/sites/13/2016/12/HHRJ-18.2-full-content.pdf</a:t>
            </a:r>
            <a:endParaRPr lang="cs-CZ" dirty="0">
              <a:latin typeface="Calibri Light" pitchFamily="34" charset="0"/>
            </a:endParaRPr>
          </a:p>
          <a:p>
            <a:r>
              <a:rPr lang="en-US" dirty="0">
                <a:latin typeface="Calibri Light" pitchFamily="34" charset="0"/>
                <a:hlinkClick r:id="rId6"/>
              </a:rPr>
              <a:t>Public Responsibility in Medicine and Research</a:t>
            </a:r>
            <a:r>
              <a:rPr lang="cs-CZ" dirty="0">
                <a:latin typeface="Calibri Light" pitchFamily="34" charset="0"/>
              </a:rPr>
              <a:t>: </a:t>
            </a:r>
            <a:r>
              <a:rPr lang="en-US" dirty="0">
                <a:latin typeface="Calibri Light" pitchFamily="34" charset="0"/>
              </a:rPr>
              <a:t>People &amp; Perspectives: George </a:t>
            </a:r>
            <a:r>
              <a:rPr lang="en-US" dirty="0" err="1">
                <a:latin typeface="Calibri Light" pitchFamily="34" charset="0"/>
              </a:rPr>
              <a:t>Annas</a:t>
            </a:r>
            <a:r>
              <a:rPr lang="en-US" dirty="0">
                <a:latin typeface="Calibri Light" pitchFamily="34" charset="0"/>
              </a:rPr>
              <a:t> - Human Rights</a:t>
            </a:r>
            <a:r>
              <a:rPr lang="cs-CZ" dirty="0">
                <a:latin typeface="Calibri Light" pitchFamily="34" charset="0"/>
              </a:rPr>
              <a:t>: </a:t>
            </a:r>
            <a:r>
              <a:rPr lang="cs-CZ" dirty="0">
                <a:latin typeface="Calibri Light" pitchFamily="34" charset="0"/>
                <a:hlinkClick r:id="rId7"/>
              </a:rPr>
              <a:t>https://youtu.be/0L2NVFcYqkM</a:t>
            </a:r>
            <a:endParaRPr lang="cs-CZ" dirty="0">
              <a:latin typeface="Calibri Light" pitchFamily="34" charset="0"/>
            </a:endParaRPr>
          </a:p>
          <a:p>
            <a:r>
              <a:rPr lang="cs-CZ" dirty="0" err="1">
                <a:latin typeface="Calibri Light" pitchFamily="34" charset="0"/>
              </a:rPr>
              <a:t>Islamic</a:t>
            </a:r>
            <a:r>
              <a:rPr lang="cs-CZ" dirty="0">
                <a:latin typeface="Calibri Light" pitchFamily="34" charset="0"/>
              </a:rPr>
              <a:t> </a:t>
            </a:r>
            <a:r>
              <a:rPr lang="cs-CZ" dirty="0" err="1">
                <a:latin typeface="Calibri Light" pitchFamily="34" charset="0"/>
              </a:rPr>
              <a:t>Bioethics</a:t>
            </a:r>
            <a:r>
              <a:rPr lang="cs-CZ" dirty="0">
                <a:latin typeface="Calibri Light" pitchFamily="34" charset="0"/>
              </a:rPr>
              <a:t>: </a:t>
            </a:r>
            <a:r>
              <a:rPr lang="cs-CZ" dirty="0">
                <a:latin typeface="Calibri Light" pitchFamily="34" charset="0"/>
                <a:hlinkClick r:id="rId8"/>
              </a:rPr>
              <a:t>https://youtu.be/HnweBU8UOOE</a:t>
            </a:r>
            <a:endParaRPr lang="cs-CZ" dirty="0">
              <a:latin typeface="Calibri Light" pitchFamily="34" charset="0"/>
            </a:endParaRPr>
          </a:p>
          <a:p>
            <a:r>
              <a:rPr lang="cs-CZ" dirty="0" err="1">
                <a:latin typeface="Calibri Light" pitchFamily="34" charset="0"/>
                <a:hlinkClick r:id="rId9"/>
              </a:rPr>
              <a:t>Physicians</a:t>
            </a:r>
            <a:r>
              <a:rPr lang="cs-CZ" dirty="0">
                <a:latin typeface="Calibri Light" pitchFamily="34" charset="0"/>
                <a:hlinkClick r:id="rId9"/>
              </a:rPr>
              <a:t> </a:t>
            </a:r>
            <a:r>
              <a:rPr lang="cs-CZ" dirty="0" err="1">
                <a:latin typeface="Calibri Light" pitchFamily="34" charset="0"/>
                <a:hlinkClick r:id="rId9"/>
              </a:rPr>
              <a:t>for</a:t>
            </a:r>
            <a:r>
              <a:rPr lang="cs-CZ" dirty="0">
                <a:latin typeface="Calibri Light" pitchFamily="34" charset="0"/>
                <a:hlinkClick r:id="rId9"/>
              </a:rPr>
              <a:t> </a:t>
            </a:r>
            <a:r>
              <a:rPr lang="cs-CZ" dirty="0" err="1">
                <a:latin typeface="Calibri Light" pitchFamily="34" charset="0"/>
                <a:hlinkClick r:id="rId9"/>
              </a:rPr>
              <a:t>Human</a:t>
            </a:r>
            <a:r>
              <a:rPr lang="cs-CZ" dirty="0">
                <a:latin typeface="Calibri Light" pitchFamily="34" charset="0"/>
                <a:hlinkClick r:id="rId9"/>
              </a:rPr>
              <a:t> </a:t>
            </a:r>
            <a:r>
              <a:rPr lang="cs-CZ" dirty="0" err="1">
                <a:latin typeface="Calibri Light" pitchFamily="34" charset="0"/>
                <a:hlinkClick r:id="rId9"/>
              </a:rPr>
              <a:t>Rights</a:t>
            </a:r>
            <a:r>
              <a:rPr lang="cs-CZ" dirty="0">
                <a:latin typeface="Calibri Light" pitchFamily="34" charset="0"/>
                <a:hlinkClick r:id="rId9"/>
              </a:rPr>
              <a:t> </a:t>
            </a:r>
            <a:r>
              <a:rPr lang="en-US" dirty="0">
                <a:latin typeface="Calibri Light" pitchFamily="34" charset="0"/>
              </a:rPr>
              <a:t>:</a:t>
            </a:r>
            <a:endParaRPr lang="cs-CZ" dirty="0">
              <a:latin typeface="Calibri Light" pitchFamily="34" charset="0"/>
            </a:endParaRPr>
          </a:p>
          <a:p>
            <a:pPr lvl="1">
              <a:buNone/>
            </a:pPr>
            <a:r>
              <a:rPr lang="en-US" dirty="0">
                <a:latin typeface="Calibri Light" pitchFamily="34" charset="0"/>
              </a:rPr>
              <a:t>A Snapshot of Our Work Around the World</a:t>
            </a:r>
            <a:r>
              <a:rPr lang="cs-CZ" dirty="0">
                <a:latin typeface="Calibri Light" pitchFamily="34" charset="0"/>
              </a:rPr>
              <a:t>: </a:t>
            </a:r>
            <a:r>
              <a:rPr lang="cs-CZ" dirty="0">
                <a:latin typeface="Calibri Light" pitchFamily="34" charset="0"/>
                <a:hlinkClick r:id="rId10"/>
              </a:rPr>
              <a:t>https://youtu.be/aKallbyio8Q</a:t>
            </a:r>
            <a:endParaRPr lang="cs-CZ" dirty="0">
              <a:latin typeface="Calibri Light" pitchFamily="34" charset="0"/>
            </a:endParaRPr>
          </a:p>
          <a:p>
            <a:pPr lvl="1">
              <a:buNone/>
            </a:pPr>
            <a:r>
              <a:rPr lang="en-US" dirty="0">
                <a:latin typeface="Calibri Light" pitchFamily="34" charset="0"/>
              </a:rPr>
              <a:t>The Principle</a:t>
            </a:r>
            <a:r>
              <a:rPr lang="cs-CZ" dirty="0">
                <a:latin typeface="Calibri Light" pitchFamily="34" charset="0"/>
              </a:rPr>
              <a:t> </a:t>
            </a:r>
            <a:r>
              <a:rPr lang="en-US" dirty="0">
                <a:latin typeface="Calibri Light" pitchFamily="34" charset="0"/>
              </a:rPr>
              <a:t>of Medical Neutrality</a:t>
            </a:r>
            <a:r>
              <a:rPr lang="cs-CZ" dirty="0">
                <a:latin typeface="Calibri Light" pitchFamily="34" charset="0"/>
              </a:rPr>
              <a:t>: </a:t>
            </a:r>
            <a:r>
              <a:rPr lang="cs-CZ" dirty="0">
                <a:latin typeface="Calibri Light" pitchFamily="34" charset="0"/>
                <a:hlinkClick r:id="rId11"/>
              </a:rPr>
              <a:t>https://youtu.be/PFHg3jjjsEM</a:t>
            </a:r>
            <a:endParaRPr lang="cs-CZ" dirty="0">
              <a:latin typeface="Calibri Light" pitchFamily="34" charset="0"/>
            </a:endParaRPr>
          </a:p>
          <a:p>
            <a:r>
              <a:rPr lang="cs-CZ" dirty="0" err="1">
                <a:latin typeface="Calibri Light" pitchFamily="34" charset="0"/>
                <a:hlinkClick r:id="rId12"/>
              </a:rPr>
              <a:t>Doctors</a:t>
            </a:r>
            <a:r>
              <a:rPr lang="cs-CZ" dirty="0">
                <a:latin typeface="Calibri Light" pitchFamily="34" charset="0"/>
                <a:hlinkClick r:id="rId12"/>
              </a:rPr>
              <a:t> </a:t>
            </a:r>
            <a:r>
              <a:rPr lang="cs-CZ" dirty="0" err="1">
                <a:latin typeface="Calibri Light" pitchFamily="34" charset="0"/>
                <a:hlinkClick r:id="rId12"/>
              </a:rPr>
              <a:t>Without</a:t>
            </a:r>
            <a:r>
              <a:rPr lang="cs-CZ" dirty="0">
                <a:latin typeface="Calibri Light" pitchFamily="34" charset="0"/>
                <a:hlinkClick r:id="rId12"/>
              </a:rPr>
              <a:t> </a:t>
            </a:r>
            <a:r>
              <a:rPr lang="cs-CZ" dirty="0" err="1">
                <a:latin typeface="Calibri Light" pitchFamily="34" charset="0"/>
                <a:hlinkClick r:id="rId12"/>
              </a:rPr>
              <a:t>Borders</a:t>
            </a:r>
            <a:r>
              <a:rPr lang="cs-CZ" dirty="0">
                <a:latin typeface="Calibri Light" pitchFamily="34" charset="0"/>
              </a:rPr>
              <a:t> (MSF)</a:t>
            </a:r>
          </a:p>
          <a:p>
            <a:r>
              <a:rPr lang="cs-CZ" dirty="0" err="1">
                <a:latin typeface="Calibri Light" pitchFamily="34" charset="0"/>
              </a:rPr>
              <a:t>About</a:t>
            </a:r>
            <a:r>
              <a:rPr lang="cs-CZ" dirty="0">
                <a:latin typeface="Calibri Light" pitchFamily="34" charset="0"/>
              </a:rPr>
              <a:t> </a:t>
            </a:r>
            <a:r>
              <a:rPr lang="en-US" dirty="0">
                <a:latin typeface="Calibri Light" pitchFamily="34" charset="0"/>
              </a:rPr>
              <a:t>Dr. Denis </a:t>
            </a:r>
            <a:r>
              <a:rPr lang="en-US" dirty="0" err="1">
                <a:latin typeface="Calibri Light" pitchFamily="34" charset="0"/>
              </a:rPr>
              <a:t>Mukwege</a:t>
            </a:r>
            <a:r>
              <a:rPr lang="cs-CZ" dirty="0">
                <a:latin typeface="Calibri Light" pitchFamily="34" charset="0"/>
              </a:rPr>
              <a:t> (</a:t>
            </a:r>
            <a:r>
              <a:rPr lang="en-US" dirty="0">
                <a:latin typeface="Calibri Light" pitchFamily="34" charset="0"/>
              </a:rPr>
              <a:t>2013 Human Rights First Award</a:t>
            </a:r>
            <a:r>
              <a:rPr lang="cs-CZ" dirty="0">
                <a:latin typeface="Calibri Light" pitchFamily="34" charset="0"/>
              </a:rPr>
              <a:t>): </a:t>
            </a:r>
            <a:r>
              <a:rPr lang="en-US" dirty="0">
                <a:latin typeface="Calibri Light" pitchFamily="34" charset="0"/>
                <a:hlinkClick r:id="rId13"/>
              </a:rPr>
              <a:t>https://youtu.be/VT5nsIAyCuI</a:t>
            </a:r>
            <a:endParaRPr lang="cs-CZ" dirty="0">
              <a:latin typeface="Calibri Light" pitchFamily="34" charset="0"/>
            </a:endParaRPr>
          </a:p>
        </p:txBody>
      </p:sp>
    </p:spTree>
  </p:cSld>
  <p:clrMapOvr>
    <a:masterClrMapping/>
  </p:clrMapOvr>
  <p:transition spd="slow">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Bibliography</a:t>
            </a:r>
            <a:endParaRPr lang="cs-CZ" dirty="0">
              <a:latin typeface="Calibri" pitchFamily="34" charset="0"/>
            </a:endParaRPr>
          </a:p>
        </p:txBody>
      </p:sp>
      <p:sp>
        <p:nvSpPr>
          <p:cNvPr id="3" name="Zástupný symbol pro obsah 2"/>
          <p:cNvSpPr>
            <a:spLocks noGrp="1"/>
          </p:cNvSpPr>
          <p:nvPr>
            <p:ph idx="1"/>
          </p:nvPr>
        </p:nvSpPr>
        <p:spPr/>
        <p:txBody>
          <a:bodyPr>
            <a:normAutofit fontScale="70000" lnSpcReduction="20000"/>
          </a:bodyPr>
          <a:lstStyle/>
          <a:p>
            <a:r>
              <a:rPr lang="cs-CZ" dirty="0">
                <a:latin typeface="Calibri Light" pitchFamily="34" charset="0"/>
                <a:hlinkClick r:id="rId2"/>
              </a:rPr>
              <a:t>http://www.</a:t>
            </a:r>
            <a:r>
              <a:rPr lang="cs-CZ" dirty="0" err="1">
                <a:latin typeface="Calibri Light" pitchFamily="34" charset="0"/>
                <a:hlinkClick r:id="rId2"/>
              </a:rPr>
              <a:t>wma.net</a:t>
            </a:r>
            <a:r>
              <a:rPr lang="cs-CZ" dirty="0">
                <a:latin typeface="Calibri Light" pitchFamily="34" charset="0"/>
                <a:hlinkClick r:id="rId2"/>
              </a:rPr>
              <a:t>/</a:t>
            </a:r>
            <a:r>
              <a:rPr lang="cs-CZ" dirty="0" err="1">
                <a:latin typeface="Calibri Light" pitchFamily="34" charset="0"/>
                <a:hlinkClick r:id="rId2"/>
              </a:rPr>
              <a:t>en</a:t>
            </a:r>
            <a:r>
              <a:rPr lang="cs-CZ" dirty="0">
                <a:latin typeface="Calibri Light" pitchFamily="34" charset="0"/>
                <a:hlinkClick r:id="rId2"/>
              </a:rPr>
              <a:t>/20activities/20humanrights/index.</a:t>
            </a:r>
            <a:r>
              <a:rPr lang="cs-CZ" dirty="0" err="1">
                <a:latin typeface="Calibri Light" pitchFamily="34" charset="0"/>
                <a:hlinkClick r:id="rId2"/>
              </a:rPr>
              <a:t>html</a:t>
            </a:r>
            <a:endParaRPr lang="cs-CZ" dirty="0">
              <a:latin typeface="Calibri Light" pitchFamily="34" charset="0"/>
            </a:endParaRPr>
          </a:p>
          <a:p>
            <a:r>
              <a:rPr lang="cs-CZ" dirty="0">
                <a:latin typeface="Calibri Light" pitchFamily="34" charset="0"/>
                <a:hlinkClick r:id="rId3"/>
              </a:rPr>
              <a:t>http://www.</a:t>
            </a:r>
            <a:r>
              <a:rPr lang="cs-CZ" dirty="0" err="1">
                <a:latin typeface="Calibri Light" pitchFamily="34" charset="0"/>
                <a:hlinkClick r:id="rId3"/>
              </a:rPr>
              <a:t>wma.net</a:t>
            </a:r>
            <a:r>
              <a:rPr lang="cs-CZ" dirty="0">
                <a:latin typeface="Calibri Light" pitchFamily="34" charset="0"/>
                <a:hlinkClick r:id="rId3"/>
              </a:rPr>
              <a:t>/</a:t>
            </a:r>
            <a:r>
              <a:rPr lang="cs-CZ" dirty="0" err="1">
                <a:latin typeface="Calibri Light" pitchFamily="34" charset="0"/>
                <a:hlinkClick r:id="rId3"/>
              </a:rPr>
              <a:t>en</a:t>
            </a:r>
            <a:r>
              <a:rPr lang="cs-CZ" dirty="0">
                <a:latin typeface="Calibri Light" pitchFamily="34" charset="0"/>
                <a:hlinkClick r:id="rId3"/>
              </a:rPr>
              <a:t>/20activities/10ethics/index.</a:t>
            </a:r>
            <a:r>
              <a:rPr lang="cs-CZ" dirty="0" err="1">
                <a:latin typeface="Calibri Light" pitchFamily="34" charset="0"/>
                <a:hlinkClick r:id="rId3"/>
              </a:rPr>
              <a:t>html</a:t>
            </a:r>
            <a:endParaRPr lang="cs-CZ" dirty="0">
              <a:latin typeface="Calibri Light" pitchFamily="34" charset="0"/>
            </a:endParaRPr>
          </a:p>
          <a:p>
            <a:r>
              <a:rPr lang="cs-CZ" dirty="0">
                <a:latin typeface="Calibri Light" pitchFamily="34" charset="0"/>
                <a:hlinkClick r:id="rId4"/>
              </a:rPr>
              <a:t>http://www.</a:t>
            </a:r>
            <a:r>
              <a:rPr lang="cs-CZ" dirty="0" err="1">
                <a:latin typeface="Calibri Light" pitchFamily="34" charset="0"/>
                <a:hlinkClick r:id="rId4"/>
              </a:rPr>
              <a:t>unesco.org</a:t>
            </a:r>
            <a:r>
              <a:rPr lang="cs-CZ" dirty="0">
                <a:latin typeface="Calibri Light" pitchFamily="34" charset="0"/>
                <a:hlinkClick r:id="rId4"/>
              </a:rPr>
              <a:t>/</a:t>
            </a:r>
            <a:r>
              <a:rPr lang="cs-CZ" dirty="0" err="1">
                <a:latin typeface="Calibri Light" pitchFamily="34" charset="0"/>
                <a:hlinkClick r:id="rId4"/>
              </a:rPr>
              <a:t>new</a:t>
            </a:r>
            <a:r>
              <a:rPr lang="cs-CZ" dirty="0">
                <a:latin typeface="Calibri Light" pitchFamily="34" charset="0"/>
                <a:hlinkClick r:id="rId4"/>
              </a:rPr>
              <a:t>/</a:t>
            </a:r>
            <a:r>
              <a:rPr lang="cs-CZ" dirty="0" err="1">
                <a:latin typeface="Calibri Light" pitchFamily="34" charset="0"/>
                <a:hlinkClick r:id="rId4"/>
              </a:rPr>
              <a:t>en</a:t>
            </a:r>
            <a:r>
              <a:rPr lang="cs-CZ" dirty="0">
                <a:latin typeface="Calibri Light" pitchFamily="34" charset="0"/>
                <a:hlinkClick r:id="rId4"/>
              </a:rPr>
              <a:t>/</a:t>
            </a:r>
            <a:r>
              <a:rPr lang="cs-CZ" dirty="0" err="1">
                <a:latin typeface="Calibri Light" pitchFamily="34" charset="0"/>
                <a:hlinkClick r:id="rId4"/>
              </a:rPr>
              <a:t>social</a:t>
            </a:r>
            <a:r>
              <a:rPr lang="cs-CZ" dirty="0">
                <a:latin typeface="Calibri Light" pitchFamily="34" charset="0"/>
                <a:hlinkClick r:id="rId4"/>
              </a:rPr>
              <a:t>-</a:t>
            </a:r>
            <a:r>
              <a:rPr lang="cs-CZ" dirty="0" err="1">
                <a:latin typeface="Calibri Light" pitchFamily="34" charset="0"/>
                <a:hlinkClick r:id="rId4"/>
              </a:rPr>
              <a:t>and</a:t>
            </a:r>
            <a:r>
              <a:rPr lang="cs-CZ" dirty="0">
                <a:latin typeface="Calibri Light" pitchFamily="34" charset="0"/>
                <a:hlinkClick r:id="rId4"/>
              </a:rPr>
              <a:t>-</a:t>
            </a:r>
            <a:r>
              <a:rPr lang="cs-CZ" dirty="0" err="1">
                <a:latin typeface="Calibri Light" pitchFamily="34" charset="0"/>
                <a:hlinkClick r:id="rId4"/>
              </a:rPr>
              <a:t>human</a:t>
            </a:r>
            <a:r>
              <a:rPr lang="cs-CZ" dirty="0">
                <a:latin typeface="Calibri Light" pitchFamily="34" charset="0"/>
                <a:hlinkClick r:id="rId4"/>
              </a:rPr>
              <a:t>-</a:t>
            </a:r>
            <a:r>
              <a:rPr lang="cs-CZ" dirty="0" err="1">
                <a:latin typeface="Calibri Light" pitchFamily="34" charset="0"/>
                <a:hlinkClick r:id="rId4"/>
              </a:rPr>
              <a:t>sciences</a:t>
            </a:r>
            <a:r>
              <a:rPr lang="cs-CZ" dirty="0">
                <a:latin typeface="Calibri Light" pitchFamily="34" charset="0"/>
                <a:hlinkClick r:id="rId4"/>
              </a:rPr>
              <a:t>/</a:t>
            </a:r>
            <a:r>
              <a:rPr lang="cs-CZ" dirty="0" err="1">
                <a:latin typeface="Calibri Light" pitchFamily="34" charset="0"/>
                <a:hlinkClick r:id="rId4"/>
              </a:rPr>
              <a:t>themes</a:t>
            </a:r>
            <a:r>
              <a:rPr lang="cs-CZ" dirty="0">
                <a:latin typeface="Calibri Light" pitchFamily="34" charset="0"/>
                <a:hlinkClick r:id="rId4"/>
              </a:rPr>
              <a:t>/</a:t>
            </a:r>
            <a:r>
              <a:rPr lang="cs-CZ" dirty="0" err="1">
                <a:latin typeface="Calibri Light" pitchFamily="34" charset="0"/>
                <a:hlinkClick r:id="rId4"/>
              </a:rPr>
              <a:t>bioethics</a:t>
            </a:r>
            <a:r>
              <a:rPr lang="cs-CZ" dirty="0">
                <a:latin typeface="Calibri Light" pitchFamily="34" charset="0"/>
                <a:hlinkClick r:id="rId4"/>
              </a:rPr>
              <a:t>/</a:t>
            </a:r>
          </a:p>
          <a:p>
            <a:r>
              <a:rPr lang="cs-CZ" dirty="0">
                <a:latin typeface="Calibri Light" pitchFamily="34" charset="0"/>
                <a:hlinkClick r:id="rId4"/>
              </a:rPr>
              <a:t>http://www.</a:t>
            </a:r>
            <a:r>
              <a:rPr lang="cs-CZ" dirty="0" err="1">
                <a:latin typeface="Calibri Light" pitchFamily="34" charset="0"/>
                <a:hlinkClick r:id="rId4"/>
              </a:rPr>
              <a:t>unesco.org</a:t>
            </a:r>
            <a:r>
              <a:rPr lang="cs-CZ" dirty="0">
                <a:latin typeface="Calibri Light" pitchFamily="34" charset="0"/>
                <a:hlinkClick r:id="rId4"/>
              </a:rPr>
              <a:t>/</a:t>
            </a:r>
            <a:r>
              <a:rPr lang="cs-CZ" dirty="0" err="1">
                <a:latin typeface="Calibri Light" pitchFamily="34" charset="0"/>
                <a:hlinkClick r:id="rId4"/>
              </a:rPr>
              <a:t>new</a:t>
            </a:r>
            <a:r>
              <a:rPr lang="cs-CZ" dirty="0">
                <a:latin typeface="Calibri Light" pitchFamily="34" charset="0"/>
                <a:hlinkClick r:id="rId4"/>
              </a:rPr>
              <a:t>/</a:t>
            </a:r>
            <a:r>
              <a:rPr lang="cs-CZ" dirty="0" err="1">
                <a:latin typeface="Calibri Light" pitchFamily="34" charset="0"/>
                <a:hlinkClick r:id="rId4"/>
              </a:rPr>
              <a:t>en</a:t>
            </a:r>
            <a:r>
              <a:rPr lang="cs-CZ" dirty="0">
                <a:latin typeface="Calibri Light" pitchFamily="34" charset="0"/>
                <a:hlinkClick r:id="rId4"/>
              </a:rPr>
              <a:t>/</a:t>
            </a:r>
            <a:r>
              <a:rPr lang="cs-CZ" dirty="0" err="1">
                <a:latin typeface="Calibri Light" pitchFamily="34" charset="0"/>
                <a:hlinkClick r:id="rId4"/>
              </a:rPr>
              <a:t>social</a:t>
            </a:r>
            <a:r>
              <a:rPr lang="cs-CZ" dirty="0">
                <a:latin typeface="Calibri Light" pitchFamily="34" charset="0"/>
                <a:hlinkClick r:id="rId4"/>
              </a:rPr>
              <a:t>-</a:t>
            </a:r>
            <a:r>
              <a:rPr lang="cs-CZ" dirty="0" err="1">
                <a:latin typeface="Calibri Light" pitchFamily="34" charset="0"/>
                <a:hlinkClick r:id="rId4"/>
              </a:rPr>
              <a:t>and</a:t>
            </a:r>
            <a:r>
              <a:rPr lang="cs-CZ" dirty="0">
                <a:latin typeface="Calibri Light" pitchFamily="34" charset="0"/>
                <a:hlinkClick r:id="rId4"/>
              </a:rPr>
              <a:t>-</a:t>
            </a:r>
            <a:r>
              <a:rPr lang="cs-CZ" dirty="0" err="1">
                <a:latin typeface="Calibri Light" pitchFamily="34" charset="0"/>
                <a:hlinkClick r:id="rId4"/>
              </a:rPr>
              <a:t>human</a:t>
            </a:r>
            <a:r>
              <a:rPr lang="cs-CZ" dirty="0">
                <a:latin typeface="Calibri Light" pitchFamily="34" charset="0"/>
                <a:hlinkClick r:id="rId4"/>
              </a:rPr>
              <a:t>-</a:t>
            </a:r>
            <a:r>
              <a:rPr lang="cs-CZ" dirty="0" err="1">
                <a:latin typeface="Calibri Light" pitchFamily="34" charset="0"/>
                <a:hlinkClick r:id="rId4"/>
              </a:rPr>
              <a:t>sciences</a:t>
            </a:r>
            <a:r>
              <a:rPr lang="cs-CZ" dirty="0">
                <a:latin typeface="Calibri Light" pitchFamily="34" charset="0"/>
                <a:hlinkClick r:id="rId4"/>
              </a:rPr>
              <a:t>/</a:t>
            </a:r>
            <a:r>
              <a:rPr lang="cs-CZ" dirty="0" err="1">
                <a:latin typeface="Calibri Light" pitchFamily="34" charset="0"/>
                <a:hlinkClick r:id="rId4"/>
              </a:rPr>
              <a:t>themes</a:t>
            </a:r>
            <a:r>
              <a:rPr lang="cs-CZ" dirty="0">
                <a:latin typeface="Calibri Light" pitchFamily="34" charset="0"/>
                <a:hlinkClick r:id="rId4"/>
              </a:rPr>
              <a:t>/</a:t>
            </a:r>
            <a:r>
              <a:rPr lang="cs-CZ" dirty="0" err="1">
                <a:latin typeface="Calibri Light" pitchFamily="34" charset="0"/>
                <a:hlinkClick r:id="rId4"/>
              </a:rPr>
              <a:t>bioethics</a:t>
            </a:r>
            <a:r>
              <a:rPr lang="cs-CZ" dirty="0">
                <a:latin typeface="Calibri Light" pitchFamily="34" charset="0"/>
                <a:hlinkClick r:id="rId4"/>
              </a:rPr>
              <a:t>/</a:t>
            </a:r>
            <a:r>
              <a:rPr lang="cs-CZ" dirty="0" err="1">
                <a:latin typeface="Calibri Light" pitchFamily="34" charset="0"/>
                <a:hlinkClick r:id="rId4"/>
              </a:rPr>
              <a:t>ethics</a:t>
            </a:r>
            <a:r>
              <a:rPr lang="cs-CZ" dirty="0">
                <a:latin typeface="Calibri Light" pitchFamily="34" charset="0"/>
                <a:hlinkClick r:id="rId4"/>
              </a:rPr>
              <a:t>-</a:t>
            </a:r>
            <a:r>
              <a:rPr lang="cs-CZ" dirty="0" err="1">
                <a:latin typeface="Calibri Light" pitchFamily="34" charset="0"/>
                <a:hlinkClick r:id="rId4"/>
              </a:rPr>
              <a:t>education</a:t>
            </a:r>
            <a:r>
              <a:rPr lang="cs-CZ" dirty="0">
                <a:latin typeface="Calibri Light" pitchFamily="34" charset="0"/>
                <a:hlinkClick r:id="rId4"/>
              </a:rPr>
              <a:t>-</a:t>
            </a:r>
            <a:r>
              <a:rPr lang="cs-CZ" dirty="0" err="1">
                <a:latin typeface="Calibri Light" pitchFamily="34" charset="0"/>
                <a:hlinkClick r:id="rId4"/>
              </a:rPr>
              <a:t>programme</a:t>
            </a:r>
            <a:r>
              <a:rPr lang="cs-CZ" dirty="0">
                <a:latin typeface="Calibri Light" pitchFamily="34" charset="0"/>
                <a:hlinkClick r:id="rId4"/>
              </a:rPr>
              <a:t>/</a:t>
            </a:r>
            <a:endParaRPr lang="cs-CZ" dirty="0">
              <a:latin typeface="Calibri Light" pitchFamily="34" charset="0"/>
            </a:endParaRPr>
          </a:p>
          <a:p>
            <a:r>
              <a:rPr lang="cs-CZ" dirty="0">
                <a:latin typeface="Calibri Light" pitchFamily="34" charset="0"/>
                <a:hlinkClick r:id="rId5"/>
              </a:rPr>
              <a:t>http://www.</a:t>
            </a:r>
            <a:r>
              <a:rPr lang="cs-CZ" dirty="0" err="1">
                <a:latin typeface="Calibri Light" pitchFamily="34" charset="0"/>
                <a:hlinkClick r:id="rId5"/>
              </a:rPr>
              <a:t>unesco.org</a:t>
            </a:r>
            <a:r>
              <a:rPr lang="cs-CZ" dirty="0">
                <a:latin typeface="Calibri Light" pitchFamily="34" charset="0"/>
                <a:hlinkClick r:id="rId5"/>
              </a:rPr>
              <a:t>/</a:t>
            </a:r>
            <a:r>
              <a:rPr lang="cs-CZ" dirty="0" err="1">
                <a:latin typeface="Calibri Light" pitchFamily="34" charset="0"/>
                <a:hlinkClick r:id="rId5"/>
              </a:rPr>
              <a:t>new</a:t>
            </a:r>
            <a:r>
              <a:rPr lang="cs-CZ" dirty="0">
                <a:latin typeface="Calibri Light" pitchFamily="34" charset="0"/>
                <a:hlinkClick r:id="rId5"/>
              </a:rPr>
              <a:t>/</a:t>
            </a:r>
            <a:r>
              <a:rPr lang="cs-CZ" dirty="0" err="1">
                <a:latin typeface="Calibri Light" pitchFamily="34" charset="0"/>
                <a:hlinkClick r:id="rId5"/>
              </a:rPr>
              <a:t>en</a:t>
            </a:r>
            <a:r>
              <a:rPr lang="cs-CZ" dirty="0">
                <a:latin typeface="Calibri Light" pitchFamily="34" charset="0"/>
                <a:hlinkClick r:id="rId5"/>
              </a:rPr>
              <a:t>/</a:t>
            </a:r>
            <a:r>
              <a:rPr lang="cs-CZ" dirty="0" err="1">
                <a:latin typeface="Calibri Light" pitchFamily="34" charset="0"/>
                <a:hlinkClick r:id="rId5"/>
              </a:rPr>
              <a:t>social</a:t>
            </a:r>
            <a:r>
              <a:rPr lang="cs-CZ" dirty="0">
                <a:latin typeface="Calibri Light" pitchFamily="34" charset="0"/>
                <a:hlinkClick r:id="rId5"/>
              </a:rPr>
              <a:t>-</a:t>
            </a:r>
            <a:r>
              <a:rPr lang="cs-CZ" dirty="0" err="1">
                <a:latin typeface="Calibri Light" pitchFamily="34" charset="0"/>
                <a:hlinkClick r:id="rId5"/>
              </a:rPr>
              <a:t>and</a:t>
            </a:r>
            <a:r>
              <a:rPr lang="cs-CZ" dirty="0">
                <a:latin typeface="Calibri Light" pitchFamily="34" charset="0"/>
                <a:hlinkClick r:id="rId5"/>
              </a:rPr>
              <a:t>-</a:t>
            </a:r>
            <a:r>
              <a:rPr lang="cs-CZ" dirty="0" err="1">
                <a:latin typeface="Calibri Light" pitchFamily="34" charset="0"/>
                <a:hlinkClick r:id="rId5"/>
              </a:rPr>
              <a:t>human</a:t>
            </a:r>
            <a:r>
              <a:rPr lang="cs-CZ" dirty="0">
                <a:latin typeface="Calibri Light" pitchFamily="34" charset="0"/>
                <a:hlinkClick r:id="rId5"/>
              </a:rPr>
              <a:t>-</a:t>
            </a:r>
            <a:r>
              <a:rPr lang="cs-CZ" dirty="0" err="1">
                <a:latin typeface="Calibri Light" pitchFamily="34" charset="0"/>
                <a:hlinkClick r:id="rId5"/>
              </a:rPr>
              <a:t>sciences</a:t>
            </a:r>
            <a:r>
              <a:rPr lang="cs-CZ" dirty="0">
                <a:latin typeface="Calibri Light" pitchFamily="34" charset="0"/>
                <a:hlinkClick r:id="rId5"/>
              </a:rPr>
              <a:t>/</a:t>
            </a:r>
            <a:r>
              <a:rPr lang="cs-CZ" dirty="0" err="1">
                <a:latin typeface="Calibri Light" pitchFamily="34" charset="0"/>
                <a:hlinkClick r:id="rId5"/>
              </a:rPr>
              <a:t>themes</a:t>
            </a:r>
            <a:r>
              <a:rPr lang="cs-CZ" dirty="0">
                <a:latin typeface="Calibri Light" pitchFamily="34" charset="0"/>
                <a:hlinkClick r:id="rId5"/>
              </a:rPr>
              <a:t>/</a:t>
            </a:r>
            <a:r>
              <a:rPr lang="cs-CZ" dirty="0" err="1">
                <a:latin typeface="Calibri Light" pitchFamily="34" charset="0"/>
                <a:hlinkClick r:id="rId5"/>
              </a:rPr>
              <a:t>bioethics</a:t>
            </a:r>
            <a:r>
              <a:rPr lang="cs-CZ" dirty="0">
                <a:latin typeface="Calibri Light" pitchFamily="34" charset="0"/>
                <a:hlinkClick r:id="rId5"/>
              </a:rPr>
              <a:t>/</a:t>
            </a:r>
            <a:r>
              <a:rPr lang="cs-CZ" dirty="0" err="1">
                <a:latin typeface="Calibri Light" pitchFamily="34" charset="0"/>
                <a:hlinkClick r:id="rId5"/>
              </a:rPr>
              <a:t>human</a:t>
            </a:r>
            <a:r>
              <a:rPr lang="cs-CZ" dirty="0">
                <a:latin typeface="Calibri Light" pitchFamily="34" charset="0"/>
                <a:hlinkClick r:id="rId5"/>
              </a:rPr>
              <a:t>-genome-</a:t>
            </a:r>
            <a:r>
              <a:rPr lang="cs-CZ" dirty="0" err="1">
                <a:latin typeface="Calibri Light" pitchFamily="34" charset="0"/>
                <a:hlinkClick r:id="rId5"/>
              </a:rPr>
              <a:t>and</a:t>
            </a:r>
            <a:r>
              <a:rPr lang="cs-CZ" dirty="0">
                <a:latin typeface="Calibri Light" pitchFamily="34" charset="0"/>
                <a:hlinkClick r:id="rId5"/>
              </a:rPr>
              <a:t>-</a:t>
            </a:r>
            <a:r>
              <a:rPr lang="cs-CZ" dirty="0" err="1">
                <a:latin typeface="Calibri Light" pitchFamily="34" charset="0"/>
                <a:hlinkClick r:id="rId5"/>
              </a:rPr>
              <a:t>human</a:t>
            </a:r>
            <a:r>
              <a:rPr lang="cs-CZ" dirty="0">
                <a:latin typeface="Calibri Light" pitchFamily="34" charset="0"/>
                <a:hlinkClick r:id="rId5"/>
              </a:rPr>
              <a:t>-</a:t>
            </a:r>
            <a:r>
              <a:rPr lang="cs-CZ" dirty="0" err="1">
                <a:latin typeface="Calibri Light" pitchFamily="34" charset="0"/>
                <a:hlinkClick r:id="rId5"/>
              </a:rPr>
              <a:t>rights</a:t>
            </a:r>
            <a:r>
              <a:rPr lang="cs-CZ" dirty="0">
                <a:latin typeface="Calibri Light" pitchFamily="34" charset="0"/>
                <a:hlinkClick r:id="rId5"/>
              </a:rPr>
              <a:t>/</a:t>
            </a:r>
            <a:endParaRPr lang="cs-CZ" dirty="0">
              <a:latin typeface="Calibri Light" pitchFamily="34" charset="0"/>
            </a:endParaRPr>
          </a:p>
          <a:p>
            <a:r>
              <a:rPr lang="cs-CZ" dirty="0" err="1">
                <a:latin typeface="Calibri Light" pitchFamily="34" charset="0"/>
              </a:rPr>
              <a:t>Universal</a:t>
            </a:r>
            <a:r>
              <a:rPr lang="cs-CZ" dirty="0">
                <a:latin typeface="Calibri Light" pitchFamily="34" charset="0"/>
              </a:rPr>
              <a:t> </a:t>
            </a:r>
            <a:r>
              <a:rPr lang="cs-CZ" dirty="0" err="1">
                <a:latin typeface="Calibri Light" pitchFamily="34" charset="0"/>
              </a:rPr>
              <a:t>Declaration</a:t>
            </a:r>
            <a:r>
              <a:rPr lang="cs-CZ" dirty="0">
                <a:latin typeface="Calibri Light" pitchFamily="34" charset="0"/>
              </a:rPr>
              <a:t> on </a:t>
            </a:r>
            <a:r>
              <a:rPr lang="cs-CZ" dirty="0" err="1">
                <a:latin typeface="Calibri Light" pitchFamily="34" charset="0"/>
              </a:rPr>
              <a:t>Bioethics</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Human</a:t>
            </a:r>
            <a:r>
              <a:rPr lang="cs-CZ" dirty="0">
                <a:latin typeface="Calibri Light" pitchFamily="34" charset="0"/>
              </a:rPr>
              <a:t> </a:t>
            </a:r>
            <a:r>
              <a:rPr lang="cs-CZ" dirty="0" err="1">
                <a:latin typeface="Calibri Light" pitchFamily="34" charset="0"/>
              </a:rPr>
              <a:t>Rights</a:t>
            </a:r>
            <a:r>
              <a:rPr lang="cs-CZ" dirty="0">
                <a:latin typeface="Calibri Light" pitchFamily="34" charset="0"/>
              </a:rPr>
              <a:t>. 19 </a:t>
            </a:r>
            <a:r>
              <a:rPr lang="cs-CZ" dirty="0" err="1">
                <a:latin typeface="Calibri Light" pitchFamily="34" charset="0"/>
              </a:rPr>
              <a:t>October</a:t>
            </a:r>
            <a:r>
              <a:rPr lang="cs-CZ" dirty="0">
                <a:latin typeface="Calibri Light" pitchFamily="34" charset="0"/>
              </a:rPr>
              <a:t> 2005: </a:t>
            </a:r>
            <a:r>
              <a:rPr lang="cs-CZ" dirty="0">
                <a:latin typeface="Calibri Light" pitchFamily="34" charset="0"/>
                <a:hlinkClick r:id="rId6"/>
              </a:rPr>
              <a:t>http://unesdoc.unesco.org/images/0014/001428/142825e.pdf#page=80</a:t>
            </a:r>
            <a:endParaRPr lang="cs-CZ" dirty="0">
              <a:latin typeface="Calibri Light" pitchFamily="34" charset="0"/>
            </a:endParaRPr>
          </a:p>
          <a:p>
            <a:r>
              <a:rPr lang="en-US" dirty="0">
                <a:latin typeface="Calibri Light" pitchFamily="34" charset="0"/>
              </a:rPr>
              <a:t>WMA Declaration of Sydney on the Determination of Death and the Recovery of Organs</a:t>
            </a:r>
            <a:r>
              <a:rPr lang="cs-CZ" dirty="0">
                <a:latin typeface="Calibri Light" pitchFamily="34" charset="0"/>
              </a:rPr>
              <a:t>:</a:t>
            </a:r>
          </a:p>
          <a:p>
            <a:pPr lvl="1"/>
            <a:r>
              <a:rPr lang="cs-CZ" dirty="0">
                <a:latin typeface="Calibri Light" pitchFamily="34" charset="0"/>
              </a:rPr>
              <a:t> </a:t>
            </a:r>
            <a:r>
              <a:rPr lang="cs-CZ" dirty="0">
                <a:latin typeface="Calibri Light" pitchFamily="34" charset="0"/>
                <a:hlinkClick r:id="rId7"/>
              </a:rPr>
              <a:t>http://www.</a:t>
            </a:r>
            <a:r>
              <a:rPr lang="cs-CZ" dirty="0" err="1">
                <a:latin typeface="Calibri Light" pitchFamily="34" charset="0"/>
                <a:hlinkClick r:id="rId7"/>
              </a:rPr>
              <a:t>wma.net</a:t>
            </a:r>
            <a:r>
              <a:rPr lang="cs-CZ" dirty="0">
                <a:latin typeface="Calibri Light" pitchFamily="34" charset="0"/>
                <a:hlinkClick r:id="rId7"/>
              </a:rPr>
              <a:t>/</a:t>
            </a:r>
            <a:r>
              <a:rPr lang="cs-CZ" dirty="0" err="1">
                <a:latin typeface="Calibri Light" pitchFamily="34" charset="0"/>
                <a:hlinkClick r:id="rId7"/>
              </a:rPr>
              <a:t>en</a:t>
            </a:r>
            <a:r>
              <a:rPr lang="cs-CZ" dirty="0">
                <a:latin typeface="Calibri Light" pitchFamily="34" charset="0"/>
                <a:hlinkClick r:id="rId7"/>
              </a:rPr>
              <a:t>/30publications/10policies/d2/index.</a:t>
            </a:r>
            <a:r>
              <a:rPr lang="cs-CZ" dirty="0" err="1">
                <a:latin typeface="Calibri Light" pitchFamily="34" charset="0"/>
                <a:hlinkClick r:id="rId7"/>
              </a:rPr>
              <a:t>html</a:t>
            </a:r>
            <a:endParaRPr lang="cs-CZ" dirty="0">
              <a:latin typeface="Calibri Light" pitchFamily="34" charset="0"/>
            </a:endParaRPr>
          </a:p>
          <a:p>
            <a:pPr lvl="1"/>
            <a:r>
              <a:rPr lang="cs-CZ" dirty="0">
                <a:latin typeface="Calibri Light" pitchFamily="34" charset="0"/>
                <a:hlinkClick r:id="rId8"/>
              </a:rPr>
              <a:t>http://www.</a:t>
            </a:r>
            <a:r>
              <a:rPr lang="cs-CZ" dirty="0" err="1">
                <a:latin typeface="Calibri Light" pitchFamily="34" charset="0"/>
                <a:hlinkClick r:id="rId8"/>
              </a:rPr>
              <a:t>wma.net</a:t>
            </a:r>
            <a:r>
              <a:rPr lang="cs-CZ" dirty="0">
                <a:latin typeface="Calibri Light" pitchFamily="34" charset="0"/>
                <a:hlinkClick r:id="rId8"/>
              </a:rPr>
              <a:t>/</a:t>
            </a:r>
            <a:r>
              <a:rPr lang="cs-CZ" dirty="0" err="1">
                <a:latin typeface="Calibri Light" pitchFamily="34" charset="0"/>
                <a:hlinkClick r:id="rId8"/>
              </a:rPr>
              <a:t>en</a:t>
            </a:r>
            <a:r>
              <a:rPr lang="cs-CZ" dirty="0">
                <a:latin typeface="Calibri Light" pitchFamily="34" charset="0"/>
                <a:hlinkClick r:id="rId8"/>
              </a:rPr>
              <a:t>/30publications/10policies/o3/</a:t>
            </a:r>
            <a:endParaRPr lang="cs-CZ" dirty="0">
              <a:latin typeface="Calibri Light" pitchFamily="34" charset="0"/>
            </a:endParaRPr>
          </a:p>
          <a:p>
            <a:r>
              <a:rPr lang="cs-CZ" dirty="0" err="1">
                <a:latin typeface="Calibri Light" pitchFamily="34" charset="0"/>
              </a:rPr>
              <a:t>Bioethics</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Human</a:t>
            </a:r>
            <a:r>
              <a:rPr lang="cs-CZ" dirty="0">
                <a:latin typeface="Calibri Light" pitchFamily="34" charset="0"/>
              </a:rPr>
              <a:t> Dignity: </a:t>
            </a:r>
            <a:r>
              <a:rPr lang="cs-CZ" dirty="0">
                <a:latin typeface="Calibri Light" pitchFamily="34" charset="0"/>
                <a:hlinkClick r:id="rId9"/>
              </a:rPr>
              <a:t>http://www3.nd.edu/~</a:t>
            </a:r>
            <a:r>
              <a:rPr lang="cs-CZ" dirty="0" err="1">
                <a:latin typeface="Calibri Light" pitchFamily="34" charset="0"/>
                <a:hlinkClick r:id="rId9"/>
              </a:rPr>
              <a:t>undpress</a:t>
            </a:r>
            <a:r>
              <a:rPr lang="cs-CZ" dirty="0">
                <a:latin typeface="Calibri Light" pitchFamily="34" charset="0"/>
                <a:hlinkClick r:id="rId9"/>
              </a:rPr>
              <a:t>/</a:t>
            </a:r>
            <a:r>
              <a:rPr lang="cs-CZ" dirty="0" err="1">
                <a:latin typeface="Calibri Light" pitchFamily="34" charset="0"/>
                <a:hlinkClick r:id="rId9"/>
              </a:rPr>
              <a:t>excerpts</a:t>
            </a:r>
            <a:r>
              <a:rPr lang="cs-CZ" dirty="0">
                <a:latin typeface="Calibri Light" pitchFamily="34" charset="0"/>
                <a:hlinkClick r:id="rId9"/>
              </a:rPr>
              <a:t>/P01307-ex.</a:t>
            </a:r>
            <a:r>
              <a:rPr lang="cs-CZ" dirty="0" err="1">
                <a:latin typeface="Calibri Light" pitchFamily="34" charset="0"/>
                <a:hlinkClick r:id="rId9"/>
              </a:rPr>
              <a:t>pdf</a:t>
            </a:r>
            <a:endParaRPr lang="cs-CZ" dirty="0">
              <a:latin typeface="Calibri Light" pitchFamily="34" charset="0"/>
            </a:endParaRPr>
          </a:p>
        </p:txBody>
      </p:sp>
    </p:spTree>
  </p:cSld>
  <p:clrMapOvr>
    <a:masterClrMapping/>
  </p:clrMapOvr>
  <p:transition spd="slow">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Bibliography</a:t>
            </a:r>
            <a:endParaRPr lang="cs-CZ" dirty="0">
              <a:latin typeface="Calibri" pitchFamily="34" charset="0"/>
            </a:endParaRPr>
          </a:p>
        </p:txBody>
      </p:sp>
      <p:sp>
        <p:nvSpPr>
          <p:cNvPr id="3" name="Zástupný symbol pro obsah 2"/>
          <p:cNvSpPr>
            <a:spLocks noGrp="1"/>
          </p:cNvSpPr>
          <p:nvPr>
            <p:ph idx="1"/>
          </p:nvPr>
        </p:nvSpPr>
        <p:spPr/>
        <p:txBody>
          <a:bodyPr>
            <a:normAutofit fontScale="70000" lnSpcReduction="20000"/>
          </a:bodyPr>
          <a:lstStyle/>
          <a:p>
            <a:r>
              <a:rPr lang="cs-CZ" dirty="0" err="1">
                <a:latin typeface="Calibri Light" pitchFamily="34" charset="0"/>
              </a:rPr>
              <a:t>Human</a:t>
            </a:r>
            <a:r>
              <a:rPr lang="cs-CZ" dirty="0">
                <a:latin typeface="Calibri Light" pitchFamily="34" charset="0"/>
              </a:rPr>
              <a:t> Dignity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Bioethics</a:t>
            </a:r>
            <a:r>
              <a:rPr lang="cs-CZ" dirty="0">
                <a:latin typeface="Calibri Light" pitchFamily="34" charset="0"/>
              </a:rPr>
              <a:t>: </a:t>
            </a:r>
            <a:r>
              <a:rPr lang="cs-CZ" dirty="0">
                <a:latin typeface="Calibri Light" pitchFamily="34" charset="0"/>
                <a:hlinkClick r:id="rId2"/>
              </a:rPr>
              <a:t>http://www.</a:t>
            </a:r>
            <a:r>
              <a:rPr lang="cs-CZ" dirty="0" err="1">
                <a:latin typeface="Calibri Light" pitchFamily="34" charset="0"/>
                <a:hlinkClick r:id="rId2"/>
              </a:rPr>
              <a:t>thenewatlantis.com</a:t>
            </a:r>
            <a:r>
              <a:rPr lang="cs-CZ" dirty="0">
                <a:latin typeface="Calibri Light" pitchFamily="34" charset="0"/>
                <a:hlinkClick r:id="rId2"/>
              </a:rPr>
              <a:t>/</a:t>
            </a:r>
            <a:r>
              <a:rPr lang="cs-CZ" dirty="0" err="1">
                <a:latin typeface="Calibri Light" pitchFamily="34" charset="0"/>
                <a:hlinkClick r:id="rId2"/>
              </a:rPr>
              <a:t>docLib</a:t>
            </a:r>
            <a:r>
              <a:rPr lang="cs-CZ" dirty="0">
                <a:latin typeface="Calibri Light" pitchFamily="34" charset="0"/>
                <a:hlinkClick r:id="rId2"/>
              </a:rPr>
              <a:t>/20091130_</a:t>
            </a:r>
            <a:r>
              <a:rPr lang="cs-CZ" dirty="0" err="1">
                <a:latin typeface="Calibri Light" pitchFamily="34" charset="0"/>
                <a:hlinkClick r:id="rId2"/>
              </a:rPr>
              <a:t>human</a:t>
            </a:r>
            <a:r>
              <a:rPr lang="cs-CZ" dirty="0">
                <a:latin typeface="Calibri Light" pitchFamily="34" charset="0"/>
                <a:hlinkClick r:id="rId2"/>
              </a:rPr>
              <a:t>_dignity.</a:t>
            </a:r>
            <a:r>
              <a:rPr lang="cs-CZ" dirty="0" err="1">
                <a:latin typeface="Calibri Light" pitchFamily="34" charset="0"/>
                <a:hlinkClick r:id="rId2"/>
              </a:rPr>
              <a:t>pdf</a:t>
            </a:r>
            <a:endParaRPr lang="cs-CZ" dirty="0">
              <a:latin typeface="Calibri Light" pitchFamily="34" charset="0"/>
            </a:endParaRPr>
          </a:p>
          <a:p>
            <a:r>
              <a:rPr lang="cs-CZ" dirty="0">
                <a:latin typeface="Calibri Light" pitchFamily="34" charset="0"/>
                <a:hlinkClick r:id="rId3"/>
              </a:rPr>
              <a:t>https://www.ncbi.nlm.nih.gov/pmc/articles/PMC300789/pdf/32701419.pdf</a:t>
            </a:r>
            <a:endParaRPr lang="cs-CZ" dirty="0">
              <a:latin typeface="Calibri Light" pitchFamily="34" charset="0"/>
            </a:endParaRPr>
          </a:p>
          <a:p>
            <a:r>
              <a:rPr lang="cs-CZ" dirty="0">
                <a:latin typeface="Calibri Light" pitchFamily="34" charset="0"/>
                <a:hlinkClick r:id="rId4"/>
              </a:rPr>
              <a:t>http://bmcmedethics.biomedcentral.com/articles/10.1186/1472-6939-7-2</a:t>
            </a:r>
            <a:endParaRPr lang="cs-CZ" dirty="0">
              <a:latin typeface="Calibri Light" pitchFamily="34" charset="0"/>
            </a:endParaRPr>
          </a:p>
          <a:p>
            <a:r>
              <a:rPr lang="cs-CZ" dirty="0" err="1">
                <a:latin typeface="Calibri Light" pitchFamily="34" charset="0"/>
              </a:rPr>
              <a:t>About</a:t>
            </a:r>
            <a:r>
              <a:rPr lang="cs-CZ" dirty="0">
                <a:latin typeface="Calibri Light" pitchFamily="34" charset="0"/>
              </a:rPr>
              <a:t> dignity: </a:t>
            </a:r>
            <a:r>
              <a:rPr lang="cs-CZ" dirty="0">
                <a:latin typeface="Calibri Light" pitchFamily="34" charset="0"/>
                <a:hlinkClick r:id="rId5"/>
              </a:rPr>
              <a:t>https://www.ncbi.nlm.nih.gov/pmc/articles/PMC300789/citedby/</a:t>
            </a:r>
            <a:endParaRPr lang="cs-CZ" dirty="0">
              <a:latin typeface="Calibri Light" pitchFamily="34" charset="0"/>
            </a:endParaRPr>
          </a:p>
          <a:p>
            <a:r>
              <a:rPr lang="en-US" dirty="0">
                <a:latin typeface="Calibri Light" pitchFamily="34" charset="0"/>
              </a:rPr>
              <a:t>Peel, Michael. “Human Rights and Medical Ethics.” </a:t>
            </a:r>
            <a:r>
              <a:rPr lang="en-US" i="1" dirty="0">
                <a:latin typeface="Calibri Light" pitchFamily="34" charset="0"/>
              </a:rPr>
              <a:t>Journal of the Royal Society of Medicine</a:t>
            </a:r>
            <a:r>
              <a:rPr lang="en-US" dirty="0">
                <a:latin typeface="Calibri Light" pitchFamily="34" charset="0"/>
              </a:rPr>
              <a:t> 98.4 (2005): 171–173. Print.</a:t>
            </a:r>
            <a:endParaRPr lang="cs-CZ" dirty="0">
              <a:latin typeface="Calibri Light" pitchFamily="34" charset="0"/>
            </a:endParaRPr>
          </a:p>
          <a:p>
            <a:r>
              <a:rPr lang="en-US" dirty="0" err="1">
                <a:latin typeface="Calibri Light" pitchFamily="34" charset="0"/>
              </a:rPr>
              <a:t>Mohanti</a:t>
            </a:r>
            <a:r>
              <a:rPr lang="en-US" dirty="0">
                <a:latin typeface="Calibri Light" pitchFamily="34" charset="0"/>
              </a:rPr>
              <a:t>, </a:t>
            </a:r>
            <a:r>
              <a:rPr lang="en-US" dirty="0" err="1">
                <a:latin typeface="Calibri Light" pitchFamily="34" charset="0"/>
              </a:rPr>
              <a:t>Bidhu</a:t>
            </a:r>
            <a:r>
              <a:rPr lang="en-US" dirty="0">
                <a:latin typeface="Calibri Light" pitchFamily="34" charset="0"/>
              </a:rPr>
              <a:t> K. “Ethics in Palliative Care.” </a:t>
            </a:r>
            <a:r>
              <a:rPr lang="en-US" i="1" dirty="0">
                <a:latin typeface="Calibri Light" pitchFamily="34" charset="0"/>
              </a:rPr>
              <a:t>Indian Journal of Palliative Care</a:t>
            </a:r>
            <a:r>
              <a:rPr lang="en-US" dirty="0">
                <a:latin typeface="Calibri Light" pitchFamily="34" charset="0"/>
              </a:rPr>
              <a:t> 15.2 (2009): 89–92. </a:t>
            </a:r>
            <a:r>
              <a:rPr lang="en-US" i="1" dirty="0">
                <a:latin typeface="Calibri Light" pitchFamily="34" charset="0"/>
              </a:rPr>
              <a:t>PMC</a:t>
            </a:r>
            <a:r>
              <a:rPr lang="en-US" dirty="0">
                <a:latin typeface="Calibri Light" pitchFamily="34" charset="0"/>
              </a:rPr>
              <a:t>. Web. 17 Feb. 2017.</a:t>
            </a:r>
            <a:endParaRPr lang="cs-CZ" dirty="0">
              <a:latin typeface="Calibri Light" pitchFamily="34" charset="0"/>
            </a:endParaRPr>
          </a:p>
          <a:p>
            <a:r>
              <a:rPr lang="en-US" dirty="0">
                <a:latin typeface="Calibri Light" pitchFamily="34" charset="0"/>
              </a:rPr>
              <a:t>Sharma, </a:t>
            </a:r>
            <a:r>
              <a:rPr lang="en-US" dirty="0" err="1">
                <a:latin typeface="Calibri Light" pitchFamily="34" charset="0"/>
              </a:rPr>
              <a:t>Himanshu</a:t>
            </a:r>
            <a:r>
              <a:rPr lang="en-US" dirty="0">
                <a:latin typeface="Calibri Light" pitchFamily="34" charset="0"/>
              </a:rPr>
              <a:t> et al. “End-of-Life Care: Indian Perspective.” </a:t>
            </a:r>
            <a:r>
              <a:rPr lang="en-US" i="1" dirty="0">
                <a:latin typeface="Calibri Light" pitchFamily="34" charset="0"/>
              </a:rPr>
              <a:t>Indian Journal of Psychiatry</a:t>
            </a:r>
            <a:r>
              <a:rPr lang="en-US" dirty="0">
                <a:latin typeface="Calibri Light" pitchFamily="34" charset="0"/>
              </a:rPr>
              <a:t> 55.Suppl 2 (2013): S293–S298. </a:t>
            </a:r>
            <a:r>
              <a:rPr lang="en-US" i="1" dirty="0">
                <a:latin typeface="Calibri Light" pitchFamily="34" charset="0"/>
              </a:rPr>
              <a:t>PMC</a:t>
            </a:r>
            <a:r>
              <a:rPr lang="en-US" dirty="0">
                <a:latin typeface="Calibri Light" pitchFamily="34" charset="0"/>
              </a:rPr>
              <a:t>. Web. 17 Feb. 2017.</a:t>
            </a:r>
            <a:endParaRPr lang="cs-CZ" dirty="0">
              <a:latin typeface="Calibri Light" pitchFamily="34" charset="0"/>
            </a:endParaRPr>
          </a:p>
          <a:p>
            <a:r>
              <a:rPr lang="cs-CZ" dirty="0">
                <a:latin typeface="Calibri Light" pitchFamily="34" charset="0"/>
                <a:hlinkClick r:id="rId6"/>
              </a:rPr>
              <a:t>https://www.amnesty.org/en/</a:t>
            </a:r>
            <a:endParaRPr lang="cs-CZ" dirty="0">
              <a:latin typeface="Calibri Light" pitchFamily="34" charset="0"/>
              <a:hlinkClick r:id="rId7"/>
            </a:endParaRPr>
          </a:p>
          <a:p>
            <a:r>
              <a:rPr lang="cs-CZ" dirty="0">
                <a:latin typeface="Calibri Light" pitchFamily="34" charset="0"/>
                <a:hlinkClick r:id="rId7"/>
              </a:rPr>
              <a:t>https://www.hrw.org/</a:t>
            </a:r>
            <a:endParaRPr lang="cs-CZ" dirty="0">
              <a:latin typeface="Calibri Light" pitchFamily="34" charset="0"/>
            </a:endParaRPr>
          </a:p>
          <a:p>
            <a:pPr>
              <a:buNone/>
            </a:pPr>
            <a:endParaRPr lang="cs-CZ" dirty="0">
              <a:latin typeface="Calibri Light" pitchFamily="34" charset="0"/>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2638" y="1481896"/>
            <a:ext cx="9624060" cy="4906889"/>
          </a:xfrm>
        </p:spPr>
        <p:txBody>
          <a:bodyPr/>
          <a:lstStyle/>
          <a:p>
            <a:pPr algn="l"/>
            <a:r>
              <a:rPr lang="en-US" sz="5400" b="1" dirty="0">
                <a:latin typeface="Calibri" pitchFamily="34" charset="0"/>
              </a:rPr>
              <a:t>Ontology</a:t>
            </a:r>
            <a:r>
              <a:rPr lang="en-US" sz="5400" dirty="0">
                <a:latin typeface="Calibri" pitchFamily="34" charset="0"/>
              </a:rPr>
              <a:t>,</a:t>
            </a:r>
            <a:br>
              <a:rPr lang="cs-CZ" sz="5400" dirty="0">
                <a:latin typeface="Calibri" pitchFamily="34" charset="0"/>
              </a:rPr>
            </a:br>
            <a:r>
              <a:rPr lang="en-US" sz="5400" dirty="0">
                <a:latin typeface="Calibri" pitchFamily="34" charset="0"/>
              </a:rPr>
              <a:t>the science of being,</a:t>
            </a:r>
            <a:br>
              <a:rPr lang="cs-CZ" sz="5400" dirty="0">
                <a:latin typeface="Calibri" pitchFamily="34" charset="0"/>
              </a:rPr>
            </a:br>
            <a:r>
              <a:rPr lang="en-US" sz="5400" dirty="0">
                <a:latin typeface="Calibri" pitchFamily="34" charset="0"/>
              </a:rPr>
              <a:t>is (since Aristotle)</a:t>
            </a:r>
            <a:br>
              <a:rPr lang="cs-CZ" sz="5400" dirty="0">
                <a:latin typeface="Calibri" pitchFamily="34" charset="0"/>
              </a:rPr>
            </a:br>
            <a:r>
              <a:rPr lang="cs-CZ" sz="5400" b="1" dirty="0" err="1">
                <a:latin typeface="Calibri" pitchFamily="34" charset="0"/>
              </a:rPr>
              <a:t>the</a:t>
            </a:r>
            <a:r>
              <a:rPr lang="cs-CZ" sz="5400" b="1" dirty="0">
                <a:latin typeface="Calibri" pitchFamily="34" charset="0"/>
              </a:rPr>
              <a:t> </a:t>
            </a:r>
            <a:r>
              <a:rPr lang="en-US" sz="5400" b="1" dirty="0">
                <a:latin typeface="Calibri" pitchFamily="34" charset="0"/>
              </a:rPr>
              <a:t>first philosophy</a:t>
            </a:r>
            <a:r>
              <a:rPr lang="en-US" sz="5400" dirty="0">
                <a:latin typeface="Calibri" pitchFamily="34" charset="0"/>
              </a:rPr>
              <a:t>.</a:t>
            </a:r>
            <a:endParaRPr lang="cs-CZ" sz="5400" dirty="0">
              <a:latin typeface="Calibri" pitchFamily="34" charset="0"/>
            </a:endParaRPr>
          </a:p>
        </p:txBody>
      </p:sp>
    </p:spTree>
  </p:cSld>
  <p:clrMapOvr>
    <a:masterClrMapping/>
  </p:clrMapOvr>
  <p:transition spd="slow">
    <p:fade/>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Sources</a:t>
            </a:r>
            <a:endParaRPr lang="cs-CZ" dirty="0">
              <a:latin typeface="Calibri" pitchFamily="34" charset="0"/>
            </a:endParaRPr>
          </a:p>
        </p:txBody>
      </p:sp>
      <p:sp>
        <p:nvSpPr>
          <p:cNvPr id="3" name="Zástupný symbol pro obsah 2"/>
          <p:cNvSpPr>
            <a:spLocks noGrp="1"/>
          </p:cNvSpPr>
          <p:nvPr>
            <p:ph idx="1"/>
          </p:nvPr>
        </p:nvSpPr>
        <p:spPr/>
        <p:txBody>
          <a:bodyPr>
            <a:normAutofit lnSpcReduction="10000"/>
          </a:bodyPr>
          <a:lstStyle/>
          <a:p>
            <a:r>
              <a:rPr lang="cs-CZ" dirty="0" err="1">
                <a:latin typeface="Calibri Light" pitchFamily="34" charset="0"/>
              </a:rPr>
              <a:t>Banks</a:t>
            </a:r>
            <a:r>
              <a:rPr lang="cs-CZ" dirty="0">
                <a:latin typeface="Calibri Light" pitchFamily="34" charset="0"/>
              </a:rPr>
              <a:t>, A., </a:t>
            </a:r>
            <a:r>
              <a:rPr lang="cs-CZ" dirty="0" err="1">
                <a:latin typeface="Calibri Light" pitchFamily="34" charset="0"/>
              </a:rPr>
              <a:t>Gallagher</a:t>
            </a:r>
            <a:r>
              <a:rPr lang="cs-CZ" dirty="0">
                <a:latin typeface="Calibri Light" pitchFamily="34" charset="0"/>
              </a:rPr>
              <a:t>, A. </a:t>
            </a:r>
            <a:r>
              <a:rPr lang="cs-CZ" i="1" dirty="0" err="1">
                <a:latin typeface="Calibri Light" pitchFamily="34" charset="0"/>
              </a:rPr>
              <a:t>Ethics</a:t>
            </a:r>
            <a:r>
              <a:rPr lang="cs-CZ" i="1" dirty="0">
                <a:latin typeface="Calibri Light" pitchFamily="34" charset="0"/>
              </a:rPr>
              <a:t> in </a:t>
            </a:r>
            <a:r>
              <a:rPr lang="cs-CZ" i="1" dirty="0" err="1">
                <a:latin typeface="Calibri Light" pitchFamily="34" charset="0"/>
              </a:rPr>
              <a:t>professional</a:t>
            </a:r>
            <a:r>
              <a:rPr lang="cs-CZ" i="1" dirty="0">
                <a:latin typeface="Calibri Light" pitchFamily="34" charset="0"/>
              </a:rPr>
              <a:t> </a:t>
            </a:r>
            <a:r>
              <a:rPr lang="cs-CZ" i="1" dirty="0" err="1">
                <a:latin typeface="Calibri Light" pitchFamily="34" charset="0"/>
              </a:rPr>
              <a:t>life</a:t>
            </a:r>
            <a:r>
              <a:rPr lang="cs-CZ" i="1" dirty="0">
                <a:latin typeface="Calibri Light" pitchFamily="34" charset="0"/>
              </a:rPr>
              <a:t>: </a:t>
            </a:r>
            <a:r>
              <a:rPr lang="cs-CZ" i="1" dirty="0" err="1">
                <a:latin typeface="Calibri Light" pitchFamily="34" charset="0"/>
              </a:rPr>
              <a:t>Virtues</a:t>
            </a:r>
            <a:r>
              <a:rPr lang="cs-CZ" i="1" dirty="0">
                <a:latin typeface="Calibri Light" pitchFamily="34" charset="0"/>
              </a:rPr>
              <a:t> </a:t>
            </a:r>
            <a:r>
              <a:rPr lang="cs-CZ" i="1" dirty="0" err="1">
                <a:latin typeface="Calibri Light" pitchFamily="34" charset="0"/>
              </a:rPr>
              <a:t>for</a:t>
            </a:r>
            <a:r>
              <a:rPr lang="cs-CZ" i="1" dirty="0">
                <a:latin typeface="Calibri Light" pitchFamily="34" charset="0"/>
              </a:rPr>
              <a:t> </a:t>
            </a:r>
            <a:r>
              <a:rPr lang="cs-CZ" i="1" dirty="0" err="1">
                <a:latin typeface="Calibri Light" pitchFamily="34" charset="0"/>
              </a:rPr>
              <a:t>health</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social</a:t>
            </a:r>
            <a:r>
              <a:rPr lang="cs-CZ" i="1" dirty="0">
                <a:latin typeface="Calibri Light" pitchFamily="34" charset="0"/>
              </a:rPr>
              <a:t> care</a:t>
            </a:r>
            <a:r>
              <a:rPr lang="cs-CZ" dirty="0">
                <a:latin typeface="Calibri Light" pitchFamily="34" charset="0"/>
              </a:rPr>
              <a:t>. London 2009. ISBN 978-0-230-507-19-7.</a:t>
            </a:r>
          </a:p>
          <a:p>
            <a:r>
              <a:rPr lang="cs-CZ" dirty="0" err="1">
                <a:latin typeface="Calibri Light" pitchFamily="34" charset="0"/>
              </a:rPr>
              <a:t>Hugman</a:t>
            </a:r>
            <a:r>
              <a:rPr lang="cs-CZ" dirty="0">
                <a:latin typeface="Calibri Light" pitchFamily="34" charset="0"/>
              </a:rPr>
              <a:t>, R. </a:t>
            </a:r>
            <a:r>
              <a:rPr lang="cs-CZ" i="1" dirty="0">
                <a:latin typeface="Calibri Light" pitchFamily="34" charset="0"/>
              </a:rPr>
              <a:t>New </a:t>
            </a:r>
            <a:r>
              <a:rPr lang="cs-CZ" i="1" dirty="0" err="1">
                <a:latin typeface="Calibri Light" pitchFamily="34" charset="0"/>
              </a:rPr>
              <a:t>Approaches</a:t>
            </a:r>
            <a:r>
              <a:rPr lang="cs-CZ" i="1" dirty="0">
                <a:latin typeface="Calibri Light" pitchFamily="34" charset="0"/>
              </a:rPr>
              <a:t> in </a:t>
            </a:r>
            <a:r>
              <a:rPr lang="cs-CZ" i="1" dirty="0" err="1">
                <a:latin typeface="Calibri Light" pitchFamily="34" charset="0"/>
              </a:rPr>
              <a:t>Ethics</a:t>
            </a:r>
            <a:r>
              <a:rPr lang="cs-CZ" i="1" dirty="0">
                <a:latin typeface="Calibri Light" pitchFamily="34" charset="0"/>
              </a:rPr>
              <a:t> </a:t>
            </a:r>
            <a:r>
              <a:rPr lang="cs-CZ" i="1" dirty="0" err="1">
                <a:latin typeface="Calibri Light" pitchFamily="34" charset="0"/>
              </a:rPr>
              <a:t>for</a:t>
            </a:r>
            <a:r>
              <a:rPr lang="cs-CZ" i="1" dirty="0">
                <a:latin typeface="Calibri Light" pitchFamily="34" charset="0"/>
              </a:rPr>
              <a:t> </a:t>
            </a:r>
            <a:r>
              <a:rPr lang="cs-CZ" i="1" dirty="0" err="1">
                <a:latin typeface="Calibri Light" pitchFamily="34" charset="0"/>
              </a:rPr>
              <a:t>the</a:t>
            </a:r>
            <a:r>
              <a:rPr lang="cs-CZ" i="1" dirty="0">
                <a:latin typeface="Calibri Light" pitchFamily="34" charset="0"/>
              </a:rPr>
              <a:t> </a:t>
            </a:r>
            <a:r>
              <a:rPr lang="cs-CZ" i="1" dirty="0" err="1">
                <a:latin typeface="Calibri Light" pitchFamily="34" charset="0"/>
              </a:rPr>
              <a:t>Caring</a:t>
            </a:r>
            <a:r>
              <a:rPr lang="cs-CZ" i="1" dirty="0">
                <a:latin typeface="Calibri Light" pitchFamily="34" charset="0"/>
              </a:rPr>
              <a:t> </a:t>
            </a:r>
            <a:r>
              <a:rPr lang="cs-CZ" i="1" dirty="0" err="1">
                <a:latin typeface="Calibri Light" pitchFamily="34" charset="0"/>
              </a:rPr>
              <a:t>Professions</a:t>
            </a:r>
            <a:r>
              <a:rPr lang="cs-CZ" dirty="0">
                <a:latin typeface="Calibri Light" pitchFamily="34" charset="0"/>
              </a:rPr>
              <a:t>. London 2005. ISBN 978-14039-1471-2.</a:t>
            </a:r>
          </a:p>
          <a:p>
            <a:r>
              <a:rPr lang="cs-CZ" dirty="0" err="1">
                <a:latin typeface="Calibri Light" pitchFamily="34" charset="0"/>
              </a:rPr>
              <a:t>Rowson</a:t>
            </a:r>
            <a:r>
              <a:rPr lang="cs-CZ" dirty="0">
                <a:latin typeface="Calibri Light" pitchFamily="34" charset="0"/>
              </a:rPr>
              <a:t>, R. </a:t>
            </a:r>
            <a:r>
              <a:rPr lang="cs-CZ" i="1" dirty="0" err="1">
                <a:latin typeface="Calibri Light" pitchFamily="34" charset="0"/>
              </a:rPr>
              <a:t>Working</a:t>
            </a:r>
            <a:r>
              <a:rPr lang="cs-CZ" i="1" dirty="0">
                <a:latin typeface="Calibri Light" pitchFamily="34" charset="0"/>
              </a:rPr>
              <a:t> </a:t>
            </a:r>
            <a:r>
              <a:rPr lang="cs-CZ" i="1" dirty="0" err="1">
                <a:latin typeface="Calibri Light" pitchFamily="34" charset="0"/>
              </a:rPr>
              <a:t>Ethics</a:t>
            </a:r>
            <a:r>
              <a:rPr lang="cs-CZ" i="1" dirty="0">
                <a:latin typeface="Calibri Light" pitchFamily="34" charset="0"/>
              </a:rPr>
              <a:t>: </a:t>
            </a:r>
            <a:r>
              <a:rPr lang="cs-CZ" i="1" dirty="0" err="1">
                <a:latin typeface="Calibri Light" pitchFamily="34" charset="0"/>
              </a:rPr>
              <a:t>How</a:t>
            </a:r>
            <a:r>
              <a:rPr lang="cs-CZ" i="1" dirty="0">
                <a:latin typeface="Calibri Light" pitchFamily="34" charset="0"/>
              </a:rPr>
              <a:t> to </a:t>
            </a:r>
            <a:r>
              <a:rPr lang="cs-CZ" i="1" dirty="0" err="1">
                <a:latin typeface="Calibri Light" pitchFamily="34" charset="0"/>
              </a:rPr>
              <a:t>be</a:t>
            </a:r>
            <a:r>
              <a:rPr lang="cs-CZ" i="1" dirty="0">
                <a:latin typeface="Calibri Light" pitchFamily="34" charset="0"/>
              </a:rPr>
              <a:t> Fair in a </a:t>
            </a:r>
            <a:r>
              <a:rPr lang="cs-CZ" i="1" dirty="0" err="1">
                <a:latin typeface="Calibri Light" pitchFamily="34" charset="0"/>
              </a:rPr>
              <a:t>Culturally</a:t>
            </a:r>
            <a:r>
              <a:rPr lang="cs-CZ" i="1" dirty="0">
                <a:latin typeface="Calibri Light" pitchFamily="34" charset="0"/>
              </a:rPr>
              <a:t> </a:t>
            </a:r>
            <a:r>
              <a:rPr lang="cs-CZ" i="1" dirty="0" err="1">
                <a:latin typeface="Calibri Light" pitchFamily="34" charset="0"/>
              </a:rPr>
              <a:t>Complex</a:t>
            </a:r>
            <a:r>
              <a:rPr lang="cs-CZ" i="1" dirty="0">
                <a:latin typeface="Calibri Light" pitchFamily="34" charset="0"/>
              </a:rPr>
              <a:t> </a:t>
            </a:r>
            <a:r>
              <a:rPr lang="cs-CZ" i="1" dirty="0" err="1">
                <a:latin typeface="Calibri Light" pitchFamily="34" charset="0"/>
              </a:rPr>
              <a:t>World</a:t>
            </a:r>
            <a:r>
              <a:rPr lang="cs-CZ" dirty="0">
                <a:latin typeface="Calibri Light" pitchFamily="34" charset="0"/>
              </a:rPr>
              <a:t>. London 2006. ISBN 978-1-85302-750-5.</a:t>
            </a:r>
          </a:p>
          <a:p>
            <a:pPr>
              <a:buNone/>
            </a:pPr>
            <a:r>
              <a:rPr lang="en-US" b="1" dirty="0">
                <a:latin typeface="Calibri Light" pitchFamily="34" charset="0"/>
                <a:hlinkClick r:id="rId2"/>
              </a:rPr>
              <a:t>Convention on Human Rights and Biomedicine</a:t>
            </a:r>
            <a:endParaRPr lang="en-US" b="1" dirty="0">
              <a:latin typeface="Calibri Light" pitchFamily="34" charset="0"/>
            </a:endParaRPr>
          </a:p>
          <a:p>
            <a:pPr>
              <a:buNone/>
            </a:pPr>
            <a:r>
              <a:rPr lang="cs-CZ" b="1" dirty="0" err="1">
                <a:latin typeface="Calibri Light" pitchFamily="34" charset="0"/>
                <a:hlinkClick r:id="rId3"/>
              </a:rPr>
              <a:t>Ethics</a:t>
            </a:r>
            <a:r>
              <a:rPr lang="cs-CZ" b="1" dirty="0">
                <a:latin typeface="Calibri Light" pitchFamily="34" charset="0"/>
                <a:hlinkClick r:id="rId3"/>
              </a:rPr>
              <a:t> </a:t>
            </a:r>
            <a:r>
              <a:rPr lang="cs-CZ" b="1" dirty="0" err="1">
                <a:latin typeface="Calibri Light" pitchFamily="34" charset="0"/>
                <a:hlinkClick r:id="rId3"/>
              </a:rPr>
              <a:t>Cases</a:t>
            </a:r>
            <a:r>
              <a:rPr lang="cs-CZ" b="1" dirty="0">
                <a:latin typeface="Calibri Light" pitchFamily="34" charset="0"/>
                <a:hlinkClick r:id="rId3"/>
              </a:rPr>
              <a:t> Index</a:t>
            </a:r>
            <a:endParaRPr lang="cs-CZ" b="1" dirty="0">
              <a:latin typeface="Calibri Light" pitchFamily="34" charset="0"/>
            </a:endParaRPr>
          </a:p>
          <a:p>
            <a:pPr>
              <a:buNone/>
            </a:pPr>
            <a:r>
              <a:rPr lang="cs-CZ" b="1" dirty="0" err="1">
                <a:latin typeface="Calibri Light" pitchFamily="34" charset="0"/>
                <a:hlinkClick r:id="rId4"/>
              </a:rPr>
              <a:t>History</a:t>
            </a:r>
            <a:r>
              <a:rPr lang="cs-CZ" b="1" dirty="0">
                <a:latin typeface="Calibri Light" pitchFamily="34" charset="0"/>
                <a:hlinkClick r:id="rId4"/>
              </a:rPr>
              <a:t> </a:t>
            </a:r>
            <a:r>
              <a:rPr lang="cs-CZ" b="1" dirty="0" err="1">
                <a:latin typeface="Calibri Light" pitchFamily="34" charset="0"/>
                <a:hlinkClick r:id="rId4"/>
              </a:rPr>
              <a:t>of</a:t>
            </a:r>
            <a:r>
              <a:rPr lang="cs-CZ" b="1" dirty="0">
                <a:latin typeface="Calibri Light" pitchFamily="34" charset="0"/>
                <a:hlinkClick r:id="rId4"/>
              </a:rPr>
              <a:t> AMA </a:t>
            </a:r>
            <a:r>
              <a:rPr lang="cs-CZ" b="1" dirty="0" err="1">
                <a:latin typeface="Calibri Light" pitchFamily="34" charset="0"/>
                <a:hlinkClick r:id="rId4"/>
              </a:rPr>
              <a:t>Ethics</a:t>
            </a:r>
            <a:endParaRPr lang="cs-CZ" b="1" dirty="0">
              <a:latin typeface="Calibri Light" pitchFamily="34" charset="0"/>
            </a:endParaRPr>
          </a:p>
        </p:txBody>
      </p:sp>
    </p:spTree>
  </p:cSld>
  <p:clrMapOvr>
    <a:masterClrMapping/>
  </p:clrMapOvr>
  <p:transition spd="slow">
    <p:fad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4988" y="71892"/>
            <a:ext cx="9624060" cy="1016673"/>
          </a:xfrm>
        </p:spPr>
        <p:txBody>
          <a:bodyPr/>
          <a:lstStyle/>
          <a:p>
            <a:r>
              <a:rPr lang="cs-CZ" dirty="0" err="1">
                <a:latin typeface="Calibri" pitchFamily="34" charset="0"/>
              </a:rPr>
              <a:t>Bibliography</a:t>
            </a:r>
            <a:endParaRPr lang="cs-CZ" dirty="0">
              <a:latin typeface="Calibri" pitchFamily="34" charset="0"/>
            </a:endParaRPr>
          </a:p>
        </p:txBody>
      </p:sp>
      <p:sp>
        <p:nvSpPr>
          <p:cNvPr id="3" name="Zástupný symbol pro obsah 2"/>
          <p:cNvSpPr>
            <a:spLocks noGrp="1"/>
          </p:cNvSpPr>
          <p:nvPr>
            <p:ph idx="1"/>
          </p:nvPr>
        </p:nvSpPr>
        <p:spPr/>
        <p:txBody>
          <a:bodyPr>
            <a:normAutofit fontScale="92500" lnSpcReduction="20000"/>
          </a:bodyPr>
          <a:lstStyle/>
          <a:p>
            <a:r>
              <a:rPr lang="en-US" dirty="0">
                <a:latin typeface="Calibri Light" pitchFamily="34" charset="0"/>
                <a:hlinkClick r:id="rId3"/>
              </a:rPr>
              <a:t>Debate Noam Chomsky &amp; Michel Foucault - On human nature [</a:t>
            </a:r>
            <a:r>
              <a:rPr lang="cs-CZ" dirty="0" err="1">
                <a:latin typeface="Calibri Light" pitchFamily="34" charset="0"/>
                <a:hlinkClick r:id="rId3"/>
              </a:rPr>
              <a:t>English</a:t>
            </a:r>
            <a:r>
              <a:rPr lang="cs-CZ" dirty="0">
                <a:latin typeface="Calibri Light" pitchFamily="34" charset="0"/>
                <a:hlinkClick r:id="rId3"/>
              </a:rPr>
              <a:t> s</a:t>
            </a:r>
            <a:r>
              <a:rPr lang="en-US" dirty="0" err="1">
                <a:latin typeface="Calibri Light" pitchFamily="34" charset="0"/>
                <a:hlinkClick r:id="rId3"/>
              </a:rPr>
              <a:t>ubtitled</a:t>
            </a:r>
            <a:r>
              <a:rPr lang="en-US" dirty="0">
                <a:latin typeface="Calibri Light" pitchFamily="34" charset="0"/>
                <a:hlinkClick r:id="rId3"/>
              </a:rPr>
              <a:t>] </a:t>
            </a:r>
            <a:endParaRPr lang="cs-CZ" dirty="0">
              <a:latin typeface="Calibri Light" pitchFamily="34" charset="0"/>
            </a:endParaRPr>
          </a:p>
          <a:p>
            <a:r>
              <a:rPr lang="cs-CZ" dirty="0">
                <a:latin typeface="Calibri Light" pitchFamily="34" charset="0"/>
                <a:hlinkClick r:id="rId4"/>
              </a:rPr>
              <a:t>A</a:t>
            </a:r>
            <a:r>
              <a:rPr lang="fr-FR" dirty="0">
                <a:latin typeface="Calibri Light" pitchFamily="34" charset="0"/>
                <a:hlinkClick r:id="rId4"/>
              </a:rPr>
              <a:t> biographical portrait of Jacques Derrida</a:t>
            </a:r>
            <a:r>
              <a:rPr lang="cs-CZ" dirty="0">
                <a:latin typeface="Calibri Light" pitchFamily="34" charset="0"/>
                <a:hlinkClick r:id="rId4"/>
              </a:rPr>
              <a:t>. </a:t>
            </a:r>
            <a:r>
              <a:rPr lang="en-US" dirty="0">
                <a:latin typeface="Calibri Light" pitchFamily="34" charset="0"/>
                <a:hlinkClick r:id="rId4"/>
              </a:rPr>
              <a:t>The film also follows Derrida during a trip to South Africa where he visits Nelson Mandela's former prison cell and discusses forgiveness with university students. Derrida states that his own childhood experiences with anti-Semitism have heightened his sensitivity to racial issues.</a:t>
            </a:r>
            <a:endParaRPr lang="cs-CZ" dirty="0">
              <a:latin typeface="Calibri Light" pitchFamily="34" charset="0"/>
            </a:endParaRPr>
          </a:p>
          <a:p>
            <a:r>
              <a:rPr lang="cs-CZ" dirty="0" err="1">
                <a:latin typeface="Calibri Light" pitchFamily="34" charset="0"/>
                <a:hlinkClick r:id="rId5"/>
              </a:rPr>
              <a:t>Jacques</a:t>
            </a:r>
            <a:r>
              <a:rPr lang="cs-CZ" dirty="0">
                <a:latin typeface="Calibri Light" pitchFamily="34" charset="0"/>
                <a:hlinkClick r:id="rId5"/>
              </a:rPr>
              <a:t> </a:t>
            </a:r>
            <a:r>
              <a:rPr lang="cs-CZ" dirty="0" err="1">
                <a:latin typeface="Calibri Light" pitchFamily="34" charset="0"/>
                <a:hlinkClick r:id="rId5"/>
              </a:rPr>
              <a:t>Derrida</a:t>
            </a:r>
            <a:r>
              <a:rPr lang="cs-CZ" dirty="0">
                <a:latin typeface="Calibri Light" pitchFamily="34" charset="0"/>
                <a:hlinkClick r:id="rId5"/>
              </a:rPr>
              <a:t>: "</a:t>
            </a:r>
            <a:r>
              <a:rPr lang="cs-CZ" dirty="0" err="1">
                <a:latin typeface="Calibri Light" pitchFamily="34" charset="0"/>
                <a:hlinkClick r:id="rId5"/>
              </a:rPr>
              <a:t>What</a:t>
            </a:r>
            <a:r>
              <a:rPr lang="cs-CZ" dirty="0">
                <a:latin typeface="Calibri Light" pitchFamily="34" charset="0"/>
                <a:hlinkClick r:id="rId5"/>
              </a:rPr>
              <a:t> </a:t>
            </a:r>
            <a:r>
              <a:rPr lang="cs-CZ" dirty="0" err="1">
                <a:latin typeface="Calibri Light" pitchFamily="34" charset="0"/>
                <a:hlinkClick r:id="rId5"/>
              </a:rPr>
              <a:t>Comes</a:t>
            </a:r>
            <a:r>
              <a:rPr lang="cs-CZ" dirty="0">
                <a:latin typeface="Calibri Light" pitchFamily="34" charset="0"/>
                <a:hlinkClick r:id="rId5"/>
              </a:rPr>
              <a:t> </a:t>
            </a:r>
            <a:r>
              <a:rPr lang="cs-CZ" dirty="0" err="1">
                <a:latin typeface="Calibri Light" pitchFamily="34" charset="0"/>
                <a:hlinkClick r:id="rId5"/>
              </a:rPr>
              <a:t>Before</a:t>
            </a:r>
            <a:r>
              <a:rPr lang="cs-CZ" dirty="0">
                <a:latin typeface="Calibri Light" pitchFamily="34" charset="0"/>
                <a:hlinkClick r:id="rId5"/>
              </a:rPr>
              <a:t> </a:t>
            </a:r>
            <a:r>
              <a:rPr lang="cs-CZ" dirty="0" err="1">
                <a:latin typeface="Calibri Light" pitchFamily="34" charset="0"/>
                <a:hlinkClick r:id="rId5"/>
              </a:rPr>
              <a:t>The</a:t>
            </a:r>
            <a:r>
              <a:rPr lang="cs-CZ" dirty="0">
                <a:latin typeface="Calibri Light" pitchFamily="34" charset="0"/>
                <a:hlinkClick r:id="rId5"/>
              </a:rPr>
              <a:t> </a:t>
            </a:r>
            <a:r>
              <a:rPr lang="cs-CZ" dirty="0" err="1">
                <a:latin typeface="Calibri Light" pitchFamily="34" charset="0"/>
                <a:hlinkClick r:id="rId5"/>
              </a:rPr>
              <a:t>Question</a:t>
            </a:r>
            <a:r>
              <a:rPr lang="cs-CZ" dirty="0">
                <a:latin typeface="Calibri Light" pitchFamily="34" charset="0"/>
                <a:hlinkClick r:id="rId5"/>
              </a:rPr>
              <a:t>?"</a:t>
            </a:r>
            <a:r>
              <a:rPr lang="cs-CZ" b="1" dirty="0">
                <a:latin typeface="Calibri Light" pitchFamily="34" charset="0"/>
                <a:hlinkClick r:id="rId5"/>
              </a:rPr>
              <a:t> </a:t>
            </a:r>
            <a:r>
              <a:rPr lang="cs-CZ" dirty="0">
                <a:latin typeface="Calibri Light" pitchFamily="34" charset="0"/>
                <a:hlinkClick r:id="rId5"/>
              </a:rPr>
              <a:t>– video</a:t>
            </a:r>
            <a:endParaRPr lang="cs-CZ" dirty="0">
              <a:latin typeface="Calibri Light" pitchFamily="34" charset="0"/>
            </a:endParaRPr>
          </a:p>
          <a:p>
            <a:r>
              <a:rPr lang="en-US" dirty="0">
                <a:latin typeface="Calibri Light" pitchFamily="34" charset="0"/>
                <a:hlinkClick r:id="rId6"/>
              </a:rPr>
              <a:t>Jacques Derrida On "Forgiving The Unforgivable" </a:t>
            </a:r>
            <a:endParaRPr lang="cs-CZ" dirty="0">
              <a:latin typeface="Calibri Light" pitchFamily="34" charset="0"/>
            </a:endParaRPr>
          </a:p>
          <a:p>
            <a:r>
              <a:rPr lang="cs-CZ" dirty="0" err="1">
                <a:latin typeface="Calibri Light" pitchFamily="34" charset="0"/>
              </a:rPr>
              <a:t>Persons</a:t>
            </a:r>
            <a:r>
              <a:rPr lang="cs-CZ" dirty="0">
                <a:latin typeface="Calibri Light" pitchFamily="34" charset="0"/>
              </a:rPr>
              <a:t> </a:t>
            </a:r>
            <a:r>
              <a:rPr lang="cs-CZ" dirty="0" err="1">
                <a:latin typeface="Calibri Light" pitchFamily="34" charset="0"/>
              </a:rPr>
              <a:t>and</a:t>
            </a:r>
            <a:r>
              <a:rPr lang="cs-CZ" dirty="0">
                <a:latin typeface="Calibri Light" pitchFamily="34" charset="0"/>
              </a:rPr>
              <a:t> Non-</a:t>
            </a:r>
            <a:r>
              <a:rPr lang="cs-CZ" dirty="0" err="1">
                <a:latin typeface="Calibri Light" pitchFamily="34" charset="0"/>
              </a:rPr>
              <a:t>Persons</a:t>
            </a:r>
            <a:r>
              <a:rPr lang="cs-CZ" dirty="0">
                <a:latin typeface="Calibri Light" pitchFamily="34" charset="0"/>
              </a:rPr>
              <a:t>: </a:t>
            </a:r>
            <a:r>
              <a:rPr lang="cs-CZ" dirty="0">
                <a:latin typeface="Calibri Light" pitchFamily="34" charset="0"/>
                <a:hlinkClick r:id="rId7"/>
              </a:rPr>
              <a:t>http://www.</a:t>
            </a:r>
            <a:r>
              <a:rPr lang="cs-CZ" dirty="0" err="1">
                <a:latin typeface="Calibri Light" pitchFamily="34" charset="0"/>
                <a:hlinkClick r:id="rId7"/>
              </a:rPr>
              <a:t>animal</a:t>
            </a:r>
            <a:r>
              <a:rPr lang="cs-CZ" dirty="0">
                <a:latin typeface="Calibri Light" pitchFamily="34" charset="0"/>
                <a:hlinkClick r:id="rId7"/>
              </a:rPr>
              <a:t>-</a:t>
            </a:r>
            <a:r>
              <a:rPr lang="cs-CZ" dirty="0" err="1">
                <a:latin typeface="Calibri Light" pitchFamily="34" charset="0"/>
                <a:hlinkClick r:id="rId7"/>
              </a:rPr>
              <a:t>rights</a:t>
            </a:r>
            <a:r>
              <a:rPr lang="cs-CZ" dirty="0">
                <a:latin typeface="Calibri Light" pitchFamily="34" charset="0"/>
                <a:hlinkClick r:id="rId7"/>
              </a:rPr>
              <a:t>-</a:t>
            </a:r>
            <a:r>
              <a:rPr lang="cs-CZ" dirty="0" err="1">
                <a:latin typeface="Calibri Light" pitchFamily="34" charset="0"/>
                <a:hlinkClick r:id="rId7"/>
              </a:rPr>
              <a:t>library.com</a:t>
            </a:r>
            <a:r>
              <a:rPr lang="cs-CZ" dirty="0">
                <a:latin typeface="Calibri Light" pitchFamily="34" charset="0"/>
                <a:hlinkClick r:id="rId7"/>
              </a:rPr>
              <a:t>/</a:t>
            </a:r>
            <a:r>
              <a:rPr lang="cs-CZ" dirty="0" err="1">
                <a:latin typeface="Calibri Light" pitchFamily="34" charset="0"/>
                <a:hlinkClick r:id="rId7"/>
              </a:rPr>
              <a:t>texts</a:t>
            </a:r>
            <a:r>
              <a:rPr lang="cs-CZ" dirty="0">
                <a:latin typeface="Calibri Light" pitchFamily="34" charset="0"/>
                <a:hlinkClick r:id="rId7"/>
              </a:rPr>
              <a:t>-m/midgley01.htm</a:t>
            </a:r>
            <a:endParaRPr lang="en-US" b="1" dirty="0">
              <a:latin typeface="Calibri Light" pitchFamily="34" charset="0"/>
            </a:endParaRPr>
          </a:p>
          <a:p>
            <a:endParaRPr lang="cs-CZ" dirty="0">
              <a:latin typeface="Calibri Light" pitchFamily="34" charset="0"/>
            </a:endParaRPr>
          </a:p>
        </p:txBody>
      </p:sp>
    </p:spTree>
  </p:cSld>
  <p:clrMapOvr>
    <a:masterClrMapping/>
  </p:clrMapOvr>
  <p:transition spd="slow">
    <p:fad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Bibliography</a:t>
            </a:r>
            <a:endParaRPr lang="cs-CZ" dirty="0">
              <a:latin typeface="Calibri" pitchFamily="34" charset="0"/>
            </a:endParaRPr>
          </a:p>
        </p:txBody>
      </p:sp>
      <p:sp>
        <p:nvSpPr>
          <p:cNvPr id="3" name="Zástupný symbol pro obsah 2"/>
          <p:cNvSpPr>
            <a:spLocks noGrp="1"/>
          </p:cNvSpPr>
          <p:nvPr>
            <p:ph idx="1"/>
          </p:nvPr>
        </p:nvSpPr>
        <p:spPr/>
        <p:txBody>
          <a:bodyPr>
            <a:normAutofit fontScale="92500" lnSpcReduction="10000"/>
          </a:bodyPr>
          <a:lstStyle/>
          <a:p>
            <a:r>
              <a:rPr lang="en-US" cap="all" dirty="0">
                <a:latin typeface="Calibri Light" pitchFamily="34" charset="0"/>
              </a:rPr>
              <a:t>Archer</a:t>
            </a:r>
            <a:r>
              <a:rPr lang="en-US" dirty="0">
                <a:latin typeface="Calibri Light" pitchFamily="34" charset="0"/>
              </a:rPr>
              <a:t>, Margaret </a:t>
            </a:r>
            <a:r>
              <a:rPr lang="en-US" dirty="0" err="1">
                <a:latin typeface="Calibri Light" pitchFamily="34" charset="0"/>
              </a:rPr>
              <a:t>Scotford</a:t>
            </a:r>
            <a:r>
              <a:rPr lang="en-US" dirty="0">
                <a:latin typeface="Calibri Light" pitchFamily="34" charset="0"/>
              </a:rPr>
              <a:t>. </a:t>
            </a:r>
            <a:r>
              <a:rPr lang="en-US" i="1" dirty="0">
                <a:latin typeface="Calibri Light" pitchFamily="34" charset="0"/>
              </a:rPr>
              <a:t>Being human: the problem of agency</a:t>
            </a:r>
            <a:r>
              <a:rPr lang="en-US" dirty="0">
                <a:latin typeface="Calibri Light" pitchFamily="34" charset="0"/>
              </a:rPr>
              <a:t> [online]. Cambridge, U.K.: Cambridge University Press, 2000 [cit. 2014-03-06]. </a:t>
            </a:r>
            <a:r>
              <a:rPr lang="en-US" dirty="0" err="1">
                <a:latin typeface="Calibri Light" pitchFamily="34" charset="0"/>
              </a:rPr>
              <a:t>Dostupné</a:t>
            </a:r>
            <a:r>
              <a:rPr lang="en-US" dirty="0">
                <a:latin typeface="Calibri Light" pitchFamily="34" charset="0"/>
              </a:rPr>
              <a:t> z: </a:t>
            </a:r>
            <a:r>
              <a:rPr lang="en-US" dirty="0">
                <a:latin typeface="Calibri Light" pitchFamily="34" charset="0"/>
                <a:hlinkClick r:id="rId3"/>
              </a:rPr>
              <a:t>http://site.ebrary.com/lib/natl/Doc?id=10065232</a:t>
            </a:r>
            <a:r>
              <a:rPr lang="en-US" dirty="0">
                <a:latin typeface="Calibri Light" pitchFamily="34" charset="0"/>
              </a:rPr>
              <a:t>.</a:t>
            </a:r>
            <a:endParaRPr lang="cs-CZ" dirty="0">
              <a:latin typeface="Calibri Light" pitchFamily="34" charset="0"/>
            </a:endParaRPr>
          </a:p>
          <a:p>
            <a:r>
              <a:rPr lang="de-DE" cap="all" dirty="0">
                <a:latin typeface="Calibri Light" pitchFamily="34" charset="0"/>
              </a:rPr>
              <a:t>Buber</a:t>
            </a:r>
            <a:r>
              <a:rPr lang="de-DE" dirty="0">
                <a:latin typeface="Calibri Light" pitchFamily="34" charset="0"/>
              </a:rPr>
              <a:t>, Martin. </a:t>
            </a:r>
            <a:r>
              <a:rPr lang="de-DE" i="1" dirty="0">
                <a:latin typeface="Calibri Light" pitchFamily="34" charset="0"/>
              </a:rPr>
              <a:t>Urdistanz und Beziehung</a:t>
            </a:r>
            <a:r>
              <a:rPr lang="de-DE" dirty="0">
                <a:latin typeface="Calibri Light" pitchFamily="34" charset="0"/>
              </a:rPr>
              <a:t>. 4., verb. Aufl. Heidelberg: Schneider, ©1978. 57 s. Beiträge zu einer philosophischen Anthropologie / Martin Buber; I. ISBN 3-7953-0019-3.</a:t>
            </a:r>
            <a:endParaRPr lang="cs-CZ" dirty="0">
              <a:latin typeface="Calibri Light" pitchFamily="34" charset="0"/>
            </a:endParaRPr>
          </a:p>
          <a:p>
            <a:r>
              <a:rPr lang="en-US" cap="all" dirty="0" err="1">
                <a:latin typeface="Calibri Light" pitchFamily="34" charset="0"/>
              </a:rPr>
              <a:t>Carruthers</a:t>
            </a:r>
            <a:r>
              <a:rPr lang="en-US" dirty="0">
                <a:latin typeface="Calibri Light" pitchFamily="34" charset="0"/>
              </a:rPr>
              <a:t>, Peter. </a:t>
            </a:r>
            <a:r>
              <a:rPr lang="en-US" i="1" dirty="0">
                <a:latin typeface="Calibri Light" pitchFamily="34" charset="0"/>
              </a:rPr>
              <a:t>Introducing persons: theories and arguments in the philosophy of mind</a:t>
            </a:r>
            <a:r>
              <a:rPr lang="en-US" dirty="0">
                <a:latin typeface="Calibri Light" pitchFamily="34" charset="0"/>
              </a:rPr>
              <a:t> [online]. London: </a:t>
            </a:r>
            <a:r>
              <a:rPr lang="en-US" dirty="0" err="1">
                <a:latin typeface="Calibri Light" pitchFamily="34" charset="0"/>
              </a:rPr>
              <a:t>Routledge</a:t>
            </a:r>
            <a:r>
              <a:rPr lang="en-US" dirty="0">
                <a:latin typeface="Calibri Light" pitchFamily="34" charset="0"/>
              </a:rPr>
              <a:t>, 1995, ©1986 [cit. 2014-03-06]. </a:t>
            </a:r>
            <a:r>
              <a:rPr lang="en-US" dirty="0" err="1">
                <a:latin typeface="Calibri Light" pitchFamily="34" charset="0"/>
              </a:rPr>
              <a:t>Dostupné</a:t>
            </a:r>
            <a:r>
              <a:rPr lang="en-US" dirty="0">
                <a:latin typeface="Calibri Light" pitchFamily="34" charset="0"/>
              </a:rPr>
              <a:t> z: http://site.ebrary.com/lib/natl/Doc?id=10017096.</a:t>
            </a:r>
            <a:endParaRPr lang="cs-CZ" dirty="0">
              <a:latin typeface="Calibri Light" pitchFamily="34" charset="0"/>
            </a:endParaRPr>
          </a:p>
        </p:txBody>
      </p:sp>
    </p:spTree>
  </p:cSld>
  <p:clrMapOvr>
    <a:masterClrMapping/>
  </p:clrMapOvr>
  <p:transition spd="slow">
    <p:fad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Bibliography</a:t>
            </a:r>
            <a:endParaRPr lang="cs-CZ" dirty="0">
              <a:latin typeface="Calibri" pitchFamily="34" charset="0"/>
            </a:endParaRPr>
          </a:p>
        </p:txBody>
      </p:sp>
      <p:sp>
        <p:nvSpPr>
          <p:cNvPr id="3" name="Zástupný symbol pro obsah 2"/>
          <p:cNvSpPr>
            <a:spLocks noGrp="1"/>
          </p:cNvSpPr>
          <p:nvPr>
            <p:ph idx="1"/>
          </p:nvPr>
        </p:nvSpPr>
        <p:spPr/>
        <p:txBody>
          <a:bodyPr>
            <a:normAutofit fontScale="92500" lnSpcReduction="20000"/>
          </a:bodyPr>
          <a:lstStyle/>
          <a:p>
            <a:r>
              <a:rPr lang="en-US" cap="all" dirty="0" err="1">
                <a:latin typeface="Calibri Light" pitchFamily="34" charset="0"/>
              </a:rPr>
              <a:t>Egonsson</a:t>
            </a:r>
            <a:r>
              <a:rPr lang="en-US" dirty="0">
                <a:latin typeface="Calibri Light" pitchFamily="34" charset="0"/>
              </a:rPr>
              <a:t>, Dan. </a:t>
            </a:r>
            <a:r>
              <a:rPr lang="en-US" i="1" dirty="0">
                <a:latin typeface="Calibri Light" pitchFamily="34" charset="0"/>
              </a:rPr>
              <a:t>Dimensions of dignity: the moral importance of being human</a:t>
            </a:r>
            <a:r>
              <a:rPr lang="en-US" dirty="0">
                <a:latin typeface="Calibri Light" pitchFamily="34" charset="0"/>
              </a:rPr>
              <a:t>. Dordrecht: </a:t>
            </a:r>
            <a:r>
              <a:rPr lang="en-US" dirty="0" err="1">
                <a:latin typeface="Calibri Light" pitchFamily="34" charset="0"/>
              </a:rPr>
              <a:t>Kluwer</a:t>
            </a:r>
            <a:r>
              <a:rPr lang="en-US" dirty="0">
                <a:latin typeface="Calibri Light" pitchFamily="34" charset="0"/>
              </a:rPr>
              <a:t> Academic Publishers, 1998. x, 256 s. ISBN 0-7923-5068-5.</a:t>
            </a:r>
            <a:endParaRPr lang="cs-CZ" dirty="0">
              <a:latin typeface="Calibri Light" pitchFamily="34" charset="0"/>
            </a:endParaRPr>
          </a:p>
          <a:p>
            <a:r>
              <a:rPr lang="cs-CZ" u="sng" dirty="0">
                <a:latin typeface="Calibri Light" pitchFamily="34" charset="0"/>
                <a:hlinkClick r:id="rId3"/>
              </a:rPr>
              <a:t>MARCEL, Gabriel. </a:t>
            </a:r>
            <a:r>
              <a:rPr lang="cs-CZ" u="sng" dirty="0" err="1">
                <a:latin typeface="Calibri Light" pitchFamily="34" charset="0"/>
              </a:rPr>
              <a:t>Who</a:t>
            </a:r>
            <a:r>
              <a:rPr lang="cs-CZ" u="sng" dirty="0">
                <a:latin typeface="Calibri Light" pitchFamily="34" charset="0"/>
              </a:rPr>
              <a:t> are </a:t>
            </a:r>
            <a:r>
              <a:rPr lang="cs-CZ" u="sng" dirty="0" err="1">
                <a:latin typeface="Calibri Light" pitchFamily="34" charset="0"/>
              </a:rPr>
              <a:t>you</a:t>
            </a:r>
            <a:r>
              <a:rPr lang="cs-CZ" u="sng" dirty="0">
                <a:latin typeface="Calibri Light" pitchFamily="34" charset="0"/>
              </a:rPr>
              <a:t>?</a:t>
            </a:r>
            <a:endParaRPr lang="cs-CZ" dirty="0">
              <a:latin typeface="Calibri Light" pitchFamily="34" charset="0"/>
            </a:endParaRPr>
          </a:p>
          <a:p>
            <a:r>
              <a:rPr lang="en-US" cap="all" dirty="0">
                <a:latin typeface="Calibri Light" pitchFamily="34" charset="0"/>
              </a:rPr>
              <a:t>Mitchell</a:t>
            </a:r>
            <a:r>
              <a:rPr lang="en-US" dirty="0">
                <a:latin typeface="Calibri Light" pitchFamily="34" charset="0"/>
              </a:rPr>
              <a:t>, Joshua. </a:t>
            </a:r>
            <a:r>
              <a:rPr lang="en-US" i="1" dirty="0">
                <a:latin typeface="Calibri Light" pitchFamily="34" charset="0"/>
              </a:rPr>
              <a:t>Plato's fable: on the mortal condition in shadowy times</a:t>
            </a:r>
            <a:r>
              <a:rPr lang="en-US" dirty="0">
                <a:latin typeface="Calibri Light" pitchFamily="34" charset="0"/>
              </a:rPr>
              <a:t> [online]. Princeton: Princeton University Press, ©2006. New forum books [cit. 2014-03-06]. </a:t>
            </a:r>
            <a:r>
              <a:rPr lang="en-US" dirty="0" err="1">
                <a:latin typeface="Calibri Light" pitchFamily="34" charset="0"/>
              </a:rPr>
              <a:t>Dostupné</a:t>
            </a:r>
            <a:r>
              <a:rPr lang="en-US" dirty="0">
                <a:latin typeface="Calibri Light" pitchFamily="34" charset="0"/>
              </a:rPr>
              <a:t> z: </a:t>
            </a:r>
            <a:r>
              <a:rPr lang="en-US" dirty="0">
                <a:latin typeface="Calibri Light" pitchFamily="34" charset="0"/>
                <a:hlinkClick r:id="rId4"/>
              </a:rPr>
              <a:t>http://site.ebrary.com/lib/natl/Doc?id=10284020</a:t>
            </a:r>
            <a:endParaRPr lang="cs-CZ" dirty="0">
              <a:latin typeface="Calibri Light" pitchFamily="34" charset="0"/>
            </a:endParaRPr>
          </a:p>
          <a:p>
            <a:r>
              <a:rPr lang="de-DE" cap="all" dirty="0">
                <a:latin typeface="Calibri Light" pitchFamily="34" charset="0"/>
              </a:rPr>
              <a:t>Haupt</a:t>
            </a:r>
            <a:r>
              <a:rPr lang="de-DE" dirty="0">
                <a:latin typeface="Calibri Light" pitchFamily="34" charset="0"/>
              </a:rPr>
              <a:t>, Andreas. </a:t>
            </a:r>
            <a:r>
              <a:rPr lang="de-DE" i="1" dirty="0">
                <a:latin typeface="Calibri Light" pitchFamily="34" charset="0"/>
              </a:rPr>
              <a:t>Der dritte Weg: Martin Bubers Spätwerk im Spannungsfeld von philosophischer Anthropologie und gläubigem Humanismus</a:t>
            </a:r>
            <a:r>
              <a:rPr lang="de-DE" dirty="0">
                <a:latin typeface="Calibri Light" pitchFamily="34" charset="0"/>
              </a:rPr>
              <a:t>. München: Utz, ©2001. 228 s. ISBN 3-8316-0068-6</a:t>
            </a:r>
            <a:r>
              <a:rPr lang="de-DE" dirty="0"/>
              <a:t>.</a:t>
            </a:r>
            <a:endParaRPr lang="cs-CZ" dirty="0"/>
          </a:p>
        </p:txBody>
      </p:sp>
    </p:spTree>
  </p:cSld>
  <p:clrMapOvr>
    <a:masterClrMapping/>
  </p:clrMapOvr>
  <p:transition spd="slow">
    <p:fad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Bibliography</a:t>
            </a:r>
            <a:endParaRPr lang="cs-CZ" dirty="0">
              <a:latin typeface="Calibri" pitchFamily="34" charset="0"/>
            </a:endParaRPr>
          </a:p>
        </p:txBody>
      </p:sp>
      <p:sp>
        <p:nvSpPr>
          <p:cNvPr id="3" name="Zástupný symbol pro obsah 2"/>
          <p:cNvSpPr>
            <a:spLocks noGrp="1"/>
          </p:cNvSpPr>
          <p:nvPr>
            <p:ph idx="1"/>
          </p:nvPr>
        </p:nvSpPr>
        <p:spPr/>
        <p:txBody>
          <a:bodyPr>
            <a:normAutofit fontScale="85000" lnSpcReduction="20000"/>
          </a:bodyPr>
          <a:lstStyle/>
          <a:p>
            <a:r>
              <a:rPr lang="de-DE" i="1" dirty="0">
                <a:latin typeface="Calibri Light" pitchFamily="34" charset="0"/>
              </a:rPr>
              <a:t>Ich denke, also bin ich </a:t>
            </a:r>
            <a:r>
              <a:rPr lang="de-DE" i="1" dirty="0" err="1">
                <a:latin typeface="Calibri Light" pitchFamily="34" charset="0"/>
              </a:rPr>
              <a:t>Ich</a:t>
            </a:r>
            <a:r>
              <a:rPr lang="de-DE" i="1" dirty="0">
                <a:latin typeface="Calibri Light" pitchFamily="34" charset="0"/>
              </a:rPr>
              <a:t>?: das Selbst zwischen Neurobiologie, Philosophie und Religion</a:t>
            </a:r>
            <a:r>
              <a:rPr lang="de-DE" dirty="0">
                <a:latin typeface="Calibri Light" pitchFamily="34" charset="0"/>
              </a:rPr>
              <a:t>. Göttingen: </a:t>
            </a:r>
            <a:r>
              <a:rPr lang="de-DE" dirty="0" err="1">
                <a:latin typeface="Calibri Light" pitchFamily="34" charset="0"/>
              </a:rPr>
              <a:t>Vandenhoeck</a:t>
            </a:r>
            <a:r>
              <a:rPr lang="de-DE" dirty="0">
                <a:latin typeface="Calibri Light" pitchFamily="34" charset="0"/>
              </a:rPr>
              <a:t> &amp; Ruprecht, [2011]. 221 s. Religion, Theologie und Naturwissenschaft = Religion, </a:t>
            </a:r>
            <a:r>
              <a:rPr lang="de-DE" dirty="0" err="1">
                <a:latin typeface="Calibri Light" pitchFamily="34" charset="0"/>
              </a:rPr>
              <a:t>theology</a:t>
            </a:r>
            <a:r>
              <a:rPr lang="de-DE" dirty="0">
                <a:latin typeface="Calibri Light" pitchFamily="34" charset="0"/>
              </a:rPr>
              <a:t>, </a:t>
            </a:r>
            <a:r>
              <a:rPr lang="de-DE" dirty="0" err="1">
                <a:latin typeface="Calibri Light" pitchFamily="34" charset="0"/>
              </a:rPr>
              <a:t>and</a:t>
            </a:r>
            <a:r>
              <a:rPr lang="de-DE" dirty="0">
                <a:latin typeface="Calibri Light" pitchFamily="34" charset="0"/>
              </a:rPr>
              <a:t> </a:t>
            </a:r>
            <a:r>
              <a:rPr lang="de-DE" dirty="0" err="1">
                <a:latin typeface="Calibri Light" pitchFamily="34" charset="0"/>
              </a:rPr>
              <a:t>natural</a:t>
            </a:r>
            <a:r>
              <a:rPr lang="de-DE" dirty="0">
                <a:latin typeface="Calibri Light" pitchFamily="34" charset="0"/>
              </a:rPr>
              <a:t> </a:t>
            </a:r>
            <a:r>
              <a:rPr lang="de-DE" dirty="0" err="1">
                <a:latin typeface="Calibri Light" pitchFamily="34" charset="0"/>
              </a:rPr>
              <a:t>science</a:t>
            </a:r>
            <a:r>
              <a:rPr lang="de-DE" dirty="0">
                <a:latin typeface="Calibri Light" pitchFamily="34" charset="0"/>
              </a:rPr>
              <a:t>; Band 14. ISBN 978-3-525-56963-4.</a:t>
            </a:r>
            <a:endParaRPr lang="cs-CZ" b="1" dirty="0">
              <a:latin typeface="Calibri Light" pitchFamily="34" charset="0"/>
            </a:endParaRPr>
          </a:p>
          <a:p>
            <a:r>
              <a:rPr lang="en-US" cap="all" dirty="0">
                <a:latin typeface="Calibri Light" pitchFamily="34" charset="0"/>
              </a:rPr>
              <a:t>Jackson</a:t>
            </a:r>
            <a:r>
              <a:rPr lang="en-US" dirty="0">
                <a:latin typeface="Calibri Light" pitchFamily="34" charset="0"/>
              </a:rPr>
              <a:t>, Michael. </a:t>
            </a:r>
            <a:r>
              <a:rPr lang="en-US" i="1" dirty="0">
                <a:latin typeface="Calibri Light" pitchFamily="34" charset="0"/>
              </a:rPr>
              <a:t>Between one and one another</a:t>
            </a:r>
            <a:r>
              <a:rPr lang="en-US" dirty="0">
                <a:latin typeface="Calibri Light" pitchFamily="34" charset="0"/>
              </a:rPr>
              <a:t> [online]. Berkeley: University of California Press, ©2012 [cit. 2014-03-06]. </a:t>
            </a:r>
            <a:r>
              <a:rPr lang="en-US" dirty="0" err="1">
                <a:latin typeface="Calibri Light" pitchFamily="34" charset="0"/>
              </a:rPr>
              <a:t>Dostupné</a:t>
            </a:r>
            <a:r>
              <a:rPr lang="en-US" dirty="0">
                <a:latin typeface="Calibri Light" pitchFamily="34" charset="0"/>
              </a:rPr>
              <a:t> z: </a:t>
            </a:r>
            <a:r>
              <a:rPr lang="en-US" dirty="0">
                <a:latin typeface="Calibri Light" pitchFamily="34" charset="0"/>
                <a:hlinkClick r:id="rId3"/>
              </a:rPr>
              <a:t>http://site.ebrary.com/lib/natl/Doc?id=10518903</a:t>
            </a:r>
            <a:r>
              <a:rPr lang="en-US" dirty="0">
                <a:latin typeface="Calibri Light" pitchFamily="34" charset="0"/>
              </a:rPr>
              <a:t>.</a:t>
            </a:r>
            <a:endParaRPr lang="cs-CZ" dirty="0">
              <a:latin typeface="Calibri Light" pitchFamily="34" charset="0"/>
            </a:endParaRPr>
          </a:p>
          <a:p>
            <a:r>
              <a:rPr lang="en-US" cap="all" dirty="0">
                <a:latin typeface="Calibri Light" pitchFamily="34" charset="0"/>
              </a:rPr>
              <a:t>Klein</a:t>
            </a:r>
            <a:r>
              <a:rPr lang="en-US" dirty="0">
                <a:latin typeface="Calibri Light" pitchFamily="34" charset="0"/>
              </a:rPr>
              <a:t>, Terrance W. </a:t>
            </a:r>
            <a:r>
              <a:rPr lang="en-US" i="1" dirty="0">
                <a:latin typeface="Calibri Light" pitchFamily="34" charset="0"/>
              </a:rPr>
              <a:t>The nature of the soul: the soul as narrative</a:t>
            </a:r>
            <a:r>
              <a:rPr lang="en-US" dirty="0">
                <a:latin typeface="Calibri Light" pitchFamily="34" charset="0"/>
              </a:rPr>
              <a:t> [online]. </a:t>
            </a:r>
            <a:r>
              <a:rPr lang="en-US" dirty="0" err="1">
                <a:latin typeface="Calibri Light" pitchFamily="34" charset="0"/>
              </a:rPr>
              <a:t>Farnham</a:t>
            </a:r>
            <a:r>
              <a:rPr lang="en-US" dirty="0">
                <a:latin typeface="Calibri Light" pitchFamily="34" charset="0"/>
              </a:rPr>
              <a:t>, Surrey, England: </a:t>
            </a:r>
            <a:r>
              <a:rPr lang="en-US" dirty="0" err="1">
                <a:latin typeface="Calibri Light" pitchFamily="34" charset="0"/>
              </a:rPr>
              <a:t>Ashgate</a:t>
            </a:r>
            <a:r>
              <a:rPr lang="en-US" dirty="0">
                <a:latin typeface="Calibri Light" pitchFamily="34" charset="0"/>
              </a:rPr>
              <a:t>, 2012. </a:t>
            </a:r>
            <a:r>
              <a:rPr lang="en-US" dirty="0" err="1">
                <a:latin typeface="Calibri Light" pitchFamily="34" charset="0"/>
              </a:rPr>
              <a:t>Ashgate</a:t>
            </a:r>
            <a:r>
              <a:rPr lang="en-US" dirty="0">
                <a:latin typeface="Calibri Light" pitchFamily="34" charset="0"/>
              </a:rPr>
              <a:t> new critical thinking in religion, theology, and biblical studies [cit. 2014-03-06]. </a:t>
            </a:r>
            <a:r>
              <a:rPr lang="en-US" dirty="0" err="1">
                <a:latin typeface="Calibri Light" pitchFamily="34" charset="0"/>
              </a:rPr>
              <a:t>Dostupné</a:t>
            </a:r>
            <a:r>
              <a:rPr lang="en-US" dirty="0">
                <a:latin typeface="Calibri Light" pitchFamily="34" charset="0"/>
              </a:rPr>
              <a:t> z: </a:t>
            </a:r>
            <a:r>
              <a:rPr lang="en-US" dirty="0">
                <a:latin typeface="Calibri Light" pitchFamily="34" charset="0"/>
                <a:hlinkClick r:id="rId4"/>
              </a:rPr>
              <a:t>http://site.ebrary.com/lib/natl/Doc?id=10596959</a:t>
            </a:r>
            <a:endParaRPr lang="cs-CZ" dirty="0">
              <a:latin typeface="Calibri Light" pitchFamily="34" charset="0"/>
            </a:endParaRPr>
          </a:p>
          <a:p>
            <a:r>
              <a:rPr lang="fr-FR" cap="all" dirty="0">
                <a:latin typeface="Calibri Light" pitchFamily="34" charset="0"/>
              </a:rPr>
              <a:t>Lévinas</a:t>
            </a:r>
            <a:r>
              <a:rPr lang="fr-FR" dirty="0">
                <a:latin typeface="Calibri Light" pitchFamily="34" charset="0"/>
              </a:rPr>
              <a:t>, Emmanuel. </a:t>
            </a:r>
            <a:r>
              <a:rPr lang="fr-FR" i="1" dirty="0">
                <a:latin typeface="Calibri Light" pitchFamily="34" charset="0"/>
              </a:rPr>
              <a:t>Hors sujet</a:t>
            </a:r>
            <a:r>
              <a:rPr lang="fr-FR" dirty="0">
                <a:latin typeface="Calibri Light" pitchFamily="34" charset="0"/>
              </a:rPr>
              <a:t>. Paris: Librairie générale française, 1997, ©1987. 220 s. Biblio essays. ISBN 2-253-94246-4.</a:t>
            </a:r>
            <a:endParaRPr lang="cs-CZ" dirty="0">
              <a:latin typeface="Calibri Light" pitchFamily="34" charset="0"/>
            </a:endParaRPr>
          </a:p>
        </p:txBody>
      </p:sp>
    </p:spTree>
  </p:cSld>
  <p:clrMapOvr>
    <a:masterClrMapping/>
  </p:clrMapOvr>
  <p:transition spd="slow">
    <p:fad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Bibliography</a:t>
            </a:r>
            <a:endParaRPr lang="cs-CZ" dirty="0">
              <a:latin typeface="Calibri" pitchFamily="34" charset="0"/>
            </a:endParaRPr>
          </a:p>
        </p:txBody>
      </p:sp>
      <p:sp>
        <p:nvSpPr>
          <p:cNvPr id="3" name="Zástupný symbol pro obsah 2"/>
          <p:cNvSpPr>
            <a:spLocks noGrp="1"/>
          </p:cNvSpPr>
          <p:nvPr>
            <p:ph idx="1"/>
          </p:nvPr>
        </p:nvSpPr>
        <p:spPr/>
        <p:txBody>
          <a:bodyPr>
            <a:normAutofit fontScale="85000" lnSpcReduction="10000"/>
          </a:bodyPr>
          <a:lstStyle/>
          <a:p>
            <a:r>
              <a:rPr lang="en-US" cap="all" dirty="0">
                <a:latin typeface="Calibri Light" pitchFamily="34" charset="0"/>
              </a:rPr>
              <a:t>Stables</a:t>
            </a:r>
            <a:r>
              <a:rPr lang="en-US" dirty="0">
                <a:latin typeface="Calibri Light" pitchFamily="34" charset="0"/>
              </a:rPr>
              <a:t>, Andrew. </a:t>
            </a:r>
            <a:r>
              <a:rPr lang="en-US" i="1" dirty="0">
                <a:latin typeface="Calibri Light" pitchFamily="34" charset="0"/>
              </a:rPr>
              <a:t>Be(com)</a:t>
            </a:r>
            <a:r>
              <a:rPr lang="en-US" i="1" dirty="0" err="1">
                <a:latin typeface="Calibri Light" pitchFamily="34" charset="0"/>
              </a:rPr>
              <a:t>ing</a:t>
            </a:r>
            <a:r>
              <a:rPr lang="en-US" i="1" dirty="0">
                <a:latin typeface="Calibri Light" pitchFamily="34" charset="0"/>
              </a:rPr>
              <a:t> human: </a:t>
            </a:r>
            <a:r>
              <a:rPr lang="en-US" i="1" dirty="0" err="1">
                <a:latin typeface="Calibri Light" pitchFamily="34" charset="0"/>
              </a:rPr>
              <a:t>semiosis</a:t>
            </a:r>
            <a:r>
              <a:rPr lang="en-US" i="1" dirty="0">
                <a:latin typeface="Calibri Light" pitchFamily="34" charset="0"/>
              </a:rPr>
              <a:t> and the myth of reason</a:t>
            </a:r>
            <a:r>
              <a:rPr lang="en-US" dirty="0">
                <a:latin typeface="Calibri Light" pitchFamily="34" charset="0"/>
              </a:rPr>
              <a:t> [online]. Rotterdam: Sense Publishers, 2012. Educational futures: rethinking theory and practice; v. 56 [cit. 2014-03-06]. </a:t>
            </a:r>
            <a:r>
              <a:rPr lang="en-US" dirty="0" err="1">
                <a:latin typeface="Calibri Light" pitchFamily="34" charset="0"/>
              </a:rPr>
              <a:t>Dostupné</a:t>
            </a:r>
            <a:r>
              <a:rPr lang="en-US" dirty="0">
                <a:latin typeface="Calibri Light" pitchFamily="34" charset="0"/>
              </a:rPr>
              <a:t> z: </a:t>
            </a:r>
            <a:r>
              <a:rPr lang="en-US" dirty="0">
                <a:latin typeface="Calibri Light" pitchFamily="34" charset="0"/>
                <a:hlinkClick r:id="rId3"/>
              </a:rPr>
              <a:t>http://site.ebrary.com/lib/natl/Doc?id=10614828</a:t>
            </a:r>
            <a:r>
              <a:rPr lang="en-US" dirty="0">
                <a:latin typeface="Calibri Light" pitchFamily="34" charset="0"/>
              </a:rPr>
              <a:t>.</a:t>
            </a:r>
            <a:endParaRPr lang="cs-CZ" dirty="0">
              <a:latin typeface="Calibri Light" pitchFamily="34" charset="0"/>
            </a:endParaRPr>
          </a:p>
          <a:p>
            <a:r>
              <a:rPr lang="cs-CZ" cap="all" dirty="0" err="1">
                <a:latin typeface="Calibri Light" pitchFamily="34" charset="0"/>
              </a:rPr>
              <a:t>Weinstone</a:t>
            </a:r>
            <a:r>
              <a:rPr lang="cs-CZ" dirty="0">
                <a:latin typeface="Calibri Light" pitchFamily="34" charset="0"/>
              </a:rPr>
              <a:t>, </a:t>
            </a:r>
            <a:r>
              <a:rPr lang="cs-CZ" dirty="0" err="1">
                <a:latin typeface="Calibri Light" pitchFamily="34" charset="0"/>
              </a:rPr>
              <a:t>Ann</a:t>
            </a:r>
            <a:r>
              <a:rPr lang="cs-CZ" dirty="0">
                <a:latin typeface="Calibri Light" pitchFamily="34" charset="0"/>
              </a:rPr>
              <a:t>. </a:t>
            </a:r>
            <a:r>
              <a:rPr lang="cs-CZ" i="1" dirty="0" err="1">
                <a:latin typeface="Calibri Light" pitchFamily="34" charset="0"/>
              </a:rPr>
              <a:t>Avatar</a:t>
            </a:r>
            <a:r>
              <a:rPr lang="cs-CZ" i="1" dirty="0">
                <a:latin typeface="Calibri Light" pitchFamily="34" charset="0"/>
              </a:rPr>
              <a:t> </a:t>
            </a:r>
            <a:r>
              <a:rPr lang="cs-CZ" i="1" dirty="0" err="1">
                <a:latin typeface="Calibri Light" pitchFamily="34" charset="0"/>
              </a:rPr>
              <a:t>bodies</a:t>
            </a:r>
            <a:r>
              <a:rPr lang="cs-CZ" i="1" dirty="0">
                <a:latin typeface="Calibri Light" pitchFamily="34" charset="0"/>
              </a:rPr>
              <a:t>: a tantra </a:t>
            </a:r>
            <a:r>
              <a:rPr lang="cs-CZ" i="1" dirty="0" err="1">
                <a:latin typeface="Calibri Light" pitchFamily="34" charset="0"/>
              </a:rPr>
              <a:t>for</a:t>
            </a:r>
            <a:r>
              <a:rPr lang="cs-CZ" i="1" dirty="0">
                <a:latin typeface="Calibri Light" pitchFamily="34" charset="0"/>
              </a:rPr>
              <a:t> </a:t>
            </a:r>
            <a:r>
              <a:rPr lang="cs-CZ" i="1" dirty="0" err="1">
                <a:latin typeface="Calibri Light" pitchFamily="34" charset="0"/>
              </a:rPr>
              <a:t>posthumanism</a:t>
            </a:r>
            <a:r>
              <a:rPr lang="cs-CZ" dirty="0">
                <a:latin typeface="Calibri Light" pitchFamily="34" charset="0"/>
              </a:rPr>
              <a:t> [online]. Minneapolis, MN: University </a:t>
            </a:r>
            <a:r>
              <a:rPr lang="cs-CZ" dirty="0" err="1">
                <a:latin typeface="Calibri Light" pitchFamily="34" charset="0"/>
              </a:rPr>
              <a:t>of</a:t>
            </a:r>
            <a:r>
              <a:rPr lang="cs-CZ" dirty="0">
                <a:latin typeface="Calibri Light" pitchFamily="34" charset="0"/>
              </a:rPr>
              <a:t> Minnesota </a:t>
            </a:r>
            <a:r>
              <a:rPr lang="cs-CZ" dirty="0" err="1">
                <a:latin typeface="Calibri Light" pitchFamily="34" charset="0"/>
              </a:rPr>
              <a:t>Press</a:t>
            </a:r>
            <a:r>
              <a:rPr lang="cs-CZ" dirty="0">
                <a:latin typeface="Calibri Light" pitchFamily="34" charset="0"/>
              </a:rPr>
              <a:t>, ©2004. </a:t>
            </a:r>
            <a:r>
              <a:rPr lang="cs-CZ" dirty="0" err="1">
                <a:latin typeface="Calibri Light" pitchFamily="34" charset="0"/>
              </a:rPr>
              <a:t>Electronic</a:t>
            </a:r>
            <a:r>
              <a:rPr lang="cs-CZ" dirty="0">
                <a:latin typeface="Calibri Light" pitchFamily="34" charset="0"/>
              </a:rPr>
              <a:t> </a:t>
            </a:r>
            <a:r>
              <a:rPr lang="cs-CZ" dirty="0" err="1">
                <a:latin typeface="Calibri Light" pitchFamily="34" charset="0"/>
              </a:rPr>
              <a:t>mediations</a:t>
            </a:r>
            <a:r>
              <a:rPr lang="cs-CZ" dirty="0">
                <a:latin typeface="Calibri Light" pitchFamily="34" charset="0"/>
              </a:rPr>
              <a:t>; v. 10 [cit. 2014-03-06]. Dostupné z: </a:t>
            </a:r>
            <a:r>
              <a:rPr lang="cs-CZ" dirty="0">
                <a:latin typeface="Calibri Light" pitchFamily="34" charset="0"/>
                <a:hlinkClick r:id="rId4"/>
              </a:rPr>
              <a:t>http://site.ebrary.com/lib/natl/Doc?id=10151255</a:t>
            </a:r>
            <a:r>
              <a:rPr lang="cs-CZ" dirty="0">
                <a:latin typeface="Calibri Light" pitchFamily="34" charset="0"/>
              </a:rPr>
              <a:t>.</a:t>
            </a:r>
          </a:p>
          <a:p>
            <a:r>
              <a:rPr lang="de-DE" cap="all" dirty="0" err="1">
                <a:latin typeface="Calibri Light" pitchFamily="34" charset="0"/>
              </a:rPr>
              <a:t>Wilwert</a:t>
            </a:r>
            <a:r>
              <a:rPr lang="de-DE" dirty="0">
                <a:latin typeface="Calibri Light" pitchFamily="34" charset="0"/>
              </a:rPr>
              <a:t>, Patrick. </a:t>
            </a:r>
            <a:r>
              <a:rPr lang="de-DE" i="1" dirty="0">
                <a:latin typeface="Calibri Light" pitchFamily="34" charset="0"/>
              </a:rPr>
              <a:t>Philosophische Anthropologie als Grundlagenwissenschaft?: Studien zu Max Scheler und Helmuth Plessner</a:t>
            </a:r>
            <a:r>
              <a:rPr lang="de-DE" dirty="0">
                <a:latin typeface="Calibri Light" pitchFamily="34" charset="0"/>
              </a:rPr>
              <a:t>. Würzburg: Königshausen &amp; Neumann, ©2009. 199 s. Trierer Studien zur Kulturphilosophie. Paradigmen menschlicher Orientierung; Bd. 17. ISBN 978-3-8260-4066-5.</a:t>
            </a:r>
            <a:endParaRPr lang="cs-CZ" dirty="0">
              <a:latin typeface="Calibri Light" pitchFamily="34" charset="0"/>
            </a:endParaRPr>
          </a:p>
          <a:p>
            <a:pPr>
              <a:buNone/>
            </a:pPr>
            <a:endParaRPr lang="en-US" b="1" dirty="0">
              <a:latin typeface="Calibri Light" pitchFamily="34" charset="0"/>
            </a:endParaRPr>
          </a:p>
          <a:p>
            <a:endParaRPr lang="cs-CZ" dirty="0">
              <a:latin typeface="Calibri Light" pitchFamily="34" charset="0"/>
            </a:endParaRPr>
          </a:p>
        </p:txBody>
      </p:sp>
    </p:spTree>
  </p:cSld>
  <p:clrMapOvr>
    <a:masterClrMapping/>
  </p:clrMapOvr>
  <p:transition spd="slow">
    <p:fad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Bibliography</a:t>
            </a:r>
            <a:endParaRPr lang="cs-CZ" dirty="0">
              <a:latin typeface="Calibri" pitchFamily="34" charset="0"/>
            </a:endParaRPr>
          </a:p>
        </p:txBody>
      </p:sp>
      <p:sp>
        <p:nvSpPr>
          <p:cNvPr id="3" name="Zástupný symbol pro obsah 2"/>
          <p:cNvSpPr>
            <a:spLocks noGrp="1"/>
          </p:cNvSpPr>
          <p:nvPr>
            <p:ph idx="1"/>
          </p:nvPr>
        </p:nvSpPr>
        <p:spPr>
          <a:xfrm>
            <a:off x="294139" y="1398867"/>
            <a:ext cx="10105123" cy="5875020"/>
          </a:xfrm>
        </p:spPr>
        <p:txBody>
          <a:bodyPr>
            <a:normAutofit fontScale="85000" lnSpcReduction="20000"/>
          </a:bodyPr>
          <a:lstStyle/>
          <a:p>
            <a:endParaRPr lang="en-US" dirty="0"/>
          </a:p>
          <a:p>
            <a:r>
              <a:rPr lang="en-US" dirty="0">
                <a:latin typeface="Calibri Light" pitchFamily="34" charset="0"/>
                <a:hlinkClick r:id="rId2"/>
              </a:rPr>
              <a:t>R. </a:t>
            </a:r>
            <a:r>
              <a:rPr lang="en-US" dirty="0" err="1">
                <a:latin typeface="Calibri Light" pitchFamily="34" charset="0"/>
                <a:hlinkClick r:id="rId2"/>
              </a:rPr>
              <a:t>Rorty</a:t>
            </a:r>
            <a:r>
              <a:rPr lang="en-US" dirty="0">
                <a:latin typeface="Calibri Light" pitchFamily="34" charset="0"/>
                <a:hlinkClick r:id="rId2"/>
              </a:rPr>
              <a:t>: On Human Rights </a:t>
            </a:r>
            <a:endParaRPr lang="en-US" dirty="0">
              <a:latin typeface="Calibri Light" pitchFamily="34" charset="0"/>
            </a:endParaRPr>
          </a:p>
          <a:p>
            <a:r>
              <a:rPr lang="en-US" dirty="0">
                <a:latin typeface="Calibri Light" pitchFamily="34" charset="0"/>
                <a:hlinkClick r:id="rId3"/>
              </a:rPr>
              <a:t>B. Schaefer: Foundations of HR </a:t>
            </a:r>
            <a:endParaRPr lang="en-US" dirty="0">
              <a:latin typeface="Calibri Light" pitchFamily="34" charset="0"/>
            </a:endParaRPr>
          </a:p>
          <a:p>
            <a:r>
              <a:rPr lang="en-US" dirty="0">
                <a:latin typeface="Calibri Light" pitchFamily="34" charset="0"/>
                <a:hlinkClick r:id="rId4"/>
              </a:rPr>
              <a:t>M. Macdonald: Natural Rights </a:t>
            </a:r>
            <a:endParaRPr lang="en-US" dirty="0">
              <a:latin typeface="Calibri Light" pitchFamily="34" charset="0"/>
            </a:endParaRPr>
          </a:p>
          <a:p>
            <a:r>
              <a:rPr lang="en-US" dirty="0">
                <a:latin typeface="Calibri Light" pitchFamily="34" charset="0"/>
                <a:hlinkClick r:id="rId5"/>
              </a:rPr>
              <a:t>T. </a:t>
            </a:r>
            <a:r>
              <a:rPr lang="en-US" dirty="0" err="1">
                <a:latin typeface="Calibri Light" pitchFamily="34" charset="0"/>
                <a:hlinkClick r:id="rId5"/>
              </a:rPr>
              <a:t>Machula</a:t>
            </a:r>
            <a:r>
              <a:rPr lang="en-US" dirty="0">
                <a:latin typeface="Calibri Light" pitchFamily="34" charset="0"/>
                <a:hlinkClick r:id="rId5"/>
              </a:rPr>
              <a:t>: Natural Law </a:t>
            </a:r>
            <a:endParaRPr lang="en-US" dirty="0">
              <a:latin typeface="Calibri Light" pitchFamily="34" charset="0"/>
            </a:endParaRPr>
          </a:p>
          <a:p>
            <a:r>
              <a:rPr lang="en-US" dirty="0">
                <a:latin typeface="Calibri Light" pitchFamily="34" charset="0"/>
                <a:hlinkClick r:id="rId6"/>
              </a:rPr>
              <a:t>R. A. Primus: Rights Theory and Practice </a:t>
            </a:r>
            <a:endParaRPr lang="en-US" dirty="0">
              <a:latin typeface="Calibri Light" pitchFamily="34" charset="0"/>
            </a:endParaRPr>
          </a:p>
          <a:p>
            <a:r>
              <a:rPr lang="en-US" dirty="0">
                <a:latin typeface="Calibri Light" pitchFamily="34" charset="0"/>
                <a:hlinkClick r:id="rId7"/>
              </a:rPr>
              <a:t>M. </a:t>
            </a:r>
            <a:r>
              <a:rPr lang="en-US" dirty="0" err="1">
                <a:latin typeface="Calibri Light" pitchFamily="34" charset="0"/>
                <a:hlinkClick r:id="rId7"/>
              </a:rPr>
              <a:t>Poovery</a:t>
            </a:r>
            <a:r>
              <a:rPr lang="en-US" dirty="0">
                <a:latin typeface="Calibri Light" pitchFamily="34" charset="0"/>
                <a:hlinkClick r:id="rId7"/>
              </a:rPr>
              <a:t>: Abortion and Death </a:t>
            </a:r>
            <a:endParaRPr lang="en-US" dirty="0">
              <a:latin typeface="Calibri Light" pitchFamily="34" charset="0"/>
            </a:endParaRPr>
          </a:p>
          <a:p>
            <a:r>
              <a:rPr lang="en-US" dirty="0" err="1">
                <a:latin typeface="Calibri Light" pitchFamily="34" charset="0"/>
                <a:hlinkClick r:id="rId8"/>
              </a:rPr>
              <a:t>HR_Justifications</a:t>
            </a:r>
            <a:r>
              <a:rPr lang="en-US" dirty="0">
                <a:latin typeface="Calibri Light" pitchFamily="34" charset="0"/>
                <a:hlinkClick r:id="rId8"/>
              </a:rPr>
              <a:t> </a:t>
            </a:r>
            <a:endParaRPr lang="en-US" dirty="0">
              <a:latin typeface="Calibri Light" pitchFamily="34" charset="0"/>
            </a:endParaRPr>
          </a:p>
          <a:p>
            <a:r>
              <a:rPr lang="en-US" dirty="0">
                <a:latin typeface="Calibri Light" pitchFamily="34" charset="0"/>
                <a:hlinkClick r:id="rId9"/>
              </a:rPr>
              <a:t>United </a:t>
            </a:r>
            <a:r>
              <a:rPr lang="en-US" dirty="0" err="1">
                <a:latin typeface="Calibri Light" pitchFamily="34" charset="0"/>
                <a:hlinkClick r:id="rId9"/>
              </a:rPr>
              <a:t>Nations_HR</a:t>
            </a:r>
            <a:r>
              <a:rPr lang="en-US" dirty="0">
                <a:latin typeface="Calibri Light" pitchFamily="34" charset="0"/>
                <a:hlinkClick r:id="rId9"/>
              </a:rPr>
              <a:t> </a:t>
            </a:r>
            <a:endParaRPr lang="en-US" dirty="0">
              <a:latin typeface="Calibri Light" pitchFamily="34" charset="0"/>
            </a:endParaRPr>
          </a:p>
          <a:p>
            <a:r>
              <a:rPr lang="en-US" dirty="0">
                <a:latin typeface="Calibri Light" pitchFamily="34" charset="0"/>
                <a:hlinkClick r:id="rId10"/>
              </a:rPr>
              <a:t>Reproductive Rights </a:t>
            </a:r>
            <a:endParaRPr lang="en-US" dirty="0">
              <a:latin typeface="Calibri Light" pitchFamily="34" charset="0"/>
            </a:endParaRPr>
          </a:p>
          <a:p>
            <a:r>
              <a:rPr lang="en-US" dirty="0">
                <a:latin typeface="Calibri Light" pitchFamily="34" charset="0"/>
                <a:hlinkClick r:id="rId11"/>
              </a:rPr>
              <a:t>Gender </a:t>
            </a:r>
            <a:endParaRPr lang="en-US" dirty="0">
              <a:latin typeface="Calibri Light" pitchFamily="34" charset="0"/>
            </a:endParaRPr>
          </a:p>
          <a:p>
            <a:r>
              <a:rPr lang="en-US" dirty="0">
                <a:latin typeface="Calibri Light" pitchFamily="34" charset="0"/>
                <a:hlinkClick r:id="rId12"/>
              </a:rPr>
              <a:t>Sexual Orientation </a:t>
            </a:r>
            <a:endParaRPr lang="en-US" dirty="0">
              <a:latin typeface="Calibri Light" pitchFamily="34" charset="0"/>
            </a:endParaRPr>
          </a:p>
          <a:p>
            <a:r>
              <a:rPr lang="en-US" dirty="0">
                <a:latin typeface="Calibri Light" pitchFamily="34" charset="0"/>
                <a:hlinkClick r:id="rId13"/>
              </a:rPr>
              <a:t>Sexual Health </a:t>
            </a:r>
            <a:endParaRPr lang="en-US" dirty="0">
              <a:latin typeface="Calibri Light" pitchFamily="34" charset="0"/>
            </a:endParaRPr>
          </a:p>
          <a:p>
            <a:r>
              <a:rPr lang="en-US" dirty="0">
                <a:latin typeface="Calibri Light" pitchFamily="34" charset="0"/>
                <a:hlinkClick r:id="rId14"/>
              </a:rPr>
              <a:t>Disability </a:t>
            </a:r>
            <a:endParaRPr lang="en-US" dirty="0">
              <a:latin typeface="Calibri Light" pitchFamily="34"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4671" y="974558"/>
            <a:ext cx="6720372" cy="6299328"/>
          </a:xfrm>
        </p:spPr>
        <p:txBody>
          <a:bodyPr>
            <a:normAutofit/>
          </a:bodyPr>
          <a:lstStyle/>
          <a:p>
            <a:pPr algn="l"/>
            <a:r>
              <a:rPr lang="cs-CZ" dirty="0" err="1">
                <a:latin typeface="Calibri" pitchFamily="34" charset="0"/>
              </a:rPr>
              <a:t>But</a:t>
            </a:r>
            <a:r>
              <a:rPr lang="cs-CZ" dirty="0">
                <a:latin typeface="Calibri" pitchFamily="34" charset="0"/>
              </a:rPr>
              <a:t> </a:t>
            </a:r>
            <a:r>
              <a:rPr lang="cs-CZ" dirty="0" err="1">
                <a:latin typeface="Calibri" pitchFamily="34" charset="0"/>
              </a:rPr>
              <a:t>for</a:t>
            </a:r>
            <a:r>
              <a:rPr lang="cs-CZ" dirty="0">
                <a:latin typeface="Calibri" pitchFamily="34" charset="0"/>
              </a:rPr>
              <a:t> </a:t>
            </a:r>
            <a:r>
              <a:rPr lang="cs-CZ" dirty="0" err="1">
                <a:latin typeface="Calibri" pitchFamily="34" charset="0"/>
              </a:rPr>
              <a:t>someone</a:t>
            </a:r>
            <a:br>
              <a:rPr lang="cs-CZ" dirty="0">
                <a:latin typeface="Calibri" pitchFamily="34" charset="0"/>
              </a:rPr>
            </a:br>
            <a:r>
              <a:rPr lang="en-US" dirty="0">
                <a:latin typeface="Calibri" pitchFamily="34" charset="0"/>
              </a:rPr>
              <a:t> </a:t>
            </a:r>
            <a:r>
              <a:rPr lang="cs-CZ" dirty="0">
                <a:latin typeface="Calibri" pitchFamily="34" charset="0"/>
              </a:rPr>
              <a:t>(</a:t>
            </a:r>
            <a:r>
              <a:rPr lang="en-US" dirty="0">
                <a:latin typeface="Calibri" pitchFamily="34" charset="0"/>
              </a:rPr>
              <a:t>according to </a:t>
            </a:r>
            <a:r>
              <a:rPr lang="cs-CZ" dirty="0">
                <a:latin typeface="Calibri" pitchFamily="34" charset="0"/>
              </a:rPr>
              <a:t>Emmanuel </a:t>
            </a:r>
            <a:r>
              <a:rPr lang="en-US" dirty="0" err="1">
                <a:latin typeface="Calibri" pitchFamily="34" charset="0"/>
              </a:rPr>
              <a:t>Lévinas</a:t>
            </a:r>
            <a:r>
              <a:rPr lang="cs-CZ" dirty="0">
                <a:latin typeface="Calibri" pitchFamily="34" charset="0"/>
              </a:rPr>
              <a:t>, </a:t>
            </a:r>
            <a:r>
              <a:rPr lang="en-US" dirty="0">
                <a:latin typeface="Calibri" pitchFamily="34" charset="0"/>
              </a:rPr>
              <a:t>the "ethical turn" in Continental philosophy</a:t>
            </a:r>
            <a:r>
              <a:rPr lang="cs-CZ" dirty="0">
                <a:latin typeface="Calibri" pitchFamily="34" charset="0"/>
              </a:rPr>
              <a:t>)</a:t>
            </a:r>
            <a:br>
              <a:rPr lang="cs-CZ" dirty="0">
                <a:latin typeface="Calibri" pitchFamily="34" charset="0"/>
              </a:rPr>
            </a:br>
            <a:br>
              <a:rPr lang="cs-CZ" dirty="0">
                <a:latin typeface="Calibri" pitchFamily="34" charset="0"/>
              </a:rPr>
            </a:br>
            <a:r>
              <a:rPr lang="cs-CZ" b="1" dirty="0" err="1">
                <a:latin typeface="Calibri" pitchFamily="34" charset="0"/>
              </a:rPr>
              <a:t>the</a:t>
            </a:r>
            <a:r>
              <a:rPr lang="cs-CZ" b="1" dirty="0">
                <a:latin typeface="Calibri" pitchFamily="34" charset="0"/>
              </a:rPr>
              <a:t> </a:t>
            </a:r>
            <a:r>
              <a:rPr lang="en-US" b="1" dirty="0">
                <a:latin typeface="Calibri" pitchFamily="34" charset="0"/>
              </a:rPr>
              <a:t>first philosophy</a:t>
            </a:r>
            <a:br>
              <a:rPr lang="cs-CZ" b="1" dirty="0">
                <a:latin typeface="Calibri" pitchFamily="34" charset="0"/>
              </a:rPr>
            </a:br>
            <a:r>
              <a:rPr lang="cs-CZ" b="1" dirty="0">
                <a:latin typeface="Calibri" pitchFamily="34" charset="0"/>
              </a:rPr>
              <a:t> i</a:t>
            </a:r>
            <a:r>
              <a:rPr lang="en-US" b="1" dirty="0">
                <a:latin typeface="Calibri" pitchFamily="34" charset="0"/>
              </a:rPr>
              <a:t>s </a:t>
            </a:r>
            <a:br>
              <a:rPr lang="cs-CZ" b="1" dirty="0">
                <a:latin typeface="Calibri" pitchFamily="34" charset="0"/>
              </a:rPr>
            </a:br>
            <a:r>
              <a:rPr lang="en-US" b="1" dirty="0">
                <a:latin typeface="Calibri" pitchFamily="34" charset="0"/>
              </a:rPr>
              <a:t>ethics</a:t>
            </a:r>
            <a:r>
              <a:rPr lang="en-US" dirty="0">
                <a:latin typeface="Calibri" pitchFamily="34" charset="0"/>
              </a:rPr>
              <a:t>.</a:t>
            </a:r>
            <a:br>
              <a:rPr lang="cs-CZ" dirty="0">
                <a:latin typeface="Calibri" pitchFamily="34" charset="0"/>
              </a:rPr>
            </a:br>
            <a:br>
              <a:rPr lang="cs-CZ" dirty="0">
                <a:latin typeface="Calibri" pitchFamily="34" charset="0"/>
              </a:rPr>
            </a:br>
            <a:r>
              <a:rPr lang="cs-CZ" dirty="0" err="1">
                <a:latin typeface="Calibri" pitchFamily="34" charset="0"/>
                <a:hlinkClick r:id="rId3"/>
              </a:rPr>
              <a:t>Why</a:t>
            </a:r>
            <a:r>
              <a:rPr lang="cs-CZ" dirty="0">
                <a:hlinkClick r:id="rId3"/>
              </a:rPr>
              <a:t>?</a:t>
            </a:r>
            <a:endParaRPr lang="cs-CZ" dirty="0"/>
          </a:p>
        </p:txBody>
      </p:sp>
      <p:pic>
        <p:nvPicPr>
          <p:cNvPr id="1026" name="Picture 2" descr="C:\Users\ZS\Pictures\51GKM0YRMXL.jpg"/>
          <p:cNvPicPr>
            <a:picLocks noChangeAspect="1" noChangeArrowheads="1"/>
          </p:cNvPicPr>
          <p:nvPr/>
        </p:nvPicPr>
        <p:blipFill>
          <a:blip r:embed="rId4" cstate="print"/>
          <a:srcRect/>
          <a:stretch>
            <a:fillRect/>
          </a:stretch>
        </p:blipFill>
        <p:spPr bwMode="auto">
          <a:xfrm>
            <a:off x="7704562" y="2351573"/>
            <a:ext cx="2765843" cy="4115019"/>
          </a:xfrm>
          <a:prstGeom prst="rect">
            <a:avLst/>
          </a:prstGeom>
          <a:noFill/>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4139" y="302801"/>
            <a:ext cx="10020913" cy="6732909"/>
          </a:xfrm>
        </p:spPr>
        <p:txBody>
          <a:bodyPr>
            <a:normAutofit/>
          </a:bodyPr>
          <a:lstStyle/>
          <a:p>
            <a:pPr algn="l"/>
            <a:r>
              <a:rPr lang="cs-CZ" b="1" dirty="0" err="1">
                <a:latin typeface="Calibri" pitchFamily="34" charset="0"/>
              </a:rPr>
              <a:t>Responsibility</a:t>
            </a:r>
            <a:r>
              <a:rPr lang="cs-CZ" dirty="0">
                <a:latin typeface="Calibri" pitchFamily="34" charset="0"/>
              </a:rPr>
              <a:t> </a:t>
            </a:r>
            <a:r>
              <a:rPr lang="cs-CZ" dirty="0" err="1">
                <a:latin typeface="Calibri" pitchFamily="34" charset="0"/>
              </a:rPr>
              <a:t>precedes</a:t>
            </a:r>
            <a:r>
              <a:rPr lang="cs-CZ" dirty="0">
                <a:latin typeface="Calibri" pitchFamily="34" charset="0"/>
              </a:rPr>
              <a:t> </a:t>
            </a:r>
            <a:r>
              <a:rPr lang="cs-CZ" dirty="0" err="1">
                <a:latin typeface="Calibri" pitchFamily="34" charset="0"/>
              </a:rPr>
              <a:t>being</a:t>
            </a:r>
            <a:r>
              <a:rPr lang="cs-CZ" dirty="0">
                <a:latin typeface="Calibri" pitchFamily="34" charset="0"/>
              </a:rPr>
              <a:t>.</a:t>
            </a:r>
            <a:br>
              <a:rPr lang="cs-CZ" dirty="0">
                <a:latin typeface="Calibri" pitchFamily="34" charset="0"/>
              </a:rPr>
            </a:br>
            <a:br>
              <a:rPr lang="cs-CZ" dirty="0">
                <a:latin typeface="Calibri" pitchFamily="34" charset="0"/>
              </a:rPr>
            </a:br>
            <a:r>
              <a:rPr lang="cs-CZ" dirty="0">
                <a:latin typeface="Calibri" pitchFamily="34" charset="0"/>
              </a:rPr>
              <a:t>„</a:t>
            </a:r>
            <a:r>
              <a:rPr lang="en-US" dirty="0">
                <a:latin typeface="Calibri" pitchFamily="34" charset="0"/>
              </a:rPr>
              <a:t> </a:t>
            </a:r>
            <a:r>
              <a:rPr lang="en-US" b="1" dirty="0">
                <a:latin typeface="Calibri" pitchFamily="34" charset="0"/>
              </a:rPr>
              <a:t>Morale</a:t>
            </a:r>
            <a:r>
              <a:rPr lang="en-US" dirty="0">
                <a:latin typeface="Calibri" pitchFamily="34" charset="0"/>
              </a:rPr>
              <a:t> governed work of truth.</a:t>
            </a:r>
            <a:r>
              <a:rPr lang="cs-CZ" dirty="0">
                <a:latin typeface="Calibri" pitchFamily="34" charset="0"/>
              </a:rPr>
              <a:t>“ </a:t>
            </a:r>
            <a:r>
              <a:rPr lang="cs-CZ" sz="3100" dirty="0">
                <a:latin typeface="Calibri" pitchFamily="34" charset="0"/>
              </a:rPr>
              <a:t>(</a:t>
            </a:r>
            <a:r>
              <a:rPr lang="cs-CZ" sz="3100" dirty="0" err="1">
                <a:latin typeface="Calibri" pitchFamily="34" charset="0"/>
              </a:rPr>
              <a:t>Totalité</a:t>
            </a:r>
            <a:r>
              <a:rPr lang="cs-CZ" sz="3100" dirty="0">
                <a:latin typeface="Calibri" pitchFamily="34" charset="0"/>
              </a:rPr>
              <a:t> </a:t>
            </a:r>
            <a:r>
              <a:rPr lang="cs-CZ" sz="3100" dirty="0" err="1">
                <a:latin typeface="Calibri" pitchFamily="34" charset="0"/>
              </a:rPr>
              <a:t>et</a:t>
            </a:r>
            <a:r>
              <a:rPr lang="cs-CZ" sz="3100" dirty="0">
                <a:latin typeface="Calibri" pitchFamily="34" charset="0"/>
              </a:rPr>
              <a:t> </a:t>
            </a:r>
            <a:r>
              <a:rPr lang="cs-CZ" sz="3100" dirty="0" err="1">
                <a:latin typeface="Calibri" pitchFamily="34" charset="0"/>
              </a:rPr>
              <a:t>infini</a:t>
            </a:r>
            <a:r>
              <a:rPr lang="cs-CZ" sz="3100" dirty="0">
                <a:latin typeface="Calibri" pitchFamily="34" charset="0"/>
              </a:rPr>
              <a:t>, 280)</a:t>
            </a:r>
            <a:br>
              <a:rPr lang="cs-CZ" dirty="0">
                <a:latin typeface="Calibri" pitchFamily="34" charset="0"/>
              </a:rPr>
            </a:br>
            <a:r>
              <a:rPr lang="cs-CZ" dirty="0">
                <a:latin typeface="Calibri" pitchFamily="34" charset="0"/>
              </a:rPr>
              <a:t>„</a:t>
            </a:r>
            <a:r>
              <a:rPr lang="en-US" dirty="0">
                <a:latin typeface="Calibri" pitchFamily="34" charset="0"/>
              </a:rPr>
              <a:t> T</a:t>
            </a:r>
            <a:r>
              <a:rPr lang="cs-CZ" dirty="0">
                <a:latin typeface="Calibri" pitchFamily="34" charset="0"/>
              </a:rPr>
              <a:t>he t</a:t>
            </a:r>
            <a:r>
              <a:rPr lang="en-US" dirty="0" err="1">
                <a:latin typeface="Calibri" pitchFamily="34" charset="0"/>
              </a:rPr>
              <a:t>ruth</a:t>
            </a:r>
            <a:r>
              <a:rPr lang="en-US" dirty="0">
                <a:latin typeface="Calibri" pitchFamily="34" charset="0"/>
              </a:rPr>
              <a:t> as a </a:t>
            </a:r>
            <a:r>
              <a:rPr lang="en-US" b="1" dirty="0">
                <a:latin typeface="Calibri" pitchFamily="34" charset="0"/>
              </a:rPr>
              <a:t>respect to what is</a:t>
            </a:r>
            <a:r>
              <a:rPr lang="en-US" dirty="0">
                <a:latin typeface="Calibri" pitchFamily="34" charset="0"/>
              </a:rPr>
              <a:t>,</a:t>
            </a:r>
            <a:br>
              <a:rPr lang="cs-CZ" dirty="0">
                <a:latin typeface="Calibri" pitchFamily="34" charset="0"/>
              </a:rPr>
            </a:br>
            <a:r>
              <a:rPr lang="en-US" dirty="0">
                <a:latin typeface="Calibri" pitchFamily="34" charset="0"/>
              </a:rPr>
              <a:t>it is the sense of metaphysical truth.</a:t>
            </a:r>
            <a:r>
              <a:rPr lang="cs-CZ" dirty="0">
                <a:latin typeface="Calibri" pitchFamily="34" charset="0"/>
              </a:rPr>
              <a:t>“ </a:t>
            </a:r>
            <a:r>
              <a:rPr lang="cs-CZ" sz="3200" dirty="0">
                <a:latin typeface="Calibri" pitchFamily="34" charset="0"/>
              </a:rPr>
              <a:t>(279)</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err="1">
                <a:latin typeface="Calibri Light" pitchFamily="34" charset="0"/>
              </a:rPr>
              <a:t>Contents</a:t>
            </a:r>
            <a:endParaRPr lang="cs-CZ" dirty="0">
              <a:latin typeface="Calibri Light" pitchFamily="34" charset="0"/>
            </a:endParaRPr>
          </a:p>
        </p:txBody>
      </p:sp>
      <p:sp>
        <p:nvSpPr>
          <p:cNvPr id="3" name="Zástupný symbol pro obsah 2"/>
          <p:cNvSpPr>
            <a:spLocks noGrp="1"/>
          </p:cNvSpPr>
          <p:nvPr>
            <p:ph idx="1"/>
          </p:nvPr>
        </p:nvSpPr>
        <p:spPr/>
        <p:txBody>
          <a:bodyPr>
            <a:normAutofit/>
          </a:bodyPr>
          <a:lstStyle/>
          <a:p>
            <a:pPr marL="586719" indent="-586719">
              <a:buFont typeface="+mj-lt"/>
              <a:buAutoNum type="arabicPeriod"/>
            </a:pPr>
            <a:r>
              <a:rPr lang="cs-CZ" dirty="0" err="1">
                <a:latin typeface="Calibri Light" pitchFamily="34" charset="0"/>
              </a:rPr>
              <a:t>The</a:t>
            </a:r>
            <a:r>
              <a:rPr lang="cs-CZ" dirty="0">
                <a:latin typeface="Calibri Light" pitchFamily="34" charset="0"/>
              </a:rPr>
              <a:t> </a:t>
            </a:r>
            <a:r>
              <a:rPr lang="cs-CZ" dirty="0" err="1">
                <a:latin typeface="Calibri Light" pitchFamily="34" charset="0"/>
              </a:rPr>
              <a:t>basics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philosophy</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ethics</a:t>
            </a:r>
            <a:endParaRPr lang="cs-CZ" dirty="0">
              <a:latin typeface="Calibri Light" pitchFamily="34" charset="0"/>
            </a:endParaRPr>
          </a:p>
          <a:p>
            <a:pPr marL="586719" indent="-586719">
              <a:buFont typeface="+mj-lt"/>
              <a:buAutoNum type="arabicPeriod"/>
            </a:pPr>
            <a:r>
              <a:rPr lang="cs-CZ" dirty="0" err="1">
                <a:latin typeface="Calibri Light" pitchFamily="34" charset="0"/>
              </a:rPr>
              <a:t>The</a:t>
            </a:r>
            <a:r>
              <a:rPr lang="cs-CZ" dirty="0">
                <a:latin typeface="Calibri Light" pitchFamily="34" charset="0"/>
              </a:rPr>
              <a:t> </a:t>
            </a:r>
            <a:r>
              <a:rPr lang="cs-CZ" dirty="0" err="1">
                <a:latin typeface="Calibri Light" pitchFamily="34" charset="0"/>
              </a:rPr>
              <a:t>arguments</a:t>
            </a:r>
            <a:r>
              <a:rPr lang="cs-CZ" dirty="0">
                <a:latin typeface="Calibri Light" pitchFamily="34" charset="0"/>
              </a:rPr>
              <a:t> </a:t>
            </a:r>
            <a:r>
              <a:rPr lang="cs-CZ" dirty="0" err="1">
                <a:latin typeface="Calibri Light" pitchFamily="34" charset="0"/>
              </a:rPr>
              <a:t>for</a:t>
            </a:r>
            <a:r>
              <a:rPr lang="cs-CZ" dirty="0">
                <a:latin typeface="Calibri Light" pitchFamily="34" charset="0"/>
              </a:rPr>
              <a:t> morality</a:t>
            </a:r>
          </a:p>
          <a:p>
            <a:pPr marL="586719" indent="-586719">
              <a:buFont typeface="+mj-lt"/>
              <a:buAutoNum type="arabicPeriod"/>
            </a:pPr>
            <a:r>
              <a:rPr lang="en-US" dirty="0">
                <a:latin typeface="Calibri Light" pitchFamily="34" charset="0"/>
              </a:rPr>
              <a:t>The </a:t>
            </a:r>
            <a:r>
              <a:rPr lang="cs-CZ" dirty="0">
                <a:latin typeface="Calibri Light" pitchFamily="34" charset="0"/>
              </a:rPr>
              <a:t>b</a:t>
            </a:r>
            <a:r>
              <a:rPr lang="en-US" dirty="0" err="1">
                <a:latin typeface="Calibri Light" pitchFamily="34" charset="0"/>
              </a:rPr>
              <a:t>asic</a:t>
            </a:r>
            <a:r>
              <a:rPr lang="en-US" dirty="0">
                <a:latin typeface="Calibri Light" pitchFamily="34" charset="0"/>
              </a:rPr>
              <a:t> </a:t>
            </a:r>
            <a:r>
              <a:rPr lang="cs-CZ" dirty="0">
                <a:latin typeface="Calibri Light" pitchFamily="34" charset="0"/>
              </a:rPr>
              <a:t>e</a:t>
            </a:r>
            <a:r>
              <a:rPr lang="en-US" dirty="0" err="1">
                <a:latin typeface="Calibri Light" pitchFamily="34" charset="0"/>
              </a:rPr>
              <a:t>thical</a:t>
            </a:r>
            <a:r>
              <a:rPr lang="en-US" dirty="0">
                <a:latin typeface="Calibri Light" pitchFamily="34" charset="0"/>
              </a:rPr>
              <a:t> </a:t>
            </a:r>
            <a:r>
              <a:rPr lang="cs-CZ" dirty="0">
                <a:latin typeface="Calibri Light" pitchFamily="34" charset="0"/>
              </a:rPr>
              <a:t>t</a:t>
            </a:r>
            <a:r>
              <a:rPr lang="en-US" dirty="0" err="1">
                <a:latin typeface="Calibri Light" pitchFamily="34" charset="0"/>
              </a:rPr>
              <a:t>heories</a:t>
            </a:r>
            <a:r>
              <a:rPr lang="cs-CZ" dirty="0">
                <a:latin typeface="Calibri Light" pitchFamily="34" charset="0"/>
              </a:rPr>
              <a:t> </a:t>
            </a:r>
            <a:r>
              <a:rPr lang="en-US" dirty="0">
                <a:latin typeface="Calibri Light" pitchFamily="34" charset="0"/>
              </a:rPr>
              <a:t>and </a:t>
            </a:r>
            <a:r>
              <a:rPr lang="cs-CZ" dirty="0">
                <a:latin typeface="Calibri Light" pitchFamily="34" charset="0"/>
              </a:rPr>
              <a:t>a</a:t>
            </a:r>
            <a:r>
              <a:rPr lang="en-US" dirty="0" err="1">
                <a:latin typeface="Calibri Light" pitchFamily="34" charset="0"/>
              </a:rPr>
              <a:t>pproaches</a:t>
            </a:r>
            <a:endParaRPr lang="cs-CZ" dirty="0">
              <a:latin typeface="Calibri Light" pitchFamily="34" charset="0"/>
            </a:endParaRPr>
          </a:p>
          <a:p>
            <a:pPr marL="586719" indent="-586719">
              <a:buFont typeface="+mj-lt"/>
              <a:buAutoNum type="arabicPeriod"/>
            </a:pPr>
            <a:r>
              <a:rPr lang="cs-CZ" dirty="0" err="1">
                <a:latin typeface="Calibri Light" pitchFamily="34" charset="0"/>
              </a:rPr>
              <a:t>Virtue</a:t>
            </a:r>
            <a:r>
              <a:rPr lang="cs-CZ" dirty="0">
                <a:latin typeface="Calibri Light" pitchFamily="34" charset="0"/>
              </a:rPr>
              <a:t> </a:t>
            </a:r>
            <a:r>
              <a:rPr lang="cs-CZ" dirty="0" err="1">
                <a:latin typeface="Calibri Light" pitchFamily="34" charset="0"/>
              </a:rPr>
              <a:t>ethics</a:t>
            </a:r>
            <a:endParaRPr lang="cs-CZ" dirty="0">
              <a:latin typeface="Calibri Light" pitchFamily="34" charset="0"/>
            </a:endParaRPr>
          </a:p>
          <a:p>
            <a:pPr marL="586719" indent="-586719">
              <a:buFont typeface="+mj-lt"/>
              <a:buAutoNum type="arabicPeriod"/>
            </a:pPr>
            <a:r>
              <a:rPr lang="cs-CZ" dirty="0">
                <a:latin typeface="Calibri Light" pitchFamily="34" charset="0"/>
              </a:rPr>
              <a:t>Man</a:t>
            </a:r>
          </a:p>
          <a:p>
            <a:pPr marL="586719" indent="-586719">
              <a:buFont typeface="+mj-lt"/>
              <a:buAutoNum type="arabicPeriod"/>
            </a:pPr>
            <a:r>
              <a:rPr lang="cs-CZ" dirty="0" err="1">
                <a:latin typeface="Calibri Light" pitchFamily="34" charset="0"/>
              </a:rPr>
              <a:t>Ethics</a:t>
            </a:r>
            <a:r>
              <a:rPr lang="cs-CZ" dirty="0">
                <a:latin typeface="Calibri Light" pitchFamily="34" charset="0"/>
              </a:rPr>
              <a:t> </a:t>
            </a:r>
            <a:r>
              <a:rPr lang="cs-CZ" dirty="0" err="1">
                <a:latin typeface="Calibri Light" pitchFamily="34" charset="0"/>
              </a:rPr>
              <a:t>around</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world</a:t>
            </a:r>
            <a:endParaRPr lang="cs-CZ" dirty="0">
              <a:latin typeface="Calibri Light" pitchFamily="34" charset="0"/>
            </a:endParaRPr>
          </a:p>
          <a:p>
            <a:pPr marL="586719" indent="-586719">
              <a:buFont typeface="+mj-lt"/>
              <a:buAutoNum type="arabicPeriod"/>
            </a:pPr>
            <a:r>
              <a:rPr lang="cs-CZ" dirty="0" err="1">
                <a:latin typeface="Calibri Light" pitchFamily="34" charset="0"/>
              </a:rPr>
              <a:t>Ethics</a:t>
            </a:r>
            <a:r>
              <a:rPr lang="cs-CZ" dirty="0">
                <a:latin typeface="Calibri Light" pitchFamily="34" charset="0"/>
              </a:rPr>
              <a:t> in </a:t>
            </a:r>
            <a:r>
              <a:rPr lang="cs-CZ" dirty="0" err="1">
                <a:latin typeface="Calibri Light" pitchFamily="34" charset="0"/>
              </a:rPr>
              <a:t>professional</a:t>
            </a:r>
            <a:r>
              <a:rPr lang="cs-CZ" dirty="0">
                <a:latin typeface="Calibri Light" pitchFamily="34" charset="0"/>
              </a:rPr>
              <a:t> </a:t>
            </a:r>
            <a:r>
              <a:rPr lang="cs-CZ" dirty="0" err="1">
                <a:latin typeface="Calibri Light" pitchFamily="34" charset="0"/>
              </a:rPr>
              <a:t>life</a:t>
            </a:r>
            <a:endParaRPr lang="cs-CZ" dirty="0">
              <a:latin typeface="Calibri Light" pitchFamily="34" charset="0"/>
            </a:endParaRPr>
          </a:p>
          <a:p>
            <a:pPr marL="586719" indent="-586719">
              <a:buFont typeface="+mj-lt"/>
              <a:buAutoNum type="arabicPeriod"/>
            </a:pPr>
            <a:r>
              <a:rPr lang="cs-CZ" dirty="0" err="1">
                <a:latin typeface="Calibri Light" pitchFamily="34" charset="0"/>
              </a:rPr>
              <a:t>Ethics</a:t>
            </a:r>
            <a:r>
              <a:rPr lang="cs-CZ" dirty="0">
                <a:latin typeface="Calibri Light" pitchFamily="34" charset="0"/>
              </a:rPr>
              <a:t> in </a:t>
            </a:r>
            <a:r>
              <a:rPr lang="cs-CZ" dirty="0" err="1">
                <a:latin typeface="Calibri Light" pitchFamily="34" charset="0"/>
              </a:rPr>
              <a:t>Education</a:t>
            </a:r>
            <a:endParaRPr lang="cs-CZ" dirty="0">
              <a:latin typeface="Calibri Light" pitchFamily="34" charset="0"/>
            </a:endParaRPr>
          </a:p>
          <a:p>
            <a:pPr>
              <a:buNone/>
            </a:pPr>
            <a:endParaRPr lang="cs-CZ" dirty="0">
              <a:latin typeface="Calibri Light" pitchFamily="34"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File:Statue of Liberty, NY.jpg"/>
          <p:cNvPicPr/>
          <p:nvPr/>
        </p:nvPicPr>
        <p:blipFill>
          <a:blip r:embed="rId3" cstate="print"/>
          <a:srcRect l="28701" t="6614" r="28701" b="17953"/>
          <a:stretch>
            <a:fillRect/>
          </a:stretch>
        </p:blipFill>
        <p:spPr bwMode="auto">
          <a:xfrm>
            <a:off x="7620353" y="3701240"/>
            <a:ext cx="2878529" cy="3603467"/>
          </a:xfrm>
          <a:prstGeom prst="rect">
            <a:avLst/>
          </a:prstGeom>
          <a:noFill/>
          <a:ln w="9525">
            <a:noFill/>
            <a:miter lim="800000"/>
            <a:headEnd/>
            <a:tailEnd/>
          </a:ln>
        </p:spPr>
      </p:pic>
      <p:sp>
        <p:nvSpPr>
          <p:cNvPr id="2" name="Nadpis 1"/>
          <p:cNvSpPr>
            <a:spLocks noGrp="1"/>
          </p:cNvSpPr>
          <p:nvPr>
            <p:ph type="ctrTitle"/>
          </p:nvPr>
        </p:nvSpPr>
        <p:spPr>
          <a:xfrm>
            <a:off x="2652001" y="207986"/>
            <a:ext cx="7239394" cy="3572646"/>
          </a:xfrm>
        </p:spPr>
        <p:txBody>
          <a:bodyPr>
            <a:normAutofit fontScale="90000"/>
          </a:bodyPr>
          <a:lstStyle/>
          <a:p>
            <a:pPr algn="ctr"/>
            <a:r>
              <a:rPr lang="cs-CZ" b="1" dirty="0" err="1">
                <a:solidFill>
                  <a:schemeClr val="tx1"/>
                </a:solidFill>
                <a:latin typeface="+mj-lt"/>
              </a:rPr>
              <a:t>Philosophy</a:t>
            </a:r>
            <a:br>
              <a:rPr lang="cs-CZ" sz="4100" b="1" dirty="0">
                <a:solidFill>
                  <a:schemeClr val="tx1"/>
                </a:solidFill>
                <a:latin typeface="+mj-lt"/>
              </a:rPr>
            </a:br>
            <a:br>
              <a:rPr lang="cs-CZ" sz="4100" dirty="0">
                <a:solidFill>
                  <a:schemeClr val="tx1"/>
                </a:solidFill>
                <a:latin typeface="+mj-lt"/>
              </a:rPr>
            </a:br>
            <a:r>
              <a:rPr lang="en-US" sz="4100" i="1" dirty="0" err="1">
                <a:solidFill>
                  <a:schemeClr val="tx1"/>
                </a:solidFill>
                <a:latin typeface="+mj-lt"/>
              </a:rPr>
              <a:t>philosophia</a:t>
            </a:r>
            <a:r>
              <a:rPr lang="cs-CZ" sz="4100" i="1" dirty="0">
                <a:solidFill>
                  <a:schemeClr val="tx1"/>
                </a:solidFill>
                <a:latin typeface="+mj-lt"/>
              </a:rPr>
              <a:t> </a:t>
            </a:r>
            <a:r>
              <a:rPr lang="en-US" sz="4100" dirty="0">
                <a:solidFill>
                  <a:schemeClr val="tx1"/>
                </a:solidFill>
                <a:latin typeface="Calibri" pitchFamily="34" charset="0"/>
              </a:rPr>
              <a:t>literally means the</a:t>
            </a:r>
            <a:r>
              <a:rPr lang="cs-CZ" sz="4100" dirty="0">
                <a:solidFill>
                  <a:schemeClr val="tx1"/>
                </a:solidFill>
                <a:latin typeface="Calibri" pitchFamily="34" charset="0"/>
              </a:rPr>
              <a:t> </a:t>
            </a:r>
            <a:r>
              <a:rPr lang="en-US" sz="4100" i="1" dirty="0">
                <a:solidFill>
                  <a:schemeClr val="tx1"/>
                </a:solidFill>
                <a:latin typeface="Calibri" pitchFamily="34" charset="0"/>
              </a:rPr>
              <a:t>love of wisdom</a:t>
            </a:r>
            <a:r>
              <a:rPr lang="cs-CZ" sz="4100" dirty="0">
                <a:solidFill>
                  <a:schemeClr val="tx1"/>
                </a:solidFill>
                <a:latin typeface="Calibri" pitchFamily="34" charset="0"/>
              </a:rPr>
              <a:t> </a:t>
            </a:r>
            <a:r>
              <a:rPr lang="en-US" sz="4100" dirty="0">
                <a:solidFill>
                  <a:schemeClr val="tx1"/>
                </a:solidFill>
                <a:latin typeface="Calibri" pitchFamily="34" charset="0"/>
              </a:rPr>
              <a:t>from Greek</a:t>
            </a:r>
            <a:r>
              <a:rPr lang="cs-CZ" sz="4100" dirty="0">
                <a:solidFill>
                  <a:schemeClr val="tx1"/>
                </a:solidFill>
                <a:latin typeface="Calibri" pitchFamily="34" charset="0"/>
              </a:rPr>
              <a:t> </a:t>
            </a:r>
            <a:r>
              <a:rPr lang="en-US" sz="4100" i="1" dirty="0" err="1">
                <a:solidFill>
                  <a:schemeClr val="tx1"/>
                </a:solidFill>
                <a:latin typeface="Calibri" pitchFamily="34" charset="0"/>
              </a:rPr>
              <a:t>philein</a:t>
            </a:r>
            <a:r>
              <a:rPr lang="en-US" sz="4100" dirty="0">
                <a:solidFill>
                  <a:schemeClr val="tx1"/>
                </a:solidFill>
                <a:latin typeface="Calibri" pitchFamily="34" charset="0"/>
              </a:rPr>
              <a:t> (to love) + </a:t>
            </a:r>
            <a:r>
              <a:rPr lang="en-US" sz="4100" i="1" dirty="0" err="1">
                <a:solidFill>
                  <a:schemeClr val="tx1"/>
                </a:solidFill>
                <a:latin typeface="Calibri" pitchFamily="34" charset="0"/>
              </a:rPr>
              <a:t>sophia</a:t>
            </a:r>
            <a:r>
              <a:rPr lang="en-US" sz="4100" dirty="0">
                <a:solidFill>
                  <a:schemeClr val="tx1"/>
                </a:solidFill>
                <a:latin typeface="Calibri" pitchFamily="34" charset="0"/>
              </a:rPr>
              <a:t> (wisdom)</a:t>
            </a:r>
            <a:r>
              <a:rPr lang="cs-CZ" sz="4100" dirty="0">
                <a:solidFill>
                  <a:schemeClr val="tx1"/>
                </a:solidFill>
                <a:latin typeface="Calibri" pitchFamily="34" charset="0"/>
              </a:rPr>
              <a:t> </a:t>
            </a:r>
            <a:r>
              <a:rPr lang="en-US" sz="4100" dirty="0">
                <a:solidFill>
                  <a:schemeClr val="tx1"/>
                </a:solidFill>
                <a:latin typeface="Calibri" pitchFamily="34" charset="0"/>
              </a:rPr>
              <a:t>→</a:t>
            </a:r>
            <a:r>
              <a:rPr lang="cs-CZ" sz="4100" dirty="0">
                <a:solidFill>
                  <a:schemeClr val="tx1"/>
                </a:solidFill>
                <a:latin typeface="Calibri" pitchFamily="34" charset="0"/>
              </a:rPr>
              <a:t> </a:t>
            </a:r>
            <a:r>
              <a:rPr lang="cs-CZ" sz="4100" dirty="0" err="1">
                <a:solidFill>
                  <a:schemeClr val="tx1"/>
                </a:solidFill>
                <a:latin typeface="Calibri" pitchFamily="34" charset="0"/>
              </a:rPr>
              <a:t>philosophers</a:t>
            </a:r>
            <a:r>
              <a:rPr lang="cs-CZ" sz="4100" dirty="0">
                <a:solidFill>
                  <a:schemeClr val="tx1"/>
                </a:solidFill>
                <a:latin typeface="Calibri" pitchFamily="34" charset="0"/>
              </a:rPr>
              <a:t>: </a:t>
            </a:r>
            <a:r>
              <a:rPr lang="cs-CZ" sz="4100" dirty="0" err="1">
                <a:solidFill>
                  <a:schemeClr val="tx1"/>
                </a:solidFill>
                <a:latin typeface="Calibri" pitchFamily="34" charset="0"/>
              </a:rPr>
              <a:t>lovers</a:t>
            </a:r>
            <a:r>
              <a:rPr lang="cs-CZ" sz="4100" dirty="0">
                <a:solidFill>
                  <a:schemeClr val="tx1"/>
                </a:solidFill>
                <a:latin typeface="Calibri" pitchFamily="34" charset="0"/>
              </a:rPr>
              <a:t> </a:t>
            </a:r>
            <a:r>
              <a:rPr lang="cs-CZ" sz="4100" dirty="0" err="1">
                <a:solidFill>
                  <a:schemeClr val="tx1"/>
                </a:solidFill>
                <a:latin typeface="Calibri" pitchFamily="34" charset="0"/>
              </a:rPr>
              <a:t>of</a:t>
            </a:r>
            <a:r>
              <a:rPr lang="cs-CZ" sz="4100" dirty="0">
                <a:solidFill>
                  <a:schemeClr val="tx1"/>
                </a:solidFill>
                <a:latin typeface="Calibri" pitchFamily="34" charset="0"/>
              </a:rPr>
              <a:t> </a:t>
            </a:r>
            <a:r>
              <a:rPr lang="cs-CZ" sz="4100" dirty="0" err="1">
                <a:solidFill>
                  <a:schemeClr val="tx1"/>
                </a:solidFill>
                <a:latin typeface="Calibri" pitchFamily="34" charset="0"/>
              </a:rPr>
              <a:t>wisdom</a:t>
            </a:r>
            <a:endParaRPr lang="cs-CZ" sz="4100" dirty="0">
              <a:solidFill>
                <a:schemeClr val="tx1"/>
              </a:solidFill>
              <a:latin typeface="Calibri" pitchFamily="34" charset="0"/>
            </a:endParaRPr>
          </a:p>
        </p:txBody>
      </p:sp>
      <p:sp>
        <p:nvSpPr>
          <p:cNvPr id="3" name="Zástupný symbol pro obsah 2"/>
          <p:cNvSpPr>
            <a:spLocks noGrp="1"/>
          </p:cNvSpPr>
          <p:nvPr>
            <p:ph type="subTitle" idx="1"/>
          </p:nvPr>
        </p:nvSpPr>
        <p:spPr>
          <a:xfrm>
            <a:off x="2195139" y="4307305"/>
            <a:ext cx="6467597" cy="1943897"/>
          </a:xfrm>
        </p:spPr>
        <p:txBody>
          <a:bodyPr>
            <a:normAutofit fontScale="92500"/>
          </a:bodyPr>
          <a:lstStyle/>
          <a:p>
            <a:pPr algn="l"/>
            <a:r>
              <a:rPr lang="en-US" sz="3900" b="1" dirty="0">
                <a:solidFill>
                  <a:schemeClr val="tx1"/>
                </a:solidFill>
                <a:latin typeface="Calibri" pitchFamily="34" charset="0"/>
              </a:rPr>
              <a:t>the study of general and fundamental problems</a:t>
            </a:r>
            <a:r>
              <a:rPr lang="cs-CZ" sz="3900" dirty="0">
                <a:solidFill>
                  <a:schemeClr val="tx1"/>
                </a:solidFill>
                <a:latin typeface="Calibri" pitchFamily="34" charset="0"/>
              </a:rPr>
              <a:t> –</a:t>
            </a:r>
          </a:p>
          <a:p>
            <a:pPr algn="l"/>
            <a:r>
              <a:rPr lang="cs-CZ" sz="3900" b="1" dirty="0" err="1">
                <a:solidFill>
                  <a:schemeClr val="tx1"/>
                </a:solidFill>
                <a:latin typeface="Calibri" pitchFamily="34" charset="0"/>
              </a:rPr>
              <a:t>liberal</a:t>
            </a:r>
            <a:r>
              <a:rPr lang="cs-CZ" sz="3900" dirty="0">
                <a:solidFill>
                  <a:schemeClr val="tx1"/>
                </a:solidFill>
                <a:latin typeface="Calibri" pitchFamily="34" charset="0"/>
              </a:rPr>
              <a:t> </a:t>
            </a:r>
            <a:r>
              <a:rPr lang="cs-CZ" sz="3900" b="1" dirty="0" err="1">
                <a:solidFill>
                  <a:schemeClr val="tx1"/>
                </a:solidFill>
                <a:latin typeface="Calibri" pitchFamily="34" charset="0"/>
              </a:rPr>
              <a:t>arts</a:t>
            </a:r>
            <a:r>
              <a:rPr lang="cs-CZ" sz="3900" dirty="0">
                <a:solidFill>
                  <a:schemeClr val="tx1"/>
                </a:solidFill>
                <a:latin typeface="Calibri" pitchFamily="34" charset="0"/>
              </a:rPr>
              <a:t> (latin: </a:t>
            </a:r>
            <a:r>
              <a:rPr lang="cs-CZ" sz="3900" i="1" dirty="0" err="1">
                <a:solidFill>
                  <a:schemeClr val="tx1"/>
                </a:solidFill>
                <a:latin typeface="Calibri" pitchFamily="34" charset="0"/>
              </a:rPr>
              <a:t>artes</a:t>
            </a:r>
            <a:r>
              <a:rPr lang="cs-CZ" sz="3900" i="1" dirty="0">
                <a:solidFill>
                  <a:schemeClr val="tx1"/>
                </a:solidFill>
                <a:latin typeface="Calibri" pitchFamily="34" charset="0"/>
              </a:rPr>
              <a:t> </a:t>
            </a:r>
            <a:r>
              <a:rPr lang="cs-CZ" sz="3900" i="1" dirty="0" err="1">
                <a:solidFill>
                  <a:schemeClr val="tx1"/>
                </a:solidFill>
                <a:latin typeface="Calibri" pitchFamily="34" charset="0"/>
              </a:rPr>
              <a:t>liberales</a:t>
            </a:r>
            <a:r>
              <a:rPr lang="cs-CZ" sz="3900" dirty="0">
                <a:solidFill>
                  <a:schemeClr val="tx1"/>
                </a:solidFill>
                <a:latin typeface="Calibri" pitchFamily="34" charset="0"/>
              </a:rPr>
              <a:t>)</a:t>
            </a:r>
          </a:p>
          <a:p>
            <a:pPr algn="l">
              <a:buNone/>
            </a:pPr>
            <a:endParaRPr lang="cs-CZ" dirty="0">
              <a:latin typeface="Calibri" pitchFamily="34" charset="0"/>
            </a:endParaRPr>
          </a:p>
        </p:txBody>
      </p:sp>
      <p:pic>
        <p:nvPicPr>
          <p:cNvPr id="6146" name="Picture 2" descr="http://static1.wikia.nocookie.net/__cb20120519150212/olympians/images/2/24/Minerva_onyx_Louvre_Ma2225.jpg"/>
          <p:cNvPicPr>
            <a:picLocks noChangeAspect="1" noChangeArrowheads="1"/>
          </p:cNvPicPr>
          <p:nvPr/>
        </p:nvPicPr>
        <p:blipFill>
          <a:blip r:embed="rId4" cstate="print"/>
          <a:srcRect/>
          <a:stretch>
            <a:fillRect/>
          </a:stretch>
        </p:blipFill>
        <p:spPr bwMode="auto">
          <a:xfrm>
            <a:off x="246013" y="1299411"/>
            <a:ext cx="1865357" cy="3510376"/>
          </a:xfrm>
          <a:prstGeom prst="rect">
            <a:avLst/>
          </a:prstGeom>
          <a:noFill/>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7/71/Septem-artes-liberales_Herrad-von-Landsberg_Hortus-deliciarum_1180.jpg/640px-Septem-artes-liberales_Herrad-von-Landsberg_Hortus-deliciarum_1180.jpg"/>
          <p:cNvPicPr>
            <a:picLocks noChangeAspect="1" noChangeArrowheads="1"/>
          </p:cNvPicPr>
          <p:nvPr/>
        </p:nvPicPr>
        <p:blipFill>
          <a:blip r:embed="rId3" cstate="print"/>
          <a:srcRect/>
          <a:stretch>
            <a:fillRect/>
          </a:stretch>
        </p:blipFill>
        <p:spPr bwMode="auto">
          <a:xfrm>
            <a:off x="2976888" y="-1"/>
            <a:ext cx="6117783" cy="7561263"/>
          </a:xfrm>
          <a:prstGeom prst="rect">
            <a:avLst/>
          </a:prstGeom>
          <a:noFill/>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4670" y="302801"/>
            <a:ext cx="9624060" cy="1096066"/>
          </a:xfrm>
        </p:spPr>
        <p:txBody>
          <a:bodyPr/>
          <a:lstStyle/>
          <a:p>
            <a:pPr algn="ctr"/>
            <a:r>
              <a:rPr lang="cs-CZ" dirty="0" err="1">
                <a:latin typeface="Calibri" pitchFamily="34" charset="0"/>
              </a:rPr>
              <a:t>Philosophy</a:t>
            </a:r>
            <a:endParaRPr lang="cs-CZ" dirty="0">
              <a:latin typeface="Calibri" pitchFamily="34" charset="0"/>
            </a:endParaRPr>
          </a:p>
        </p:txBody>
      </p:sp>
      <p:sp>
        <p:nvSpPr>
          <p:cNvPr id="3" name="Zástupný symbol pro obsah 2"/>
          <p:cNvSpPr>
            <a:spLocks noGrp="1"/>
          </p:cNvSpPr>
          <p:nvPr>
            <p:ph idx="1"/>
          </p:nvPr>
        </p:nvSpPr>
        <p:spPr>
          <a:xfrm>
            <a:off x="534670" y="2351572"/>
            <a:ext cx="9624060" cy="4763530"/>
          </a:xfrm>
        </p:spPr>
        <p:txBody>
          <a:bodyPr>
            <a:normAutofit/>
          </a:bodyPr>
          <a:lstStyle/>
          <a:p>
            <a:r>
              <a:rPr lang="en-US" dirty="0">
                <a:latin typeface="Calibri" pitchFamily="34" charset="0"/>
              </a:rPr>
              <a:t>philosophy is about </a:t>
            </a:r>
            <a:r>
              <a:rPr lang="en-US" b="1" dirty="0">
                <a:latin typeface="Calibri" pitchFamily="34" charset="0"/>
              </a:rPr>
              <a:t>your attitude </a:t>
            </a:r>
            <a:r>
              <a:rPr lang="en-US" dirty="0">
                <a:latin typeface="Calibri" pitchFamily="34" charset="0"/>
              </a:rPr>
              <a:t>towards knowledge</a:t>
            </a:r>
            <a:r>
              <a:rPr lang="cs-CZ" dirty="0">
                <a:latin typeface="Calibri" pitchFamily="34" charset="0"/>
              </a:rPr>
              <a:t>/</a:t>
            </a:r>
            <a:r>
              <a:rPr lang="cs-CZ" dirty="0" err="1">
                <a:latin typeface="Calibri" pitchFamily="34" charset="0"/>
              </a:rPr>
              <a:t>being</a:t>
            </a:r>
            <a:r>
              <a:rPr lang="cs-CZ" dirty="0">
                <a:latin typeface="Calibri" pitchFamily="34" charset="0"/>
              </a:rPr>
              <a:t>/</a:t>
            </a:r>
            <a:r>
              <a:rPr lang="cs-CZ" dirty="0" err="1">
                <a:latin typeface="Calibri" pitchFamily="34" charset="0"/>
              </a:rPr>
              <a:t>life</a:t>
            </a:r>
            <a:r>
              <a:rPr lang="en-US" dirty="0">
                <a:latin typeface="Calibri" pitchFamily="34" charset="0"/>
              </a:rPr>
              <a:t> more than about studying a body of knowledge</a:t>
            </a:r>
            <a:r>
              <a:rPr lang="cs-CZ" dirty="0">
                <a:latin typeface="Calibri" pitchFamily="34" charset="0"/>
              </a:rPr>
              <a:t>/</a:t>
            </a:r>
            <a:r>
              <a:rPr lang="cs-CZ" dirty="0" err="1">
                <a:latin typeface="Calibri" pitchFamily="34" charset="0"/>
              </a:rPr>
              <a:t>being</a:t>
            </a:r>
            <a:r>
              <a:rPr lang="cs-CZ" dirty="0">
                <a:latin typeface="Calibri" pitchFamily="34" charset="0"/>
              </a:rPr>
              <a:t>/</a:t>
            </a:r>
            <a:r>
              <a:rPr lang="cs-CZ" dirty="0" err="1">
                <a:latin typeface="Calibri" pitchFamily="34" charset="0"/>
              </a:rPr>
              <a:t>life</a:t>
            </a:r>
            <a:r>
              <a:rPr lang="cs-CZ" dirty="0">
                <a:latin typeface="Calibri" pitchFamily="34" charset="0"/>
              </a:rPr>
              <a:t> (i</a:t>
            </a:r>
            <a:r>
              <a:rPr lang="en-US" dirty="0">
                <a:latin typeface="Calibri" pitchFamily="34" charset="0"/>
              </a:rPr>
              <a:t>n this way, philosophy differs from all other disciplines</a:t>
            </a:r>
            <a:r>
              <a:rPr lang="cs-CZ" dirty="0">
                <a:latin typeface="Calibri" pitchFamily="34" charset="0"/>
              </a:rPr>
              <a:t> (-logy:</a:t>
            </a:r>
            <a:r>
              <a:rPr lang="en-US" dirty="0">
                <a:latin typeface="Calibri" pitchFamily="34" charset="0"/>
              </a:rPr>
              <a:t> for example,   bio</a:t>
            </a:r>
            <a:r>
              <a:rPr lang="cs-CZ" dirty="0">
                <a:latin typeface="Calibri" pitchFamily="34" charset="0"/>
              </a:rPr>
              <a:t>-</a:t>
            </a:r>
            <a:r>
              <a:rPr lang="en-US" dirty="0">
                <a:latin typeface="Calibri" pitchFamily="34" charset="0"/>
              </a:rPr>
              <a:t>logy – the study of life</a:t>
            </a:r>
            <a:r>
              <a:rPr lang="cs-CZ" dirty="0">
                <a:latin typeface="Calibri" pitchFamily="34" charset="0"/>
              </a:rPr>
              <a:t>)</a:t>
            </a:r>
            <a:r>
              <a:rPr lang="en-US" dirty="0">
                <a:latin typeface="Calibri" pitchFamily="34" charset="0"/>
              </a:rPr>
              <a:t> </a:t>
            </a:r>
            <a:endParaRPr lang="cs-CZ" dirty="0">
              <a:latin typeface="Calibri" pitchFamily="34" charset="0"/>
            </a:endParaRPr>
          </a:p>
          <a:p>
            <a:r>
              <a:rPr lang="en-US" dirty="0">
                <a:latin typeface="Calibri" pitchFamily="34" charset="0"/>
              </a:rPr>
              <a:t>In this course, you </a:t>
            </a:r>
            <a:r>
              <a:rPr lang="cs-CZ" dirty="0" err="1">
                <a:latin typeface="Calibri" pitchFamily="34" charset="0"/>
              </a:rPr>
              <a:t>should</a:t>
            </a:r>
            <a:r>
              <a:rPr lang="cs-CZ" dirty="0">
                <a:latin typeface="Calibri" pitchFamily="34" charset="0"/>
              </a:rPr>
              <a:t> </a:t>
            </a:r>
            <a:r>
              <a:rPr lang="en-US" dirty="0">
                <a:latin typeface="Calibri" pitchFamily="34" charset="0"/>
              </a:rPr>
              <a:t>think about your own </a:t>
            </a:r>
            <a:r>
              <a:rPr lang="cs-CZ" dirty="0" err="1">
                <a:latin typeface="Calibri" pitchFamily="34" charset="0"/>
              </a:rPr>
              <a:t>regards</a:t>
            </a:r>
            <a:r>
              <a:rPr lang="cs-CZ" dirty="0">
                <a:latin typeface="Calibri" pitchFamily="34" charset="0"/>
              </a:rPr>
              <a:t> (</a:t>
            </a:r>
            <a:r>
              <a:rPr lang="cs-CZ" dirty="0" err="1">
                <a:latin typeface="Calibri" pitchFamily="34" charset="0"/>
              </a:rPr>
              <a:t>relationships</a:t>
            </a:r>
            <a:r>
              <a:rPr lang="cs-CZ" dirty="0">
                <a:latin typeface="Calibri" pitchFamily="34" charset="0"/>
              </a:rPr>
              <a:t>, </a:t>
            </a:r>
            <a:r>
              <a:rPr lang="cs-CZ" dirty="0" err="1">
                <a:latin typeface="Calibri" pitchFamily="34" charset="0"/>
              </a:rPr>
              <a:t>respect</a:t>
            </a:r>
            <a:r>
              <a:rPr lang="cs-CZ" dirty="0">
                <a:latin typeface="Calibri" pitchFamily="34" charset="0"/>
              </a:rPr>
              <a:t>).</a:t>
            </a:r>
          </a:p>
          <a:p>
            <a:pPr>
              <a:buNone/>
            </a:pPr>
            <a:endParaRPr lang="cs-CZ" dirty="0"/>
          </a:p>
        </p:txBody>
      </p:sp>
      <p:pic>
        <p:nvPicPr>
          <p:cNvPr id="4" name="Picture 4" descr="http://thesirenswansea.files.wordpress.com/2012/01/tattoo-design.jpg"/>
          <p:cNvPicPr>
            <a:picLocks noChangeAspect="1" noChangeArrowheads="1"/>
          </p:cNvPicPr>
          <p:nvPr/>
        </p:nvPicPr>
        <p:blipFill>
          <a:blip r:embed="rId3" cstate="print"/>
          <a:srcRect/>
          <a:stretch>
            <a:fillRect/>
          </a:stretch>
        </p:blipFill>
        <p:spPr bwMode="auto">
          <a:xfrm>
            <a:off x="7704563" y="207985"/>
            <a:ext cx="2393482" cy="2272180"/>
          </a:xfrm>
          <a:prstGeom prst="rect">
            <a:avLst/>
          </a:prstGeom>
          <a:noFill/>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latin typeface="Calibri" pitchFamily="34" charset="0"/>
              </a:rPr>
              <a:t>When</a:t>
            </a:r>
            <a:r>
              <a:rPr lang="cs-CZ" dirty="0">
                <a:latin typeface="Calibri" pitchFamily="34" charset="0"/>
              </a:rPr>
              <a:t> </a:t>
            </a:r>
            <a:r>
              <a:rPr lang="cs-CZ" dirty="0" err="1">
                <a:latin typeface="Calibri" pitchFamily="34" charset="0"/>
              </a:rPr>
              <a:t>does</a:t>
            </a:r>
            <a:r>
              <a:rPr lang="cs-CZ" dirty="0">
                <a:latin typeface="Calibri" pitchFamily="34" charset="0"/>
              </a:rPr>
              <a:t> </a:t>
            </a:r>
            <a:r>
              <a:rPr lang="cs-CZ" dirty="0" err="1">
                <a:latin typeface="Calibri" pitchFamily="34" charset="0"/>
              </a:rPr>
              <a:t>philosophical</a:t>
            </a:r>
            <a:r>
              <a:rPr lang="cs-CZ" dirty="0">
                <a:latin typeface="Calibri" pitchFamily="34" charset="0"/>
              </a:rPr>
              <a:t> </a:t>
            </a:r>
            <a:r>
              <a:rPr lang="cs-CZ" dirty="0" err="1">
                <a:latin typeface="Calibri" pitchFamily="34" charset="0"/>
              </a:rPr>
              <a:t>thinking</a:t>
            </a:r>
            <a:r>
              <a:rPr lang="cs-CZ" dirty="0">
                <a:latin typeface="Calibri" pitchFamily="34" charset="0"/>
              </a:rPr>
              <a:t> </a:t>
            </a:r>
            <a:r>
              <a:rPr lang="cs-CZ" dirty="0" err="1">
                <a:latin typeface="Calibri" pitchFamily="34" charset="0"/>
              </a:rPr>
              <a:t>happen</a:t>
            </a:r>
            <a:r>
              <a:rPr lang="cs-CZ" dirty="0">
                <a:latin typeface="Calibri" pitchFamily="34" charset="0"/>
              </a:rPr>
              <a:t>?</a:t>
            </a:r>
          </a:p>
        </p:txBody>
      </p:sp>
      <p:sp>
        <p:nvSpPr>
          <p:cNvPr id="3" name="Zástupný symbol pro obsah 2"/>
          <p:cNvSpPr>
            <a:spLocks noGrp="1"/>
          </p:cNvSpPr>
          <p:nvPr>
            <p:ph idx="1"/>
          </p:nvPr>
        </p:nvSpPr>
        <p:spPr/>
        <p:txBody>
          <a:bodyPr>
            <a:normAutofit/>
          </a:bodyPr>
          <a:lstStyle/>
          <a:p>
            <a:r>
              <a:rPr lang="en-US" dirty="0">
                <a:latin typeface="Calibri" pitchFamily="34" charset="0"/>
              </a:rPr>
              <a:t>Aristotle</a:t>
            </a:r>
            <a:r>
              <a:rPr lang="cs-CZ" dirty="0">
                <a:latin typeface="Calibri" pitchFamily="34" charset="0"/>
              </a:rPr>
              <a:t> (</a:t>
            </a:r>
            <a:r>
              <a:rPr lang="cs-CZ" dirty="0" err="1">
                <a:latin typeface="Calibri" pitchFamily="34" charset="0"/>
              </a:rPr>
              <a:t>Metaph</a:t>
            </a:r>
            <a:r>
              <a:rPr lang="cs-CZ" dirty="0">
                <a:latin typeface="Calibri" pitchFamily="34" charset="0"/>
              </a:rPr>
              <a:t>. 981b 10-25)</a:t>
            </a:r>
            <a:r>
              <a:rPr lang="en-US" dirty="0">
                <a:latin typeface="Calibri" pitchFamily="34" charset="0"/>
              </a:rPr>
              <a:t>: only when </a:t>
            </a:r>
            <a:r>
              <a:rPr lang="cs-CZ" dirty="0">
                <a:latin typeface="Calibri" pitchFamily="34" charset="0"/>
              </a:rPr>
              <a:t>basic </a:t>
            </a:r>
            <a:r>
              <a:rPr lang="cs-CZ" dirty="0" err="1">
                <a:latin typeface="Calibri" pitchFamily="34" charset="0"/>
              </a:rPr>
              <a:t>personal</a:t>
            </a:r>
            <a:r>
              <a:rPr lang="cs-CZ" dirty="0">
                <a:latin typeface="Calibri" pitchFamily="34" charset="0"/>
              </a:rPr>
              <a:t> </a:t>
            </a:r>
            <a:r>
              <a:rPr lang="cs-CZ" dirty="0" err="1">
                <a:latin typeface="Calibri" pitchFamily="34" charset="0"/>
              </a:rPr>
              <a:t>needs</a:t>
            </a:r>
            <a:r>
              <a:rPr lang="cs-CZ" dirty="0">
                <a:latin typeface="Calibri" pitchFamily="34" charset="0"/>
              </a:rPr>
              <a:t> </a:t>
            </a:r>
            <a:r>
              <a:rPr lang="cs-CZ" dirty="0" err="1">
                <a:latin typeface="Calibri" pitchFamily="34" charset="0"/>
              </a:rPr>
              <a:t>were</a:t>
            </a:r>
            <a:r>
              <a:rPr lang="cs-CZ" dirty="0">
                <a:latin typeface="Calibri" pitchFamily="34" charset="0"/>
              </a:rPr>
              <a:t> </a:t>
            </a:r>
            <a:r>
              <a:rPr lang="cs-CZ" dirty="0" err="1">
                <a:latin typeface="Calibri" pitchFamily="34" charset="0"/>
              </a:rPr>
              <a:t>fulfilled</a:t>
            </a:r>
            <a:r>
              <a:rPr lang="cs-CZ" dirty="0">
                <a:latin typeface="Calibri" pitchFamily="34" charset="0"/>
              </a:rPr>
              <a:t> </a:t>
            </a:r>
            <a:r>
              <a:rPr lang="en-US" dirty="0">
                <a:latin typeface="Calibri" pitchFamily="34" charset="0"/>
              </a:rPr>
              <a:t>and people had free time </a:t>
            </a:r>
            <a:r>
              <a:rPr lang="cs-CZ" dirty="0">
                <a:latin typeface="Calibri" pitchFamily="34" charset="0"/>
              </a:rPr>
              <a:t>– </a:t>
            </a:r>
            <a:r>
              <a:rPr lang="cs-CZ" cap="small" dirty="0" err="1">
                <a:latin typeface="Calibri" pitchFamily="34" charset="0"/>
              </a:rPr>
              <a:t>schole</a:t>
            </a:r>
            <a:r>
              <a:rPr lang="cs-CZ" dirty="0">
                <a:latin typeface="Calibri" pitchFamily="34" charset="0"/>
              </a:rPr>
              <a:t> </a:t>
            </a:r>
            <a:r>
              <a:rPr lang="en-US" dirty="0">
                <a:latin typeface="Calibri" pitchFamily="34" charset="0"/>
              </a:rPr>
              <a:t>(for the first time </a:t>
            </a:r>
            <a:r>
              <a:rPr lang="cs-CZ" dirty="0">
                <a:latin typeface="Calibri" pitchFamily="34" charset="0"/>
              </a:rPr>
              <a:t>by </a:t>
            </a:r>
            <a:r>
              <a:rPr lang="en-US" dirty="0">
                <a:latin typeface="Calibri" pitchFamily="34" charset="0"/>
              </a:rPr>
              <a:t>the priests in Egypt)</a:t>
            </a:r>
            <a:endParaRPr lang="cs-CZ" dirty="0">
              <a:latin typeface="Calibri" pitchFamily="34" charset="0"/>
            </a:endParaRPr>
          </a:p>
          <a:p>
            <a:r>
              <a:rPr lang="en-US" dirty="0">
                <a:latin typeface="Calibri" pitchFamily="34" charset="0"/>
              </a:rPr>
              <a:t>Thales</a:t>
            </a:r>
            <a:r>
              <a:rPr lang="cs-CZ" dirty="0">
                <a:latin typeface="Calibri" pitchFamily="34" charset="0"/>
              </a:rPr>
              <a:t> </a:t>
            </a:r>
            <a:r>
              <a:rPr lang="cs-CZ" dirty="0" err="1">
                <a:latin typeface="Calibri" pitchFamily="34" charset="0"/>
              </a:rPr>
              <a:t>of</a:t>
            </a:r>
            <a:r>
              <a:rPr lang="cs-CZ" dirty="0">
                <a:latin typeface="Calibri" pitchFamily="34" charset="0"/>
              </a:rPr>
              <a:t> </a:t>
            </a:r>
            <a:r>
              <a:rPr lang="cs-CZ" dirty="0" err="1">
                <a:latin typeface="Calibri" pitchFamily="34" charset="0"/>
              </a:rPr>
              <a:t>Miletus</a:t>
            </a:r>
            <a:r>
              <a:rPr lang="cs-CZ" dirty="0">
                <a:latin typeface="Calibri" pitchFamily="34" charset="0"/>
              </a:rPr>
              <a:t> </a:t>
            </a:r>
            <a:r>
              <a:rPr lang="en-US" dirty="0">
                <a:latin typeface="Calibri" pitchFamily="34" charset="0"/>
              </a:rPr>
              <a:t>(</a:t>
            </a:r>
            <a:r>
              <a:rPr lang="cs-CZ" dirty="0">
                <a:latin typeface="Calibri" pitchFamily="34" charset="0"/>
              </a:rPr>
              <a:t>by f</a:t>
            </a:r>
            <a:r>
              <a:rPr lang="en-US" dirty="0" err="1">
                <a:latin typeface="Calibri" pitchFamily="34" charset="0"/>
              </a:rPr>
              <a:t>orethought</a:t>
            </a:r>
            <a:r>
              <a:rPr lang="en-US" dirty="0">
                <a:latin typeface="Calibri" pitchFamily="34" charset="0"/>
              </a:rPr>
              <a:t>): The first solar eclipse prediction: </a:t>
            </a:r>
            <a:r>
              <a:rPr lang="cs-CZ" dirty="0">
                <a:latin typeface="Calibri" pitchFamily="34" charset="0"/>
              </a:rPr>
              <a:t>May </a:t>
            </a:r>
            <a:r>
              <a:rPr lang="en-US" dirty="0">
                <a:latin typeface="Calibri" pitchFamily="34" charset="0"/>
              </a:rPr>
              <a:t>25</a:t>
            </a:r>
            <a:r>
              <a:rPr lang="cs-CZ" dirty="0">
                <a:latin typeface="Calibri" pitchFamily="34" charset="0"/>
              </a:rPr>
              <a:t>,</a:t>
            </a:r>
            <a:r>
              <a:rPr lang="en-US" dirty="0">
                <a:latin typeface="Calibri" pitchFamily="34" charset="0"/>
              </a:rPr>
              <a:t> 585 BC.</a:t>
            </a:r>
            <a:endParaRPr lang="cs-CZ" dirty="0">
              <a:latin typeface="Calibri" pitchFamily="34" charset="0"/>
            </a:endParaRPr>
          </a:p>
          <a:p>
            <a:pPr>
              <a:buNone/>
            </a:pPr>
            <a:endParaRPr lang="cs-CZ" dirty="0">
              <a:latin typeface="Calibri" pitchFamily="34" charset="0"/>
            </a:endParaRPr>
          </a:p>
          <a:p>
            <a:pPr>
              <a:buNone/>
            </a:pPr>
            <a:endParaRPr lang="cs-CZ" dirty="0">
              <a:latin typeface="Calibri" pitchFamily="34" charset="0"/>
            </a:endParaRPr>
          </a:p>
          <a:p>
            <a:pPr>
              <a:buNone/>
            </a:pPr>
            <a:r>
              <a:rPr lang="cs-CZ" dirty="0">
                <a:latin typeface="Calibri" pitchFamily="34" charset="0"/>
              </a:rPr>
              <a:t>„</a:t>
            </a:r>
            <a:r>
              <a:rPr lang="en-US" dirty="0">
                <a:latin typeface="Calibri" pitchFamily="34" charset="0"/>
              </a:rPr>
              <a:t>Minerva's owl </a:t>
            </a:r>
            <a:r>
              <a:rPr lang="cs-CZ" dirty="0" err="1">
                <a:latin typeface="Calibri" pitchFamily="34" charset="0"/>
              </a:rPr>
              <a:t>flies</a:t>
            </a:r>
            <a:r>
              <a:rPr lang="cs-CZ" dirty="0">
                <a:latin typeface="Calibri" pitchFamily="34" charset="0"/>
              </a:rPr>
              <a:t> </a:t>
            </a:r>
            <a:r>
              <a:rPr lang="cs-CZ" dirty="0" err="1">
                <a:latin typeface="Calibri" pitchFamily="34" charset="0"/>
              </a:rPr>
              <a:t>out</a:t>
            </a:r>
            <a:r>
              <a:rPr lang="cs-CZ" dirty="0">
                <a:latin typeface="Calibri" pitchFamily="34" charset="0"/>
              </a:rPr>
              <a:t> </a:t>
            </a:r>
            <a:r>
              <a:rPr lang="en-US" dirty="0">
                <a:latin typeface="Calibri" pitchFamily="34" charset="0"/>
              </a:rPr>
              <a:t>at dusk.</a:t>
            </a:r>
            <a:r>
              <a:rPr lang="cs-CZ" dirty="0">
                <a:latin typeface="Calibri" pitchFamily="34" charset="0"/>
              </a:rPr>
              <a:t>“ (</a:t>
            </a:r>
            <a:r>
              <a:rPr lang="cs-CZ" dirty="0" err="1">
                <a:latin typeface="Calibri" pitchFamily="34" charset="0"/>
              </a:rPr>
              <a:t>Hegel</a:t>
            </a:r>
            <a:r>
              <a:rPr lang="cs-CZ" dirty="0">
                <a:latin typeface="Calibri" pitchFamily="34" charset="0"/>
              </a:rPr>
              <a:t>)</a:t>
            </a:r>
          </a:p>
          <a:p>
            <a:pPr>
              <a:buNone/>
            </a:pPr>
            <a:r>
              <a:rPr lang="cs-CZ" dirty="0">
                <a:latin typeface="Calibri" pitchFamily="34" charset="0"/>
              </a:rPr>
              <a:t>	</a:t>
            </a:r>
            <a:r>
              <a:rPr lang="en-US" dirty="0">
                <a:latin typeface="Calibri" pitchFamily="34" charset="0"/>
              </a:rPr>
              <a:t>How do I know that </a:t>
            </a:r>
            <a:r>
              <a:rPr lang="cs-CZ" dirty="0" err="1">
                <a:latin typeface="Calibri" pitchFamily="34" charset="0"/>
              </a:rPr>
              <a:t>there</a:t>
            </a:r>
            <a:r>
              <a:rPr lang="cs-CZ" dirty="0">
                <a:latin typeface="Calibri" pitchFamily="34" charset="0"/>
              </a:rPr>
              <a:t> </a:t>
            </a:r>
            <a:r>
              <a:rPr lang="cs-CZ" dirty="0" err="1">
                <a:latin typeface="Calibri" pitchFamily="34" charset="0"/>
              </a:rPr>
              <a:t>is</a:t>
            </a:r>
            <a:r>
              <a:rPr lang="cs-CZ" dirty="0">
                <a:latin typeface="Calibri" pitchFamily="34" charset="0"/>
              </a:rPr>
              <a:t> t</a:t>
            </a:r>
            <a:r>
              <a:rPr lang="en-US" dirty="0" err="1">
                <a:latin typeface="Calibri" pitchFamily="34" charset="0"/>
              </a:rPr>
              <a:t>wilight</a:t>
            </a:r>
            <a:r>
              <a:rPr lang="cs-CZ" dirty="0">
                <a:latin typeface="Calibri" pitchFamily="34" charset="0"/>
              </a:rPr>
              <a:t> </a:t>
            </a:r>
            <a:r>
              <a:rPr lang="cs-CZ" dirty="0" err="1">
                <a:latin typeface="Calibri" pitchFamily="34" charset="0"/>
              </a:rPr>
              <a:t>right</a:t>
            </a:r>
            <a:r>
              <a:rPr lang="cs-CZ" dirty="0">
                <a:latin typeface="Calibri" pitchFamily="34" charset="0"/>
              </a:rPr>
              <a:t> </a:t>
            </a:r>
            <a:r>
              <a:rPr lang="en-US" dirty="0">
                <a:latin typeface="Calibri" pitchFamily="34" charset="0"/>
              </a:rPr>
              <a:t>now?</a:t>
            </a:r>
            <a:endParaRPr lang="cs-CZ" dirty="0">
              <a:latin typeface="Calibri" pitchFamily="34" charset="0"/>
            </a:endParaRPr>
          </a:p>
          <a:p>
            <a:endParaRPr lang="cs-CZ" dirty="0">
              <a:latin typeface="Calibri" pitchFamily="34" charset="0"/>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cstate="print"/>
          <a:srcRect/>
          <a:stretch>
            <a:fillRect/>
          </a:stretch>
        </p:blipFill>
        <p:spPr bwMode="auto">
          <a:xfrm>
            <a:off x="1110257" y="1046747"/>
            <a:ext cx="6805827" cy="6416500"/>
          </a:xfrm>
          <a:prstGeom prst="rect">
            <a:avLst/>
          </a:prstGeom>
          <a:noFill/>
          <a:ln w="9525">
            <a:noFill/>
            <a:miter lim="800000"/>
            <a:headEnd/>
            <a:tailEnd/>
          </a:ln>
        </p:spPr>
      </p:pic>
      <p:pic>
        <p:nvPicPr>
          <p:cNvPr id="21507" name="Picture 5"/>
          <p:cNvPicPr>
            <a:picLocks noChangeAspect="1" noChangeArrowheads="1"/>
          </p:cNvPicPr>
          <p:nvPr/>
        </p:nvPicPr>
        <p:blipFill>
          <a:blip r:embed="rId4" cstate="print"/>
          <a:srcRect/>
          <a:stretch>
            <a:fillRect/>
          </a:stretch>
        </p:blipFill>
        <p:spPr bwMode="auto">
          <a:xfrm>
            <a:off x="6800335" y="1023008"/>
            <a:ext cx="3366349" cy="6538255"/>
          </a:xfrm>
          <a:prstGeom prst="rect">
            <a:avLst/>
          </a:prstGeom>
          <a:noFill/>
          <a:ln w="9525">
            <a:noFill/>
            <a:miter lim="800000"/>
            <a:headEnd/>
            <a:tailEnd/>
          </a:ln>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4670" y="302801"/>
            <a:ext cx="9624060" cy="937281"/>
          </a:xfrm>
        </p:spPr>
        <p:txBody>
          <a:bodyPr/>
          <a:lstStyle/>
          <a:p>
            <a:pPr algn="ctr"/>
            <a:r>
              <a:rPr lang="cs-CZ" dirty="0" err="1">
                <a:latin typeface="Calibri" pitchFamily="34" charset="0"/>
              </a:rPr>
              <a:t>Methods</a:t>
            </a:r>
            <a:r>
              <a:rPr lang="cs-CZ" dirty="0">
                <a:latin typeface="Calibri" pitchFamily="34" charset="0"/>
              </a:rPr>
              <a:t> </a:t>
            </a:r>
            <a:r>
              <a:rPr lang="cs-CZ" dirty="0" err="1">
                <a:latin typeface="Calibri" pitchFamily="34" charset="0"/>
              </a:rPr>
              <a:t>of</a:t>
            </a:r>
            <a:r>
              <a:rPr lang="cs-CZ" dirty="0">
                <a:latin typeface="Calibri" pitchFamily="34" charset="0"/>
              </a:rPr>
              <a:t> </a:t>
            </a:r>
            <a:r>
              <a:rPr lang="cs-CZ" dirty="0" err="1">
                <a:latin typeface="Calibri" pitchFamily="34" charset="0"/>
              </a:rPr>
              <a:t>philosophy</a:t>
            </a:r>
            <a:endParaRPr lang="cs-CZ" dirty="0">
              <a:latin typeface="Calibri" pitchFamily="34" charset="0"/>
            </a:endParaRPr>
          </a:p>
        </p:txBody>
      </p:sp>
      <p:sp>
        <p:nvSpPr>
          <p:cNvPr id="3" name="Zástupný symbol pro obsah 2"/>
          <p:cNvSpPr>
            <a:spLocks noGrp="1"/>
          </p:cNvSpPr>
          <p:nvPr>
            <p:ph idx="1"/>
          </p:nvPr>
        </p:nvSpPr>
        <p:spPr>
          <a:xfrm>
            <a:off x="378348" y="1240083"/>
            <a:ext cx="10105123" cy="6113196"/>
          </a:xfrm>
        </p:spPr>
        <p:txBody>
          <a:bodyPr>
            <a:normAutofit/>
          </a:bodyPr>
          <a:lstStyle/>
          <a:p>
            <a:pPr>
              <a:buNone/>
            </a:pPr>
            <a:r>
              <a:rPr lang="cs-CZ" cap="small" dirty="0" err="1">
                <a:latin typeface="Calibri" pitchFamily="34" charset="0"/>
              </a:rPr>
              <a:t>methodos</a:t>
            </a:r>
            <a:endParaRPr lang="cs-CZ" cap="small" dirty="0">
              <a:latin typeface="Calibri" pitchFamily="34" charset="0"/>
            </a:endParaRPr>
          </a:p>
          <a:p>
            <a:pPr>
              <a:buNone/>
            </a:pPr>
            <a:r>
              <a:rPr lang="cs-CZ" b="1" cap="small" dirty="0" err="1">
                <a:solidFill>
                  <a:srgbClr val="FF0000"/>
                </a:solidFill>
                <a:latin typeface="Calibri" pitchFamily="34" charset="0"/>
              </a:rPr>
              <a:t>epimeleia</a:t>
            </a:r>
            <a:r>
              <a:rPr lang="cs-CZ" b="1" cap="small" dirty="0">
                <a:solidFill>
                  <a:srgbClr val="FF0000"/>
                </a:solidFill>
                <a:latin typeface="Calibri" pitchFamily="34" charset="0"/>
              </a:rPr>
              <a:t> peri </a:t>
            </a:r>
            <a:r>
              <a:rPr lang="cs-CZ" b="1" cap="small" dirty="0" err="1">
                <a:solidFill>
                  <a:srgbClr val="FF0000"/>
                </a:solidFill>
                <a:latin typeface="Calibri" pitchFamily="34" charset="0"/>
              </a:rPr>
              <a:t>tés</a:t>
            </a:r>
            <a:r>
              <a:rPr lang="cs-CZ" b="1" cap="small" dirty="0">
                <a:solidFill>
                  <a:srgbClr val="FF0000"/>
                </a:solidFill>
                <a:latin typeface="Calibri" pitchFamily="34" charset="0"/>
              </a:rPr>
              <a:t> </a:t>
            </a:r>
            <a:r>
              <a:rPr lang="cs-CZ" b="1" cap="small" dirty="0" err="1">
                <a:solidFill>
                  <a:srgbClr val="FF0000"/>
                </a:solidFill>
                <a:latin typeface="Calibri" pitchFamily="34" charset="0"/>
              </a:rPr>
              <a:t>psychés</a:t>
            </a:r>
            <a:r>
              <a:rPr lang="cs-CZ" b="1" cap="small" dirty="0">
                <a:latin typeface="Calibri" pitchFamily="34" charset="0"/>
              </a:rPr>
              <a:t> </a:t>
            </a:r>
            <a:r>
              <a:rPr lang="cs-CZ" dirty="0">
                <a:latin typeface="Calibri" pitchFamily="34" charset="0"/>
              </a:rPr>
              <a:t>(Cicero: </a:t>
            </a:r>
            <a:r>
              <a:rPr lang="cs-CZ" b="1" i="1" dirty="0" err="1">
                <a:solidFill>
                  <a:srgbClr val="FF0000"/>
                </a:solidFill>
                <a:latin typeface="Calibri" pitchFamily="34" charset="0"/>
              </a:rPr>
              <a:t>cultura</a:t>
            </a:r>
            <a:r>
              <a:rPr lang="cs-CZ" b="1" i="1" dirty="0">
                <a:solidFill>
                  <a:srgbClr val="FF0000"/>
                </a:solidFill>
                <a:latin typeface="Calibri" pitchFamily="34" charset="0"/>
              </a:rPr>
              <a:t> </a:t>
            </a:r>
            <a:r>
              <a:rPr lang="cs-CZ" b="1" i="1" dirty="0" err="1">
                <a:solidFill>
                  <a:srgbClr val="FF0000"/>
                </a:solidFill>
                <a:latin typeface="Calibri" pitchFamily="34" charset="0"/>
              </a:rPr>
              <a:t>animi</a:t>
            </a:r>
            <a:r>
              <a:rPr lang="cs-CZ" dirty="0">
                <a:latin typeface="Calibri" pitchFamily="34" charset="0"/>
              </a:rPr>
              <a:t>)</a:t>
            </a:r>
          </a:p>
          <a:p>
            <a:r>
              <a:rPr lang="cs-CZ" cap="small" dirty="0">
                <a:latin typeface="Calibri" pitchFamily="34" charset="0"/>
              </a:rPr>
              <a:t>logos</a:t>
            </a:r>
            <a:r>
              <a:rPr lang="cs-CZ" dirty="0">
                <a:latin typeface="Calibri" pitchFamily="34" charset="0"/>
              </a:rPr>
              <a:t> → </a:t>
            </a:r>
            <a:r>
              <a:rPr lang="cs-CZ" cap="small" dirty="0" err="1">
                <a:latin typeface="Calibri" pitchFamily="34" charset="0"/>
              </a:rPr>
              <a:t>dia</a:t>
            </a:r>
            <a:r>
              <a:rPr lang="cs-CZ" cap="small" dirty="0">
                <a:latin typeface="Calibri" pitchFamily="34" charset="0"/>
              </a:rPr>
              <a:t>-logos</a:t>
            </a:r>
          </a:p>
          <a:p>
            <a:endParaRPr lang="cs-CZ" dirty="0">
              <a:latin typeface="Calibri" pitchFamily="34" charset="0"/>
            </a:endParaRPr>
          </a:p>
          <a:p>
            <a:r>
              <a:rPr lang="cs-CZ" dirty="0" err="1">
                <a:latin typeface="Calibri" pitchFamily="34" charset="0"/>
              </a:rPr>
              <a:t>questioning</a:t>
            </a:r>
            <a:r>
              <a:rPr lang="cs-CZ" dirty="0">
                <a:latin typeface="Calibri" pitchFamily="34" charset="0"/>
              </a:rPr>
              <a:t>, </a:t>
            </a:r>
            <a:r>
              <a:rPr lang="cs-CZ" dirty="0" err="1">
                <a:latin typeface="Calibri" pitchFamily="34" charset="0"/>
              </a:rPr>
              <a:t>search</a:t>
            </a:r>
            <a:endParaRPr lang="cs-CZ" dirty="0">
              <a:latin typeface="Calibri" pitchFamily="34" charset="0"/>
            </a:endParaRPr>
          </a:p>
          <a:p>
            <a:r>
              <a:rPr lang="cs-CZ" dirty="0" err="1">
                <a:latin typeface="Calibri" pitchFamily="34" charset="0"/>
              </a:rPr>
              <a:t>thinking</a:t>
            </a:r>
            <a:r>
              <a:rPr lang="cs-CZ" dirty="0">
                <a:latin typeface="Calibri" pitchFamily="34" charset="0"/>
              </a:rPr>
              <a:t>, </a:t>
            </a:r>
            <a:r>
              <a:rPr lang="cs-CZ" dirty="0" err="1">
                <a:latin typeface="Calibri" pitchFamily="34" charset="0"/>
              </a:rPr>
              <a:t>speculation</a:t>
            </a:r>
            <a:r>
              <a:rPr lang="cs-CZ" dirty="0">
                <a:latin typeface="Calibri" pitchFamily="34" charset="0"/>
              </a:rPr>
              <a:t>, </a:t>
            </a:r>
            <a:r>
              <a:rPr lang="cs-CZ" dirty="0" err="1">
                <a:latin typeface="Calibri" pitchFamily="34" charset="0"/>
              </a:rPr>
              <a:t>hermeneutics</a:t>
            </a:r>
            <a:r>
              <a:rPr lang="cs-CZ" dirty="0">
                <a:latin typeface="Calibri" pitchFamily="34" charset="0"/>
              </a:rPr>
              <a:t>, </a:t>
            </a:r>
            <a:r>
              <a:rPr lang="cs-CZ" dirty="0" err="1">
                <a:latin typeface="Calibri" pitchFamily="34" charset="0"/>
              </a:rPr>
              <a:t>exegesis</a:t>
            </a:r>
            <a:endParaRPr lang="cs-CZ" dirty="0">
              <a:latin typeface="Calibri" pitchFamily="34" charset="0"/>
            </a:endParaRPr>
          </a:p>
          <a:p>
            <a:r>
              <a:rPr lang="cs-CZ" b="1" dirty="0">
                <a:solidFill>
                  <a:srgbClr val="FF0000"/>
                </a:solidFill>
                <a:latin typeface="Calibri" pitchFamily="34" charset="0"/>
              </a:rPr>
              <a:t>care </a:t>
            </a:r>
            <a:r>
              <a:rPr lang="cs-CZ" b="1" dirty="0" err="1">
                <a:solidFill>
                  <a:srgbClr val="FF0000"/>
                </a:solidFill>
                <a:latin typeface="Calibri" pitchFamily="34" charset="0"/>
              </a:rPr>
              <a:t>of</a:t>
            </a:r>
            <a:r>
              <a:rPr lang="cs-CZ" b="1" dirty="0">
                <a:solidFill>
                  <a:srgbClr val="FF0000"/>
                </a:solidFill>
                <a:latin typeface="Calibri" pitchFamily="34" charset="0"/>
              </a:rPr>
              <a:t> </a:t>
            </a:r>
            <a:r>
              <a:rPr lang="cs-CZ" b="1" dirty="0" err="1">
                <a:solidFill>
                  <a:srgbClr val="FF0000"/>
                </a:solidFill>
                <a:latin typeface="Calibri" pitchFamily="34" charset="0"/>
              </a:rPr>
              <a:t>the</a:t>
            </a:r>
            <a:r>
              <a:rPr lang="cs-CZ" b="1" dirty="0">
                <a:solidFill>
                  <a:srgbClr val="FF0000"/>
                </a:solidFill>
                <a:latin typeface="Calibri" pitchFamily="34" charset="0"/>
              </a:rPr>
              <a:t> soul</a:t>
            </a:r>
          </a:p>
          <a:p>
            <a:pPr>
              <a:buNone/>
            </a:pPr>
            <a:endParaRPr lang="cs-CZ" dirty="0">
              <a:latin typeface="Calibri" pitchFamily="34" charset="0"/>
            </a:endParaRPr>
          </a:p>
          <a:p>
            <a:pPr>
              <a:buNone/>
            </a:pPr>
            <a:r>
              <a:rPr lang="cs-CZ" dirty="0" err="1">
                <a:latin typeface="Calibri" pitchFamily="34" charset="0"/>
              </a:rPr>
              <a:t>Method</a:t>
            </a:r>
            <a:r>
              <a:rPr lang="cs-CZ" dirty="0">
                <a:latin typeface="Calibri" pitchFamily="34" charset="0"/>
              </a:rPr>
              <a:t> </a:t>
            </a:r>
            <a:r>
              <a:rPr lang="cs-CZ" dirty="0" err="1">
                <a:latin typeface="Calibri" pitchFamily="34" charset="0"/>
              </a:rPr>
              <a:t>of</a:t>
            </a:r>
            <a:r>
              <a:rPr lang="cs-CZ" dirty="0">
                <a:latin typeface="Calibri" pitchFamily="34" charset="0"/>
              </a:rPr>
              <a:t> </a:t>
            </a:r>
            <a:r>
              <a:rPr lang="cs-CZ" b="1" dirty="0">
                <a:latin typeface="Calibri" pitchFamily="34" charset="0"/>
              </a:rPr>
              <a:t>science</a:t>
            </a:r>
            <a:r>
              <a:rPr lang="cs-CZ" dirty="0">
                <a:latin typeface="Calibri" pitchFamily="34" charset="0"/>
              </a:rPr>
              <a:t>? </a:t>
            </a:r>
            <a:r>
              <a:rPr lang="cs-CZ" dirty="0" err="1">
                <a:latin typeface="Calibri" pitchFamily="34" charset="0"/>
              </a:rPr>
              <a:t>Description</a:t>
            </a:r>
            <a:r>
              <a:rPr lang="cs-CZ" dirty="0">
                <a:latin typeface="Calibri" pitchFamily="34" charset="0"/>
              </a:rPr>
              <a:t> (</a:t>
            </a:r>
            <a:r>
              <a:rPr lang="cs-CZ" dirty="0" err="1">
                <a:latin typeface="Calibri" pitchFamily="34" charset="0"/>
              </a:rPr>
              <a:t>measure</a:t>
            </a:r>
            <a:r>
              <a:rPr lang="cs-CZ" dirty="0">
                <a:latin typeface="Calibri" pitchFamily="34" charset="0"/>
              </a:rPr>
              <a:t>, </a:t>
            </a:r>
            <a:r>
              <a:rPr lang="cs-CZ" dirty="0" err="1">
                <a:latin typeface="Calibri" pitchFamily="34" charset="0"/>
              </a:rPr>
              <a:t>weath</a:t>
            </a:r>
            <a:r>
              <a:rPr lang="cs-CZ" dirty="0">
                <a:latin typeface="Calibri" pitchFamily="34" charset="0"/>
              </a:rPr>
              <a:t>, </a:t>
            </a:r>
            <a:r>
              <a:rPr lang="cs-CZ" dirty="0" err="1">
                <a:latin typeface="Calibri" pitchFamily="34" charset="0"/>
              </a:rPr>
              <a:t>proportion</a:t>
            </a:r>
            <a:r>
              <a:rPr lang="cs-CZ" dirty="0">
                <a:latin typeface="Calibri" pitchFamily="34" charset="0"/>
              </a:rPr>
              <a:t>, </a:t>
            </a:r>
            <a:r>
              <a:rPr lang="cs-CZ" dirty="0" err="1">
                <a:latin typeface="Calibri" pitchFamily="34" charset="0"/>
              </a:rPr>
              <a:t>extent</a:t>
            </a:r>
            <a:r>
              <a:rPr lang="cs-CZ" dirty="0">
                <a:latin typeface="Calibri" pitchFamily="34" charset="0"/>
              </a:rPr>
              <a:t> …), </a:t>
            </a:r>
            <a:r>
              <a:rPr lang="cs-CZ" dirty="0" err="1">
                <a:latin typeface="Calibri" pitchFamily="34" charset="0"/>
              </a:rPr>
              <a:t>analysis</a:t>
            </a:r>
            <a:r>
              <a:rPr lang="cs-CZ" dirty="0">
                <a:latin typeface="Calibri" pitchFamily="34" charset="0"/>
              </a:rPr>
              <a:t>, </a:t>
            </a:r>
            <a:r>
              <a:rPr lang="cs-CZ" dirty="0" err="1">
                <a:latin typeface="Calibri" pitchFamily="34" charset="0"/>
              </a:rPr>
              <a:t>synthesis</a:t>
            </a:r>
            <a:r>
              <a:rPr lang="cs-CZ" dirty="0">
                <a:latin typeface="Calibri" pitchFamily="34" charset="0"/>
              </a:rPr>
              <a:t>, </a:t>
            </a:r>
            <a:r>
              <a:rPr lang="cs-CZ" dirty="0" err="1">
                <a:latin typeface="Calibri" pitchFamily="34" charset="0"/>
              </a:rPr>
              <a:t>comparison</a:t>
            </a:r>
            <a:r>
              <a:rPr lang="cs-CZ" dirty="0">
                <a:latin typeface="Calibri" pitchFamily="34" charset="0"/>
              </a:rPr>
              <a:t>…</a:t>
            </a: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ile:Hermes Musei Capitolini MC60.jpg"/>
          <p:cNvPicPr>
            <a:picLocks noChangeAspect="1" noChangeArrowheads="1"/>
          </p:cNvPicPr>
          <p:nvPr/>
        </p:nvPicPr>
        <p:blipFill>
          <a:blip r:embed="rId3" cstate="print"/>
          <a:srcRect/>
          <a:stretch>
            <a:fillRect/>
          </a:stretch>
        </p:blipFill>
        <p:spPr bwMode="auto">
          <a:xfrm>
            <a:off x="426475" y="1270711"/>
            <a:ext cx="3241437" cy="6290552"/>
          </a:xfrm>
          <a:prstGeom prst="rect">
            <a:avLst/>
          </a:prstGeom>
          <a:noFill/>
        </p:spPr>
      </p:pic>
      <p:pic>
        <p:nvPicPr>
          <p:cNvPr id="3" name="Picture 4"/>
          <p:cNvPicPr>
            <a:picLocks noChangeAspect="1" noChangeArrowheads="1"/>
          </p:cNvPicPr>
          <p:nvPr/>
        </p:nvPicPr>
        <p:blipFill>
          <a:blip r:embed="rId4" cstate="print"/>
          <a:srcRect/>
          <a:stretch>
            <a:fillRect/>
          </a:stretch>
        </p:blipFill>
        <p:spPr bwMode="auto">
          <a:xfrm>
            <a:off x="3566272" y="1209889"/>
            <a:ext cx="6960382" cy="6351374"/>
          </a:xfrm>
          <a:prstGeom prst="rect">
            <a:avLst/>
          </a:prstGeom>
          <a:noFill/>
          <a:ln w="9525">
            <a:noFill/>
            <a:miter lim="800000"/>
            <a:headEnd/>
            <a:tailEnd/>
          </a:ln>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fontScale="90000"/>
          </a:bodyPr>
          <a:lstStyle/>
          <a:p>
            <a:pPr algn="ctr"/>
            <a:r>
              <a:rPr lang="en-US" i="1" dirty="0">
                <a:latin typeface="Calibri" pitchFamily="34" charset="0"/>
              </a:rPr>
              <a:t>There are </a:t>
            </a:r>
            <a:r>
              <a:rPr lang="en-US" b="1" i="1" dirty="0">
                <a:latin typeface="Calibri" pitchFamily="34" charset="0"/>
              </a:rPr>
              <a:t>no facts,</a:t>
            </a:r>
            <a:br>
              <a:rPr lang="cs-CZ" b="1" i="1" dirty="0">
                <a:latin typeface="Calibri" pitchFamily="34" charset="0"/>
              </a:rPr>
            </a:br>
            <a:r>
              <a:rPr lang="en-US" b="1" i="1" dirty="0">
                <a:latin typeface="Calibri" pitchFamily="34" charset="0"/>
              </a:rPr>
              <a:t>only interpretations.</a:t>
            </a:r>
            <a:endParaRPr lang="cs-CZ" i="1" dirty="0">
              <a:latin typeface="Calibri" pitchFamily="34" charset="0"/>
            </a:endParaRPr>
          </a:p>
        </p:txBody>
      </p:sp>
      <p:sp>
        <p:nvSpPr>
          <p:cNvPr id="4" name="Zástupný symbol pro obsah 3"/>
          <p:cNvSpPr>
            <a:spLocks noGrp="1"/>
          </p:cNvSpPr>
          <p:nvPr>
            <p:ph idx="1"/>
          </p:nvPr>
        </p:nvSpPr>
        <p:spPr>
          <a:xfrm>
            <a:off x="498575" y="1709152"/>
            <a:ext cx="9624060" cy="5160490"/>
          </a:xfrm>
        </p:spPr>
        <p:txBody>
          <a:bodyPr>
            <a:normAutofit fontScale="92500" lnSpcReduction="10000"/>
          </a:bodyPr>
          <a:lstStyle/>
          <a:p>
            <a:pPr>
              <a:buNone/>
            </a:pPr>
            <a:r>
              <a:rPr lang="en-US" sz="4600" i="1" dirty="0">
                <a:latin typeface="Calibri" pitchFamily="34" charset="0"/>
              </a:rPr>
              <a:t>Against that positivism</a:t>
            </a:r>
            <a:endParaRPr lang="cs-CZ" sz="4600" i="1" dirty="0">
              <a:latin typeface="Calibri" pitchFamily="34" charset="0"/>
            </a:endParaRPr>
          </a:p>
          <a:p>
            <a:pPr>
              <a:buNone/>
            </a:pPr>
            <a:r>
              <a:rPr lang="en-US" sz="4600" i="1" dirty="0">
                <a:latin typeface="Calibri" pitchFamily="34" charset="0"/>
              </a:rPr>
              <a:t>which stops before phenomena,</a:t>
            </a:r>
            <a:endParaRPr lang="cs-CZ" sz="4600" i="1" dirty="0">
              <a:latin typeface="Calibri" pitchFamily="34" charset="0"/>
            </a:endParaRPr>
          </a:p>
          <a:p>
            <a:pPr>
              <a:buNone/>
            </a:pPr>
            <a:r>
              <a:rPr lang="en-US" sz="4600" i="1" dirty="0">
                <a:latin typeface="Calibri" pitchFamily="34" charset="0"/>
              </a:rPr>
              <a:t>saying "there are only facts,</a:t>
            </a:r>
            <a:r>
              <a:rPr lang="cs-CZ" sz="4600" i="1" dirty="0">
                <a:latin typeface="Calibri" pitchFamily="34" charset="0"/>
              </a:rPr>
              <a:t>“</a:t>
            </a:r>
          </a:p>
          <a:p>
            <a:pPr>
              <a:buNone/>
            </a:pPr>
            <a:r>
              <a:rPr lang="en-US" sz="4600" i="1" dirty="0">
                <a:latin typeface="Calibri" pitchFamily="34" charset="0"/>
              </a:rPr>
              <a:t>I should say:</a:t>
            </a:r>
            <a:endParaRPr lang="cs-CZ" sz="4600" i="1" dirty="0">
              <a:latin typeface="Calibri" pitchFamily="34" charset="0"/>
            </a:endParaRPr>
          </a:p>
          <a:p>
            <a:pPr>
              <a:buNone/>
            </a:pPr>
            <a:r>
              <a:rPr lang="en-US" sz="4600" i="1" dirty="0">
                <a:latin typeface="Calibri" pitchFamily="34" charset="0"/>
              </a:rPr>
              <a:t>no, </a:t>
            </a:r>
            <a:r>
              <a:rPr lang="en-US" sz="4600" b="1" i="1" dirty="0">
                <a:latin typeface="Calibri" pitchFamily="34" charset="0"/>
              </a:rPr>
              <a:t>it is precisely facts</a:t>
            </a:r>
            <a:r>
              <a:rPr lang="cs-CZ" sz="4600" b="1" i="1" dirty="0">
                <a:latin typeface="Calibri" pitchFamily="34" charset="0"/>
              </a:rPr>
              <a:t> </a:t>
            </a:r>
            <a:r>
              <a:rPr lang="en-US" sz="4600" b="1" i="1" dirty="0">
                <a:latin typeface="Calibri" pitchFamily="34" charset="0"/>
              </a:rPr>
              <a:t>that do not exist, </a:t>
            </a:r>
            <a:r>
              <a:rPr lang="cs-CZ" sz="4600" b="1" i="1" dirty="0">
                <a:latin typeface="Calibri" pitchFamily="34" charset="0"/>
              </a:rPr>
              <a:t>				</a:t>
            </a:r>
            <a:r>
              <a:rPr lang="en-US" sz="4600" b="1" i="1" dirty="0">
                <a:latin typeface="Calibri" pitchFamily="34" charset="0"/>
              </a:rPr>
              <a:t>only interpretations…</a:t>
            </a:r>
            <a:endParaRPr lang="cs-CZ" sz="4600" b="1" i="1" dirty="0">
              <a:latin typeface="Calibri" pitchFamily="34" charset="0"/>
            </a:endParaRPr>
          </a:p>
          <a:p>
            <a:pPr>
              <a:buNone/>
            </a:pPr>
            <a:endParaRPr lang="cs-CZ" b="1" dirty="0">
              <a:latin typeface="Calibri" pitchFamily="34" charset="0"/>
            </a:endParaRPr>
          </a:p>
          <a:p>
            <a:pPr algn="r">
              <a:buNone/>
            </a:pPr>
            <a:r>
              <a:rPr lang="cs-CZ" dirty="0">
                <a:latin typeface="Calibri" pitchFamily="34" charset="0"/>
              </a:rPr>
              <a:t>(Friedrich </a:t>
            </a:r>
            <a:r>
              <a:rPr lang="cs-CZ" dirty="0" err="1">
                <a:latin typeface="Calibri" pitchFamily="34" charset="0"/>
              </a:rPr>
              <a:t>Nietzsche</a:t>
            </a:r>
            <a:r>
              <a:rPr lang="cs-CZ" dirty="0">
                <a:latin typeface="Calibri" pitchFamily="34" charset="0"/>
              </a:rPr>
              <a:t>) </a:t>
            </a: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Reflection</a:t>
            </a:r>
            <a:r>
              <a:rPr lang="cs-CZ" dirty="0">
                <a:latin typeface="Calibri" pitchFamily="34" charset="0"/>
              </a:rPr>
              <a:t> </a:t>
            </a:r>
            <a:r>
              <a:rPr lang="cs-CZ" dirty="0" err="1">
                <a:latin typeface="Calibri" pitchFamily="34" charset="0"/>
              </a:rPr>
              <a:t>about</a:t>
            </a:r>
            <a:r>
              <a:rPr lang="cs-CZ" dirty="0">
                <a:latin typeface="Calibri" pitchFamily="34" charset="0"/>
              </a:rPr>
              <a:t> </a:t>
            </a:r>
            <a:r>
              <a:rPr lang="cs-CZ" dirty="0" err="1">
                <a:latin typeface="Calibri" pitchFamily="34" charset="0"/>
              </a:rPr>
              <a:t>differences</a:t>
            </a:r>
            <a:endParaRPr lang="cs-CZ" dirty="0">
              <a:latin typeface="Calibri" pitchFamily="34" charset="0"/>
            </a:endParaRPr>
          </a:p>
        </p:txBody>
      </p:sp>
      <p:sp>
        <p:nvSpPr>
          <p:cNvPr id="3" name="Zástupný symbol pro obsah 2"/>
          <p:cNvSpPr>
            <a:spLocks noGrp="1"/>
          </p:cNvSpPr>
          <p:nvPr>
            <p:ph idx="1"/>
          </p:nvPr>
        </p:nvSpPr>
        <p:spPr/>
        <p:txBody>
          <a:bodyPr/>
          <a:lstStyle/>
          <a:p>
            <a:r>
              <a:rPr lang="cs-CZ" cap="small" dirty="0" err="1">
                <a:latin typeface="Calibri" pitchFamily="34" charset="0"/>
              </a:rPr>
              <a:t>mythos</a:t>
            </a:r>
            <a:r>
              <a:rPr lang="cs-CZ" cap="small" dirty="0">
                <a:latin typeface="Calibri" pitchFamily="34" charset="0"/>
              </a:rPr>
              <a:t> </a:t>
            </a:r>
            <a:r>
              <a:rPr lang="cs-CZ" cap="small" dirty="0" err="1">
                <a:latin typeface="Calibri" pitchFamily="34" charset="0"/>
              </a:rPr>
              <a:t>kai</a:t>
            </a:r>
            <a:r>
              <a:rPr lang="cs-CZ" cap="small" dirty="0">
                <a:latin typeface="Calibri" pitchFamily="34" charset="0"/>
              </a:rPr>
              <a:t> logos </a:t>
            </a:r>
            <a:r>
              <a:rPr lang="cs-CZ" dirty="0">
                <a:latin typeface="Calibri" pitchFamily="34" charset="0"/>
              </a:rPr>
              <a:t>('story' </a:t>
            </a:r>
            <a:r>
              <a:rPr lang="cs-CZ" dirty="0" err="1">
                <a:latin typeface="Calibri" pitchFamily="34" charset="0"/>
              </a:rPr>
              <a:t>and</a:t>
            </a:r>
            <a:r>
              <a:rPr lang="cs-CZ" dirty="0">
                <a:latin typeface="Calibri" pitchFamily="34" charset="0"/>
              </a:rPr>
              <a:t> '</a:t>
            </a:r>
            <a:r>
              <a:rPr lang="cs-CZ" dirty="0" err="1">
                <a:latin typeface="Calibri" pitchFamily="34" charset="0"/>
              </a:rPr>
              <a:t>meaning</a:t>
            </a:r>
            <a:r>
              <a:rPr lang="cs-CZ" dirty="0">
                <a:latin typeface="Calibri" pitchFamily="34" charset="0"/>
              </a:rPr>
              <a:t>')</a:t>
            </a:r>
          </a:p>
          <a:p>
            <a:r>
              <a:rPr lang="cs-CZ" cap="small" dirty="0">
                <a:latin typeface="Calibri" pitchFamily="34" charset="0"/>
              </a:rPr>
              <a:t>fysis </a:t>
            </a:r>
            <a:r>
              <a:rPr lang="cs-CZ" cap="small" dirty="0" err="1">
                <a:latin typeface="Calibri" pitchFamily="34" charset="0"/>
              </a:rPr>
              <a:t>kai</a:t>
            </a:r>
            <a:r>
              <a:rPr lang="cs-CZ" cap="small" dirty="0">
                <a:latin typeface="Calibri" pitchFamily="34" charset="0"/>
              </a:rPr>
              <a:t> </a:t>
            </a:r>
            <a:r>
              <a:rPr lang="cs-CZ" cap="small" dirty="0" err="1">
                <a:latin typeface="Calibri" pitchFamily="34" charset="0"/>
              </a:rPr>
              <a:t>techné</a:t>
            </a:r>
            <a:r>
              <a:rPr lang="cs-CZ" cap="small" dirty="0">
                <a:latin typeface="Calibri" pitchFamily="34" charset="0"/>
              </a:rPr>
              <a:t> </a:t>
            </a:r>
            <a:r>
              <a:rPr lang="cs-CZ" dirty="0">
                <a:latin typeface="Calibri" pitchFamily="34" charset="0"/>
              </a:rPr>
              <a:t>('</a:t>
            </a:r>
            <a:r>
              <a:rPr lang="cs-CZ" dirty="0" err="1">
                <a:latin typeface="Calibri" pitchFamily="34" charset="0"/>
              </a:rPr>
              <a:t>nature</a:t>
            </a:r>
            <a:r>
              <a:rPr lang="cs-CZ" dirty="0">
                <a:latin typeface="Calibri" pitchFamily="34" charset="0"/>
              </a:rPr>
              <a:t>' </a:t>
            </a:r>
            <a:r>
              <a:rPr lang="cs-CZ" dirty="0" err="1">
                <a:latin typeface="Calibri" pitchFamily="34" charset="0"/>
              </a:rPr>
              <a:t>and</a:t>
            </a:r>
            <a:r>
              <a:rPr lang="cs-CZ" dirty="0">
                <a:latin typeface="Calibri" pitchFamily="34" charset="0"/>
              </a:rPr>
              <a:t> '</a:t>
            </a:r>
            <a:r>
              <a:rPr lang="cs-CZ" dirty="0" err="1">
                <a:latin typeface="Calibri" pitchFamily="34" charset="0"/>
              </a:rPr>
              <a:t>art</a:t>
            </a:r>
            <a:r>
              <a:rPr lang="cs-CZ" dirty="0">
                <a:latin typeface="Calibri" pitchFamily="34" charset="0"/>
              </a:rPr>
              <a:t>' )</a:t>
            </a:r>
          </a:p>
          <a:p>
            <a:r>
              <a:rPr lang="cs-CZ" cap="small" dirty="0" err="1">
                <a:latin typeface="Calibri" pitchFamily="34" charset="0"/>
              </a:rPr>
              <a:t>praxis</a:t>
            </a:r>
            <a:r>
              <a:rPr lang="cs-CZ" cap="small" dirty="0">
                <a:latin typeface="Calibri" pitchFamily="34" charset="0"/>
              </a:rPr>
              <a:t> </a:t>
            </a:r>
            <a:r>
              <a:rPr lang="cs-CZ" cap="small" dirty="0" err="1">
                <a:latin typeface="Calibri" pitchFamily="34" charset="0"/>
              </a:rPr>
              <a:t>kai</a:t>
            </a:r>
            <a:r>
              <a:rPr lang="cs-CZ" cap="small" dirty="0">
                <a:latin typeface="Calibri" pitchFamily="34" charset="0"/>
              </a:rPr>
              <a:t> </a:t>
            </a:r>
            <a:r>
              <a:rPr lang="cs-CZ" cap="small" dirty="0" err="1">
                <a:latin typeface="Calibri" pitchFamily="34" charset="0"/>
              </a:rPr>
              <a:t>theoria</a:t>
            </a:r>
            <a:r>
              <a:rPr lang="cs-CZ" cap="small" dirty="0">
                <a:latin typeface="Calibri" pitchFamily="34" charset="0"/>
              </a:rPr>
              <a:t> </a:t>
            </a:r>
            <a:r>
              <a:rPr lang="cs-CZ" dirty="0">
                <a:latin typeface="Calibri" pitchFamily="34" charset="0"/>
              </a:rPr>
              <a:t>('</a:t>
            </a:r>
            <a:r>
              <a:rPr lang="cs-CZ" dirty="0" err="1">
                <a:latin typeface="Calibri" pitchFamily="34" charset="0"/>
              </a:rPr>
              <a:t>action</a:t>
            </a:r>
            <a:r>
              <a:rPr lang="cs-CZ" dirty="0">
                <a:latin typeface="Calibri" pitchFamily="34" charset="0"/>
              </a:rPr>
              <a:t>' </a:t>
            </a:r>
            <a:r>
              <a:rPr lang="cs-CZ" dirty="0" err="1">
                <a:latin typeface="Calibri" pitchFamily="34" charset="0"/>
              </a:rPr>
              <a:t>and</a:t>
            </a:r>
            <a:r>
              <a:rPr lang="cs-CZ" dirty="0">
                <a:latin typeface="Calibri" pitchFamily="34" charset="0"/>
              </a:rPr>
              <a:t> '</a:t>
            </a:r>
            <a:r>
              <a:rPr lang="cs-CZ" dirty="0" err="1">
                <a:latin typeface="Calibri" pitchFamily="34" charset="0"/>
              </a:rPr>
              <a:t>view</a:t>
            </a:r>
            <a:r>
              <a:rPr lang="cs-CZ" dirty="0">
                <a:latin typeface="Calibri" pitchFamily="34" charset="0"/>
              </a:rPr>
              <a:t>')</a:t>
            </a:r>
          </a:p>
          <a:p>
            <a:r>
              <a:rPr lang="cs-CZ" cap="small" dirty="0" err="1">
                <a:latin typeface="Calibri" pitchFamily="34" charset="0"/>
              </a:rPr>
              <a:t>epistémé</a:t>
            </a:r>
            <a:r>
              <a:rPr lang="cs-CZ" cap="small" dirty="0">
                <a:latin typeface="Calibri" pitchFamily="34" charset="0"/>
              </a:rPr>
              <a:t> </a:t>
            </a:r>
            <a:r>
              <a:rPr lang="cs-CZ" cap="small" dirty="0" err="1">
                <a:latin typeface="Calibri" pitchFamily="34" charset="0"/>
              </a:rPr>
              <a:t>kai</a:t>
            </a:r>
            <a:r>
              <a:rPr lang="cs-CZ" cap="small" dirty="0">
                <a:latin typeface="Calibri" pitchFamily="34" charset="0"/>
              </a:rPr>
              <a:t> </a:t>
            </a:r>
            <a:r>
              <a:rPr lang="cs-CZ" cap="small" dirty="0" err="1">
                <a:latin typeface="Calibri" pitchFamily="34" charset="0"/>
              </a:rPr>
              <a:t>fronésis</a:t>
            </a:r>
            <a:r>
              <a:rPr lang="cs-CZ" cap="small" dirty="0">
                <a:latin typeface="Calibri" pitchFamily="34" charset="0"/>
              </a:rPr>
              <a:t> </a:t>
            </a:r>
            <a:r>
              <a:rPr lang="cs-CZ" dirty="0">
                <a:latin typeface="Calibri" pitchFamily="34" charset="0"/>
              </a:rPr>
              <a:t>('science' </a:t>
            </a:r>
            <a:r>
              <a:rPr lang="cs-CZ" dirty="0" err="1">
                <a:latin typeface="Calibri" pitchFamily="34" charset="0"/>
              </a:rPr>
              <a:t>and</a:t>
            </a:r>
            <a:r>
              <a:rPr lang="cs-CZ" dirty="0">
                <a:latin typeface="Calibri" pitchFamily="34" charset="0"/>
              </a:rPr>
              <a:t> '</a:t>
            </a:r>
            <a:r>
              <a:rPr lang="cs-CZ" dirty="0" err="1">
                <a:latin typeface="Calibri" pitchFamily="34" charset="0"/>
              </a:rPr>
              <a:t>wisdom</a:t>
            </a:r>
            <a:r>
              <a:rPr lang="cs-CZ" dirty="0">
                <a:latin typeface="Calibri" pitchFamily="34" charset="0"/>
              </a:rPr>
              <a:t>')</a:t>
            </a:r>
          </a:p>
          <a:p>
            <a:pPr>
              <a:buNone/>
            </a:pPr>
            <a:endParaRPr lang="cs-CZ" dirty="0"/>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4670" y="302801"/>
            <a:ext cx="9624060" cy="302144"/>
          </a:xfrm>
        </p:spPr>
        <p:txBody>
          <a:bodyPr>
            <a:normAutofit fontScale="90000"/>
          </a:bodyPr>
          <a:lstStyle/>
          <a:p>
            <a:r>
              <a:rPr lang="cs-CZ" dirty="0"/>
              <a:t> </a:t>
            </a:r>
          </a:p>
        </p:txBody>
      </p:sp>
      <p:graphicFrame>
        <p:nvGraphicFramePr>
          <p:cNvPr id="4" name="Zástupný symbol pro obsah 3"/>
          <p:cNvGraphicFramePr>
            <a:graphicFrameLocks noGrp="1"/>
          </p:cNvGraphicFramePr>
          <p:nvPr>
            <p:ph idx="1"/>
          </p:nvPr>
        </p:nvGraphicFramePr>
        <p:xfrm>
          <a:off x="534670" y="366769"/>
          <a:ext cx="9624060" cy="6827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idx="4294967295"/>
          </p:nvPr>
        </p:nvSpPr>
        <p:spPr>
          <a:xfrm>
            <a:off x="4294069" y="208286"/>
            <a:ext cx="6399331" cy="6906654"/>
          </a:xfrm>
        </p:spPr>
        <p:txBody>
          <a:bodyPr>
            <a:normAutofit fontScale="90000"/>
          </a:bodyPr>
          <a:lstStyle/>
          <a:p>
            <a:pPr algn="l"/>
            <a:br>
              <a:rPr lang="cs-CZ" sz="7600" b="1" cap="small" dirty="0">
                <a:solidFill>
                  <a:srgbClr val="FF0000"/>
                </a:solidFill>
              </a:rPr>
            </a:br>
            <a:r>
              <a:rPr lang="en-US" sz="7600" b="1" cap="small" dirty="0" err="1">
                <a:solidFill>
                  <a:srgbClr val="FF0000"/>
                </a:solidFill>
                <a:latin typeface="Calibri Light" pitchFamily="34" charset="0"/>
              </a:rPr>
              <a:t>philo</a:t>
            </a:r>
            <a:r>
              <a:rPr lang="en-US" sz="7600" b="1" cap="small" dirty="0" err="1">
                <a:solidFill>
                  <a:schemeClr val="tx2">
                    <a:lumMod val="60000"/>
                    <a:lumOff val="40000"/>
                  </a:schemeClr>
                </a:solidFill>
                <a:latin typeface="Calibri Light" pitchFamily="34" charset="0"/>
              </a:rPr>
              <a:t>sophia</a:t>
            </a:r>
            <a:br>
              <a:rPr lang="cs-CZ" sz="7600" b="1" cap="small" dirty="0">
                <a:solidFill>
                  <a:schemeClr val="tx2">
                    <a:lumMod val="60000"/>
                    <a:lumOff val="40000"/>
                  </a:schemeClr>
                </a:solidFill>
                <a:latin typeface="Calibri Light" pitchFamily="34" charset="0"/>
              </a:rPr>
            </a:br>
            <a:br>
              <a:rPr lang="cs-CZ" sz="4100" dirty="0">
                <a:latin typeface="Calibri Light" pitchFamily="34" charset="0"/>
              </a:rPr>
            </a:br>
            <a:r>
              <a:rPr lang="en-US" b="1" i="1" dirty="0">
                <a:solidFill>
                  <a:srgbClr val="FF0000"/>
                </a:solidFill>
                <a:latin typeface="Calibri Light" pitchFamily="34" charset="0"/>
              </a:rPr>
              <a:t>love</a:t>
            </a:r>
            <a:r>
              <a:rPr lang="en-US" b="1" i="1" dirty="0">
                <a:latin typeface="Calibri Light" pitchFamily="34" charset="0"/>
              </a:rPr>
              <a:t> of </a:t>
            </a:r>
            <a:r>
              <a:rPr lang="en-US" b="1" i="1" dirty="0">
                <a:solidFill>
                  <a:schemeClr val="tx2">
                    <a:lumMod val="60000"/>
                    <a:lumOff val="40000"/>
                  </a:schemeClr>
                </a:solidFill>
                <a:latin typeface="Calibri Light" pitchFamily="34" charset="0"/>
              </a:rPr>
              <a:t>wisdom</a:t>
            </a:r>
            <a:br>
              <a:rPr lang="cs-CZ" b="1" i="1" dirty="0">
                <a:solidFill>
                  <a:schemeClr val="tx2">
                    <a:lumMod val="60000"/>
                    <a:lumOff val="40000"/>
                  </a:schemeClr>
                </a:solidFill>
                <a:latin typeface="Calibri Light" pitchFamily="34" charset="0"/>
              </a:rPr>
            </a:br>
            <a:r>
              <a:rPr lang="cs-CZ" b="1" i="1" dirty="0" err="1">
                <a:solidFill>
                  <a:schemeClr val="tx2">
                    <a:lumMod val="60000"/>
                    <a:lumOff val="40000"/>
                  </a:schemeClr>
                </a:solidFill>
                <a:latin typeface="Calibri Light" pitchFamily="34" charset="0"/>
              </a:rPr>
              <a:t>or</a:t>
            </a:r>
            <a:br>
              <a:rPr lang="cs-CZ" b="1" i="1" dirty="0">
                <a:solidFill>
                  <a:schemeClr val="tx2">
                    <a:lumMod val="60000"/>
                    <a:lumOff val="40000"/>
                  </a:schemeClr>
                </a:solidFill>
                <a:latin typeface="Calibri Light" pitchFamily="34" charset="0"/>
              </a:rPr>
            </a:br>
            <a:r>
              <a:rPr lang="cs-CZ" b="1" i="1" dirty="0" err="1">
                <a:solidFill>
                  <a:schemeClr val="tx2">
                    <a:lumMod val="60000"/>
                    <a:lumOff val="40000"/>
                  </a:schemeClr>
                </a:solidFill>
                <a:latin typeface="Calibri Light" pitchFamily="34" charset="0"/>
              </a:rPr>
              <a:t>wisdom</a:t>
            </a:r>
            <a:r>
              <a:rPr lang="cs-CZ" b="1" i="1" dirty="0">
                <a:solidFill>
                  <a:schemeClr val="tx2">
                    <a:lumMod val="60000"/>
                    <a:lumOff val="40000"/>
                  </a:schemeClr>
                </a:solidFill>
                <a:latin typeface="Calibri Light" pitchFamily="34" charset="0"/>
              </a:rPr>
              <a:t> </a:t>
            </a:r>
            <a:r>
              <a:rPr lang="cs-CZ" b="1" i="1" dirty="0" err="1">
                <a:solidFill>
                  <a:schemeClr val="tx2">
                    <a:lumMod val="60000"/>
                    <a:lumOff val="40000"/>
                  </a:schemeClr>
                </a:solidFill>
                <a:latin typeface="Calibri Light" pitchFamily="34" charset="0"/>
              </a:rPr>
              <a:t>of</a:t>
            </a:r>
            <a:r>
              <a:rPr lang="cs-CZ" b="1" i="1" dirty="0">
                <a:solidFill>
                  <a:schemeClr val="tx2">
                    <a:lumMod val="60000"/>
                    <a:lumOff val="40000"/>
                  </a:schemeClr>
                </a:solidFill>
                <a:latin typeface="Calibri Light" pitchFamily="34" charset="0"/>
              </a:rPr>
              <a:t> love</a:t>
            </a:r>
            <a:br>
              <a:rPr lang="cs-CZ" i="1" dirty="0">
                <a:solidFill>
                  <a:schemeClr val="tx2">
                    <a:lumMod val="60000"/>
                    <a:lumOff val="40000"/>
                  </a:schemeClr>
                </a:solidFill>
                <a:latin typeface="Calibri Light" pitchFamily="34" charset="0"/>
              </a:rPr>
            </a:br>
            <a:br>
              <a:rPr lang="cs-CZ" sz="4100" dirty="0">
                <a:latin typeface="Calibri Light" pitchFamily="34" charset="0"/>
              </a:rPr>
            </a:br>
            <a:r>
              <a:rPr lang="en-US" sz="4100" dirty="0">
                <a:latin typeface="Calibri Light" pitchFamily="34" charset="0"/>
              </a:rPr>
              <a:t>from Greek</a:t>
            </a:r>
            <a:r>
              <a:rPr lang="cs-CZ" sz="4100" dirty="0">
                <a:latin typeface="Calibri Light" pitchFamily="34" charset="0"/>
              </a:rPr>
              <a:t> </a:t>
            </a:r>
            <a:r>
              <a:rPr lang="en-US" sz="4100" b="1" cap="small" dirty="0" err="1">
                <a:solidFill>
                  <a:srgbClr val="FF0000"/>
                </a:solidFill>
                <a:latin typeface="Calibri Light" pitchFamily="34" charset="0"/>
              </a:rPr>
              <a:t>philein</a:t>
            </a:r>
            <a:r>
              <a:rPr lang="en-US" sz="4100" dirty="0">
                <a:latin typeface="Calibri Light" pitchFamily="34" charset="0"/>
              </a:rPr>
              <a:t> (</a:t>
            </a:r>
            <a:r>
              <a:rPr lang="en-US" sz="4100" b="1" dirty="0">
                <a:solidFill>
                  <a:srgbClr val="FF0000"/>
                </a:solidFill>
                <a:latin typeface="Calibri Light" pitchFamily="34" charset="0"/>
              </a:rPr>
              <a:t>to love</a:t>
            </a:r>
            <a:r>
              <a:rPr lang="en-US" sz="4100" dirty="0">
                <a:latin typeface="Calibri Light" pitchFamily="34" charset="0"/>
              </a:rPr>
              <a:t>) + </a:t>
            </a:r>
            <a:r>
              <a:rPr lang="en-US" sz="4100" b="1" cap="small" dirty="0" err="1">
                <a:solidFill>
                  <a:schemeClr val="tx2">
                    <a:lumMod val="60000"/>
                    <a:lumOff val="40000"/>
                  </a:schemeClr>
                </a:solidFill>
                <a:latin typeface="Calibri Light" pitchFamily="34" charset="0"/>
              </a:rPr>
              <a:t>sophia</a:t>
            </a:r>
            <a:r>
              <a:rPr lang="en-US" sz="4100" dirty="0">
                <a:latin typeface="Calibri Light" pitchFamily="34" charset="0"/>
              </a:rPr>
              <a:t> (</a:t>
            </a:r>
            <a:r>
              <a:rPr lang="en-US" sz="4100" b="1" dirty="0">
                <a:solidFill>
                  <a:schemeClr val="tx2">
                    <a:lumMod val="60000"/>
                    <a:lumOff val="40000"/>
                  </a:schemeClr>
                </a:solidFill>
                <a:latin typeface="Calibri Light" pitchFamily="34" charset="0"/>
              </a:rPr>
              <a:t>wisdom</a:t>
            </a:r>
            <a:r>
              <a:rPr lang="en-US" sz="4100" dirty="0">
                <a:latin typeface="Calibri Light" pitchFamily="34" charset="0"/>
              </a:rPr>
              <a:t>)</a:t>
            </a:r>
            <a:br>
              <a:rPr lang="cs-CZ" sz="4100" dirty="0">
                <a:latin typeface="Calibri Light" pitchFamily="34" charset="0"/>
              </a:rPr>
            </a:br>
            <a:br>
              <a:rPr lang="cs-CZ" sz="4100" dirty="0">
                <a:latin typeface="Calibri Light" pitchFamily="34" charset="0"/>
              </a:rPr>
            </a:br>
            <a:r>
              <a:rPr lang="cs-CZ" sz="4100" dirty="0">
                <a:latin typeface="Calibri Light" pitchFamily="34" charset="0"/>
              </a:rPr>
              <a:t> </a:t>
            </a:r>
            <a:r>
              <a:rPr lang="cs-CZ" sz="4100" dirty="0" err="1">
                <a:latin typeface="Calibri Light" pitchFamily="34" charset="0"/>
              </a:rPr>
              <a:t>philosophers</a:t>
            </a:r>
            <a:r>
              <a:rPr lang="cs-CZ" sz="4100" dirty="0">
                <a:latin typeface="Calibri Light" pitchFamily="34" charset="0"/>
              </a:rPr>
              <a:t>: </a:t>
            </a:r>
            <a:r>
              <a:rPr lang="cs-CZ" sz="4100" dirty="0" err="1">
                <a:latin typeface="Calibri Light" pitchFamily="34" charset="0"/>
              </a:rPr>
              <a:t>lovers</a:t>
            </a:r>
            <a:r>
              <a:rPr lang="cs-CZ" sz="4100" dirty="0">
                <a:latin typeface="Calibri Light" pitchFamily="34" charset="0"/>
              </a:rPr>
              <a:t> </a:t>
            </a:r>
            <a:r>
              <a:rPr lang="cs-CZ" sz="4100" dirty="0" err="1">
                <a:latin typeface="Calibri Light" pitchFamily="34" charset="0"/>
              </a:rPr>
              <a:t>of</a:t>
            </a:r>
            <a:r>
              <a:rPr lang="cs-CZ" sz="4100" dirty="0">
                <a:latin typeface="Calibri Light" pitchFamily="34" charset="0"/>
              </a:rPr>
              <a:t> </a:t>
            </a:r>
            <a:r>
              <a:rPr lang="cs-CZ" sz="4100" dirty="0" err="1">
                <a:latin typeface="Calibri Light" pitchFamily="34" charset="0"/>
              </a:rPr>
              <a:t>wisdom</a:t>
            </a:r>
            <a:endParaRPr lang="cs-CZ" sz="4100" dirty="0">
              <a:latin typeface="Calibri Light" pitchFamily="34" charset="0"/>
            </a:endParaRPr>
          </a:p>
        </p:txBody>
      </p:sp>
      <p:pic>
        <p:nvPicPr>
          <p:cNvPr id="6146" name="Picture 2" descr="http://static1.wikia.nocookie.net/__cb20120519150212/olympians/images/2/24/Minerva_onyx_Louvre_Ma2225.jpg"/>
          <p:cNvPicPr>
            <a:picLocks noChangeAspect="1" noChangeArrowheads="1"/>
          </p:cNvPicPr>
          <p:nvPr/>
        </p:nvPicPr>
        <p:blipFill>
          <a:blip r:embed="rId3" cstate="print"/>
          <a:srcRect/>
          <a:stretch>
            <a:fillRect/>
          </a:stretch>
        </p:blipFill>
        <p:spPr bwMode="auto">
          <a:xfrm>
            <a:off x="209929" y="1001906"/>
            <a:ext cx="3284165" cy="6180400"/>
          </a:xfrm>
          <a:prstGeom prst="rect">
            <a:avLst/>
          </a:prstGeom>
          <a:noFill/>
        </p:spPr>
      </p:pic>
      <p:sp>
        <p:nvSpPr>
          <p:cNvPr id="6" name="Šipka doprava 5"/>
          <p:cNvSpPr/>
          <p:nvPr/>
        </p:nvSpPr>
        <p:spPr>
          <a:xfrm>
            <a:off x="3578303" y="6479965"/>
            <a:ext cx="842094" cy="476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cs-CZ"/>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Etymology </a:t>
            </a:r>
            <a:r>
              <a:rPr lang="cs-CZ" dirty="0" err="1">
                <a:latin typeface="Calibri" pitchFamily="34" charset="0"/>
              </a:rPr>
              <a:t>of</a:t>
            </a:r>
            <a:r>
              <a:rPr lang="cs-CZ" dirty="0">
                <a:latin typeface="Calibri" pitchFamily="34" charset="0"/>
              </a:rPr>
              <a:t> </a:t>
            </a:r>
            <a:r>
              <a:rPr lang="cs-CZ" dirty="0" err="1">
                <a:latin typeface="Calibri" pitchFamily="34" charset="0"/>
              </a:rPr>
              <a:t>Ethics</a:t>
            </a:r>
            <a:endParaRPr lang="cs-CZ" dirty="0">
              <a:latin typeface="Calibri" pitchFamily="34" charset="0"/>
            </a:endParaRPr>
          </a:p>
        </p:txBody>
      </p:sp>
      <p:sp>
        <p:nvSpPr>
          <p:cNvPr id="3" name="Zástupný symbol pro obsah 2"/>
          <p:cNvSpPr>
            <a:spLocks noGrp="1"/>
          </p:cNvSpPr>
          <p:nvPr>
            <p:ph idx="1"/>
          </p:nvPr>
        </p:nvSpPr>
        <p:spPr>
          <a:xfrm>
            <a:off x="534670" y="1478259"/>
            <a:ext cx="9624060" cy="5557451"/>
          </a:xfrm>
        </p:spPr>
        <p:txBody>
          <a:bodyPr>
            <a:normAutofit/>
          </a:bodyPr>
          <a:lstStyle/>
          <a:p>
            <a:r>
              <a:rPr lang="cs-CZ" i="1" cap="small" dirty="0" err="1">
                <a:latin typeface="Calibri" pitchFamily="34" charset="0"/>
              </a:rPr>
              <a:t>ethídzó</a:t>
            </a:r>
            <a:r>
              <a:rPr lang="cs-CZ" i="1" dirty="0">
                <a:latin typeface="Calibri" pitchFamily="34" charset="0"/>
              </a:rPr>
              <a:t>: </a:t>
            </a:r>
            <a:r>
              <a:rPr lang="cs-CZ" i="1" dirty="0" err="1">
                <a:latin typeface="Calibri" pitchFamily="34" charset="0"/>
              </a:rPr>
              <a:t>getting</a:t>
            </a:r>
            <a:r>
              <a:rPr lang="cs-CZ" i="1" dirty="0">
                <a:latin typeface="Calibri" pitchFamily="34" charset="0"/>
              </a:rPr>
              <a:t> </a:t>
            </a:r>
            <a:r>
              <a:rPr lang="cs-CZ" i="1" dirty="0" err="1">
                <a:latin typeface="Calibri" pitchFamily="34" charset="0"/>
              </a:rPr>
              <a:t>used</a:t>
            </a:r>
            <a:r>
              <a:rPr lang="cs-CZ" i="1" dirty="0">
                <a:latin typeface="Calibri" pitchFamily="34" charset="0"/>
              </a:rPr>
              <a:t>, </a:t>
            </a:r>
            <a:r>
              <a:rPr lang="cs-CZ" i="1" dirty="0" err="1">
                <a:latin typeface="Calibri" pitchFamily="34" charset="0"/>
              </a:rPr>
              <a:t>learn</a:t>
            </a:r>
            <a:endParaRPr lang="cs-CZ" dirty="0">
              <a:latin typeface="Calibri" pitchFamily="34" charset="0"/>
            </a:endParaRPr>
          </a:p>
          <a:p>
            <a:r>
              <a:rPr lang="cs-CZ" b="1" i="1" cap="small" dirty="0">
                <a:solidFill>
                  <a:srgbClr val="C00000"/>
                </a:solidFill>
                <a:latin typeface="Calibri" pitchFamily="34" charset="0"/>
              </a:rPr>
              <a:t>to </a:t>
            </a:r>
            <a:r>
              <a:rPr lang="cs-CZ" b="1" i="1" cap="small" dirty="0" err="1">
                <a:solidFill>
                  <a:schemeClr val="accent3">
                    <a:lumMod val="50000"/>
                  </a:schemeClr>
                </a:solidFill>
                <a:latin typeface="Calibri" pitchFamily="34" charset="0"/>
              </a:rPr>
              <a:t>e</a:t>
            </a:r>
            <a:r>
              <a:rPr lang="cs-CZ" b="1" i="1" cap="small" dirty="0" err="1">
                <a:solidFill>
                  <a:srgbClr val="C00000"/>
                </a:solidFill>
                <a:latin typeface="Calibri" pitchFamily="34" charset="0"/>
              </a:rPr>
              <a:t>thos</a:t>
            </a:r>
            <a:r>
              <a:rPr lang="cs-CZ" i="1" dirty="0">
                <a:latin typeface="Calibri" pitchFamily="34" charset="0"/>
              </a:rPr>
              <a:t>: </a:t>
            </a:r>
            <a:r>
              <a:rPr lang="cs-CZ" i="1" dirty="0" err="1">
                <a:latin typeface="Calibri" pitchFamily="34" charset="0"/>
              </a:rPr>
              <a:t>habit</a:t>
            </a:r>
            <a:r>
              <a:rPr lang="cs-CZ" i="1" dirty="0">
                <a:latin typeface="Calibri" pitchFamily="34" charset="0"/>
              </a:rPr>
              <a:t>, </a:t>
            </a:r>
            <a:r>
              <a:rPr lang="cs-CZ" i="1" dirty="0" err="1">
                <a:latin typeface="Calibri" pitchFamily="34" charset="0"/>
              </a:rPr>
              <a:t>usage</a:t>
            </a:r>
            <a:r>
              <a:rPr lang="cs-CZ" i="1" dirty="0">
                <a:latin typeface="Calibri" pitchFamily="34" charset="0"/>
              </a:rPr>
              <a:t>, </a:t>
            </a:r>
            <a:r>
              <a:rPr lang="cs-CZ" i="1" dirty="0" err="1">
                <a:latin typeface="Calibri" pitchFamily="34" charset="0"/>
              </a:rPr>
              <a:t>custom</a:t>
            </a:r>
            <a:endParaRPr lang="cs-CZ" dirty="0">
              <a:latin typeface="Calibri" pitchFamily="34" charset="0"/>
            </a:endParaRPr>
          </a:p>
          <a:p>
            <a:r>
              <a:rPr lang="cs-CZ" i="1" cap="small" dirty="0" err="1">
                <a:latin typeface="Calibri" pitchFamily="34" charset="0"/>
              </a:rPr>
              <a:t>ethó</a:t>
            </a:r>
            <a:r>
              <a:rPr lang="cs-CZ" i="1" dirty="0">
                <a:latin typeface="Calibri" pitchFamily="34" charset="0"/>
              </a:rPr>
              <a:t>: </a:t>
            </a:r>
            <a:r>
              <a:rPr lang="cs-CZ" i="1" dirty="0" err="1">
                <a:latin typeface="Calibri" pitchFamily="34" charset="0"/>
              </a:rPr>
              <a:t>usually</a:t>
            </a:r>
            <a:endParaRPr lang="cs-CZ" dirty="0">
              <a:latin typeface="Calibri" pitchFamily="34" charset="0"/>
            </a:endParaRPr>
          </a:p>
          <a:p>
            <a:r>
              <a:rPr lang="cs-CZ" i="1" cap="small" dirty="0">
                <a:latin typeface="Calibri" pitchFamily="34" charset="0"/>
              </a:rPr>
              <a:t>to </a:t>
            </a:r>
            <a:r>
              <a:rPr lang="cs-CZ" i="1" cap="small" dirty="0" err="1">
                <a:latin typeface="Calibri" pitchFamily="34" charset="0"/>
              </a:rPr>
              <a:t>ethisma</a:t>
            </a:r>
            <a:r>
              <a:rPr lang="cs-CZ" i="1" dirty="0">
                <a:latin typeface="Calibri" pitchFamily="34" charset="0"/>
              </a:rPr>
              <a:t>: </a:t>
            </a:r>
            <a:r>
              <a:rPr lang="cs-CZ" i="1" dirty="0" err="1">
                <a:latin typeface="Calibri" pitchFamily="34" charset="0"/>
              </a:rPr>
              <a:t>habitude</a:t>
            </a:r>
            <a:endParaRPr lang="cs-CZ" dirty="0">
              <a:latin typeface="Calibri" pitchFamily="34" charset="0"/>
            </a:endParaRPr>
          </a:p>
          <a:p>
            <a:r>
              <a:rPr lang="cs-CZ" i="1" cap="small" dirty="0">
                <a:latin typeface="Calibri" pitchFamily="34" charset="0"/>
              </a:rPr>
              <a:t>to </a:t>
            </a:r>
            <a:r>
              <a:rPr lang="cs-CZ" i="1" cap="small" dirty="0" err="1">
                <a:latin typeface="Calibri" pitchFamily="34" charset="0"/>
              </a:rPr>
              <a:t>ethnos</a:t>
            </a:r>
            <a:r>
              <a:rPr lang="cs-CZ" i="1" dirty="0">
                <a:latin typeface="Calibri" pitchFamily="34" charset="0"/>
              </a:rPr>
              <a:t>: </a:t>
            </a:r>
            <a:r>
              <a:rPr lang="en-US" dirty="0">
                <a:latin typeface="Calibri" pitchFamily="34" charset="0"/>
              </a:rPr>
              <a:t>those who are accustomed to each other</a:t>
            </a:r>
            <a:r>
              <a:rPr lang="cs-CZ" dirty="0">
                <a:latin typeface="Calibri" pitchFamily="34" charset="0"/>
              </a:rPr>
              <a:t>, s</a:t>
            </a:r>
            <a:r>
              <a:rPr lang="en-US" dirty="0" err="1">
                <a:latin typeface="Calibri" pitchFamily="34" charset="0"/>
              </a:rPr>
              <a:t>ociety</a:t>
            </a:r>
            <a:r>
              <a:rPr lang="en-US" dirty="0">
                <a:latin typeface="Calibri" pitchFamily="34" charset="0"/>
              </a:rPr>
              <a:t>, crowd</a:t>
            </a:r>
            <a:r>
              <a:rPr lang="cs-CZ" dirty="0">
                <a:latin typeface="Calibri" pitchFamily="34" charset="0"/>
              </a:rPr>
              <a:t>, </a:t>
            </a:r>
            <a:r>
              <a:rPr lang="en-US" dirty="0">
                <a:latin typeface="Calibri" pitchFamily="34" charset="0"/>
              </a:rPr>
              <a:t>nation</a:t>
            </a:r>
            <a:r>
              <a:rPr lang="cs-CZ" dirty="0">
                <a:latin typeface="Calibri" pitchFamily="34" charset="0"/>
              </a:rPr>
              <a:t>;  </a:t>
            </a:r>
            <a:r>
              <a:rPr lang="en-US" dirty="0">
                <a:latin typeface="Calibri" pitchFamily="34" charset="0"/>
              </a:rPr>
              <a:t>flock (</a:t>
            </a:r>
            <a:r>
              <a:rPr lang="cs-CZ" dirty="0" err="1">
                <a:latin typeface="Calibri" pitchFamily="34" charset="0"/>
              </a:rPr>
              <a:t>of</a:t>
            </a:r>
            <a:r>
              <a:rPr lang="cs-CZ" dirty="0">
                <a:latin typeface="Calibri" pitchFamily="34" charset="0"/>
              </a:rPr>
              <a:t> </a:t>
            </a:r>
            <a:r>
              <a:rPr lang="en-US" dirty="0">
                <a:latin typeface="Calibri" pitchFamily="34" charset="0"/>
              </a:rPr>
              <a:t>geese), herd (</a:t>
            </a:r>
            <a:r>
              <a:rPr lang="cs-CZ" dirty="0" err="1">
                <a:latin typeface="Calibri" pitchFamily="34" charset="0"/>
              </a:rPr>
              <a:t>of</a:t>
            </a:r>
            <a:r>
              <a:rPr lang="cs-CZ" dirty="0">
                <a:latin typeface="Calibri" pitchFamily="34" charset="0"/>
              </a:rPr>
              <a:t> </a:t>
            </a:r>
            <a:r>
              <a:rPr lang="en-US" dirty="0">
                <a:latin typeface="Calibri" pitchFamily="34" charset="0"/>
              </a:rPr>
              <a:t>horses)</a:t>
            </a:r>
            <a:r>
              <a:rPr lang="cs-CZ" dirty="0">
                <a:latin typeface="Calibri" pitchFamily="34" charset="0"/>
              </a:rPr>
              <a:t>,</a:t>
            </a:r>
            <a:r>
              <a:rPr lang="en-US" dirty="0">
                <a:latin typeface="Calibri" pitchFamily="34" charset="0"/>
              </a:rPr>
              <a:t> swarm (</a:t>
            </a:r>
            <a:r>
              <a:rPr lang="cs-CZ" dirty="0" err="1">
                <a:latin typeface="Calibri" pitchFamily="34" charset="0"/>
              </a:rPr>
              <a:t>of</a:t>
            </a:r>
            <a:r>
              <a:rPr lang="cs-CZ" dirty="0">
                <a:latin typeface="Calibri" pitchFamily="34" charset="0"/>
              </a:rPr>
              <a:t> </a:t>
            </a:r>
            <a:r>
              <a:rPr lang="en-US" dirty="0">
                <a:latin typeface="Calibri" pitchFamily="34" charset="0"/>
              </a:rPr>
              <a:t>bees)</a:t>
            </a:r>
            <a:endParaRPr lang="cs-CZ" dirty="0">
              <a:latin typeface="Calibri" pitchFamily="34" charset="0"/>
            </a:endParaRPr>
          </a:p>
          <a:p>
            <a:r>
              <a:rPr lang="cs-CZ" b="1" i="1" cap="small" dirty="0">
                <a:solidFill>
                  <a:srgbClr val="C00000"/>
                </a:solidFill>
                <a:latin typeface="Calibri" pitchFamily="34" charset="0"/>
              </a:rPr>
              <a:t>to </a:t>
            </a:r>
            <a:r>
              <a:rPr lang="cs-CZ" b="1" i="1" cap="small" dirty="0" err="1">
                <a:solidFill>
                  <a:schemeClr val="accent3">
                    <a:lumMod val="50000"/>
                  </a:schemeClr>
                </a:solidFill>
                <a:latin typeface="Calibri" pitchFamily="34" charset="0"/>
              </a:rPr>
              <a:t>é</a:t>
            </a:r>
            <a:r>
              <a:rPr lang="cs-CZ" b="1" i="1" cap="small" dirty="0" err="1">
                <a:solidFill>
                  <a:srgbClr val="C00000"/>
                </a:solidFill>
                <a:latin typeface="Calibri" pitchFamily="34" charset="0"/>
              </a:rPr>
              <a:t>thos</a:t>
            </a:r>
            <a:r>
              <a:rPr lang="cs-CZ" i="1" dirty="0">
                <a:latin typeface="Calibri" pitchFamily="34" charset="0"/>
              </a:rPr>
              <a:t>: </a:t>
            </a:r>
            <a:r>
              <a:rPr lang="en-US" dirty="0">
                <a:latin typeface="Calibri" pitchFamily="34" charset="0"/>
              </a:rPr>
              <a:t>their, own, habitual</a:t>
            </a:r>
            <a:r>
              <a:rPr lang="cs-CZ" dirty="0">
                <a:latin typeface="Calibri" pitchFamily="34" charset="0"/>
              </a:rPr>
              <a:t>; </a:t>
            </a:r>
            <a:r>
              <a:rPr lang="en-US" dirty="0">
                <a:latin typeface="Calibri" pitchFamily="34" charset="0"/>
              </a:rPr>
              <a:t>country, custom</a:t>
            </a:r>
            <a:r>
              <a:rPr lang="cs-CZ" dirty="0">
                <a:latin typeface="Calibri" pitchFamily="34" charset="0"/>
              </a:rPr>
              <a:t>;</a:t>
            </a:r>
            <a:r>
              <a:rPr lang="en-US" dirty="0">
                <a:latin typeface="Calibri" pitchFamily="34" charset="0"/>
              </a:rPr>
              <a:t> morals, </a:t>
            </a:r>
            <a:r>
              <a:rPr lang="cs-CZ" dirty="0" err="1">
                <a:latin typeface="Calibri" pitchFamily="34" charset="0"/>
              </a:rPr>
              <a:t>character</a:t>
            </a:r>
            <a:r>
              <a:rPr lang="cs-CZ" dirty="0">
                <a:latin typeface="Calibri" pitchFamily="34" charset="0"/>
              </a:rPr>
              <a:t>, </a:t>
            </a:r>
            <a:r>
              <a:rPr lang="en-US" dirty="0">
                <a:latin typeface="Calibri" pitchFamily="34" charset="0"/>
              </a:rPr>
              <a:t>nature, thinking</a:t>
            </a:r>
            <a:endParaRPr lang="cs-CZ" dirty="0">
              <a:latin typeface="Calibri" pitchFamily="34" charset="0"/>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E</a:t>
            </a:r>
            <a:r>
              <a:rPr lang="en-GB" dirty="0" err="1">
                <a:latin typeface="Calibri" pitchFamily="34" charset="0"/>
              </a:rPr>
              <a:t>thics</a:t>
            </a:r>
            <a:r>
              <a:rPr lang="en-GB" dirty="0">
                <a:latin typeface="Calibri" pitchFamily="34" charset="0"/>
              </a:rPr>
              <a:t> </a:t>
            </a:r>
            <a:r>
              <a:rPr lang="cs-CZ" dirty="0">
                <a:latin typeface="Calibri" pitchFamily="34" charset="0"/>
              </a:rPr>
              <a:t>as a</a:t>
            </a:r>
            <a:r>
              <a:rPr lang="en-GB" dirty="0">
                <a:latin typeface="Calibri" pitchFamily="34" charset="0"/>
              </a:rPr>
              <a:t> part of </a:t>
            </a:r>
            <a:r>
              <a:rPr lang="cs-CZ" dirty="0">
                <a:latin typeface="Calibri" pitchFamily="34" charset="0"/>
              </a:rPr>
              <a:t>P</a:t>
            </a:r>
            <a:r>
              <a:rPr lang="en-GB" dirty="0" err="1">
                <a:latin typeface="Calibri" pitchFamily="34" charset="0"/>
              </a:rPr>
              <a:t>olitical</a:t>
            </a:r>
            <a:r>
              <a:rPr lang="en-GB" dirty="0">
                <a:latin typeface="Calibri" pitchFamily="34" charset="0"/>
              </a:rPr>
              <a:t> science</a:t>
            </a:r>
            <a:endParaRPr lang="cs-CZ" dirty="0">
              <a:latin typeface="Calibri" pitchFamily="34" charset="0"/>
            </a:endParaRPr>
          </a:p>
        </p:txBody>
      </p:sp>
      <p:sp>
        <p:nvSpPr>
          <p:cNvPr id="3" name="Zástupný symbol pro obsah 2"/>
          <p:cNvSpPr>
            <a:spLocks noGrp="1"/>
          </p:cNvSpPr>
          <p:nvPr>
            <p:ph idx="1"/>
          </p:nvPr>
        </p:nvSpPr>
        <p:spPr/>
        <p:txBody>
          <a:bodyPr>
            <a:normAutofit/>
          </a:bodyPr>
          <a:lstStyle/>
          <a:p>
            <a:pPr>
              <a:buNone/>
            </a:pPr>
            <a:r>
              <a:rPr lang="en-GB" dirty="0">
                <a:latin typeface="Calibri" pitchFamily="34" charset="0"/>
              </a:rPr>
              <a:t>Aristotle already considered</a:t>
            </a:r>
            <a:r>
              <a:rPr lang="en-GB" dirty="0">
                <a:solidFill>
                  <a:schemeClr val="bg1"/>
                </a:solidFill>
                <a:latin typeface="Calibri" pitchFamily="34" charset="0"/>
              </a:rPr>
              <a:t> </a:t>
            </a:r>
            <a:r>
              <a:rPr lang="en-GB" dirty="0">
                <a:latin typeface="Calibri" pitchFamily="34" charset="0"/>
              </a:rPr>
              <a:t>ethics to be part of political science. To Aristotle, man was in fact defined by the definition of his life</a:t>
            </a:r>
            <a:r>
              <a:rPr lang="en-GB" b="1" dirty="0">
                <a:latin typeface="Calibri" pitchFamily="34" charset="0"/>
              </a:rPr>
              <a:t> for communal life</a:t>
            </a:r>
            <a:r>
              <a:rPr lang="en-GB" dirty="0">
                <a:latin typeface="Calibri" pitchFamily="34" charset="0"/>
              </a:rPr>
              <a:t> (the of course ethics, too, were a communal matter). </a:t>
            </a:r>
            <a:r>
              <a:rPr lang="en-GB" b="1" dirty="0">
                <a:latin typeface="Calibri" pitchFamily="34" charset="0"/>
              </a:rPr>
              <a:t>The community precedes the individual</a:t>
            </a:r>
            <a:r>
              <a:rPr lang="en-GB" dirty="0">
                <a:latin typeface="Calibri" pitchFamily="34" charset="0"/>
              </a:rPr>
              <a:t> just as the whole precedes its parts.</a:t>
            </a:r>
            <a:endParaRPr lang="cs-CZ" dirty="0">
              <a:latin typeface="Calibri" pitchFamily="34" charset="0"/>
            </a:endParaRPr>
          </a:p>
          <a:p>
            <a:pPr>
              <a:buNone/>
            </a:pPr>
            <a:r>
              <a:rPr lang="en-GB" dirty="0">
                <a:latin typeface="Calibri" pitchFamily="34" charset="0"/>
              </a:rPr>
              <a:t>According to </a:t>
            </a:r>
            <a:r>
              <a:rPr lang="en-GB" i="1" dirty="0" err="1">
                <a:latin typeface="Calibri" pitchFamily="34" charset="0"/>
              </a:rPr>
              <a:t>Nicomach</a:t>
            </a:r>
            <a:r>
              <a:rPr lang="cs-CZ" i="1" dirty="0" err="1">
                <a:latin typeface="Calibri" pitchFamily="34" charset="0"/>
              </a:rPr>
              <a:t>ean</a:t>
            </a:r>
            <a:r>
              <a:rPr lang="en-GB" i="1" dirty="0">
                <a:latin typeface="Calibri" pitchFamily="34" charset="0"/>
              </a:rPr>
              <a:t> Ethics</a:t>
            </a:r>
            <a:r>
              <a:rPr lang="en-GB" dirty="0">
                <a:latin typeface="Calibri" pitchFamily="34" charset="0"/>
              </a:rPr>
              <a:t>, the human being is also defined for living in a community.</a:t>
            </a:r>
            <a:endParaRPr lang="cs-CZ" dirty="0">
              <a:latin typeface="Calibri" pitchFamily="34" charset="0"/>
            </a:endParaRPr>
          </a:p>
          <a:p>
            <a:pPr>
              <a:buNone/>
            </a:pPr>
            <a:r>
              <a:rPr lang="cs-CZ" dirty="0">
                <a:latin typeface="Calibri" pitchFamily="34" charset="0"/>
              </a:rPr>
              <a:t>(„</a:t>
            </a:r>
            <a:r>
              <a:rPr lang="en-GB" dirty="0">
                <a:latin typeface="Calibri" pitchFamily="34" charset="0"/>
              </a:rPr>
              <a:t>for life in community</a:t>
            </a:r>
            <a:r>
              <a:rPr lang="cs-CZ" dirty="0">
                <a:latin typeface="Calibri" pitchFamily="34" charset="0"/>
              </a:rPr>
              <a:t>“</a:t>
            </a:r>
            <a:r>
              <a:rPr lang="en-GB" dirty="0">
                <a:latin typeface="Calibri" pitchFamily="34" charset="0"/>
              </a:rPr>
              <a:t> in the sense of a </a:t>
            </a:r>
            <a:r>
              <a:rPr lang="en-GB" b="1" dirty="0">
                <a:latin typeface="Calibri" pitchFamily="34" charset="0"/>
              </a:rPr>
              <a:t>purpose</a:t>
            </a:r>
            <a:r>
              <a:rPr lang="cs-CZ" dirty="0">
                <a:latin typeface="Calibri" pitchFamily="34" charset="0"/>
              </a:rPr>
              <a:t>)</a:t>
            </a: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58733" y="158422"/>
            <a:ext cx="9624060" cy="1096066"/>
          </a:xfrm>
        </p:spPr>
        <p:txBody>
          <a:bodyPr/>
          <a:lstStyle/>
          <a:p>
            <a:r>
              <a:rPr lang="cs-CZ" dirty="0" err="1">
                <a:latin typeface="Calibri" pitchFamily="34" charset="0"/>
              </a:rPr>
              <a:t>Ethics</a:t>
            </a:r>
            <a:r>
              <a:rPr lang="cs-CZ" dirty="0">
                <a:latin typeface="Calibri" pitchFamily="34" charset="0"/>
              </a:rPr>
              <a:t> → </a:t>
            </a:r>
            <a:r>
              <a:rPr lang="en-GB" dirty="0">
                <a:latin typeface="Calibri" pitchFamily="34" charset="0"/>
              </a:rPr>
              <a:t>Bioethics</a:t>
            </a:r>
            <a:endParaRPr lang="cs-CZ" dirty="0">
              <a:latin typeface="Calibri" pitchFamily="34" charset="0"/>
            </a:endParaRPr>
          </a:p>
        </p:txBody>
      </p:sp>
      <p:sp>
        <p:nvSpPr>
          <p:cNvPr id="3" name="Zástupný symbol pro obsah 2"/>
          <p:cNvSpPr>
            <a:spLocks noGrp="1"/>
          </p:cNvSpPr>
          <p:nvPr>
            <p:ph idx="1"/>
          </p:nvPr>
        </p:nvSpPr>
        <p:spPr>
          <a:xfrm>
            <a:off x="378348" y="1398867"/>
            <a:ext cx="10020913" cy="5954412"/>
          </a:xfrm>
        </p:spPr>
        <p:txBody>
          <a:bodyPr>
            <a:normAutofit fontScale="92500" lnSpcReduction="20000"/>
          </a:bodyPr>
          <a:lstStyle/>
          <a:p>
            <a:r>
              <a:rPr lang="en-GB" dirty="0">
                <a:latin typeface="Calibri" pitchFamily="34" charset="0"/>
              </a:rPr>
              <a:t>“We need </a:t>
            </a:r>
            <a:r>
              <a:rPr lang="cs-CZ" dirty="0">
                <a:latin typeface="Calibri" pitchFamily="34" charset="0"/>
              </a:rPr>
              <a:t> </a:t>
            </a:r>
            <a:r>
              <a:rPr lang="en-GB" dirty="0">
                <a:latin typeface="Calibri" pitchFamily="34" charset="0"/>
              </a:rPr>
              <a:t>a new wisdom that would be cognition about how to apply cognition.”</a:t>
            </a:r>
            <a:r>
              <a:rPr lang="cs-CZ" dirty="0">
                <a:latin typeface="Calibri" pitchFamily="34" charset="0"/>
              </a:rPr>
              <a:t> (</a:t>
            </a:r>
            <a:r>
              <a:rPr lang="en-GB" dirty="0">
                <a:latin typeface="Calibri" pitchFamily="34" charset="0"/>
              </a:rPr>
              <a:t>VAN POTTER</a:t>
            </a:r>
            <a:r>
              <a:rPr lang="cs-CZ" dirty="0">
                <a:latin typeface="Calibri" pitchFamily="34" charset="0"/>
              </a:rPr>
              <a:t>,</a:t>
            </a:r>
            <a:r>
              <a:rPr lang="en-GB" dirty="0">
                <a:latin typeface="Calibri" pitchFamily="34" charset="0"/>
              </a:rPr>
              <a:t> </a:t>
            </a:r>
            <a:r>
              <a:rPr lang="cs-CZ" dirty="0">
                <a:latin typeface="Calibri" pitchFamily="34" charset="0"/>
              </a:rPr>
              <a:t>1)</a:t>
            </a:r>
          </a:p>
          <a:p>
            <a:r>
              <a:rPr lang="en-GB" dirty="0">
                <a:latin typeface="Calibri" pitchFamily="34" charset="0"/>
              </a:rPr>
              <a:t>“The present-day ecological crisis­… includes an ethical dimension. Its roots are primarily in the uncontrolled exploitation of nature by man and the technocratic attitude of society. … An analysis of the emergence of the crisis has shown that one of the fundamental sources of the crisis is an </a:t>
            </a:r>
            <a:r>
              <a:rPr lang="en-GB" b="1" dirty="0">
                <a:latin typeface="Calibri" pitchFamily="34" charset="0"/>
              </a:rPr>
              <a:t>incorrect understanding of human ethics</a:t>
            </a:r>
            <a:r>
              <a:rPr lang="en-GB" dirty="0">
                <a:latin typeface="Calibri" pitchFamily="34" charset="0"/>
              </a:rPr>
              <a:t>. The human being has </a:t>
            </a:r>
            <a:r>
              <a:rPr lang="en-GB" b="1" dirty="0">
                <a:latin typeface="Calibri" pitchFamily="34" charset="0"/>
              </a:rPr>
              <a:t>moral</a:t>
            </a:r>
            <a:r>
              <a:rPr lang="en-GB" dirty="0">
                <a:latin typeface="Calibri" pitchFamily="34" charset="0"/>
              </a:rPr>
              <a:t> </a:t>
            </a:r>
            <a:r>
              <a:rPr lang="en-GB" b="1" dirty="0">
                <a:latin typeface="Calibri" pitchFamily="34" charset="0"/>
              </a:rPr>
              <a:t>obligations</a:t>
            </a:r>
            <a:r>
              <a:rPr lang="en-GB" dirty="0">
                <a:latin typeface="Calibri" pitchFamily="34" charset="0"/>
              </a:rPr>
              <a:t> </a:t>
            </a:r>
            <a:r>
              <a:rPr lang="en-GB" b="1" dirty="0">
                <a:latin typeface="Calibri" pitchFamily="34" charset="0"/>
              </a:rPr>
              <a:t>and duties not only to itself </a:t>
            </a:r>
            <a:r>
              <a:rPr lang="en-GB" dirty="0">
                <a:latin typeface="Calibri" pitchFamily="34" charset="0"/>
              </a:rPr>
              <a:t>or society, but also other living creatures and inanimate nature, with which it co-creates its living </a:t>
            </a:r>
            <a:r>
              <a:rPr lang="en-GB" b="1" dirty="0">
                <a:latin typeface="Calibri" pitchFamily="34" charset="0"/>
              </a:rPr>
              <a:t>environment</a:t>
            </a:r>
            <a:r>
              <a:rPr lang="en-GB" dirty="0">
                <a:latin typeface="Calibri" pitchFamily="34" charset="0"/>
              </a:rPr>
              <a:t>.”</a:t>
            </a:r>
            <a:r>
              <a:rPr lang="cs-CZ" dirty="0">
                <a:latin typeface="Calibri" pitchFamily="34" charset="0"/>
              </a:rPr>
              <a:t> (</a:t>
            </a:r>
            <a:r>
              <a:rPr lang="en-GB" dirty="0">
                <a:latin typeface="Calibri" pitchFamily="34" charset="0"/>
              </a:rPr>
              <a:t>ONDOK</a:t>
            </a:r>
            <a:r>
              <a:rPr lang="cs-CZ" dirty="0">
                <a:latin typeface="Calibri" pitchFamily="34" charset="0"/>
              </a:rPr>
              <a:t>,</a:t>
            </a:r>
            <a:r>
              <a:rPr lang="en-GB" dirty="0">
                <a:latin typeface="Calibri" pitchFamily="34" charset="0"/>
              </a:rPr>
              <a:t> </a:t>
            </a:r>
            <a:r>
              <a:rPr lang="cs-CZ" dirty="0">
                <a:latin typeface="Calibri" pitchFamily="34" charset="0"/>
              </a:rPr>
              <a:t>2)</a:t>
            </a:r>
          </a:p>
          <a:p>
            <a:r>
              <a:rPr lang="en-GB" dirty="0">
                <a:latin typeface="Calibri" pitchFamily="34" charset="0"/>
              </a:rPr>
              <a:t>Ethical values cannot be separated from ecological ones. The anthropological concepts established before the 20</a:t>
            </a:r>
            <a:r>
              <a:rPr lang="en-GB" baseline="30000" dirty="0">
                <a:latin typeface="Calibri" pitchFamily="34" charset="0"/>
              </a:rPr>
              <a:t>th</a:t>
            </a:r>
            <a:r>
              <a:rPr lang="en-GB" dirty="0">
                <a:latin typeface="Calibri" pitchFamily="34" charset="0"/>
              </a:rPr>
              <a:t> century have to be expanded to include </a:t>
            </a:r>
            <a:r>
              <a:rPr lang="en-GB" b="1" dirty="0">
                <a:latin typeface="Calibri" pitchFamily="34" charset="0"/>
              </a:rPr>
              <a:t>the human being’s relationship to nature</a:t>
            </a:r>
            <a:r>
              <a:rPr lang="en-GB" dirty="0">
                <a:latin typeface="Calibri" pitchFamily="34" charset="0"/>
              </a:rPr>
              <a:t>.</a:t>
            </a:r>
            <a:endParaRPr lang="cs-CZ" dirty="0">
              <a:latin typeface="Calibri" pitchFamily="34" charset="0"/>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ctrTitle"/>
          </p:nvPr>
        </p:nvSpPr>
        <p:spPr>
          <a:xfrm>
            <a:off x="46784" y="50409"/>
            <a:ext cx="10599833" cy="1904203"/>
          </a:xfrm>
        </p:spPr>
        <p:txBody>
          <a:bodyPr lIns="0" tIns="0" rIns="0" bIns="0">
            <a:normAutofit/>
          </a:bodyPr>
          <a:lstStyle/>
          <a:p>
            <a:pPr algn="r"/>
            <a:r>
              <a:rPr lang="en-US" sz="3700" dirty="0"/>
              <a:t>Pla428/7-348/7 BC)</a:t>
            </a:r>
            <a:r>
              <a:rPr lang="en-US" sz="3700" dirty="0">
                <a:latin typeface="Calibri" pitchFamily="34" charset="0"/>
                <a:hlinkClick r:id="rId3"/>
              </a:rPr>
              <a:t>The </a:t>
            </a:r>
            <a:r>
              <a:rPr lang="cs-CZ" sz="3700" dirty="0" err="1">
                <a:latin typeface="Calibri" pitchFamily="34" charset="0"/>
                <a:hlinkClick r:id="rId3"/>
              </a:rPr>
              <a:t>Allegory</a:t>
            </a:r>
            <a:r>
              <a:rPr lang="en-US" sz="3700" dirty="0">
                <a:latin typeface="Calibri" pitchFamily="34" charset="0"/>
                <a:hlinkClick r:id="rId3"/>
              </a:rPr>
              <a:t> of the Cave</a:t>
            </a:r>
            <a:br>
              <a:rPr lang="cs-CZ" sz="3700" dirty="0">
                <a:latin typeface="Calibri" pitchFamily="34" charset="0"/>
                <a:hlinkClick r:id="rId3"/>
              </a:rPr>
            </a:br>
            <a:r>
              <a:rPr lang="en-US" sz="3700" dirty="0">
                <a:latin typeface="Calibri" pitchFamily="34" charset="0"/>
                <a:hlinkClick r:id="rId3"/>
              </a:rPr>
              <a:t>(</a:t>
            </a:r>
            <a:r>
              <a:rPr lang="en-US" sz="3700" i="1" dirty="0">
                <a:latin typeface="Calibri" pitchFamily="34" charset="0"/>
                <a:hlinkClick r:id="rId3"/>
              </a:rPr>
              <a:t>The Constitution</a:t>
            </a:r>
            <a:r>
              <a:rPr lang="cs-CZ" sz="3700" i="1" dirty="0">
                <a:latin typeface="Calibri" pitchFamily="34" charset="0"/>
                <a:hlinkClick r:id="rId3"/>
              </a:rPr>
              <a:t>/</a:t>
            </a:r>
            <a:r>
              <a:rPr lang="cs-CZ" sz="3700" i="1" dirty="0" err="1">
                <a:latin typeface="Calibri" pitchFamily="34" charset="0"/>
                <a:hlinkClick r:id="rId3"/>
              </a:rPr>
              <a:t>Republic</a:t>
            </a:r>
            <a:r>
              <a:rPr lang="cs-CZ" sz="3700" dirty="0">
                <a:latin typeface="Calibri" pitchFamily="34" charset="0"/>
                <a:hlinkClick r:id="rId3"/>
              </a:rPr>
              <a:t>, VII</a:t>
            </a:r>
            <a:r>
              <a:rPr lang="en-US" sz="3700" dirty="0">
                <a:latin typeface="Calibri" pitchFamily="34" charset="0"/>
                <a:hlinkClick r:id="rId3"/>
              </a:rPr>
              <a:t>)</a:t>
            </a:r>
            <a:br>
              <a:rPr lang="cs-CZ" sz="3700" dirty="0">
                <a:latin typeface="Calibri" pitchFamily="34" charset="0"/>
              </a:rPr>
            </a:br>
            <a:r>
              <a:rPr lang="cs-CZ" sz="3700" dirty="0">
                <a:solidFill>
                  <a:schemeClr val="tx1"/>
                </a:solidFill>
                <a:latin typeface="Calibri" pitchFamily="34" charset="0"/>
              </a:rPr>
              <a:t>by Plato</a:t>
            </a:r>
            <a:endParaRPr lang="en-US" sz="3700" dirty="0">
              <a:solidFill>
                <a:schemeClr val="tx1"/>
              </a:solidFill>
              <a:latin typeface="Calibri" pitchFamily="34" charset="0"/>
            </a:endParaRP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75201" y="-82079"/>
            <a:ext cx="9624060" cy="1260211"/>
          </a:xfrm>
        </p:spPr>
        <p:txBody>
          <a:bodyPr>
            <a:normAutofit/>
          </a:bodyPr>
          <a:lstStyle/>
          <a:p>
            <a:r>
              <a:rPr lang="cs-CZ" sz="2800" dirty="0" err="1">
                <a:latin typeface="Calibri" pitchFamily="34" charset="0"/>
              </a:rPr>
              <a:t>From</a:t>
            </a:r>
            <a:r>
              <a:rPr lang="cs-CZ" sz="2800" dirty="0">
                <a:latin typeface="Calibri" pitchFamily="34" charset="0"/>
              </a:rPr>
              <a:t> </a:t>
            </a:r>
            <a:r>
              <a:rPr lang="en-US" sz="2800" i="1" dirty="0">
                <a:latin typeface="Calibri" pitchFamily="34" charset="0"/>
              </a:rPr>
              <a:t>Letter to </a:t>
            </a:r>
            <a:r>
              <a:rPr lang="en-US" sz="2800" i="1" dirty="0" err="1">
                <a:latin typeface="Calibri" pitchFamily="34" charset="0"/>
              </a:rPr>
              <a:t>Menoeceus</a:t>
            </a:r>
            <a:br>
              <a:rPr lang="cs-CZ" sz="2800" dirty="0">
                <a:latin typeface="Calibri" pitchFamily="34" charset="0"/>
              </a:rPr>
            </a:br>
            <a:r>
              <a:rPr lang="cs-CZ" sz="2800" dirty="0">
                <a:latin typeface="Calibri" pitchFamily="34" charset="0"/>
              </a:rPr>
              <a:t>b</a:t>
            </a:r>
            <a:r>
              <a:rPr lang="en-US" sz="2800" dirty="0">
                <a:latin typeface="Calibri" pitchFamily="34" charset="0"/>
              </a:rPr>
              <a:t>y Epicurus</a:t>
            </a:r>
            <a:r>
              <a:rPr lang="cs-CZ" sz="2800" dirty="0">
                <a:latin typeface="Calibri" pitchFamily="34" charset="0"/>
              </a:rPr>
              <a:t> (341-270 BC)</a:t>
            </a:r>
          </a:p>
        </p:txBody>
      </p:sp>
      <p:sp>
        <p:nvSpPr>
          <p:cNvPr id="3" name="Zástupný symbol pro obsah 2"/>
          <p:cNvSpPr>
            <a:spLocks noGrp="1"/>
          </p:cNvSpPr>
          <p:nvPr>
            <p:ph idx="1"/>
          </p:nvPr>
        </p:nvSpPr>
        <p:spPr>
          <a:xfrm>
            <a:off x="378348" y="1637043"/>
            <a:ext cx="10020913" cy="5557451"/>
          </a:xfrm>
        </p:spPr>
        <p:txBody>
          <a:bodyPr>
            <a:normAutofit fontScale="92500" lnSpcReduction="20000"/>
          </a:bodyPr>
          <a:lstStyle/>
          <a:p>
            <a:pPr marL="0" indent="0">
              <a:spcBef>
                <a:spcPts val="0"/>
              </a:spcBef>
              <a:buNone/>
            </a:pPr>
            <a:r>
              <a:rPr lang="cs-CZ" dirty="0">
                <a:latin typeface="Calibri" pitchFamily="34" charset="0"/>
              </a:rPr>
              <a:t>„</a:t>
            </a:r>
            <a:r>
              <a:rPr lang="en-US" dirty="0">
                <a:latin typeface="Calibri" pitchFamily="34" charset="0"/>
              </a:rPr>
              <a:t>Let no one be slow </a:t>
            </a:r>
            <a:r>
              <a:rPr lang="en-US" b="1" dirty="0">
                <a:latin typeface="Calibri" pitchFamily="34" charset="0"/>
              </a:rPr>
              <a:t>to seek wisdom </a:t>
            </a:r>
            <a:r>
              <a:rPr lang="en-US" dirty="0">
                <a:latin typeface="Calibri" pitchFamily="34" charset="0"/>
              </a:rPr>
              <a:t>when he is young nor weary in the search thereof when he is grown old. For no age is too early or too late for </a:t>
            </a:r>
            <a:r>
              <a:rPr lang="en-US" b="1" dirty="0">
                <a:latin typeface="Calibri" pitchFamily="34" charset="0"/>
              </a:rPr>
              <a:t>the health of the soul</a:t>
            </a:r>
            <a:r>
              <a:rPr lang="en-US" dirty="0">
                <a:latin typeface="Calibri" pitchFamily="34" charset="0"/>
              </a:rPr>
              <a:t>. And to say that the season for studying philosophy has not yet come, or that it is past and gone, is like saying that the season for happiness is not yet or that it is now no more. Therefore, both old and young ought to seek wisdom, the former in order that, as age comes over him, he may be young in </a:t>
            </a:r>
            <a:r>
              <a:rPr lang="en-US" b="1" dirty="0">
                <a:latin typeface="Calibri" pitchFamily="34" charset="0"/>
              </a:rPr>
              <a:t>good things </a:t>
            </a:r>
            <a:r>
              <a:rPr lang="en-US" dirty="0">
                <a:latin typeface="Calibri" pitchFamily="34" charset="0"/>
              </a:rPr>
              <a:t>because of the grace of what has been, and the latter in order that, while he is young, he may at the same time be old, because he has </a:t>
            </a:r>
            <a:r>
              <a:rPr lang="en-US" b="1" dirty="0">
                <a:latin typeface="Calibri" pitchFamily="34" charset="0"/>
              </a:rPr>
              <a:t>no fear of the things which are to come</a:t>
            </a:r>
            <a:r>
              <a:rPr lang="en-US" dirty="0">
                <a:latin typeface="Calibri" pitchFamily="34" charset="0"/>
              </a:rPr>
              <a:t>. So we must </a:t>
            </a:r>
            <a:r>
              <a:rPr lang="en-US" b="1" dirty="0">
                <a:latin typeface="Calibri" pitchFamily="34" charset="0"/>
              </a:rPr>
              <a:t>exercise ourselves </a:t>
            </a:r>
            <a:r>
              <a:rPr lang="en-US" dirty="0">
                <a:latin typeface="Calibri" pitchFamily="34" charset="0"/>
              </a:rPr>
              <a:t>in the things which bring </a:t>
            </a:r>
            <a:r>
              <a:rPr lang="en-US" b="1" dirty="0">
                <a:latin typeface="Calibri" pitchFamily="34" charset="0"/>
              </a:rPr>
              <a:t>happiness</a:t>
            </a:r>
            <a:r>
              <a:rPr lang="en-US" dirty="0">
                <a:latin typeface="Calibri" pitchFamily="34" charset="0"/>
              </a:rPr>
              <a:t>, since, if that be present, we have everything, and, if that be absent, </a:t>
            </a:r>
            <a:r>
              <a:rPr lang="en-US" b="1" dirty="0">
                <a:latin typeface="Calibri" pitchFamily="34" charset="0"/>
              </a:rPr>
              <a:t>all our actions are directed toward attaining it</a:t>
            </a:r>
            <a:r>
              <a:rPr lang="en-US" dirty="0">
                <a:latin typeface="Calibri" pitchFamily="34" charset="0"/>
              </a:rPr>
              <a:t>.</a:t>
            </a:r>
            <a:r>
              <a:rPr lang="cs-CZ" dirty="0">
                <a:latin typeface="Calibri" pitchFamily="34" charset="0"/>
              </a:rPr>
              <a:t>“</a:t>
            </a: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upload.wikimedia.org/wikipedia/commons/8/8c/David_-_The_Death_of_Socrates.jpg"/>
          <p:cNvSpPr>
            <a:spLocks noChangeAspect="1" noChangeArrowheads="1"/>
          </p:cNvSpPr>
          <p:nvPr/>
        </p:nvSpPr>
        <p:spPr bwMode="auto">
          <a:xfrm>
            <a:off x="181937" y="-3687866"/>
            <a:ext cx="12397661" cy="7687285"/>
          </a:xfrm>
          <a:prstGeom prst="rect">
            <a:avLst/>
          </a:prstGeom>
          <a:noFill/>
        </p:spPr>
        <p:txBody>
          <a:bodyPr vert="horz" wrap="square" lIns="104306" tIns="52153" rIns="104306" bIns="52153" numCol="1" anchor="t" anchorCtr="0" compatLnSpc="1">
            <a:prstTxWarp prst="textNoShape">
              <a:avLst/>
            </a:prstTxWarp>
          </a:bodyPr>
          <a:lstStyle/>
          <a:p>
            <a:endParaRPr lang="cs-CZ"/>
          </a:p>
        </p:txBody>
      </p:sp>
      <p:pic>
        <p:nvPicPr>
          <p:cNvPr id="1028" name="Picture 4" descr="https://upload.wikimedia.org/wikipedia/commons/8/8c/David_-_The_Death_of_Socrates.jpg"/>
          <p:cNvPicPr>
            <a:picLocks noChangeAspect="1" noChangeArrowheads="1"/>
          </p:cNvPicPr>
          <p:nvPr/>
        </p:nvPicPr>
        <p:blipFill>
          <a:blip r:embed="rId3" cstate="print"/>
          <a:srcRect/>
          <a:stretch>
            <a:fillRect/>
          </a:stretch>
        </p:blipFill>
        <p:spPr bwMode="auto">
          <a:xfrm>
            <a:off x="1624262" y="984414"/>
            <a:ext cx="7976937" cy="4952296"/>
          </a:xfrm>
          <a:prstGeom prst="rect">
            <a:avLst/>
          </a:prstGeom>
          <a:noFill/>
        </p:spPr>
      </p:pic>
      <p:sp>
        <p:nvSpPr>
          <p:cNvPr id="5" name="Obdélník 4"/>
          <p:cNvSpPr/>
          <p:nvPr/>
        </p:nvSpPr>
        <p:spPr>
          <a:xfrm>
            <a:off x="0" y="6126221"/>
            <a:ext cx="10693400" cy="1090210"/>
          </a:xfrm>
          <a:prstGeom prst="rect">
            <a:avLst/>
          </a:prstGeom>
        </p:spPr>
        <p:txBody>
          <a:bodyPr wrap="square" lIns="104306" tIns="52153" rIns="104306" bIns="52153">
            <a:spAutoFit/>
          </a:bodyPr>
          <a:lstStyle/>
          <a:p>
            <a:r>
              <a:rPr lang="en-US" sz="3200" dirty="0">
                <a:latin typeface="+mn-lt"/>
              </a:rPr>
              <a:t>We cannot help but see </a:t>
            </a:r>
            <a:r>
              <a:rPr lang="en-US" sz="3200" b="1" dirty="0">
                <a:latin typeface="+mn-lt"/>
              </a:rPr>
              <a:t>Socrates</a:t>
            </a:r>
            <a:r>
              <a:rPr lang="en-US" sz="3200" dirty="0">
                <a:latin typeface="+mn-lt"/>
              </a:rPr>
              <a:t> as the turning-point,</a:t>
            </a:r>
            <a:endParaRPr lang="cs-CZ" sz="3200" dirty="0">
              <a:latin typeface="+mn-lt"/>
            </a:endParaRPr>
          </a:p>
          <a:p>
            <a:r>
              <a:rPr lang="en-US" sz="3200" b="1" dirty="0">
                <a:latin typeface="+mn-lt"/>
              </a:rPr>
              <a:t>the</a:t>
            </a:r>
            <a:r>
              <a:rPr lang="en-US" sz="3200" dirty="0">
                <a:latin typeface="+mn-lt"/>
              </a:rPr>
              <a:t> </a:t>
            </a:r>
            <a:r>
              <a:rPr lang="en-US" sz="3200" b="1" dirty="0">
                <a:latin typeface="+mn-lt"/>
              </a:rPr>
              <a:t>vortex of world history</a:t>
            </a:r>
            <a:r>
              <a:rPr lang="en-US" dirty="0">
                <a:latin typeface="+mn-lt"/>
              </a:rPr>
              <a:t>.</a:t>
            </a:r>
            <a:r>
              <a:rPr lang="cs-CZ" dirty="0">
                <a:latin typeface="+mn-lt"/>
              </a:rPr>
              <a:t> (</a:t>
            </a:r>
            <a:r>
              <a:rPr lang="cs-CZ" dirty="0" err="1">
                <a:latin typeface="+mn-lt"/>
              </a:rPr>
              <a:t>Nietzsche</a:t>
            </a:r>
            <a:r>
              <a:rPr lang="cs-CZ" dirty="0">
                <a:latin typeface="+mn-lt"/>
              </a:rPr>
              <a:t>)</a:t>
            </a: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
          <p:cNvSpPr>
            <a:spLocks noGrp="1" noChangeArrowheads="1"/>
          </p:cNvSpPr>
          <p:nvPr>
            <p:ph type="ctrTitle"/>
          </p:nvPr>
        </p:nvSpPr>
        <p:spPr>
          <a:xfrm>
            <a:off x="546767" y="207984"/>
            <a:ext cx="9530493" cy="490263"/>
          </a:xfrm>
        </p:spPr>
        <p:txBody>
          <a:bodyPr lIns="0" tIns="0" rIns="0" bIns="0">
            <a:normAutofit fontScale="90000"/>
          </a:bodyPr>
          <a:lstStyle/>
          <a:p>
            <a:pPr algn="r" eaLnBrk="1" hangingPunct="1">
              <a:lnSpc>
                <a:spcPct val="95000"/>
              </a:lnSpc>
            </a:pPr>
            <a:r>
              <a:rPr lang="cs-CZ" dirty="0" err="1">
                <a:solidFill>
                  <a:schemeClr val="tx1"/>
                </a:solidFill>
                <a:latin typeface="+mn-lt"/>
              </a:rPr>
              <a:t>The</a:t>
            </a:r>
            <a:r>
              <a:rPr lang="cs-CZ" dirty="0">
                <a:solidFill>
                  <a:schemeClr val="tx1"/>
                </a:solidFill>
                <a:latin typeface="+mn-lt"/>
              </a:rPr>
              <a:t> </a:t>
            </a:r>
            <a:r>
              <a:rPr lang="cs-CZ" dirty="0" err="1">
                <a:solidFill>
                  <a:schemeClr val="tx1"/>
                </a:solidFill>
                <a:latin typeface="+mn-lt"/>
              </a:rPr>
              <a:t>School</a:t>
            </a:r>
            <a:r>
              <a:rPr lang="cs-CZ" dirty="0">
                <a:solidFill>
                  <a:schemeClr val="tx1"/>
                </a:solidFill>
                <a:latin typeface="+mn-lt"/>
              </a:rPr>
              <a:t> </a:t>
            </a:r>
            <a:r>
              <a:rPr lang="cs-CZ" dirty="0" err="1">
                <a:solidFill>
                  <a:schemeClr val="tx1"/>
                </a:solidFill>
                <a:latin typeface="+mn-lt"/>
              </a:rPr>
              <a:t>of</a:t>
            </a:r>
            <a:r>
              <a:rPr lang="cs-CZ" dirty="0">
                <a:solidFill>
                  <a:schemeClr val="tx1"/>
                </a:solidFill>
                <a:latin typeface="+mn-lt"/>
              </a:rPr>
              <a:t> </a:t>
            </a:r>
            <a:r>
              <a:rPr lang="cs-CZ" dirty="0" err="1">
                <a:solidFill>
                  <a:schemeClr val="tx1"/>
                </a:solidFill>
                <a:latin typeface="+mn-lt"/>
              </a:rPr>
              <a:t>Athens</a:t>
            </a:r>
            <a:endParaRPr lang="en-US" dirty="0">
              <a:solidFill>
                <a:schemeClr val="tx1"/>
              </a:solidFill>
              <a:latin typeface="+mn-lt"/>
              <a:hlinkClick r:id="rId3"/>
            </a:endParaRPr>
          </a:p>
        </p:txBody>
      </p:sp>
      <p:pic>
        <p:nvPicPr>
          <p:cNvPr id="10242" name="Picture 2" descr="File:Raffael 058.jpg"/>
          <p:cNvPicPr>
            <a:picLocks noChangeAspect="1" noChangeArrowheads="1"/>
          </p:cNvPicPr>
          <p:nvPr/>
        </p:nvPicPr>
        <p:blipFill>
          <a:blip r:embed="rId4" cstate="print"/>
          <a:srcRect/>
          <a:stretch>
            <a:fillRect/>
          </a:stretch>
        </p:blipFill>
        <p:spPr bwMode="auto">
          <a:xfrm>
            <a:off x="385011" y="1708128"/>
            <a:ext cx="9757610" cy="5853135"/>
          </a:xfrm>
          <a:prstGeom prst="rect">
            <a:avLst/>
          </a:prstGeom>
          <a:noFill/>
        </p:spPr>
      </p:pic>
      <p:sp>
        <p:nvSpPr>
          <p:cNvPr id="5" name="TextovéPole 4"/>
          <p:cNvSpPr txBox="1"/>
          <p:nvPr/>
        </p:nvSpPr>
        <p:spPr>
          <a:xfrm>
            <a:off x="2567792" y="3383671"/>
            <a:ext cx="589465" cy="1090210"/>
          </a:xfrm>
          <a:prstGeom prst="rect">
            <a:avLst/>
          </a:prstGeom>
          <a:noFill/>
        </p:spPr>
        <p:txBody>
          <a:bodyPr wrap="square" lIns="104306" tIns="52153" rIns="104306" bIns="52153" rtlCol="0">
            <a:spAutoFit/>
          </a:bodyPr>
          <a:lstStyle/>
          <a:p>
            <a:r>
              <a:rPr lang="cs-CZ" sz="1600" b="1" dirty="0" err="1"/>
              <a:t>Antisthenes</a:t>
            </a:r>
            <a:endParaRPr lang="cs-CZ" sz="1600" b="1" dirty="0"/>
          </a:p>
        </p:txBody>
      </p:sp>
      <p:cxnSp>
        <p:nvCxnSpPr>
          <p:cNvPr id="7" name="Přímá spojovací šipka 6"/>
          <p:cNvCxnSpPr>
            <a:stCxn id="5" idx="2"/>
          </p:cNvCxnSpPr>
          <p:nvPr/>
        </p:nvCxnSpPr>
        <p:spPr>
          <a:xfrm>
            <a:off x="2862525" y="4473881"/>
            <a:ext cx="126313" cy="4976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ovéPole 7"/>
          <p:cNvSpPr txBox="1"/>
          <p:nvPr/>
        </p:nvSpPr>
        <p:spPr>
          <a:xfrm>
            <a:off x="125720" y="6083004"/>
            <a:ext cx="1178931" cy="659322"/>
          </a:xfrm>
          <a:prstGeom prst="rect">
            <a:avLst/>
          </a:prstGeom>
          <a:noFill/>
        </p:spPr>
        <p:txBody>
          <a:bodyPr wrap="square" lIns="104306" tIns="52153" rIns="104306" bIns="52153" rtlCol="0">
            <a:spAutoFit/>
          </a:bodyPr>
          <a:lstStyle/>
          <a:p>
            <a:r>
              <a:rPr lang="cs-CZ" b="1" dirty="0" err="1"/>
              <a:t>Epicurus</a:t>
            </a:r>
            <a:r>
              <a:rPr lang="cs-CZ" dirty="0"/>
              <a:t> </a:t>
            </a:r>
            <a:endParaRPr lang="cs-CZ" b="1" dirty="0"/>
          </a:p>
        </p:txBody>
      </p:sp>
      <p:cxnSp>
        <p:nvCxnSpPr>
          <p:cNvPr id="10" name="Přímá spojovací šipka 9"/>
          <p:cNvCxnSpPr/>
          <p:nvPr/>
        </p:nvCxnSpPr>
        <p:spPr>
          <a:xfrm flipV="1">
            <a:off x="883604" y="5765435"/>
            <a:ext cx="421047" cy="3175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5094014" y="6742204"/>
            <a:ext cx="1684187" cy="382324"/>
          </a:xfrm>
          <a:prstGeom prst="rect">
            <a:avLst/>
          </a:prstGeom>
          <a:noFill/>
        </p:spPr>
        <p:txBody>
          <a:bodyPr wrap="square" lIns="104306" tIns="52153" rIns="104306" bIns="52153" rtlCol="0">
            <a:spAutoFit/>
          </a:bodyPr>
          <a:lstStyle/>
          <a:p>
            <a:r>
              <a:rPr lang="cs-CZ" b="1" dirty="0"/>
              <a:t>Diogenes</a:t>
            </a:r>
          </a:p>
        </p:txBody>
      </p:sp>
      <p:cxnSp>
        <p:nvCxnSpPr>
          <p:cNvPr id="13" name="Přímá spojovací šipka 12"/>
          <p:cNvCxnSpPr/>
          <p:nvPr/>
        </p:nvCxnSpPr>
        <p:spPr>
          <a:xfrm flipV="1">
            <a:off x="5851956" y="6479965"/>
            <a:ext cx="168419" cy="238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2146744" y="7194494"/>
            <a:ext cx="2021025" cy="382324"/>
          </a:xfrm>
          <a:prstGeom prst="rect">
            <a:avLst/>
          </a:prstGeom>
          <a:noFill/>
        </p:spPr>
        <p:txBody>
          <a:bodyPr wrap="square" lIns="104306" tIns="52153" rIns="104306" bIns="52153" rtlCol="0">
            <a:spAutoFit/>
          </a:bodyPr>
          <a:lstStyle/>
          <a:p>
            <a:r>
              <a:rPr lang="cs-CZ" b="1" dirty="0"/>
              <a:t>Pythagoras</a:t>
            </a:r>
          </a:p>
        </p:txBody>
      </p:sp>
      <p:cxnSp>
        <p:nvCxnSpPr>
          <p:cNvPr id="16" name="Přímá spojovací šipka 15"/>
          <p:cNvCxnSpPr/>
          <p:nvPr/>
        </p:nvCxnSpPr>
        <p:spPr>
          <a:xfrm flipH="1" flipV="1">
            <a:off x="2399373" y="6876926"/>
            <a:ext cx="336837" cy="3175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4336188" y="7154057"/>
            <a:ext cx="1515768" cy="382324"/>
          </a:xfrm>
          <a:prstGeom prst="rect">
            <a:avLst/>
          </a:prstGeom>
          <a:noFill/>
        </p:spPr>
        <p:txBody>
          <a:bodyPr wrap="square" lIns="104306" tIns="52153" rIns="104306" bIns="52153" rtlCol="0">
            <a:spAutoFit/>
          </a:bodyPr>
          <a:lstStyle/>
          <a:p>
            <a:r>
              <a:rPr lang="cs-CZ" b="1" dirty="0" err="1"/>
              <a:t>Heraclitus</a:t>
            </a:r>
            <a:endParaRPr lang="cs-CZ" b="1" dirty="0">
              <a:solidFill>
                <a:schemeClr val="bg1"/>
              </a:solidFill>
            </a:endParaRPr>
          </a:p>
        </p:txBody>
      </p:sp>
      <p:cxnSp>
        <p:nvCxnSpPr>
          <p:cNvPr id="19" name="Přímá spojovací šipka 18"/>
          <p:cNvCxnSpPr/>
          <p:nvPr/>
        </p:nvCxnSpPr>
        <p:spPr>
          <a:xfrm flipH="1" flipV="1">
            <a:off x="4504606" y="6876926"/>
            <a:ext cx="252628" cy="3175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ovéPole 19"/>
          <p:cNvSpPr txBox="1"/>
          <p:nvPr/>
        </p:nvSpPr>
        <p:spPr>
          <a:xfrm>
            <a:off x="3241466" y="5765436"/>
            <a:ext cx="589465" cy="1090210"/>
          </a:xfrm>
          <a:prstGeom prst="rect">
            <a:avLst/>
          </a:prstGeom>
          <a:noFill/>
        </p:spPr>
        <p:txBody>
          <a:bodyPr wrap="square" lIns="104306" tIns="52153" rIns="104306" bIns="52153" rtlCol="0">
            <a:spAutoFit/>
          </a:bodyPr>
          <a:lstStyle/>
          <a:p>
            <a:r>
              <a:rPr lang="cs-CZ" sz="1600" b="1" dirty="0" err="1">
                <a:solidFill>
                  <a:schemeClr val="bg1"/>
                </a:solidFill>
              </a:rPr>
              <a:t>Parmenides</a:t>
            </a:r>
            <a:endParaRPr lang="cs-CZ" sz="1600" b="1" dirty="0">
              <a:solidFill>
                <a:schemeClr val="bg1"/>
              </a:solidFill>
            </a:endParaRPr>
          </a:p>
        </p:txBody>
      </p:sp>
      <p:sp>
        <p:nvSpPr>
          <p:cNvPr id="22" name="TextovéPole 21"/>
          <p:cNvSpPr txBox="1"/>
          <p:nvPr/>
        </p:nvSpPr>
        <p:spPr>
          <a:xfrm>
            <a:off x="8414238" y="4069391"/>
            <a:ext cx="1283215" cy="382324"/>
          </a:xfrm>
          <a:prstGeom prst="rect">
            <a:avLst/>
          </a:prstGeom>
          <a:noFill/>
        </p:spPr>
        <p:txBody>
          <a:bodyPr wrap="square" lIns="104306" tIns="52153" rIns="104306" bIns="52153" rtlCol="0">
            <a:spAutoFit/>
          </a:bodyPr>
          <a:lstStyle/>
          <a:p>
            <a:r>
              <a:rPr lang="cs-CZ" b="1" dirty="0" err="1"/>
              <a:t>Plotinus</a:t>
            </a:r>
            <a:endParaRPr lang="cs-CZ" b="1" dirty="0"/>
          </a:p>
        </p:txBody>
      </p:sp>
      <p:cxnSp>
        <p:nvCxnSpPr>
          <p:cNvPr id="24" name="Přímá spojovací šipka 23"/>
          <p:cNvCxnSpPr>
            <a:stCxn id="22" idx="2"/>
          </p:cNvCxnSpPr>
          <p:nvPr/>
        </p:nvCxnSpPr>
        <p:spPr>
          <a:xfrm flipH="1">
            <a:off x="8498448" y="4451715"/>
            <a:ext cx="557398" cy="570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4612866" y="4362895"/>
            <a:ext cx="849471" cy="351546"/>
          </a:xfrm>
          <a:prstGeom prst="rect">
            <a:avLst/>
          </a:prstGeom>
          <a:noFill/>
        </p:spPr>
        <p:txBody>
          <a:bodyPr wrap="square" lIns="104306" tIns="52153" rIns="104306" bIns="52153" rtlCol="0">
            <a:spAutoFit/>
          </a:bodyPr>
          <a:lstStyle/>
          <a:p>
            <a:r>
              <a:rPr lang="cs-CZ" sz="1600" b="1" dirty="0"/>
              <a:t>Plato</a:t>
            </a:r>
          </a:p>
        </p:txBody>
      </p:sp>
      <p:sp>
        <p:nvSpPr>
          <p:cNvPr id="21" name="TextovéPole 20"/>
          <p:cNvSpPr txBox="1"/>
          <p:nvPr/>
        </p:nvSpPr>
        <p:spPr>
          <a:xfrm>
            <a:off x="5250448" y="4398991"/>
            <a:ext cx="1178931" cy="351546"/>
          </a:xfrm>
          <a:prstGeom prst="rect">
            <a:avLst/>
          </a:prstGeom>
          <a:noFill/>
        </p:spPr>
        <p:txBody>
          <a:bodyPr wrap="square" lIns="104306" tIns="52153" rIns="104306" bIns="52153" rtlCol="0">
            <a:spAutoFit/>
          </a:bodyPr>
          <a:lstStyle/>
          <a:p>
            <a:r>
              <a:rPr lang="cs-CZ" sz="1600" b="1" dirty="0" err="1"/>
              <a:t>Aristotle</a:t>
            </a:r>
            <a:endParaRPr lang="cs-CZ" sz="1600" b="1" dirty="0"/>
          </a:p>
        </p:txBody>
      </p:sp>
      <p:sp>
        <p:nvSpPr>
          <p:cNvPr id="23" name="TextovéPole 22"/>
          <p:cNvSpPr txBox="1"/>
          <p:nvPr/>
        </p:nvSpPr>
        <p:spPr>
          <a:xfrm>
            <a:off x="3169278" y="4367725"/>
            <a:ext cx="1094722" cy="351546"/>
          </a:xfrm>
          <a:prstGeom prst="rect">
            <a:avLst/>
          </a:prstGeom>
          <a:noFill/>
        </p:spPr>
        <p:txBody>
          <a:bodyPr wrap="square" lIns="104306" tIns="52153" rIns="104306" bIns="52153" rtlCol="0">
            <a:spAutoFit/>
          </a:bodyPr>
          <a:lstStyle/>
          <a:p>
            <a:r>
              <a:rPr lang="cs-CZ" sz="1600" b="1" dirty="0" err="1"/>
              <a:t>Socrates</a:t>
            </a:r>
            <a:r>
              <a:rPr lang="cs-CZ" sz="1600" b="1" dirty="0"/>
              <a:t> </a:t>
            </a: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2976948" y="442407"/>
            <a:ext cx="5926420" cy="6830098"/>
          </a:xfrm>
          <a:prstGeom prst="rect">
            <a:avLst/>
          </a:prstGeom>
          <a:noFill/>
          <a:ln w="9525">
            <a:noFill/>
            <a:miter lim="800000"/>
            <a:headEnd/>
            <a:tailEnd/>
          </a:ln>
        </p:spPr>
      </p:pic>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u9F6tCihprU/TtXWqIxkRYI/AAAAAAAAAbU/pitqQJEfH04/s400/ethics2.jpg">
            <a:hlinkClick r:id="rId3"/>
          </p:cNvPr>
          <p:cNvPicPr>
            <a:picLocks noChangeAspect="1" noChangeArrowheads="1"/>
          </p:cNvPicPr>
          <p:nvPr/>
        </p:nvPicPr>
        <p:blipFill>
          <a:blip r:embed="rId4" cstate="print"/>
          <a:srcRect/>
          <a:stretch>
            <a:fillRect/>
          </a:stretch>
        </p:blipFill>
        <p:spPr bwMode="auto">
          <a:xfrm>
            <a:off x="1809907" y="1503972"/>
            <a:ext cx="7663051" cy="4790907"/>
          </a:xfrm>
          <a:prstGeom prst="rect">
            <a:avLst/>
          </a:prstGeom>
          <a:noFill/>
        </p:spPr>
      </p:pic>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latin typeface="Calibri" pitchFamily="34" charset="0"/>
              </a:rPr>
              <a:t>Basic issues of </a:t>
            </a:r>
            <a:r>
              <a:rPr lang="en-US" dirty="0" err="1">
                <a:latin typeface="Calibri" pitchFamily="34" charset="0"/>
              </a:rPr>
              <a:t>th</a:t>
            </a:r>
            <a:r>
              <a:rPr lang="cs-CZ" dirty="0" err="1">
                <a:latin typeface="Calibri" pitchFamily="34" charset="0"/>
              </a:rPr>
              <a:t>is</a:t>
            </a:r>
            <a:r>
              <a:rPr lang="en-US" dirty="0">
                <a:latin typeface="Calibri" pitchFamily="34" charset="0"/>
              </a:rPr>
              <a:t> </a:t>
            </a:r>
            <a:r>
              <a:rPr lang="cs-CZ" dirty="0">
                <a:latin typeface="Calibri" pitchFamily="34" charset="0"/>
              </a:rPr>
              <a:t>part</a:t>
            </a:r>
            <a:br>
              <a:rPr lang="cs-CZ" dirty="0">
                <a:latin typeface="Calibri" pitchFamily="34" charset="0"/>
              </a:rPr>
            </a:br>
            <a:r>
              <a:rPr lang="en-US" dirty="0">
                <a:latin typeface="Calibri" pitchFamily="34" charset="0"/>
              </a:rPr>
              <a:t>(</a:t>
            </a:r>
            <a:r>
              <a:rPr lang="en-US" i="1" dirty="0">
                <a:latin typeface="Calibri" pitchFamily="34" charset="0"/>
              </a:rPr>
              <a:t>Introduction to Philosophy and Ethics</a:t>
            </a:r>
            <a:r>
              <a:rPr lang="en-US" dirty="0">
                <a:latin typeface="Calibri" pitchFamily="34" charset="0"/>
              </a:rPr>
              <a:t>)</a:t>
            </a:r>
            <a:endParaRPr lang="cs-CZ" dirty="0">
              <a:latin typeface="Calibri" pitchFamily="34" charset="0"/>
            </a:endParaRPr>
          </a:p>
        </p:txBody>
      </p:sp>
      <p:sp>
        <p:nvSpPr>
          <p:cNvPr id="3" name="Zástupný symbol pro obsah 2"/>
          <p:cNvSpPr>
            <a:spLocks noGrp="1"/>
          </p:cNvSpPr>
          <p:nvPr>
            <p:ph idx="1"/>
          </p:nvPr>
        </p:nvSpPr>
        <p:spPr/>
        <p:txBody>
          <a:bodyPr>
            <a:normAutofit/>
          </a:bodyPr>
          <a:lstStyle/>
          <a:p>
            <a:pPr>
              <a:buNone/>
            </a:pPr>
            <a:r>
              <a:rPr lang="en-US" dirty="0">
                <a:latin typeface="Calibri Light" pitchFamily="34" charset="0"/>
              </a:rPr>
              <a:t>What is meant by </a:t>
            </a:r>
            <a:r>
              <a:rPr lang="cs-CZ" dirty="0">
                <a:latin typeface="Calibri Light" pitchFamily="34" charset="0"/>
              </a:rPr>
              <a:t>term </a:t>
            </a:r>
            <a:r>
              <a:rPr lang="en-US" dirty="0">
                <a:latin typeface="Calibri Light" pitchFamily="34" charset="0"/>
              </a:rPr>
              <a:t>"philosophy“</a:t>
            </a:r>
            <a:r>
              <a:rPr lang="cs-CZ" dirty="0">
                <a:latin typeface="Calibri Light" pitchFamily="34" charset="0"/>
              </a:rPr>
              <a:t>? W</a:t>
            </a:r>
            <a:r>
              <a:rPr lang="en-US" dirty="0">
                <a:latin typeface="Calibri Light" pitchFamily="34" charset="0"/>
              </a:rPr>
              <a:t>hen </a:t>
            </a:r>
            <a:r>
              <a:rPr lang="cs-CZ" dirty="0" err="1">
                <a:latin typeface="Calibri Light" pitchFamily="34" charset="0"/>
              </a:rPr>
              <a:t>does</a:t>
            </a:r>
            <a:r>
              <a:rPr lang="cs-CZ" dirty="0">
                <a:latin typeface="Calibri Light" pitchFamily="34" charset="0"/>
              </a:rPr>
              <a:t> </a:t>
            </a:r>
            <a:r>
              <a:rPr lang="cs-CZ" dirty="0" err="1">
                <a:latin typeface="Calibri Light" pitchFamily="34" charset="0"/>
              </a:rPr>
              <a:t>philosophy</a:t>
            </a:r>
            <a:r>
              <a:rPr lang="cs-CZ" dirty="0">
                <a:latin typeface="Calibri Light" pitchFamily="34" charset="0"/>
              </a:rPr>
              <a:t> </a:t>
            </a:r>
            <a:r>
              <a:rPr lang="cs-CZ" dirty="0" err="1">
                <a:latin typeface="Calibri Light" pitchFamily="34" charset="0"/>
              </a:rPr>
              <a:t>appear</a:t>
            </a:r>
            <a:r>
              <a:rPr lang="en-US" dirty="0">
                <a:latin typeface="Calibri Light" pitchFamily="34" charset="0"/>
              </a:rPr>
              <a:t>, what is its method?</a:t>
            </a:r>
            <a:endParaRPr lang="cs-CZ" dirty="0">
              <a:latin typeface="Calibri Light" pitchFamily="34" charset="0"/>
            </a:endParaRPr>
          </a:p>
          <a:p>
            <a:pPr>
              <a:buNone/>
            </a:pPr>
            <a:r>
              <a:rPr lang="en-US" dirty="0">
                <a:latin typeface="Calibri Light" pitchFamily="34" charset="0"/>
              </a:rPr>
              <a:t>What is the relationship between philosophy and ethics?</a:t>
            </a:r>
            <a:endParaRPr lang="cs-CZ" dirty="0">
              <a:latin typeface="Calibri Light" pitchFamily="34" charset="0"/>
            </a:endParaRPr>
          </a:p>
          <a:p>
            <a:pPr>
              <a:buNone/>
            </a:pPr>
            <a:r>
              <a:rPr lang="en-US" dirty="0">
                <a:latin typeface="Calibri Light" pitchFamily="34" charset="0"/>
              </a:rPr>
              <a:t>What is ethics</a:t>
            </a:r>
            <a:r>
              <a:rPr lang="cs-CZ" dirty="0">
                <a:latin typeface="Calibri Light" pitchFamily="34" charset="0"/>
              </a:rPr>
              <a:t>? W</a:t>
            </a:r>
            <a:r>
              <a:rPr lang="en-US" dirty="0" err="1">
                <a:latin typeface="Calibri Light" pitchFamily="34" charset="0"/>
              </a:rPr>
              <a:t>hy</a:t>
            </a:r>
            <a:r>
              <a:rPr lang="en-US" dirty="0">
                <a:latin typeface="Calibri Light" pitchFamily="34" charset="0"/>
              </a:rPr>
              <a:t> </a:t>
            </a:r>
            <a:r>
              <a:rPr lang="cs-CZ" dirty="0">
                <a:latin typeface="Calibri Light" pitchFamily="34" charset="0"/>
              </a:rPr>
              <a:t>are </a:t>
            </a:r>
            <a:r>
              <a:rPr lang="en-US" dirty="0">
                <a:latin typeface="Calibri Light" pitchFamily="34" charset="0"/>
              </a:rPr>
              <a:t>we </a:t>
            </a:r>
            <a:r>
              <a:rPr lang="cs-CZ" dirty="0" err="1">
                <a:latin typeface="Calibri Light" pitchFamily="34" charset="0"/>
              </a:rPr>
              <a:t>talking</a:t>
            </a:r>
            <a:r>
              <a:rPr lang="cs-CZ" dirty="0">
                <a:latin typeface="Calibri Light" pitchFamily="34" charset="0"/>
              </a:rPr>
              <a:t> </a:t>
            </a:r>
            <a:r>
              <a:rPr lang="en-US" dirty="0">
                <a:latin typeface="Calibri Light" pitchFamily="34" charset="0"/>
              </a:rPr>
              <a:t>about bioethics?</a:t>
            </a:r>
            <a:endParaRPr lang="cs-CZ" dirty="0">
              <a:latin typeface="Calibri Light" pitchFamily="34" charset="0"/>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err="1">
                <a:latin typeface="+mj-lt"/>
              </a:rPr>
              <a:t>Structure</a:t>
            </a:r>
            <a:endParaRPr lang="cs-CZ" dirty="0">
              <a:latin typeface="+mj-lt"/>
            </a:endParaRPr>
          </a:p>
        </p:txBody>
      </p:sp>
      <p:sp>
        <p:nvSpPr>
          <p:cNvPr id="3" name="Zástupný symbol pro obsah 2"/>
          <p:cNvSpPr>
            <a:spLocks noGrp="1"/>
          </p:cNvSpPr>
          <p:nvPr>
            <p:ph idx="1"/>
          </p:nvPr>
        </p:nvSpPr>
        <p:spPr>
          <a:noFill/>
        </p:spPr>
        <p:txBody>
          <a:bodyPr/>
          <a:lstStyle/>
          <a:p>
            <a:pPr>
              <a:buNone/>
            </a:pPr>
            <a:r>
              <a:rPr lang="cs-CZ" sz="6800" dirty="0">
                <a:solidFill>
                  <a:srgbClr val="00B050"/>
                </a:solidFill>
                <a:latin typeface="Calibri"/>
              </a:rPr>
              <a:t>└</a:t>
            </a:r>
            <a:r>
              <a:rPr lang="cs-CZ" sz="6200" b="1" dirty="0">
                <a:solidFill>
                  <a:srgbClr val="92D050"/>
                </a:solidFill>
                <a:latin typeface="Calibri"/>
              </a:rPr>
              <a:t>	</a:t>
            </a:r>
            <a:r>
              <a:rPr lang="cs-CZ" sz="4100" b="1" dirty="0" err="1">
                <a:solidFill>
                  <a:srgbClr val="7030A0"/>
                </a:solidFill>
                <a:latin typeface="+mn-lt"/>
              </a:rPr>
              <a:t>What</a:t>
            </a:r>
            <a:r>
              <a:rPr lang="cs-CZ" sz="4100" dirty="0">
                <a:solidFill>
                  <a:srgbClr val="7030A0"/>
                </a:solidFill>
                <a:latin typeface="+mn-lt"/>
              </a:rPr>
              <a:t> </a:t>
            </a:r>
            <a:r>
              <a:rPr lang="cs-CZ" sz="4100" dirty="0" err="1">
                <a:solidFill>
                  <a:srgbClr val="7030A0"/>
                </a:solidFill>
                <a:latin typeface="+mn-lt"/>
              </a:rPr>
              <a:t>is</a:t>
            </a:r>
            <a:r>
              <a:rPr lang="cs-CZ" sz="4100" dirty="0">
                <a:solidFill>
                  <a:srgbClr val="7030A0"/>
                </a:solidFill>
                <a:latin typeface="+mn-lt"/>
              </a:rPr>
              <a:t> </a:t>
            </a:r>
            <a:r>
              <a:rPr lang="cs-CZ" sz="4100" dirty="0" err="1">
                <a:solidFill>
                  <a:srgbClr val="7030A0"/>
                </a:solidFill>
                <a:latin typeface="+mn-lt"/>
              </a:rPr>
              <a:t>Philosophy</a:t>
            </a:r>
            <a:r>
              <a:rPr lang="cs-CZ" sz="4100" dirty="0">
                <a:solidFill>
                  <a:srgbClr val="7030A0"/>
                </a:solidFill>
                <a:latin typeface="+mn-lt"/>
              </a:rPr>
              <a:t>? </a:t>
            </a:r>
            <a:r>
              <a:rPr lang="cs-CZ" sz="4100" dirty="0" err="1">
                <a:solidFill>
                  <a:srgbClr val="7030A0"/>
                </a:solidFill>
                <a:latin typeface="+mn-lt"/>
              </a:rPr>
              <a:t>What</a:t>
            </a:r>
            <a:r>
              <a:rPr lang="cs-CZ" sz="4100" dirty="0">
                <a:solidFill>
                  <a:srgbClr val="7030A0"/>
                </a:solidFill>
                <a:latin typeface="+mn-lt"/>
              </a:rPr>
              <a:t> </a:t>
            </a:r>
            <a:r>
              <a:rPr lang="cs-CZ" sz="4100" dirty="0" err="1">
                <a:solidFill>
                  <a:srgbClr val="7030A0"/>
                </a:solidFill>
                <a:latin typeface="+mn-lt"/>
              </a:rPr>
              <a:t>is</a:t>
            </a:r>
            <a:r>
              <a:rPr lang="cs-CZ" sz="4100" dirty="0">
                <a:solidFill>
                  <a:srgbClr val="7030A0"/>
                </a:solidFill>
                <a:latin typeface="+mn-lt"/>
              </a:rPr>
              <a:t> </a:t>
            </a:r>
            <a:r>
              <a:rPr lang="cs-CZ" sz="4100" dirty="0" err="1">
                <a:solidFill>
                  <a:srgbClr val="7030A0"/>
                </a:solidFill>
                <a:latin typeface="+mn-lt"/>
              </a:rPr>
              <a:t>Ethics</a:t>
            </a:r>
            <a:r>
              <a:rPr lang="cs-CZ" sz="4100" dirty="0">
                <a:solidFill>
                  <a:srgbClr val="7030A0"/>
                </a:solidFill>
                <a:latin typeface="+mn-lt"/>
              </a:rPr>
              <a:t>?</a:t>
            </a:r>
          </a:p>
          <a:p>
            <a:pPr>
              <a:buNone/>
            </a:pPr>
            <a:r>
              <a:rPr lang="cs-CZ" sz="6200" b="1" dirty="0">
                <a:solidFill>
                  <a:srgbClr val="92D050"/>
                </a:solidFill>
                <a:latin typeface="+mn-lt"/>
              </a:rPr>
              <a:t> </a:t>
            </a:r>
            <a:r>
              <a:rPr lang="cs-CZ" sz="6800" b="1" dirty="0">
                <a:solidFill>
                  <a:srgbClr val="00B050"/>
                </a:solidFill>
                <a:latin typeface="+mn-lt"/>
              </a:rPr>
              <a:t>┘</a:t>
            </a:r>
            <a:r>
              <a:rPr lang="cs-CZ" b="1" dirty="0">
                <a:latin typeface="+mn-lt"/>
              </a:rPr>
              <a:t>	</a:t>
            </a:r>
            <a:r>
              <a:rPr lang="cs-CZ" sz="4100" b="1" dirty="0" err="1">
                <a:solidFill>
                  <a:schemeClr val="accent6">
                    <a:lumMod val="75000"/>
                  </a:schemeClr>
                </a:solidFill>
                <a:latin typeface="+mn-lt"/>
              </a:rPr>
              <a:t>Where</a:t>
            </a:r>
            <a:r>
              <a:rPr lang="cs-CZ" sz="4100" dirty="0">
                <a:solidFill>
                  <a:schemeClr val="accent6">
                    <a:lumMod val="75000"/>
                  </a:schemeClr>
                </a:solidFill>
                <a:latin typeface="+mn-lt"/>
              </a:rPr>
              <a:t> do </a:t>
            </a:r>
            <a:r>
              <a:rPr lang="cs-CZ" sz="4100" dirty="0" err="1">
                <a:solidFill>
                  <a:schemeClr val="accent6">
                    <a:lumMod val="75000"/>
                  </a:schemeClr>
                </a:solidFill>
                <a:latin typeface="+mn-lt"/>
              </a:rPr>
              <a:t>they</a:t>
            </a:r>
            <a:r>
              <a:rPr lang="cs-CZ" sz="4100" dirty="0">
                <a:solidFill>
                  <a:schemeClr val="accent6">
                    <a:lumMod val="75000"/>
                  </a:schemeClr>
                </a:solidFill>
                <a:latin typeface="+mn-lt"/>
              </a:rPr>
              <a:t> </a:t>
            </a:r>
            <a:r>
              <a:rPr lang="cs-CZ" sz="4100" dirty="0" err="1">
                <a:solidFill>
                  <a:schemeClr val="accent6">
                    <a:lumMod val="75000"/>
                  </a:schemeClr>
                </a:solidFill>
                <a:latin typeface="+mn-lt"/>
              </a:rPr>
              <a:t>come</a:t>
            </a:r>
            <a:r>
              <a:rPr lang="cs-CZ" sz="4100" dirty="0">
                <a:solidFill>
                  <a:schemeClr val="accent6">
                    <a:lumMod val="75000"/>
                  </a:schemeClr>
                </a:solidFill>
                <a:latin typeface="+mn-lt"/>
              </a:rPr>
              <a:t> </a:t>
            </a:r>
            <a:r>
              <a:rPr lang="cs-CZ" sz="4100" b="1" dirty="0" err="1">
                <a:solidFill>
                  <a:schemeClr val="accent6">
                    <a:lumMod val="75000"/>
                  </a:schemeClr>
                </a:solidFill>
                <a:latin typeface="+mn-lt"/>
              </a:rPr>
              <a:t>from</a:t>
            </a:r>
            <a:r>
              <a:rPr lang="cs-CZ" sz="4100" dirty="0">
                <a:solidFill>
                  <a:schemeClr val="accent6">
                    <a:lumMod val="75000"/>
                  </a:schemeClr>
                </a:solidFill>
                <a:latin typeface="+mn-lt"/>
              </a:rPr>
              <a:t>?</a:t>
            </a:r>
          </a:p>
          <a:p>
            <a:pPr>
              <a:buNone/>
            </a:pPr>
            <a:r>
              <a:rPr lang="cs-CZ" sz="6800" dirty="0">
                <a:solidFill>
                  <a:srgbClr val="00B050"/>
                </a:solidFill>
                <a:latin typeface="+mn-lt"/>
              </a:rPr>
              <a:t>∆</a:t>
            </a:r>
            <a:r>
              <a:rPr lang="cs-CZ" b="1" dirty="0">
                <a:solidFill>
                  <a:srgbClr val="00B050"/>
                </a:solidFill>
                <a:latin typeface="+mn-lt"/>
              </a:rPr>
              <a:t> </a:t>
            </a:r>
            <a:r>
              <a:rPr lang="cs-CZ" b="1" dirty="0">
                <a:latin typeface="+mn-lt"/>
              </a:rPr>
              <a:t>	</a:t>
            </a:r>
            <a:r>
              <a:rPr lang="cs-CZ" sz="4100" b="1" dirty="0" err="1">
                <a:solidFill>
                  <a:srgbClr val="00B050"/>
                </a:solidFill>
                <a:latin typeface="+mn-lt"/>
              </a:rPr>
              <a:t>For</a:t>
            </a:r>
            <a:r>
              <a:rPr lang="cs-CZ" sz="4100" b="1" dirty="0">
                <a:solidFill>
                  <a:srgbClr val="00B050"/>
                </a:solidFill>
                <a:latin typeface="+mn-lt"/>
              </a:rPr>
              <a:t> </a:t>
            </a:r>
            <a:r>
              <a:rPr lang="cs-CZ" sz="4100" b="1" dirty="0" err="1">
                <a:solidFill>
                  <a:srgbClr val="00B050"/>
                </a:solidFill>
                <a:latin typeface="+mn-lt"/>
              </a:rPr>
              <a:t>what</a:t>
            </a:r>
            <a:r>
              <a:rPr lang="cs-CZ" sz="4100" b="1" dirty="0">
                <a:solidFill>
                  <a:srgbClr val="00B050"/>
                </a:solidFill>
                <a:latin typeface="+mn-lt"/>
              </a:rPr>
              <a:t> </a:t>
            </a:r>
            <a:r>
              <a:rPr lang="cs-CZ" sz="4100" dirty="0">
                <a:solidFill>
                  <a:srgbClr val="00B050"/>
                </a:solidFill>
                <a:latin typeface="+mn-lt"/>
              </a:rPr>
              <a:t>are </a:t>
            </a:r>
            <a:r>
              <a:rPr lang="cs-CZ" sz="4100" dirty="0" err="1">
                <a:solidFill>
                  <a:srgbClr val="00B050"/>
                </a:solidFill>
                <a:latin typeface="+mn-lt"/>
              </a:rPr>
              <a:t>they</a:t>
            </a:r>
            <a:r>
              <a:rPr lang="cs-CZ" sz="4100" dirty="0">
                <a:solidFill>
                  <a:srgbClr val="00B050"/>
                </a:solidFill>
                <a:latin typeface="+mn-lt"/>
              </a:rPr>
              <a:t>?</a:t>
            </a:r>
          </a:p>
          <a:p>
            <a:pPr>
              <a:buNone/>
            </a:pPr>
            <a:endParaRPr lang="cs-CZ" dirty="0"/>
          </a:p>
        </p:txBody>
      </p:sp>
      <p:sp>
        <p:nvSpPr>
          <p:cNvPr id="4" name="Rovnoramenný trojúhelník 3"/>
          <p:cNvSpPr/>
          <p:nvPr/>
        </p:nvSpPr>
        <p:spPr>
          <a:xfrm>
            <a:off x="7367725" y="5130298"/>
            <a:ext cx="505256" cy="635137"/>
          </a:xfrm>
          <a:prstGeom prst="triangle">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cs-CZ" dirty="0">
              <a:solidFill>
                <a:srgbClr val="92D050"/>
              </a:solidFill>
            </a:endParaRPr>
          </a:p>
        </p:txBody>
      </p:sp>
      <p:sp>
        <p:nvSpPr>
          <p:cNvPr id="5" name="Obdélník 4"/>
          <p:cNvSpPr/>
          <p:nvPr/>
        </p:nvSpPr>
        <p:spPr>
          <a:xfrm>
            <a:off x="7367725" y="5765436"/>
            <a:ext cx="505256" cy="714529"/>
          </a:xfrm>
          <a:prstGeom prst="rect">
            <a:avLst/>
          </a:pr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cs-CZ"/>
          </a:p>
        </p:txBody>
      </p:sp>
      <p:sp>
        <p:nvSpPr>
          <p:cNvPr id="6" name="Elipsa 5"/>
          <p:cNvSpPr/>
          <p:nvPr/>
        </p:nvSpPr>
        <p:spPr>
          <a:xfrm>
            <a:off x="6441421" y="4733338"/>
            <a:ext cx="2273653" cy="22229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cs-CZ"/>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83198" y="168199"/>
            <a:ext cx="7427088" cy="662917"/>
          </a:xfrm>
        </p:spPr>
        <p:txBody>
          <a:bodyPr/>
          <a:lstStyle/>
          <a:p>
            <a:pPr algn="l"/>
            <a:r>
              <a:rPr lang="cs-CZ" dirty="0" err="1">
                <a:latin typeface="Calibri" pitchFamily="34" charset="0"/>
              </a:rPr>
              <a:t>References</a:t>
            </a:r>
            <a:endParaRPr lang="cs-CZ" dirty="0">
              <a:latin typeface="Calibri" pitchFamily="34" charset="0"/>
            </a:endParaRPr>
          </a:p>
        </p:txBody>
      </p:sp>
      <p:sp>
        <p:nvSpPr>
          <p:cNvPr id="3" name="Zástupný symbol pro obsah 2"/>
          <p:cNvSpPr>
            <a:spLocks noGrp="1"/>
          </p:cNvSpPr>
          <p:nvPr>
            <p:ph idx="1"/>
          </p:nvPr>
        </p:nvSpPr>
        <p:spPr/>
        <p:txBody>
          <a:bodyPr>
            <a:normAutofit/>
          </a:bodyPr>
          <a:lstStyle/>
          <a:p>
            <a:r>
              <a:rPr lang="cs-CZ" dirty="0">
                <a:latin typeface="Calibri Light" pitchFamily="34" charset="0"/>
                <a:hlinkClick r:id="rId3"/>
              </a:rPr>
              <a:t>http://www.</a:t>
            </a:r>
            <a:r>
              <a:rPr lang="cs-CZ" dirty="0" err="1">
                <a:latin typeface="Calibri Light" pitchFamily="34" charset="0"/>
                <a:hlinkClick r:id="rId3"/>
              </a:rPr>
              <a:t>artsci.uc.edu</a:t>
            </a:r>
            <a:r>
              <a:rPr lang="cs-CZ" dirty="0">
                <a:latin typeface="Calibri Light" pitchFamily="34" charset="0"/>
                <a:hlinkClick r:id="rId3"/>
              </a:rPr>
              <a:t>/</a:t>
            </a:r>
            <a:r>
              <a:rPr lang="cs-CZ" dirty="0" err="1">
                <a:latin typeface="Calibri Light" pitchFamily="34" charset="0"/>
                <a:hlinkClick r:id="rId3"/>
              </a:rPr>
              <a:t>programs</a:t>
            </a:r>
            <a:r>
              <a:rPr lang="cs-CZ" dirty="0">
                <a:latin typeface="Calibri Light" pitchFamily="34" charset="0"/>
                <a:hlinkClick r:id="rId3"/>
              </a:rPr>
              <a:t>-</a:t>
            </a:r>
            <a:r>
              <a:rPr lang="cs-CZ" dirty="0" err="1">
                <a:latin typeface="Calibri Light" pitchFamily="34" charset="0"/>
                <a:hlinkClick r:id="rId3"/>
              </a:rPr>
              <a:t>degrees</a:t>
            </a:r>
            <a:r>
              <a:rPr lang="cs-CZ" dirty="0">
                <a:latin typeface="Calibri Light" pitchFamily="34" charset="0"/>
                <a:hlinkClick r:id="rId3"/>
              </a:rPr>
              <a:t>/</a:t>
            </a:r>
            <a:r>
              <a:rPr lang="cs-CZ" dirty="0" err="1">
                <a:latin typeface="Calibri Light" pitchFamily="34" charset="0"/>
                <a:hlinkClick r:id="rId3"/>
              </a:rPr>
              <a:t>minors.html</a:t>
            </a:r>
            <a:r>
              <a:rPr lang="cs-CZ" dirty="0">
                <a:latin typeface="Calibri Light" pitchFamily="34" charset="0"/>
                <a:hlinkClick r:id="rId3"/>
              </a:rPr>
              <a:t>?</a:t>
            </a:r>
            <a:r>
              <a:rPr lang="cs-CZ" dirty="0" err="1">
                <a:latin typeface="Calibri Light" pitchFamily="34" charset="0"/>
                <a:hlinkClick r:id="rId3"/>
              </a:rPr>
              <a:t>cid</a:t>
            </a:r>
            <a:r>
              <a:rPr lang="cs-CZ" dirty="0">
                <a:latin typeface="Calibri Light" pitchFamily="34" charset="0"/>
                <a:hlinkClick r:id="rId3"/>
              </a:rPr>
              <a:t>=15CERT2-MEDH</a:t>
            </a:r>
            <a:endParaRPr lang="cs-CZ" dirty="0">
              <a:latin typeface="Calibri Light" pitchFamily="34" charset="0"/>
            </a:endParaRPr>
          </a:p>
          <a:p>
            <a:r>
              <a:rPr lang="cs-CZ" dirty="0">
                <a:latin typeface="Calibri Light" pitchFamily="34" charset="0"/>
                <a:hlinkClick r:id="rId4"/>
              </a:rPr>
              <a:t>http://en.wikisource.org/wiki/1911_Encyclop%C3%A6dia_Britannica/Ethics</a:t>
            </a:r>
            <a:endParaRPr lang="cs-CZ" dirty="0">
              <a:latin typeface="Calibri Light" pitchFamily="34" charset="0"/>
            </a:endParaRPr>
          </a:p>
          <a:p>
            <a:r>
              <a:rPr lang="cs-CZ" dirty="0">
                <a:latin typeface="Calibri Light" pitchFamily="34" charset="0"/>
                <a:hlinkClick r:id="rId5"/>
              </a:rPr>
              <a:t>http://en.wikisource.org/wiki/Works_of_Aristotle</a:t>
            </a:r>
            <a:endParaRPr lang="cs-CZ" dirty="0">
              <a:latin typeface="Calibri Light" pitchFamily="34" charset="0"/>
            </a:endParaRPr>
          </a:p>
          <a:p>
            <a:r>
              <a:rPr lang="cs-CZ" dirty="0">
                <a:latin typeface="Calibri Light" pitchFamily="34" charset="0"/>
                <a:hlinkClick r:id="rId6"/>
              </a:rPr>
              <a:t>https://quadriformisratio.wordpress.com/2013/07/01/to-the-tetrapharmacon/</a:t>
            </a:r>
            <a:endParaRPr lang="cs-CZ" dirty="0">
              <a:latin typeface="Calibri Light" pitchFamily="34" charset="0"/>
            </a:endParaRPr>
          </a:p>
          <a:p>
            <a:r>
              <a:rPr lang="cs-CZ" dirty="0">
                <a:latin typeface="Calibri Light" pitchFamily="34" charset="0"/>
                <a:hlinkClick r:id="rId7"/>
              </a:rPr>
              <a:t>https://www2.naz.edu/dept/philosophy/liberal-arts-resources/classical-images-gallery/</a:t>
            </a:r>
            <a:endParaRPr lang="cs-CZ" dirty="0">
              <a:latin typeface="Calibri Light" pitchFamily="34" charset="0"/>
            </a:endParaRPr>
          </a:p>
          <a:p>
            <a:pPr>
              <a:buNone/>
            </a:pPr>
            <a:endParaRPr lang="cs-CZ" dirty="0">
              <a:latin typeface="Calibri Light" pitchFamily="34" charset="0"/>
            </a:endParaRP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latin typeface="Calibri Light" pitchFamily="34" charset="0"/>
              </a:rPr>
              <a:t>The</a:t>
            </a:r>
            <a:r>
              <a:rPr lang="cs-CZ" dirty="0">
                <a:latin typeface="Calibri Light" pitchFamily="34" charset="0"/>
              </a:rPr>
              <a:t> </a:t>
            </a:r>
            <a:r>
              <a:rPr lang="cs-CZ" dirty="0" err="1">
                <a:latin typeface="Calibri Light" pitchFamily="34" charset="0"/>
              </a:rPr>
              <a:t>Arguments</a:t>
            </a:r>
            <a:r>
              <a:rPr lang="cs-CZ" dirty="0">
                <a:latin typeface="Calibri Light" pitchFamily="34" charset="0"/>
              </a:rPr>
              <a:t> </a:t>
            </a:r>
            <a:r>
              <a:rPr lang="cs-CZ" dirty="0" err="1">
                <a:latin typeface="Calibri Light" pitchFamily="34" charset="0"/>
              </a:rPr>
              <a:t>for</a:t>
            </a:r>
            <a:r>
              <a:rPr lang="cs-CZ" dirty="0">
                <a:latin typeface="Calibri Light" pitchFamily="34" charset="0"/>
              </a:rPr>
              <a:t> Morality</a:t>
            </a:r>
          </a:p>
        </p:txBody>
      </p:sp>
      <p:sp>
        <p:nvSpPr>
          <p:cNvPr id="3" name="Podnadpis 2"/>
          <p:cNvSpPr>
            <a:spLocks noGrp="1"/>
          </p:cNvSpPr>
          <p:nvPr>
            <p:ph type="subTitle" idx="1"/>
          </p:nvPr>
        </p:nvSpPr>
        <p:spPr>
          <a:xfrm>
            <a:off x="2230954" y="4812729"/>
            <a:ext cx="7485380" cy="1932323"/>
          </a:xfrm>
        </p:spPr>
        <p:txBody>
          <a:bodyPr/>
          <a:lstStyle/>
          <a:p>
            <a:pPr algn="r"/>
            <a:r>
              <a:rPr lang="cs-CZ" dirty="0">
                <a:latin typeface="Calibri Light" pitchFamily="34" charset="0"/>
              </a:rPr>
              <a:t>Zuzana Svobodová</a:t>
            </a:r>
          </a:p>
        </p:txBody>
      </p:sp>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6767" y="1014019"/>
            <a:ext cx="9624060" cy="1260211"/>
          </a:xfrm>
        </p:spPr>
        <p:txBody>
          <a:bodyPr>
            <a:normAutofit/>
          </a:bodyPr>
          <a:lstStyle/>
          <a:p>
            <a:r>
              <a:rPr lang="en-US" dirty="0">
                <a:latin typeface="Calibri Light" pitchFamily="34" charset="0"/>
              </a:rPr>
              <a:t>After this </a:t>
            </a:r>
            <a:r>
              <a:rPr lang="cs-CZ" dirty="0">
                <a:latin typeface="Calibri Light" pitchFamily="34" charset="0"/>
              </a:rPr>
              <a:t>part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course</a:t>
            </a:r>
            <a:r>
              <a:rPr lang="en-US" dirty="0">
                <a:latin typeface="Calibri Light" pitchFamily="34" charset="0"/>
              </a:rPr>
              <a:t>, you should be able to answer the following questions:</a:t>
            </a:r>
            <a:endParaRPr lang="cs-CZ" dirty="0">
              <a:latin typeface="Calibri Light" pitchFamily="34" charset="0"/>
            </a:endParaRPr>
          </a:p>
        </p:txBody>
      </p:sp>
      <p:sp>
        <p:nvSpPr>
          <p:cNvPr id="3" name="Zástupný symbol pro obsah 2"/>
          <p:cNvSpPr>
            <a:spLocks noGrp="1"/>
          </p:cNvSpPr>
          <p:nvPr>
            <p:ph idx="1"/>
          </p:nvPr>
        </p:nvSpPr>
        <p:spPr>
          <a:xfrm>
            <a:off x="546767" y="2761497"/>
            <a:ext cx="9624060" cy="3518987"/>
          </a:xfrm>
        </p:spPr>
        <p:txBody>
          <a:bodyPr>
            <a:normAutofit/>
          </a:bodyPr>
          <a:lstStyle/>
          <a:p>
            <a:r>
              <a:rPr lang="en-US" dirty="0">
                <a:latin typeface="Calibri Light" pitchFamily="34" charset="0"/>
              </a:rPr>
              <a:t>What is "m</a:t>
            </a:r>
            <a:r>
              <a:rPr lang="cs-CZ" dirty="0" err="1">
                <a:latin typeface="Calibri Light" pitchFamily="34" charset="0"/>
              </a:rPr>
              <a:t>orality</a:t>
            </a:r>
            <a:r>
              <a:rPr lang="en-US" dirty="0">
                <a:latin typeface="Calibri Light" pitchFamily="34" charset="0"/>
              </a:rPr>
              <a:t>”?</a:t>
            </a:r>
            <a:endParaRPr lang="cs-CZ" dirty="0">
              <a:latin typeface="Calibri Light" pitchFamily="34" charset="0"/>
            </a:endParaRPr>
          </a:p>
          <a:p>
            <a:r>
              <a:rPr lang="en-US" dirty="0">
                <a:latin typeface="Calibri Light" pitchFamily="34" charset="0"/>
              </a:rPr>
              <a:t>What are the main sources of morality?</a:t>
            </a:r>
            <a:endParaRPr lang="cs-CZ" dirty="0">
              <a:latin typeface="Calibri Light" pitchFamily="34" charset="0"/>
            </a:endParaRPr>
          </a:p>
          <a:p>
            <a:r>
              <a:rPr lang="en-US" dirty="0">
                <a:latin typeface="Calibri Light" pitchFamily="34" charset="0"/>
              </a:rPr>
              <a:t>What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difference</a:t>
            </a:r>
            <a:r>
              <a:rPr lang="cs-CZ" dirty="0">
                <a:latin typeface="Calibri Light" pitchFamily="34" charset="0"/>
              </a:rPr>
              <a:t> </a:t>
            </a:r>
            <a:r>
              <a:rPr lang="cs-CZ" dirty="0" err="1">
                <a:latin typeface="Calibri Light" pitchFamily="34" charset="0"/>
              </a:rPr>
              <a:t>between</a:t>
            </a:r>
            <a:r>
              <a:rPr lang="en-US" dirty="0">
                <a:latin typeface="Calibri Light" pitchFamily="34" charset="0"/>
              </a:rPr>
              <a:t> deontological and teleological ethics?</a:t>
            </a:r>
            <a:endParaRPr lang="cs-CZ" dirty="0">
              <a:latin typeface="Calibri Light" pitchFamily="34" charset="0"/>
            </a:endParaRPr>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4670" y="302801"/>
            <a:ext cx="9624060" cy="1096066"/>
          </a:xfrm>
        </p:spPr>
        <p:txBody>
          <a:bodyPr/>
          <a:lstStyle/>
          <a:p>
            <a:r>
              <a:rPr lang="en-US" dirty="0">
                <a:latin typeface="Calibri Light" pitchFamily="34" charset="0"/>
              </a:rPr>
              <a:t>The Definition of Morality</a:t>
            </a:r>
            <a:endParaRPr lang="cs-CZ" dirty="0">
              <a:latin typeface="Calibri Light" pitchFamily="34" charset="0"/>
            </a:endParaRPr>
          </a:p>
        </p:txBody>
      </p:sp>
      <p:sp>
        <p:nvSpPr>
          <p:cNvPr id="3" name="Zástupný symbol pro obsah 2"/>
          <p:cNvSpPr>
            <a:spLocks noGrp="1"/>
          </p:cNvSpPr>
          <p:nvPr>
            <p:ph idx="1"/>
          </p:nvPr>
        </p:nvSpPr>
        <p:spPr>
          <a:xfrm>
            <a:off x="534670" y="1319475"/>
            <a:ext cx="9624060" cy="5434904"/>
          </a:xfrm>
        </p:spPr>
        <p:txBody>
          <a:bodyPr>
            <a:normAutofit/>
          </a:bodyPr>
          <a:lstStyle/>
          <a:p>
            <a:pPr>
              <a:buNone/>
            </a:pPr>
            <a:r>
              <a:rPr lang="en-US" b="1" dirty="0">
                <a:latin typeface="Calibri Light" pitchFamily="34" charset="0"/>
              </a:rPr>
              <a:t>a code of conduct</a:t>
            </a:r>
            <a:endParaRPr lang="cs-CZ" b="1" dirty="0">
              <a:latin typeface="Calibri Light" pitchFamily="34" charset="0"/>
            </a:endParaRPr>
          </a:p>
          <a:p>
            <a:pPr>
              <a:buNone/>
            </a:pPr>
            <a:r>
              <a:rPr lang="cs-CZ" dirty="0">
                <a:latin typeface="Calibri Light" pitchFamily="34" charset="0"/>
              </a:rPr>
              <a:t>„</a:t>
            </a:r>
            <a:r>
              <a:rPr lang="en-US" dirty="0">
                <a:latin typeface="Calibri Light" pitchFamily="34" charset="0"/>
              </a:rPr>
              <a:t>The term “morality” can be used either</a:t>
            </a:r>
          </a:p>
          <a:p>
            <a:r>
              <a:rPr lang="en-US" b="1" dirty="0">
                <a:latin typeface="Calibri Light" pitchFamily="34" charset="0"/>
              </a:rPr>
              <a:t>descriptively</a:t>
            </a:r>
            <a:r>
              <a:rPr lang="en-US" dirty="0">
                <a:latin typeface="Calibri Light" pitchFamily="34" charset="0"/>
              </a:rPr>
              <a:t> to refer to some codes of conduct put forward by a society or, </a:t>
            </a:r>
          </a:p>
          <a:p>
            <a:pPr lvl="1"/>
            <a:r>
              <a:rPr lang="en-US" dirty="0">
                <a:latin typeface="Calibri Light" pitchFamily="34" charset="0"/>
              </a:rPr>
              <a:t>some other group, such as a religion, or</a:t>
            </a:r>
          </a:p>
          <a:p>
            <a:pPr lvl="1"/>
            <a:r>
              <a:rPr lang="en-US" dirty="0">
                <a:latin typeface="Calibri Light" pitchFamily="34" charset="0"/>
              </a:rPr>
              <a:t>accepted by an individual for her own behavior or</a:t>
            </a:r>
          </a:p>
          <a:p>
            <a:r>
              <a:rPr lang="en-US" b="1" dirty="0">
                <a:latin typeface="Calibri Light" pitchFamily="34" charset="0"/>
              </a:rPr>
              <a:t>normatively</a:t>
            </a:r>
            <a:r>
              <a:rPr lang="en-US" dirty="0">
                <a:latin typeface="Calibri Light" pitchFamily="34" charset="0"/>
              </a:rPr>
              <a:t> to refer to a code of conduct that, given specified conditions, would be put forward by all rational persons.</a:t>
            </a:r>
            <a:r>
              <a:rPr lang="cs-CZ" dirty="0">
                <a:latin typeface="Calibri Light" pitchFamily="34" charset="0"/>
              </a:rPr>
              <a:t>“ (</a:t>
            </a:r>
            <a:r>
              <a:rPr lang="en-US" i="1" dirty="0">
                <a:latin typeface="Calibri Light" pitchFamily="34" charset="0"/>
              </a:rPr>
              <a:t>The Stanford Encyclopedia of Philosophy</a:t>
            </a:r>
            <a:r>
              <a:rPr lang="cs-CZ" dirty="0">
                <a:latin typeface="Calibri Light" pitchFamily="34" charset="0"/>
              </a:rPr>
              <a:t>)</a:t>
            </a:r>
            <a:endParaRPr lang="en-US" dirty="0">
              <a:latin typeface="Calibri Light" pitchFamily="34" charset="0"/>
            </a:endParaRPr>
          </a:p>
          <a:p>
            <a:pPr>
              <a:buNone/>
            </a:pPr>
            <a:endParaRPr lang="cs-CZ" dirty="0">
              <a:latin typeface="Calibri Light" pitchFamily="34" charset="0"/>
            </a:endParaRPr>
          </a:p>
        </p:txBody>
      </p:sp>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Light" pitchFamily="34" charset="0"/>
              </a:rPr>
              <a:t>Speech</a:t>
            </a:r>
            <a:r>
              <a:rPr lang="cs-CZ" dirty="0">
                <a:latin typeface="Calibri Light" pitchFamily="34" charset="0"/>
              </a:rPr>
              <a:t> – Morality – Society</a:t>
            </a:r>
          </a:p>
        </p:txBody>
      </p:sp>
      <p:sp>
        <p:nvSpPr>
          <p:cNvPr id="3" name="Zástupný symbol pro obsah 2"/>
          <p:cNvSpPr>
            <a:spLocks noGrp="1"/>
          </p:cNvSpPr>
          <p:nvPr>
            <p:ph idx="1"/>
          </p:nvPr>
        </p:nvSpPr>
        <p:spPr/>
        <p:txBody>
          <a:bodyPr>
            <a:normAutofit/>
          </a:bodyPr>
          <a:lstStyle/>
          <a:p>
            <a:pPr>
              <a:buNone/>
            </a:pPr>
            <a:r>
              <a:rPr lang="cs-CZ" dirty="0">
                <a:latin typeface="Calibri Light" pitchFamily="34" charset="0"/>
              </a:rPr>
              <a:t>„… </a:t>
            </a:r>
            <a:r>
              <a:rPr lang="en-US" dirty="0">
                <a:latin typeface="Calibri Light" pitchFamily="34" charset="0"/>
              </a:rPr>
              <a:t>language is not only a system of signs in the service of a pre-existing system. </a:t>
            </a:r>
            <a:r>
              <a:rPr lang="en-US" b="1" dirty="0">
                <a:latin typeface="Calibri Light" pitchFamily="34" charset="0"/>
              </a:rPr>
              <a:t>Speech belongs to the order of morality</a:t>
            </a:r>
            <a:r>
              <a:rPr lang="en-US" dirty="0">
                <a:latin typeface="Calibri Light" pitchFamily="34" charset="0"/>
              </a:rPr>
              <a:t> before belonging to that of theory. Is it not therefore </a:t>
            </a:r>
            <a:r>
              <a:rPr lang="en-US" b="1" dirty="0">
                <a:latin typeface="Calibri Light" pitchFamily="34" charset="0"/>
              </a:rPr>
              <a:t>the condition for conscious thought</a:t>
            </a:r>
            <a:r>
              <a:rPr lang="en-US" dirty="0">
                <a:latin typeface="Calibri Light" pitchFamily="34" charset="0"/>
              </a:rPr>
              <a:t>? </a:t>
            </a:r>
            <a:endParaRPr lang="cs-CZ" dirty="0">
              <a:latin typeface="Calibri Light" pitchFamily="34" charset="0"/>
            </a:endParaRPr>
          </a:p>
          <a:p>
            <a:pPr>
              <a:buNone/>
            </a:pPr>
            <a:r>
              <a:rPr lang="cs-CZ" dirty="0">
                <a:latin typeface="Calibri Light" pitchFamily="34" charset="0"/>
              </a:rPr>
              <a:t>… </a:t>
            </a:r>
            <a:r>
              <a:rPr lang="cs-CZ" b="1" dirty="0">
                <a:latin typeface="Calibri Light" pitchFamily="34" charset="0"/>
              </a:rPr>
              <a:t>Morality </a:t>
            </a:r>
            <a:r>
              <a:rPr lang="cs-CZ" b="1" dirty="0" err="1">
                <a:latin typeface="Calibri Light" pitchFamily="34" charset="0"/>
              </a:rPr>
              <a:t>accomplishes</a:t>
            </a:r>
            <a:r>
              <a:rPr lang="cs-CZ" b="1" dirty="0">
                <a:latin typeface="Calibri Light" pitchFamily="34" charset="0"/>
              </a:rPr>
              <a:t> </a:t>
            </a:r>
            <a:r>
              <a:rPr lang="cs-CZ" b="1" dirty="0" err="1">
                <a:latin typeface="Calibri Light" pitchFamily="34" charset="0"/>
              </a:rPr>
              <a:t>human</a:t>
            </a:r>
            <a:r>
              <a:rPr lang="cs-CZ" b="1" dirty="0">
                <a:latin typeface="Calibri Light" pitchFamily="34" charset="0"/>
              </a:rPr>
              <a:t> society</a:t>
            </a:r>
            <a:r>
              <a:rPr lang="cs-CZ" dirty="0">
                <a:latin typeface="Calibri Light" pitchFamily="34" charset="0"/>
              </a:rPr>
              <a:t>. </a:t>
            </a:r>
            <a:r>
              <a:rPr lang="en-US" dirty="0">
                <a:latin typeface="Calibri Light" pitchFamily="34" charset="0"/>
              </a:rPr>
              <a:t>Can we ever gauge its miracle? It is </a:t>
            </a:r>
            <a:r>
              <a:rPr lang="en-US" b="1" dirty="0">
                <a:latin typeface="Calibri Light" pitchFamily="34" charset="0"/>
              </a:rPr>
              <a:t>something other than a coexistence of a multitude of humans</a:t>
            </a:r>
            <a:r>
              <a:rPr lang="en-US" dirty="0">
                <a:latin typeface="Calibri Light" pitchFamily="34" charset="0"/>
              </a:rPr>
              <a:t>, or a participation in new and complex laws imposed by the masses. Society is the miracle of</a:t>
            </a:r>
            <a:r>
              <a:rPr lang="cs-CZ" dirty="0">
                <a:latin typeface="Calibri Light" pitchFamily="34" charset="0"/>
              </a:rPr>
              <a:t> </a:t>
            </a:r>
            <a:r>
              <a:rPr lang="en-US" b="1" dirty="0">
                <a:latin typeface="Calibri Light" pitchFamily="34" charset="0"/>
              </a:rPr>
              <a:t>moving out of oneself</a:t>
            </a:r>
            <a:r>
              <a:rPr lang="en-US" dirty="0">
                <a:latin typeface="Calibri Light" pitchFamily="34" charset="0"/>
              </a:rPr>
              <a:t>.</a:t>
            </a:r>
            <a:r>
              <a:rPr lang="cs-CZ" dirty="0">
                <a:latin typeface="Calibri Light" pitchFamily="34" charset="0"/>
              </a:rPr>
              <a:t>“</a:t>
            </a:r>
          </a:p>
          <a:p>
            <a:pPr algn="r">
              <a:buNone/>
            </a:pPr>
            <a:r>
              <a:rPr lang="cs-CZ" dirty="0">
                <a:latin typeface="Calibri Light" pitchFamily="34" charset="0"/>
              </a:rPr>
              <a:t> (</a:t>
            </a:r>
            <a:r>
              <a:rPr lang="cs-CZ" dirty="0" err="1">
                <a:latin typeface="Calibri Light" pitchFamily="34" charset="0"/>
              </a:rPr>
              <a:t>Levinas</a:t>
            </a:r>
            <a:r>
              <a:rPr lang="cs-CZ" dirty="0">
                <a:latin typeface="Calibri Light" pitchFamily="34" charset="0"/>
              </a:rPr>
              <a:t>, E. </a:t>
            </a:r>
            <a:r>
              <a:rPr lang="cs-CZ" i="1" dirty="0" err="1">
                <a:latin typeface="Calibri Light" pitchFamily="34" charset="0"/>
              </a:rPr>
              <a:t>Difficult</a:t>
            </a:r>
            <a:r>
              <a:rPr lang="cs-CZ" i="1" dirty="0">
                <a:latin typeface="Calibri Light" pitchFamily="34" charset="0"/>
              </a:rPr>
              <a:t> </a:t>
            </a:r>
            <a:r>
              <a:rPr lang="cs-CZ" i="1" dirty="0" err="1">
                <a:latin typeface="Calibri Light" pitchFamily="34" charset="0"/>
              </a:rPr>
              <a:t>Freedom</a:t>
            </a:r>
            <a:r>
              <a:rPr lang="cs-CZ" dirty="0">
                <a:latin typeface="Calibri Light" pitchFamily="34" charset="0"/>
              </a:rPr>
              <a:t>, 1997, p. 9)</a:t>
            </a:r>
          </a:p>
        </p:txBody>
      </p:sp>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ZS\Documents\zaloha Flash modra\ZS\mozaiky\Plato's_Academy_mosaic_from_Pompeii.jpg"/>
          <p:cNvPicPr>
            <a:picLocks noChangeAspect="1" noChangeArrowheads="1"/>
          </p:cNvPicPr>
          <p:nvPr/>
        </p:nvPicPr>
        <p:blipFill>
          <a:blip r:embed="rId3" cstate="print"/>
          <a:srcRect/>
          <a:stretch>
            <a:fillRect/>
          </a:stretch>
        </p:blipFill>
        <p:spPr bwMode="auto">
          <a:xfrm>
            <a:off x="2911642" y="1028650"/>
            <a:ext cx="6882063" cy="6532613"/>
          </a:xfrm>
          <a:prstGeom prst="rect">
            <a:avLst/>
          </a:prstGeom>
          <a:noFill/>
        </p:spPr>
      </p:pic>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ctrTitle"/>
          </p:nvPr>
        </p:nvSpPr>
        <p:spPr>
          <a:xfrm>
            <a:off x="0" y="1867177"/>
            <a:ext cx="10599833" cy="1904203"/>
          </a:xfrm>
        </p:spPr>
        <p:txBody>
          <a:bodyPr lIns="0" tIns="0" rIns="0" bIns="0">
            <a:normAutofit/>
          </a:bodyPr>
          <a:lstStyle/>
          <a:p>
            <a:pPr algn="r"/>
            <a:r>
              <a:rPr lang="en-US" sz="3700" dirty="0">
                <a:latin typeface="Calibri Light" pitchFamily="34" charset="0"/>
                <a:hlinkClick r:id="rId3"/>
              </a:rPr>
              <a:t>Plato</a:t>
            </a:r>
            <a:r>
              <a:rPr lang="en-US" sz="3700" dirty="0">
                <a:latin typeface="Calibri Light" pitchFamily="34" charset="0"/>
              </a:rPr>
              <a:t> (428/7-348/7 BC)</a:t>
            </a:r>
            <a:br>
              <a:rPr lang="cs-CZ" sz="3700" dirty="0">
                <a:latin typeface="Calibri Light" pitchFamily="34" charset="0"/>
              </a:rPr>
            </a:br>
            <a:r>
              <a:rPr lang="en-US" sz="3700" dirty="0">
                <a:latin typeface="Calibri Light" pitchFamily="34" charset="0"/>
                <a:hlinkClick r:id="rId4"/>
              </a:rPr>
              <a:t>The </a:t>
            </a:r>
            <a:r>
              <a:rPr lang="cs-CZ" sz="3700" dirty="0" err="1">
                <a:latin typeface="Calibri Light" pitchFamily="34" charset="0"/>
                <a:hlinkClick r:id="rId4"/>
              </a:rPr>
              <a:t>Allegory</a:t>
            </a:r>
            <a:r>
              <a:rPr lang="en-US" sz="3700" dirty="0">
                <a:latin typeface="Calibri Light" pitchFamily="34" charset="0"/>
                <a:hlinkClick r:id="rId4"/>
              </a:rPr>
              <a:t> of the Cave</a:t>
            </a:r>
            <a:br>
              <a:rPr lang="cs-CZ" sz="3700" dirty="0">
                <a:latin typeface="Calibri Light" pitchFamily="34" charset="0"/>
                <a:hlinkClick r:id="rId4"/>
              </a:rPr>
            </a:br>
            <a:r>
              <a:rPr lang="en-US" sz="3700" dirty="0">
                <a:latin typeface="Calibri Light" pitchFamily="34" charset="0"/>
                <a:hlinkClick r:id="rId4"/>
              </a:rPr>
              <a:t>(The Constitution</a:t>
            </a:r>
            <a:r>
              <a:rPr lang="cs-CZ" sz="3700" dirty="0">
                <a:latin typeface="Calibri Light" pitchFamily="34" charset="0"/>
                <a:hlinkClick r:id="rId4"/>
              </a:rPr>
              <a:t>/</a:t>
            </a:r>
            <a:r>
              <a:rPr lang="cs-CZ" sz="3700" dirty="0" err="1">
                <a:latin typeface="Calibri Light" pitchFamily="34" charset="0"/>
                <a:hlinkClick r:id="rId4"/>
              </a:rPr>
              <a:t>Republic</a:t>
            </a:r>
            <a:r>
              <a:rPr lang="cs-CZ" sz="3700" dirty="0">
                <a:latin typeface="Calibri Light" pitchFamily="34" charset="0"/>
                <a:hlinkClick r:id="rId4"/>
              </a:rPr>
              <a:t>, VII</a:t>
            </a:r>
            <a:r>
              <a:rPr lang="en-US" sz="3700" dirty="0">
                <a:latin typeface="Calibri Light" pitchFamily="34" charset="0"/>
                <a:hlinkClick r:id="rId4"/>
              </a:rPr>
              <a:t>)</a:t>
            </a:r>
            <a:endParaRPr lang="en-US" sz="3700" dirty="0">
              <a:latin typeface="Calibri Light" pitchFamily="34" charset="0"/>
            </a:endParaRPr>
          </a:p>
        </p:txBody>
      </p:sp>
      <p:sp>
        <p:nvSpPr>
          <p:cNvPr id="4" name="TextovéPole 3"/>
          <p:cNvSpPr txBox="1"/>
          <p:nvPr/>
        </p:nvSpPr>
        <p:spPr>
          <a:xfrm>
            <a:off x="318202" y="3797817"/>
            <a:ext cx="9980829" cy="1998150"/>
          </a:xfrm>
          <a:prstGeom prst="rect">
            <a:avLst/>
          </a:prstGeom>
          <a:noFill/>
        </p:spPr>
        <p:txBody>
          <a:bodyPr wrap="square" lIns="104306" tIns="52153" rIns="104306" bIns="52153" rtlCol="0">
            <a:spAutoFit/>
          </a:bodyPr>
          <a:lstStyle/>
          <a:p>
            <a:r>
              <a:rPr lang="cs-CZ" sz="4100" dirty="0">
                <a:latin typeface="Calibri Light" pitchFamily="34" charset="0"/>
              </a:rPr>
              <a:t>„</a:t>
            </a:r>
            <a:r>
              <a:rPr lang="en-US" sz="4100" dirty="0">
                <a:latin typeface="Calibri Light" pitchFamily="34" charset="0"/>
              </a:rPr>
              <a:t>a figure how far our nature is enlightened or unenlightened</a:t>
            </a:r>
            <a:r>
              <a:rPr lang="cs-CZ" sz="4100" dirty="0">
                <a:latin typeface="Calibri Light" pitchFamily="34" charset="0"/>
              </a:rPr>
              <a:t>“</a:t>
            </a:r>
          </a:p>
          <a:p>
            <a:r>
              <a:rPr lang="cs-CZ" sz="4100" dirty="0">
                <a:latin typeface="Calibri Light" pitchFamily="34" charset="0"/>
              </a:rPr>
              <a:t>„</a:t>
            </a:r>
            <a:r>
              <a:rPr lang="en-US" sz="4100" dirty="0">
                <a:latin typeface="Calibri Light" pitchFamily="34" charset="0"/>
              </a:rPr>
              <a:t>the uneducated and uninformed of the truth</a:t>
            </a:r>
            <a:r>
              <a:rPr lang="cs-CZ" sz="4100" dirty="0">
                <a:latin typeface="Calibri Light" pitchFamily="34" charset="0"/>
              </a:rPr>
              <a:t>“</a:t>
            </a:r>
          </a:p>
        </p:txBody>
      </p:sp>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a:t>
            </a:r>
          </a:p>
        </p:txBody>
      </p:sp>
      <p:sp>
        <p:nvSpPr>
          <p:cNvPr id="3" name="Zástupný symbol pro obsah 2"/>
          <p:cNvSpPr>
            <a:spLocks noGrp="1"/>
          </p:cNvSpPr>
          <p:nvPr>
            <p:ph idx="1"/>
          </p:nvPr>
        </p:nvSpPr>
        <p:spPr>
          <a:xfrm>
            <a:off x="637674" y="998621"/>
            <a:ext cx="9521056" cy="6195874"/>
          </a:xfrm>
        </p:spPr>
        <p:txBody>
          <a:bodyPr>
            <a:normAutofit fontScale="92500" lnSpcReduction="20000"/>
          </a:bodyPr>
          <a:lstStyle/>
          <a:p>
            <a:pPr>
              <a:buNone/>
            </a:pPr>
            <a:r>
              <a:rPr lang="cs-CZ" dirty="0">
                <a:latin typeface="Calibri Light" pitchFamily="34" charset="0"/>
              </a:rPr>
              <a:t>„</a:t>
            </a:r>
            <a:r>
              <a:rPr lang="en-US" dirty="0">
                <a:latin typeface="Calibri Light" pitchFamily="34" charset="0"/>
              </a:rPr>
              <a:t>And if </a:t>
            </a:r>
            <a:r>
              <a:rPr lang="en-US" b="1" dirty="0">
                <a:latin typeface="Calibri Light" pitchFamily="34" charset="0"/>
              </a:rPr>
              <a:t>they were in the habit of conferring </a:t>
            </a:r>
            <a:r>
              <a:rPr lang="en-US" b="1" dirty="0" err="1">
                <a:latin typeface="Calibri Light" pitchFamily="34" charset="0"/>
              </a:rPr>
              <a:t>honours</a:t>
            </a:r>
            <a:r>
              <a:rPr lang="en-US" b="1" dirty="0">
                <a:latin typeface="Calibri Light" pitchFamily="34" charset="0"/>
              </a:rPr>
              <a:t> among themselves</a:t>
            </a:r>
            <a:r>
              <a:rPr lang="en-US" dirty="0">
                <a:latin typeface="Calibri Light" pitchFamily="34" charset="0"/>
              </a:rPr>
              <a:t> on those who were quickest to observe the passing shadows and to remark which of them went before, and which followed after, and which were together; and who were therefore best able to draw conclusions as to the future, do you think that he would </a:t>
            </a:r>
            <a:r>
              <a:rPr lang="en-US" b="1" dirty="0">
                <a:latin typeface="Calibri Light" pitchFamily="34" charset="0"/>
              </a:rPr>
              <a:t>care for such </a:t>
            </a:r>
            <a:r>
              <a:rPr lang="en-US" b="1" dirty="0" err="1">
                <a:solidFill>
                  <a:srgbClr val="FF0000"/>
                </a:solidFill>
                <a:latin typeface="Calibri Light" pitchFamily="34" charset="0"/>
              </a:rPr>
              <a:t>honours</a:t>
            </a:r>
            <a:r>
              <a:rPr lang="en-US" b="1" dirty="0">
                <a:latin typeface="Calibri Light" pitchFamily="34" charset="0"/>
              </a:rPr>
              <a:t> and </a:t>
            </a:r>
            <a:r>
              <a:rPr lang="en-US" b="1" dirty="0">
                <a:solidFill>
                  <a:srgbClr val="FF0000"/>
                </a:solidFill>
                <a:latin typeface="Calibri Light" pitchFamily="34" charset="0"/>
              </a:rPr>
              <a:t>glories</a:t>
            </a:r>
            <a:r>
              <a:rPr lang="en-US" dirty="0">
                <a:latin typeface="Calibri Light" pitchFamily="34" charset="0"/>
              </a:rPr>
              <a:t>, or envy the possessors of them? Would he not say with Homer, </a:t>
            </a:r>
            <a:br>
              <a:rPr lang="en-US" dirty="0">
                <a:latin typeface="Calibri Light" pitchFamily="34" charset="0"/>
              </a:rPr>
            </a:br>
            <a:br>
              <a:rPr lang="en-US" dirty="0">
                <a:latin typeface="Calibri Light" pitchFamily="34" charset="0"/>
              </a:rPr>
            </a:br>
            <a:r>
              <a:rPr lang="en-US" i="1" dirty="0">
                <a:latin typeface="Calibri Light" pitchFamily="34" charset="0"/>
              </a:rPr>
              <a:t>Better to be the poor servant of a poor master, and to endure anything, rather than think as they do and live after their manner? </a:t>
            </a:r>
            <a:br>
              <a:rPr lang="en-US" dirty="0">
                <a:latin typeface="Calibri Light" pitchFamily="34" charset="0"/>
              </a:rPr>
            </a:br>
            <a:br>
              <a:rPr lang="en-US" dirty="0">
                <a:latin typeface="Calibri Light" pitchFamily="34" charset="0"/>
              </a:rPr>
            </a:br>
            <a:r>
              <a:rPr lang="en-US" dirty="0">
                <a:latin typeface="Calibri Light" pitchFamily="34" charset="0"/>
              </a:rPr>
              <a:t>Yes, he said, I think that he would rather suffer anything than entertain these </a:t>
            </a:r>
            <a:r>
              <a:rPr lang="en-US" b="1" dirty="0">
                <a:latin typeface="Calibri Light" pitchFamily="34" charset="0"/>
              </a:rPr>
              <a:t>false notions</a:t>
            </a:r>
            <a:r>
              <a:rPr lang="en-US" dirty="0">
                <a:latin typeface="Calibri Light" pitchFamily="34" charset="0"/>
              </a:rPr>
              <a:t> and live in this </a:t>
            </a:r>
            <a:r>
              <a:rPr lang="en-US" b="1" dirty="0">
                <a:latin typeface="Calibri Light" pitchFamily="34" charset="0"/>
              </a:rPr>
              <a:t>miserable </a:t>
            </a:r>
            <a:r>
              <a:rPr lang="en-US" b="1" dirty="0">
                <a:solidFill>
                  <a:srgbClr val="FF0000"/>
                </a:solidFill>
                <a:latin typeface="Calibri Light" pitchFamily="34" charset="0"/>
              </a:rPr>
              <a:t>manner</a:t>
            </a:r>
            <a:r>
              <a:rPr lang="en-US" dirty="0">
                <a:latin typeface="Calibri Light" pitchFamily="34" charset="0"/>
              </a:rPr>
              <a:t>.</a:t>
            </a:r>
            <a:r>
              <a:rPr lang="cs-CZ" dirty="0">
                <a:latin typeface="Calibri Light" pitchFamily="34" charset="0"/>
              </a:rPr>
              <a:t>“</a:t>
            </a:r>
          </a:p>
        </p:txBody>
      </p:sp>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97041" y="1106905"/>
            <a:ext cx="10086429" cy="5275971"/>
          </a:xfrm>
          <a:prstGeom prst="rect">
            <a:avLst/>
          </a:prstGeom>
        </p:spPr>
        <p:txBody>
          <a:bodyPr wrap="square" lIns="104306" tIns="52153" rIns="104306" bIns="52153">
            <a:spAutoFit/>
          </a:bodyPr>
          <a:lstStyle/>
          <a:p>
            <a:r>
              <a:rPr lang="cs-CZ" sz="2800" dirty="0">
                <a:latin typeface="Calibri Light" pitchFamily="34" charset="0"/>
              </a:rPr>
              <a:t>„…</a:t>
            </a:r>
            <a:r>
              <a:rPr lang="en-US" sz="2800" dirty="0">
                <a:latin typeface="Calibri Light" pitchFamily="34" charset="0"/>
              </a:rPr>
              <a:t>the prison-house is </a:t>
            </a:r>
            <a:r>
              <a:rPr lang="en-US" sz="2800" b="1" dirty="0">
                <a:latin typeface="Calibri Light" pitchFamily="34" charset="0"/>
              </a:rPr>
              <a:t>the world of sight</a:t>
            </a:r>
            <a:r>
              <a:rPr lang="en-US" sz="2800" dirty="0">
                <a:latin typeface="Calibri Light" pitchFamily="34" charset="0"/>
              </a:rPr>
              <a:t>, the light of the fire is the sun, and you will not misapprehend me if you interpret the journey upwards to be the ascent of the soul into </a:t>
            </a:r>
            <a:r>
              <a:rPr lang="en-US" sz="2800" b="1" dirty="0">
                <a:latin typeface="Calibri Light" pitchFamily="34" charset="0"/>
              </a:rPr>
              <a:t>the intellectual world</a:t>
            </a:r>
            <a:r>
              <a:rPr lang="en-US" sz="2800" dirty="0">
                <a:latin typeface="Calibri Light" pitchFamily="34" charset="0"/>
              </a:rPr>
              <a:t> according to my poor belief, which, at your desire, I have expressed whether rightly or wrongly God knows. But, whether true or false, my opinion is that in the world of knowledge </a:t>
            </a:r>
            <a:r>
              <a:rPr lang="en-US" sz="2800" b="1" dirty="0">
                <a:latin typeface="Calibri Light" pitchFamily="34" charset="0"/>
              </a:rPr>
              <a:t>the </a:t>
            </a:r>
            <a:r>
              <a:rPr lang="en-US" sz="2800" b="1" dirty="0">
                <a:solidFill>
                  <a:srgbClr val="FF0000"/>
                </a:solidFill>
                <a:latin typeface="Calibri Light" pitchFamily="34" charset="0"/>
              </a:rPr>
              <a:t>idea of good </a:t>
            </a:r>
            <a:r>
              <a:rPr lang="en-US" sz="2800" b="1" dirty="0">
                <a:latin typeface="Calibri Light" pitchFamily="34" charset="0"/>
              </a:rPr>
              <a:t>appears last of all, and is seen only with an effort</a:t>
            </a:r>
            <a:r>
              <a:rPr lang="en-US" sz="2800" dirty="0">
                <a:latin typeface="Calibri Light" pitchFamily="34" charset="0"/>
              </a:rPr>
              <a:t>; and, when seen, is also inferred to be </a:t>
            </a:r>
            <a:r>
              <a:rPr lang="en-US" sz="2800" b="1" dirty="0">
                <a:latin typeface="Calibri Light" pitchFamily="34" charset="0"/>
              </a:rPr>
              <a:t>the universal author of all things </a:t>
            </a:r>
            <a:r>
              <a:rPr lang="en-US" sz="2800" b="1" dirty="0">
                <a:solidFill>
                  <a:srgbClr val="FF0000"/>
                </a:solidFill>
                <a:latin typeface="Calibri Light" pitchFamily="34" charset="0"/>
              </a:rPr>
              <a:t>beautiful</a:t>
            </a:r>
            <a:r>
              <a:rPr lang="en-US" sz="2800" b="1" dirty="0">
                <a:latin typeface="Calibri Light" pitchFamily="34" charset="0"/>
              </a:rPr>
              <a:t> and </a:t>
            </a:r>
            <a:r>
              <a:rPr lang="en-US" sz="2800" b="1" dirty="0">
                <a:solidFill>
                  <a:srgbClr val="FF0000"/>
                </a:solidFill>
                <a:latin typeface="Calibri Light" pitchFamily="34" charset="0"/>
              </a:rPr>
              <a:t>right</a:t>
            </a:r>
            <a:r>
              <a:rPr lang="en-US" sz="2800" dirty="0">
                <a:latin typeface="Calibri Light" pitchFamily="34" charset="0"/>
              </a:rPr>
              <a:t>, parent of light and of the lord of light in this visible world, and </a:t>
            </a:r>
            <a:r>
              <a:rPr lang="en-US" sz="2800" b="1" dirty="0">
                <a:latin typeface="Calibri Light" pitchFamily="34" charset="0"/>
              </a:rPr>
              <a:t>the immediate source of </a:t>
            </a:r>
            <a:r>
              <a:rPr lang="en-US" sz="2800" b="1" dirty="0">
                <a:solidFill>
                  <a:srgbClr val="FF0000"/>
                </a:solidFill>
                <a:latin typeface="Calibri Light" pitchFamily="34" charset="0"/>
              </a:rPr>
              <a:t>reason</a:t>
            </a:r>
            <a:r>
              <a:rPr lang="en-US" sz="2800" b="1" dirty="0">
                <a:latin typeface="Calibri Light" pitchFamily="34" charset="0"/>
              </a:rPr>
              <a:t> and </a:t>
            </a:r>
            <a:r>
              <a:rPr lang="en-US" sz="2800" b="1" dirty="0">
                <a:solidFill>
                  <a:srgbClr val="FF0000"/>
                </a:solidFill>
                <a:latin typeface="Calibri Light" pitchFamily="34" charset="0"/>
              </a:rPr>
              <a:t>truth</a:t>
            </a:r>
            <a:r>
              <a:rPr lang="en-US" sz="2800" b="1" dirty="0">
                <a:latin typeface="Calibri Light" pitchFamily="34" charset="0"/>
              </a:rPr>
              <a:t> in the intellectual</a:t>
            </a:r>
            <a:r>
              <a:rPr lang="en-US" sz="2800" dirty="0">
                <a:latin typeface="Calibri Light" pitchFamily="34" charset="0"/>
              </a:rPr>
              <a:t>; and that this is </a:t>
            </a:r>
            <a:r>
              <a:rPr lang="en-US" sz="2800" b="1" dirty="0">
                <a:latin typeface="Calibri Light" pitchFamily="34" charset="0"/>
              </a:rPr>
              <a:t>the power upon which he who would act rationally</a:t>
            </a:r>
            <a:r>
              <a:rPr lang="en-US" sz="2800" dirty="0">
                <a:latin typeface="Calibri Light" pitchFamily="34" charset="0"/>
              </a:rPr>
              <a:t>, either in public or private life must have his eye fixed.</a:t>
            </a:r>
            <a:r>
              <a:rPr lang="cs-CZ" sz="2800" dirty="0">
                <a:latin typeface="Calibri Light" pitchFamily="34" charset="0"/>
              </a:rPr>
              <a:t>“</a:t>
            </a:r>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09930" y="1604924"/>
            <a:ext cx="10273541" cy="4906639"/>
          </a:xfrm>
          <a:prstGeom prst="rect">
            <a:avLst/>
          </a:prstGeom>
        </p:spPr>
        <p:txBody>
          <a:bodyPr wrap="square" lIns="104306" tIns="52153" rIns="104306" bIns="52153">
            <a:spAutoFit/>
          </a:bodyPr>
          <a:lstStyle/>
          <a:p>
            <a:r>
              <a:rPr lang="cs-CZ" sz="2400" dirty="0">
                <a:latin typeface="Calibri Light" pitchFamily="34" charset="0"/>
              </a:rPr>
              <a:t>„</a:t>
            </a:r>
            <a:r>
              <a:rPr lang="en-US" sz="2400" dirty="0">
                <a:latin typeface="Calibri Light" pitchFamily="34" charset="0"/>
              </a:rPr>
              <a:t>But then, if I am right, certain professors of education must be wrong when they say that they can put a knowledge into the soul which was not there before, like sight into blind eyes. </a:t>
            </a:r>
            <a:br>
              <a:rPr lang="en-US" sz="2400" dirty="0">
                <a:latin typeface="Calibri Light" pitchFamily="34" charset="0"/>
              </a:rPr>
            </a:br>
            <a:r>
              <a:rPr lang="cs-CZ" sz="2400" dirty="0">
                <a:latin typeface="Calibri Light" pitchFamily="34" charset="0"/>
              </a:rPr>
              <a:t>…</a:t>
            </a:r>
            <a:br>
              <a:rPr lang="en-US" sz="2400" dirty="0">
                <a:latin typeface="Calibri Light" pitchFamily="34" charset="0"/>
              </a:rPr>
            </a:br>
            <a:r>
              <a:rPr lang="en-US" sz="2400" dirty="0">
                <a:latin typeface="Calibri Light" pitchFamily="34" charset="0"/>
              </a:rPr>
              <a:t>Whereas, our argument shows that </a:t>
            </a:r>
            <a:r>
              <a:rPr lang="en-US" sz="2400" b="1" dirty="0">
                <a:latin typeface="Calibri Light" pitchFamily="34" charset="0"/>
              </a:rPr>
              <a:t>the power and capacity of learning exists in the </a:t>
            </a:r>
            <a:r>
              <a:rPr lang="en-US" sz="2400" b="1" dirty="0">
                <a:solidFill>
                  <a:srgbClr val="FF0000"/>
                </a:solidFill>
                <a:latin typeface="Calibri Light" pitchFamily="34" charset="0"/>
              </a:rPr>
              <a:t>soul</a:t>
            </a:r>
            <a:r>
              <a:rPr lang="en-US" sz="2400" b="1" dirty="0">
                <a:latin typeface="Calibri Light" pitchFamily="34" charset="0"/>
              </a:rPr>
              <a:t> already</a:t>
            </a:r>
            <a:r>
              <a:rPr lang="en-US" sz="2400" dirty="0">
                <a:latin typeface="Calibri Light" pitchFamily="34" charset="0"/>
              </a:rPr>
              <a:t>; and that just as the eye was unable to turn from darkness to light without the whole body, so too </a:t>
            </a:r>
            <a:r>
              <a:rPr lang="en-US" sz="2400" b="1" dirty="0">
                <a:solidFill>
                  <a:srgbClr val="FF0000"/>
                </a:solidFill>
                <a:latin typeface="Calibri Light" pitchFamily="34" charset="0"/>
              </a:rPr>
              <a:t>the instrument of knowledge</a:t>
            </a:r>
            <a:r>
              <a:rPr lang="en-US" sz="2400" dirty="0">
                <a:latin typeface="Calibri Light" pitchFamily="34" charset="0"/>
              </a:rPr>
              <a:t> can only by the movement of the whole soul be </a:t>
            </a:r>
            <a:r>
              <a:rPr lang="en-US" sz="2400" b="1" dirty="0">
                <a:latin typeface="Calibri Light" pitchFamily="34" charset="0"/>
              </a:rPr>
              <a:t>turned from the world of becoming into that of being</a:t>
            </a:r>
            <a:r>
              <a:rPr lang="en-US" sz="2400" dirty="0">
                <a:latin typeface="Calibri Light" pitchFamily="34" charset="0"/>
              </a:rPr>
              <a:t>, and </a:t>
            </a:r>
            <a:r>
              <a:rPr lang="en-US" sz="2400" b="1" dirty="0">
                <a:latin typeface="Calibri Light" pitchFamily="34" charset="0"/>
              </a:rPr>
              <a:t>learn by degrees to endure the sight of being, and of the brightest and best of being, or in other words, of the </a:t>
            </a:r>
            <a:r>
              <a:rPr lang="en-US" sz="2400" b="1" dirty="0">
                <a:solidFill>
                  <a:srgbClr val="FF0000"/>
                </a:solidFill>
                <a:latin typeface="Calibri Light" pitchFamily="34" charset="0"/>
              </a:rPr>
              <a:t>good</a:t>
            </a:r>
            <a:r>
              <a:rPr lang="en-US" sz="2400" dirty="0">
                <a:latin typeface="Calibri Light" pitchFamily="34" charset="0"/>
              </a:rPr>
              <a:t>. </a:t>
            </a:r>
            <a:br>
              <a:rPr lang="en-US" sz="2400" dirty="0">
                <a:latin typeface="Calibri Light" pitchFamily="34" charset="0"/>
              </a:rPr>
            </a:br>
            <a:r>
              <a:rPr lang="cs-CZ" sz="2400" dirty="0">
                <a:latin typeface="Calibri Light" pitchFamily="34" charset="0"/>
              </a:rPr>
              <a:t>… </a:t>
            </a:r>
            <a:r>
              <a:rPr lang="en-US" sz="2400" dirty="0">
                <a:latin typeface="Calibri Light" pitchFamily="34" charset="0"/>
              </a:rPr>
              <a:t>And must there not be some </a:t>
            </a:r>
            <a:r>
              <a:rPr lang="en-US" sz="2400" b="1" dirty="0">
                <a:latin typeface="Calibri Light" pitchFamily="34" charset="0"/>
              </a:rPr>
              <a:t>art</a:t>
            </a:r>
            <a:r>
              <a:rPr lang="en-US" sz="2400" dirty="0">
                <a:latin typeface="Calibri Light" pitchFamily="34" charset="0"/>
              </a:rPr>
              <a:t> which will effect conversion in the easiest and quickest manner; </a:t>
            </a:r>
            <a:r>
              <a:rPr lang="en-US" sz="2400" b="1" dirty="0">
                <a:latin typeface="Calibri Light" pitchFamily="34" charset="0"/>
              </a:rPr>
              <a:t>not implanting the faculty of sight, for that exists already, but has been turned in the wrong direction, and is looking away from the </a:t>
            </a:r>
            <a:r>
              <a:rPr lang="en-US" sz="2400" b="1" dirty="0">
                <a:solidFill>
                  <a:srgbClr val="FF0000"/>
                </a:solidFill>
                <a:latin typeface="Calibri Light" pitchFamily="34" charset="0"/>
              </a:rPr>
              <a:t>truth</a:t>
            </a:r>
            <a:r>
              <a:rPr lang="en-US" sz="2400" dirty="0">
                <a:latin typeface="Calibri Light" pitchFamily="34" charset="0"/>
              </a:rPr>
              <a:t>?</a:t>
            </a:r>
            <a:r>
              <a:rPr lang="cs-CZ" sz="2400" dirty="0">
                <a:latin typeface="Calibri Light" pitchFamily="34" charset="0"/>
              </a:rPr>
              <a:t>“</a:t>
            </a:r>
            <a:r>
              <a:rPr lang="en-US" sz="2400" dirty="0">
                <a:latin typeface="Calibri Light" pitchFamily="34" charset="0"/>
              </a:rPr>
              <a:t> </a:t>
            </a:r>
            <a:endParaRPr lang="cs-CZ" sz="2400" dirty="0">
              <a:latin typeface="Calibri Light" pitchFamily="34" charset="0"/>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r"/>
            <a:r>
              <a:rPr lang="cs-CZ" dirty="0"/>
              <a:t> </a:t>
            </a:r>
          </a:p>
        </p:txBody>
      </p:sp>
      <p:sp>
        <p:nvSpPr>
          <p:cNvPr id="3" name="Zástupný symbol pro obsah 2"/>
          <p:cNvSpPr>
            <a:spLocks noGrp="1"/>
          </p:cNvSpPr>
          <p:nvPr>
            <p:ph idx="1"/>
          </p:nvPr>
        </p:nvSpPr>
        <p:spPr>
          <a:xfrm>
            <a:off x="534670" y="1319475"/>
            <a:ext cx="9864591" cy="6033804"/>
          </a:xfrm>
        </p:spPr>
        <p:txBody>
          <a:bodyPr/>
          <a:lstStyle/>
          <a:p>
            <a:pPr>
              <a:buNone/>
            </a:pPr>
            <a:r>
              <a:rPr lang="cs-CZ" dirty="0"/>
              <a:t> </a:t>
            </a:r>
          </a:p>
        </p:txBody>
      </p:sp>
      <p:graphicFrame>
        <p:nvGraphicFramePr>
          <p:cNvPr id="4" name="Diagram 3"/>
          <p:cNvGraphicFramePr/>
          <p:nvPr/>
        </p:nvGraphicFramePr>
        <p:xfrm>
          <a:off x="1782233" y="1540257"/>
          <a:ext cx="7943353" cy="5495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1052023" y="446161"/>
          <a:ext cx="9263029" cy="71151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ovéPole 5"/>
          <p:cNvSpPr txBox="1"/>
          <p:nvPr/>
        </p:nvSpPr>
        <p:spPr>
          <a:xfrm>
            <a:off x="2567791" y="1160690"/>
            <a:ext cx="5305189" cy="1425220"/>
          </a:xfrm>
          <a:prstGeom prst="rect">
            <a:avLst/>
          </a:prstGeom>
          <a:noFill/>
        </p:spPr>
        <p:txBody>
          <a:bodyPr wrap="square" lIns="104306" tIns="52153" rIns="104306" bIns="52153" rtlCol="0">
            <a:spAutoFit/>
          </a:bodyPr>
          <a:lstStyle/>
          <a:p>
            <a:pPr lvl="0" algn="ctr"/>
            <a:r>
              <a:rPr lang="cs-CZ" sz="6800" dirty="0" err="1">
                <a:solidFill>
                  <a:schemeClr val="bg1"/>
                </a:solidFill>
              </a:rPr>
              <a:t>Humanities</a:t>
            </a:r>
            <a:endParaRPr lang="cs-CZ" sz="6800" dirty="0">
              <a:solidFill>
                <a:schemeClr val="bg1"/>
              </a:solidFill>
            </a:endParaRPr>
          </a:p>
          <a:p>
            <a:endParaRPr lang="cs-CZ" dirty="0"/>
          </a:p>
        </p:txBody>
      </p:sp>
      <p:sp>
        <p:nvSpPr>
          <p:cNvPr id="7" name="Obdélník 6"/>
          <p:cNvSpPr/>
          <p:nvPr/>
        </p:nvSpPr>
        <p:spPr>
          <a:xfrm>
            <a:off x="763312" y="1343701"/>
            <a:ext cx="1010512" cy="1059432"/>
          </a:xfrm>
          <a:prstGeom prst="rect">
            <a:avLst/>
          </a:prstGeom>
        </p:spPr>
        <p:txBody>
          <a:bodyPr wrap="square" lIns="104306" tIns="52153" rIns="104306" bIns="52153">
            <a:spAutoFit/>
          </a:bodyPr>
          <a:lstStyle/>
          <a:p>
            <a:r>
              <a:rPr lang="cs-CZ" sz="6200" b="1" dirty="0">
                <a:solidFill>
                  <a:srgbClr val="00B050"/>
                </a:solidFill>
              </a:rPr>
              <a:t>└</a:t>
            </a:r>
          </a:p>
        </p:txBody>
      </p:sp>
      <p:sp>
        <p:nvSpPr>
          <p:cNvPr id="8" name="Elipsa 7"/>
          <p:cNvSpPr/>
          <p:nvPr/>
        </p:nvSpPr>
        <p:spPr>
          <a:xfrm>
            <a:off x="570853" y="1194573"/>
            <a:ext cx="1431559" cy="13496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cs-CZ"/>
          </a:p>
        </p:txBody>
      </p:sp>
    </p:spTree>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30234" y="1257106"/>
            <a:ext cx="10189332" cy="4845084"/>
          </a:xfrm>
          <a:prstGeom prst="rect">
            <a:avLst/>
          </a:prstGeom>
        </p:spPr>
        <p:txBody>
          <a:bodyPr wrap="square" lIns="104306" tIns="52153" rIns="104306" bIns="52153">
            <a:spAutoFit/>
          </a:bodyPr>
          <a:lstStyle/>
          <a:p>
            <a:r>
              <a:rPr lang="cs-CZ" sz="2800" dirty="0">
                <a:latin typeface="Calibri Light" pitchFamily="34" charset="0"/>
              </a:rPr>
              <a:t>„…</a:t>
            </a:r>
            <a:r>
              <a:rPr lang="en-US" sz="2800" b="1" dirty="0">
                <a:latin typeface="Calibri Light" pitchFamily="34" charset="0"/>
              </a:rPr>
              <a:t>the intention of the legislator, who did not aim at making any one class in the State happy above the rest</a:t>
            </a:r>
            <a:r>
              <a:rPr lang="en-US" sz="2800" dirty="0">
                <a:latin typeface="Calibri Light" pitchFamily="34" charset="0"/>
              </a:rPr>
              <a:t>; </a:t>
            </a:r>
            <a:r>
              <a:rPr lang="en-US" sz="2800" b="1" dirty="0">
                <a:solidFill>
                  <a:srgbClr val="FF0000"/>
                </a:solidFill>
                <a:latin typeface="Calibri Light" pitchFamily="34" charset="0"/>
              </a:rPr>
              <a:t>the happiness was to be in the whole State</a:t>
            </a:r>
            <a:r>
              <a:rPr lang="en-US" sz="2800" b="1" dirty="0">
                <a:latin typeface="Calibri Light" pitchFamily="34" charset="0"/>
              </a:rPr>
              <a:t>, and he held the citizens together by persuasion and necessity, making them benefactors of the State, and therefore </a:t>
            </a:r>
            <a:r>
              <a:rPr lang="en-US" sz="2800" b="1" dirty="0">
                <a:solidFill>
                  <a:srgbClr val="FF0000"/>
                </a:solidFill>
                <a:latin typeface="Calibri Light" pitchFamily="34" charset="0"/>
              </a:rPr>
              <a:t>benefactors of one another</a:t>
            </a:r>
            <a:r>
              <a:rPr lang="en-US" sz="2800" b="1" dirty="0">
                <a:latin typeface="Calibri Light" pitchFamily="34" charset="0"/>
              </a:rPr>
              <a:t>; to this end he created them, not to please themselves, but to be his instruments in binding up the State</a:t>
            </a:r>
            <a:r>
              <a:rPr lang="en-US" sz="2800" dirty="0">
                <a:latin typeface="Calibri Light" pitchFamily="34" charset="0"/>
              </a:rPr>
              <a:t>. </a:t>
            </a:r>
            <a:br>
              <a:rPr lang="en-US" sz="2800" dirty="0">
                <a:latin typeface="Calibri Light" pitchFamily="34" charset="0"/>
              </a:rPr>
            </a:br>
            <a:br>
              <a:rPr lang="en-US" sz="2800" dirty="0">
                <a:latin typeface="Calibri Light" pitchFamily="34" charset="0"/>
              </a:rPr>
            </a:br>
            <a:r>
              <a:rPr lang="en-US" sz="2800" i="1" dirty="0">
                <a:latin typeface="Calibri Light" pitchFamily="34" charset="0"/>
              </a:rPr>
              <a:t>True, he said, I had forgotten. </a:t>
            </a:r>
            <a:endParaRPr lang="cs-CZ" sz="2800" i="1" dirty="0">
              <a:latin typeface="Calibri Light" pitchFamily="34" charset="0"/>
            </a:endParaRPr>
          </a:p>
          <a:p>
            <a:br>
              <a:rPr lang="en-US" sz="2800" dirty="0">
                <a:latin typeface="Calibri Light" pitchFamily="34" charset="0"/>
              </a:rPr>
            </a:br>
            <a:r>
              <a:rPr lang="en-US" sz="2800" dirty="0">
                <a:latin typeface="Calibri Light" pitchFamily="34" charset="0"/>
              </a:rPr>
              <a:t>Observe, </a:t>
            </a:r>
            <a:r>
              <a:rPr lang="en-US" sz="2800" dirty="0" err="1">
                <a:latin typeface="Calibri Light" pitchFamily="34" charset="0"/>
              </a:rPr>
              <a:t>Glaucon</a:t>
            </a:r>
            <a:r>
              <a:rPr lang="en-US" sz="2800" dirty="0">
                <a:latin typeface="Calibri Light" pitchFamily="34" charset="0"/>
              </a:rPr>
              <a:t>, that </a:t>
            </a:r>
            <a:r>
              <a:rPr lang="en-US" sz="2800" b="1" dirty="0">
                <a:latin typeface="Calibri Light" pitchFamily="34" charset="0"/>
              </a:rPr>
              <a:t>there will be no injustice in compelling </a:t>
            </a:r>
            <a:r>
              <a:rPr lang="en-US" sz="2800" dirty="0">
                <a:latin typeface="Calibri Light" pitchFamily="34" charset="0"/>
              </a:rPr>
              <a:t>our philosophers </a:t>
            </a:r>
            <a:r>
              <a:rPr lang="en-US" sz="2800" b="1" dirty="0">
                <a:latin typeface="Calibri Light" pitchFamily="34" charset="0"/>
              </a:rPr>
              <a:t>to have a </a:t>
            </a:r>
            <a:r>
              <a:rPr lang="en-US" sz="2800" b="1" dirty="0">
                <a:solidFill>
                  <a:srgbClr val="FF0000"/>
                </a:solidFill>
                <a:latin typeface="Calibri Light" pitchFamily="34" charset="0"/>
              </a:rPr>
              <a:t>care</a:t>
            </a:r>
            <a:r>
              <a:rPr lang="en-US" sz="2800" b="1" dirty="0">
                <a:latin typeface="Calibri Light" pitchFamily="34" charset="0"/>
              </a:rPr>
              <a:t> and </a:t>
            </a:r>
            <a:r>
              <a:rPr lang="en-US" sz="2800" b="1" dirty="0">
                <a:solidFill>
                  <a:srgbClr val="FF0000"/>
                </a:solidFill>
                <a:latin typeface="Calibri Light" pitchFamily="34" charset="0"/>
              </a:rPr>
              <a:t>providence</a:t>
            </a:r>
            <a:r>
              <a:rPr lang="en-US" sz="2800" b="1" dirty="0">
                <a:latin typeface="Calibri Light" pitchFamily="34" charset="0"/>
              </a:rPr>
              <a:t> </a:t>
            </a:r>
            <a:r>
              <a:rPr lang="en-US" sz="2800" b="1" dirty="0">
                <a:solidFill>
                  <a:srgbClr val="FF0000"/>
                </a:solidFill>
                <a:latin typeface="Calibri Light" pitchFamily="34" charset="0"/>
              </a:rPr>
              <a:t>of others</a:t>
            </a:r>
            <a:r>
              <a:rPr lang="en-US" sz="2800" dirty="0">
                <a:latin typeface="Calibri Light" pitchFamily="34" charset="0"/>
              </a:rPr>
              <a:t>;</a:t>
            </a:r>
            <a:r>
              <a:rPr lang="cs-CZ" sz="2800" dirty="0">
                <a:latin typeface="Calibri Light" pitchFamily="34" charset="0"/>
              </a:rPr>
              <a:t>“</a:t>
            </a:r>
          </a:p>
        </p:txBody>
      </p:sp>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The</a:t>
            </a:r>
            <a:r>
              <a:rPr lang="cs-CZ" dirty="0">
                <a:latin typeface="Calibri" pitchFamily="34" charset="0"/>
              </a:rPr>
              <a:t> </a:t>
            </a:r>
            <a:r>
              <a:rPr lang="cs-CZ" dirty="0" err="1">
                <a:latin typeface="Calibri" pitchFamily="34" charset="0"/>
              </a:rPr>
              <a:t>arguments</a:t>
            </a:r>
            <a:r>
              <a:rPr lang="cs-CZ" dirty="0">
                <a:latin typeface="Calibri" pitchFamily="34" charset="0"/>
              </a:rPr>
              <a:t> </a:t>
            </a:r>
            <a:r>
              <a:rPr lang="cs-CZ" dirty="0" err="1">
                <a:latin typeface="Calibri" pitchFamily="34" charset="0"/>
              </a:rPr>
              <a:t>for</a:t>
            </a:r>
            <a:r>
              <a:rPr lang="cs-CZ" dirty="0">
                <a:latin typeface="Calibri" pitchFamily="34" charset="0"/>
              </a:rPr>
              <a:t> morality</a:t>
            </a:r>
          </a:p>
        </p:txBody>
      </p:sp>
      <p:sp>
        <p:nvSpPr>
          <p:cNvPr id="3" name="Zástupný symbol pro obsah 2"/>
          <p:cNvSpPr>
            <a:spLocks noGrp="1"/>
          </p:cNvSpPr>
          <p:nvPr>
            <p:ph sz="half" idx="1"/>
          </p:nvPr>
        </p:nvSpPr>
        <p:spPr>
          <a:xfrm>
            <a:off x="378348" y="1764295"/>
            <a:ext cx="5305189" cy="4990084"/>
          </a:xfrm>
        </p:spPr>
        <p:txBody>
          <a:bodyPr>
            <a:normAutofit/>
          </a:bodyPr>
          <a:lstStyle/>
          <a:p>
            <a:r>
              <a:rPr lang="cs-CZ" dirty="0" err="1">
                <a:latin typeface="Calibri Light" pitchFamily="34" charset="0"/>
              </a:rPr>
              <a:t>good</a:t>
            </a:r>
            <a:r>
              <a:rPr lang="cs-CZ" dirty="0">
                <a:latin typeface="Calibri Light" pitchFamily="34" charset="0"/>
              </a:rPr>
              <a:t> (</a:t>
            </a:r>
            <a:r>
              <a:rPr lang="cs-CZ" cap="small" dirty="0" err="1">
                <a:latin typeface="Calibri Light" pitchFamily="34" charset="0"/>
              </a:rPr>
              <a:t>kalos</a:t>
            </a:r>
            <a:r>
              <a:rPr lang="cs-CZ" dirty="0">
                <a:latin typeface="Calibri Light" pitchFamily="34" charset="0"/>
              </a:rPr>
              <a:t>)</a:t>
            </a:r>
          </a:p>
          <a:p>
            <a:r>
              <a:rPr lang="cs-CZ" dirty="0" err="1">
                <a:latin typeface="Calibri Light" pitchFamily="34" charset="0"/>
              </a:rPr>
              <a:t>glory</a:t>
            </a:r>
            <a:r>
              <a:rPr lang="cs-CZ" dirty="0">
                <a:latin typeface="Calibri Light" pitchFamily="34" charset="0"/>
              </a:rPr>
              <a:t> (</a:t>
            </a:r>
            <a:r>
              <a:rPr lang="cs-CZ" cap="small" dirty="0" err="1">
                <a:latin typeface="Calibri Light" pitchFamily="34" charset="0"/>
              </a:rPr>
              <a:t>doxa</a:t>
            </a:r>
            <a:r>
              <a:rPr lang="cs-CZ" dirty="0">
                <a:latin typeface="Calibri Light" pitchFamily="34" charset="0"/>
              </a:rPr>
              <a:t>)</a:t>
            </a:r>
          </a:p>
          <a:p>
            <a:r>
              <a:rPr lang="cs-CZ" dirty="0" err="1">
                <a:latin typeface="Calibri Light" pitchFamily="34" charset="0"/>
              </a:rPr>
              <a:t>honour</a:t>
            </a:r>
            <a:r>
              <a:rPr lang="cs-CZ" dirty="0">
                <a:latin typeface="Calibri Light" pitchFamily="34" charset="0"/>
              </a:rPr>
              <a:t> (</a:t>
            </a:r>
            <a:r>
              <a:rPr lang="cs-CZ" cap="small" dirty="0" err="1">
                <a:latin typeface="Calibri Light" pitchFamily="34" charset="0"/>
              </a:rPr>
              <a:t>timé</a:t>
            </a:r>
            <a:r>
              <a:rPr lang="cs-CZ" dirty="0">
                <a:latin typeface="Calibri Light" pitchFamily="34" charset="0"/>
              </a:rPr>
              <a:t>)</a:t>
            </a:r>
          </a:p>
          <a:p>
            <a:r>
              <a:rPr lang="cs-CZ" dirty="0" err="1">
                <a:latin typeface="Calibri Light" pitchFamily="34" charset="0"/>
              </a:rPr>
              <a:t>truth</a:t>
            </a:r>
            <a:r>
              <a:rPr lang="cs-CZ" dirty="0">
                <a:latin typeface="Calibri Light" pitchFamily="34" charset="0"/>
              </a:rPr>
              <a:t> (</a:t>
            </a:r>
            <a:r>
              <a:rPr lang="cs-CZ" cap="small" dirty="0" err="1">
                <a:latin typeface="Calibri Light" pitchFamily="34" charset="0"/>
              </a:rPr>
              <a:t>alétheia</a:t>
            </a:r>
            <a:r>
              <a:rPr lang="cs-CZ" dirty="0">
                <a:latin typeface="Calibri Light" pitchFamily="34" charset="0"/>
              </a:rPr>
              <a:t>)</a:t>
            </a:r>
          </a:p>
          <a:p>
            <a:r>
              <a:rPr lang="cs-CZ" dirty="0" err="1">
                <a:latin typeface="Calibri Light" pitchFamily="34" charset="0"/>
              </a:rPr>
              <a:t>beautiful</a:t>
            </a:r>
            <a:r>
              <a:rPr lang="cs-CZ" dirty="0">
                <a:latin typeface="Calibri Light" pitchFamily="34" charset="0"/>
              </a:rPr>
              <a:t>, </a:t>
            </a:r>
            <a:r>
              <a:rPr lang="cs-CZ" dirty="0" err="1">
                <a:latin typeface="Calibri Light" pitchFamily="34" charset="0"/>
              </a:rPr>
              <a:t>beauty</a:t>
            </a:r>
            <a:r>
              <a:rPr lang="cs-CZ" dirty="0">
                <a:latin typeface="Calibri Light" pitchFamily="34" charset="0"/>
              </a:rPr>
              <a:t> (</a:t>
            </a:r>
            <a:r>
              <a:rPr lang="cs-CZ" cap="small" dirty="0" err="1">
                <a:latin typeface="Calibri Light" pitchFamily="34" charset="0"/>
              </a:rPr>
              <a:t>kalon</a:t>
            </a:r>
            <a:r>
              <a:rPr lang="cs-CZ" dirty="0">
                <a:latin typeface="Calibri Light" pitchFamily="34" charset="0"/>
              </a:rPr>
              <a:t>)</a:t>
            </a:r>
          </a:p>
          <a:p>
            <a:r>
              <a:rPr lang="cs-CZ" dirty="0" err="1">
                <a:latin typeface="Calibri Light" pitchFamily="34" charset="0"/>
              </a:rPr>
              <a:t>reason</a:t>
            </a:r>
            <a:r>
              <a:rPr lang="cs-CZ" dirty="0">
                <a:latin typeface="Calibri Light" pitchFamily="34" charset="0"/>
              </a:rPr>
              <a:t> (</a:t>
            </a:r>
            <a:r>
              <a:rPr lang="cs-CZ" cap="small" dirty="0">
                <a:latin typeface="Calibri Light" pitchFamily="34" charset="0"/>
              </a:rPr>
              <a:t>logos</a:t>
            </a:r>
            <a:r>
              <a:rPr lang="cs-CZ" dirty="0">
                <a:latin typeface="Calibri Light" pitchFamily="34" charset="0"/>
              </a:rPr>
              <a:t>)</a:t>
            </a:r>
          </a:p>
          <a:p>
            <a:r>
              <a:rPr lang="cs-CZ" dirty="0" err="1">
                <a:latin typeface="Calibri Light" pitchFamily="34" charset="0"/>
              </a:rPr>
              <a:t>beatitude</a:t>
            </a:r>
            <a:r>
              <a:rPr lang="cs-CZ" dirty="0">
                <a:latin typeface="Calibri Light" pitchFamily="34" charset="0"/>
              </a:rPr>
              <a:t>, </a:t>
            </a:r>
            <a:r>
              <a:rPr lang="cs-CZ" dirty="0" err="1">
                <a:latin typeface="Calibri Light" pitchFamily="34" charset="0"/>
              </a:rPr>
              <a:t>blessedness</a:t>
            </a:r>
            <a:r>
              <a:rPr lang="cs-CZ" dirty="0">
                <a:latin typeface="Calibri Light" pitchFamily="34" charset="0"/>
              </a:rPr>
              <a:t> (</a:t>
            </a:r>
            <a:r>
              <a:rPr lang="cs-CZ" cap="small" dirty="0" err="1">
                <a:latin typeface="Calibri Light" pitchFamily="34" charset="0"/>
              </a:rPr>
              <a:t>eudaimonia</a:t>
            </a:r>
            <a:r>
              <a:rPr lang="cs-CZ" dirty="0">
                <a:latin typeface="Calibri Light" pitchFamily="34" charset="0"/>
              </a:rPr>
              <a:t>)</a:t>
            </a:r>
          </a:p>
          <a:p>
            <a:r>
              <a:rPr lang="cs-CZ" dirty="0" err="1">
                <a:latin typeface="Calibri Light" pitchFamily="34" charset="0"/>
              </a:rPr>
              <a:t>happiness</a:t>
            </a:r>
            <a:r>
              <a:rPr lang="cs-CZ" dirty="0">
                <a:latin typeface="Calibri Light" pitchFamily="34" charset="0"/>
              </a:rPr>
              <a:t> (</a:t>
            </a:r>
            <a:r>
              <a:rPr lang="cs-CZ" cap="small" dirty="0" err="1">
                <a:latin typeface="Calibri Light" pitchFamily="34" charset="0"/>
              </a:rPr>
              <a:t>eutychia</a:t>
            </a:r>
            <a:r>
              <a:rPr lang="cs-CZ" dirty="0">
                <a:latin typeface="Calibri Light" pitchFamily="34" charset="0"/>
              </a:rPr>
              <a:t>, </a:t>
            </a:r>
            <a:r>
              <a:rPr lang="cs-CZ" i="1" dirty="0">
                <a:latin typeface="Calibri Light" pitchFamily="34" charset="0"/>
              </a:rPr>
              <a:t>fortuna</a:t>
            </a:r>
            <a:r>
              <a:rPr lang="cs-CZ" dirty="0">
                <a:latin typeface="Calibri Light" pitchFamily="34" charset="0"/>
              </a:rPr>
              <a:t>)</a:t>
            </a:r>
          </a:p>
          <a:p>
            <a:endParaRPr lang="cs-CZ" dirty="0">
              <a:latin typeface="Calibri Light" pitchFamily="34" charset="0"/>
            </a:endParaRPr>
          </a:p>
        </p:txBody>
      </p:sp>
      <p:sp>
        <p:nvSpPr>
          <p:cNvPr id="4" name="Zástupný symbol pro obsah 3"/>
          <p:cNvSpPr>
            <a:spLocks noGrp="1"/>
          </p:cNvSpPr>
          <p:nvPr>
            <p:ph sz="half" idx="2"/>
          </p:nvPr>
        </p:nvSpPr>
        <p:spPr>
          <a:xfrm>
            <a:off x="5430909" y="1764295"/>
            <a:ext cx="5262491" cy="4990084"/>
          </a:xfrm>
        </p:spPr>
        <p:txBody>
          <a:bodyPr>
            <a:normAutofit/>
          </a:bodyPr>
          <a:lstStyle/>
          <a:p>
            <a:r>
              <a:rPr lang="cs-CZ" dirty="0" err="1">
                <a:latin typeface="Calibri Light" pitchFamily="34" charset="0"/>
              </a:rPr>
              <a:t>pleasure</a:t>
            </a:r>
            <a:r>
              <a:rPr lang="cs-CZ" dirty="0">
                <a:latin typeface="Calibri Light" pitchFamily="34" charset="0"/>
              </a:rPr>
              <a:t> (</a:t>
            </a:r>
            <a:r>
              <a:rPr lang="cs-CZ" cap="small" dirty="0" err="1">
                <a:latin typeface="Calibri Light" pitchFamily="34" charset="0"/>
              </a:rPr>
              <a:t>hedoné</a:t>
            </a:r>
            <a:r>
              <a:rPr lang="cs-CZ" dirty="0">
                <a:latin typeface="Calibri Light" pitchFamily="34" charset="0"/>
              </a:rPr>
              <a:t>)</a:t>
            </a:r>
          </a:p>
          <a:p>
            <a:r>
              <a:rPr lang="cs-CZ" dirty="0" err="1">
                <a:latin typeface="Calibri Light" pitchFamily="34" charset="0"/>
              </a:rPr>
              <a:t>natural</a:t>
            </a:r>
            <a:r>
              <a:rPr lang="cs-CZ" dirty="0">
                <a:latin typeface="Calibri Light" pitchFamily="34" charset="0"/>
              </a:rPr>
              <a:t> </a:t>
            </a:r>
            <a:r>
              <a:rPr lang="cs-CZ" dirty="0" err="1">
                <a:latin typeface="Calibri Light" pitchFamily="34" charset="0"/>
              </a:rPr>
              <a:t>law</a:t>
            </a:r>
            <a:r>
              <a:rPr lang="cs-CZ" dirty="0">
                <a:latin typeface="Calibri Light" pitchFamily="34" charset="0"/>
              </a:rPr>
              <a:t> (</a:t>
            </a:r>
            <a:r>
              <a:rPr lang="cs-CZ" cap="small" dirty="0">
                <a:latin typeface="Calibri Light" pitchFamily="34" charset="0"/>
              </a:rPr>
              <a:t>fysis</a:t>
            </a:r>
            <a:r>
              <a:rPr lang="cs-CZ" dirty="0">
                <a:latin typeface="Calibri Light" pitchFamily="34" charset="0"/>
              </a:rPr>
              <a:t>)</a:t>
            </a:r>
          </a:p>
          <a:p>
            <a:r>
              <a:rPr lang="cs-CZ" dirty="0" err="1">
                <a:latin typeface="Calibri Light" pitchFamily="34" charset="0"/>
              </a:rPr>
              <a:t>conscience</a:t>
            </a:r>
            <a:r>
              <a:rPr lang="cs-CZ" dirty="0">
                <a:latin typeface="Calibri Light" pitchFamily="34" charset="0"/>
              </a:rPr>
              <a:t> (</a:t>
            </a:r>
            <a:r>
              <a:rPr lang="cs-CZ" cap="small" dirty="0" err="1">
                <a:latin typeface="Calibri Light" pitchFamily="34" charset="0"/>
              </a:rPr>
              <a:t>syneidésis</a:t>
            </a:r>
            <a:r>
              <a:rPr lang="cs-CZ" dirty="0">
                <a:latin typeface="Calibri Light" pitchFamily="34" charset="0"/>
              </a:rPr>
              <a:t>)</a:t>
            </a:r>
          </a:p>
          <a:p>
            <a:r>
              <a:rPr lang="cs-CZ" dirty="0">
                <a:latin typeface="Calibri Light" pitchFamily="34" charset="0"/>
              </a:rPr>
              <a:t>duty, obedience, </a:t>
            </a:r>
            <a:r>
              <a:rPr lang="cs-CZ" dirty="0" err="1">
                <a:latin typeface="Calibri Light" pitchFamily="34" charset="0"/>
              </a:rPr>
              <a:t>manner</a:t>
            </a:r>
            <a:endParaRPr lang="cs-CZ" dirty="0">
              <a:latin typeface="Calibri Light" pitchFamily="34" charset="0"/>
            </a:endParaRPr>
          </a:p>
          <a:p>
            <a:pPr>
              <a:buNone/>
            </a:pPr>
            <a:r>
              <a:rPr lang="cs-CZ" dirty="0">
                <a:latin typeface="Calibri Light" pitchFamily="34" charset="0"/>
              </a:rPr>
              <a:t>(</a:t>
            </a:r>
            <a:r>
              <a:rPr lang="cs-CZ" cap="small" dirty="0">
                <a:latin typeface="Calibri Light" pitchFamily="34" charset="0"/>
              </a:rPr>
              <a:t>nomos</a:t>
            </a:r>
            <a:r>
              <a:rPr lang="cs-CZ" dirty="0">
                <a:latin typeface="Calibri Light" pitchFamily="34" charset="0"/>
              </a:rPr>
              <a:t>)</a:t>
            </a:r>
          </a:p>
          <a:p>
            <a:r>
              <a:rPr lang="cs-CZ" dirty="0" err="1">
                <a:latin typeface="Calibri Light" pitchFamily="34" charset="0"/>
              </a:rPr>
              <a:t>universal</a:t>
            </a:r>
            <a:r>
              <a:rPr lang="cs-CZ" dirty="0">
                <a:latin typeface="Calibri Light" pitchFamily="34" charset="0"/>
              </a:rPr>
              <a:t> </a:t>
            </a:r>
            <a:r>
              <a:rPr lang="cs-CZ" dirty="0" err="1">
                <a:latin typeface="Calibri Light" pitchFamily="34" charset="0"/>
              </a:rPr>
              <a:t>brotherhood</a:t>
            </a:r>
            <a:endParaRPr lang="cs-CZ" dirty="0">
              <a:latin typeface="Calibri Light" pitchFamily="34" charset="0"/>
            </a:endParaRPr>
          </a:p>
          <a:p>
            <a:r>
              <a:rPr lang="cs-CZ" dirty="0">
                <a:latin typeface="Calibri Light" pitchFamily="34" charset="0"/>
              </a:rPr>
              <a:t>love (</a:t>
            </a:r>
            <a:r>
              <a:rPr lang="cs-CZ" cap="small" dirty="0" err="1">
                <a:latin typeface="Calibri Light" pitchFamily="34" charset="0"/>
              </a:rPr>
              <a:t>agapé</a:t>
            </a:r>
            <a:r>
              <a:rPr lang="cs-CZ" dirty="0">
                <a:latin typeface="Calibri Light" pitchFamily="34" charset="0"/>
              </a:rPr>
              <a:t>)</a:t>
            </a:r>
          </a:p>
          <a:p>
            <a:r>
              <a:rPr lang="cs-CZ" dirty="0">
                <a:latin typeface="Calibri Light" pitchFamily="34" charset="0"/>
              </a:rPr>
              <a:t>…</a:t>
            </a:r>
          </a:p>
        </p:txBody>
      </p:sp>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02568" y="180231"/>
            <a:ext cx="7655845" cy="662917"/>
          </a:xfrm>
        </p:spPr>
        <p:txBody>
          <a:bodyPr>
            <a:normAutofit/>
          </a:bodyPr>
          <a:lstStyle/>
          <a:p>
            <a:r>
              <a:rPr lang="cs-CZ" dirty="0" err="1">
                <a:latin typeface="Calibri" pitchFamily="34" charset="0"/>
              </a:rPr>
              <a:t>Consequentialist</a:t>
            </a:r>
            <a:r>
              <a:rPr lang="cs-CZ" dirty="0">
                <a:latin typeface="Calibri" pitchFamily="34" charset="0"/>
              </a:rPr>
              <a:t> – </a:t>
            </a:r>
            <a:r>
              <a:rPr lang="cs-CZ" dirty="0" err="1">
                <a:latin typeface="Calibri" pitchFamily="34" charset="0"/>
              </a:rPr>
              <a:t>Deontological</a:t>
            </a:r>
            <a:r>
              <a:rPr lang="cs-CZ" dirty="0">
                <a:latin typeface="Calibri" pitchFamily="34" charset="0"/>
              </a:rPr>
              <a:t> </a:t>
            </a:r>
            <a:r>
              <a:rPr lang="cs-CZ" dirty="0" err="1">
                <a:latin typeface="Calibri" pitchFamily="34" charset="0"/>
              </a:rPr>
              <a:t>Ethics</a:t>
            </a:r>
            <a:endParaRPr lang="cs-CZ" dirty="0">
              <a:latin typeface="Calibri" pitchFamily="34" charset="0"/>
            </a:endParaRPr>
          </a:p>
        </p:txBody>
      </p:sp>
      <p:sp>
        <p:nvSpPr>
          <p:cNvPr id="3" name="Zástupný symbol pro obsah 2"/>
          <p:cNvSpPr>
            <a:spLocks noGrp="1"/>
          </p:cNvSpPr>
          <p:nvPr>
            <p:ph idx="1"/>
          </p:nvPr>
        </p:nvSpPr>
        <p:spPr/>
        <p:txBody>
          <a:bodyPr>
            <a:normAutofit/>
          </a:bodyPr>
          <a:lstStyle/>
          <a:p>
            <a:r>
              <a:rPr lang="cs-CZ" b="1" dirty="0" err="1">
                <a:latin typeface="Calibri Light" pitchFamily="34" charset="0"/>
              </a:rPr>
              <a:t>Consequentialist</a:t>
            </a:r>
            <a:r>
              <a:rPr lang="cs-CZ" dirty="0">
                <a:latin typeface="Calibri Light" pitchFamily="34" charset="0"/>
              </a:rPr>
              <a:t> (</a:t>
            </a:r>
            <a:r>
              <a:rPr lang="en-US" b="1" dirty="0">
                <a:latin typeface="Calibri Light" pitchFamily="34" charset="0"/>
              </a:rPr>
              <a:t>teleological</a:t>
            </a:r>
            <a:r>
              <a:rPr lang="cs-CZ" dirty="0">
                <a:latin typeface="Calibri Light" pitchFamily="34" charset="0"/>
              </a:rPr>
              <a:t>) </a:t>
            </a:r>
            <a:r>
              <a:rPr lang="cs-CZ" dirty="0" err="1">
                <a:latin typeface="Calibri Light" pitchFamily="34" charset="0"/>
              </a:rPr>
              <a:t>Ethics</a:t>
            </a:r>
            <a:r>
              <a:rPr lang="cs-CZ" dirty="0">
                <a:latin typeface="Calibri Light" pitchFamily="34" charset="0"/>
              </a:rPr>
              <a:t>: Normative </a:t>
            </a:r>
            <a:r>
              <a:rPr lang="cs-CZ" dirty="0" err="1">
                <a:latin typeface="Calibri Light" pitchFamily="34" charset="0"/>
              </a:rPr>
              <a:t>ethical</a:t>
            </a:r>
            <a:r>
              <a:rPr lang="cs-CZ" dirty="0">
                <a:latin typeface="Calibri Light" pitchFamily="34" charset="0"/>
              </a:rPr>
              <a:t> </a:t>
            </a:r>
            <a:r>
              <a:rPr lang="cs-CZ" dirty="0" err="1">
                <a:latin typeface="Calibri Light" pitchFamily="34" charset="0"/>
              </a:rPr>
              <a:t>theories</a:t>
            </a:r>
            <a:r>
              <a:rPr lang="cs-CZ" dirty="0">
                <a:latin typeface="Calibri Light" pitchFamily="34" charset="0"/>
              </a:rPr>
              <a:t> </a:t>
            </a:r>
            <a:r>
              <a:rPr lang="cs-CZ" dirty="0" err="1">
                <a:latin typeface="Calibri Light" pitchFamily="34" charset="0"/>
              </a:rPr>
              <a:t>that</a:t>
            </a:r>
            <a:r>
              <a:rPr lang="cs-CZ" dirty="0">
                <a:latin typeface="Calibri Light" pitchFamily="34" charset="0"/>
              </a:rPr>
              <a:t> </a:t>
            </a:r>
            <a:r>
              <a:rPr lang="cs-CZ" dirty="0" err="1">
                <a:latin typeface="Calibri Light" pitchFamily="34" charset="0"/>
              </a:rPr>
              <a:t>focus</a:t>
            </a:r>
            <a:r>
              <a:rPr lang="cs-CZ" dirty="0">
                <a:latin typeface="Calibri Light" pitchFamily="34" charset="0"/>
              </a:rPr>
              <a:t> on </a:t>
            </a:r>
            <a:r>
              <a:rPr lang="cs-CZ" dirty="0" err="1">
                <a:latin typeface="Calibri Light" pitchFamily="34" charset="0"/>
              </a:rPr>
              <a:t>producing</a:t>
            </a:r>
            <a:r>
              <a:rPr lang="cs-CZ" dirty="0">
                <a:latin typeface="Calibri Light" pitchFamily="34" charset="0"/>
              </a:rPr>
              <a:t> </a:t>
            </a:r>
            <a:r>
              <a:rPr lang="cs-CZ" dirty="0" err="1">
                <a:latin typeface="Calibri Light" pitchFamily="34" charset="0"/>
              </a:rPr>
              <a:t>good</a:t>
            </a:r>
            <a:r>
              <a:rPr lang="cs-CZ" dirty="0">
                <a:latin typeface="Calibri Light" pitchFamily="34" charset="0"/>
              </a:rPr>
              <a:t> </a:t>
            </a:r>
            <a:r>
              <a:rPr lang="cs-CZ" dirty="0" err="1">
                <a:latin typeface="Calibri Light" pitchFamily="34" charset="0"/>
              </a:rPr>
              <a:t>consequences</a:t>
            </a:r>
            <a:r>
              <a:rPr lang="cs-CZ" dirty="0">
                <a:latin typeface="Calibri Light" pitchFamily="34" charset="0"/>
              </a:rPr>
              <a:t> (Plato, </a:t>
            </a:r>
            <a:r>
              <a:rPr lang="cs-CZ" dirty="0" err="1">
                <a:latin typeface="Calibri Light" pitchFamily="34" charset="0"/>
              </a:rPr>
              <a:t>Aristotle</a:t>
            </a:r>
            <a:r>
              <a:rPr lang="cs-CZ" dirty="0">
                <a:latin typeface="Calibri Light" pitchFamily="34" charset="0"/>
              </a:rPr>
              <a:t>, </a:t>
            </a:r>
            <a:r>
              <a:rPr lang="cs-CZ" dirty="0" err="1">
                <a:latin typeface="Calibri Light" pitchFamily="34" charset="0"/>
              </a:rPr>
              <a:t>Utilitarianism</a:t>
            </a:r>
            <a:r>
              <a:rPr lang="cs-CZ" dirty="0">
                <a:latin typeface="Calibri Light" pitchFamily="34" charset="0"/>
              </a:rPr>
              <a:t>, </a:t>
            </a:r>
            <a:r>
              <a:rPr lang="cs-CZ" dirty="0" err="1">
                <a:latin typeface="Calibri Light" pitchFamily="34" charset="0"/>
              </a:rPr>
              <a:t>Hippocratic</a:t>
            </a:r>
            <a:r>
              <a:rPr lang="cs-CZ" dirty="0">
                <a:latin typeface="Calibri Light" pitchFamily="34" charset="0"/>
              </a:rPr>
              <a:t> </a:t>
            </a:r>
            <a:r>
              <a:rPr lang="cs-CZ" dirty="0" err="1">
                <a:latin typeface="Calibri Light" pitchFamily="34" charset="0"/>
              </a:rPr>
              <a:t>Ethics</a:t>
            </a:r>
            <a:r>
              <a:rPr lang="cs-CZ" dirty="0">
                <a:latin typeface="Calibri Light" pitchFamily="34" charset="0"/>
              </a:rPr>
              <a:t>)</a:t>
            </a:r>
          </a:p>
          <a:p>
            <a:r>
              <a:rPr lang="cs-CZ" b="1" dirty="0" err="1">
                <a:latin typeface="Calibri Light" pitchFamily="34" charset="0"/>
              </a:rPr>
              <a:t>Deontological</a:t>
            </a:r>
            <a:r>
              <a:rPr lang="cs-CZ" dirty="0">
                <a:latin typeface="Calibri Light" pitchFamily="34" charset="0"/>
              </a:rPr>
              <a:t> (</a:t>
            </a:r>
            <a:r>
              <a:rPr lang="cs-CZ" b="1" dirty="0">
                <a:latin typeface="Calibri Light" pitchFamily="34" charset="0"/>
              </a:rPr>
              <a:t>duty-</a:t>
            </a:r>
            <a:r>
              <a:rPr lang="cs-CZ" b="1" dirty="0" err="1">
                <a:latin typeface="Calibri Light" pitchFamily="34" charset="0"/>
              </a:rPr>
              <a:t>based</a:t>
            </a:r>
            <a:r>
              <a:rPr lang="cs-CZ" dirty="0">
                <a:latin typeface="Calibri Light" pitchFamily="34" charset="0"/>
              </a:rPr>
              <a:t>) </a:t>
            </a:r>
            <a:r>
              <a:rPr lang="cs-CZ" dirty="0" err="1">
                <a:latin typeface="Calibri Light" pitchFamily="34" charset="0"/>
              </a:rPr>
              <a:t>Ethics</a:t>
            </a:r>
            <a:r>
              <a:rPr lang="cs-CZ" dirty="0">
                <a:latin typeface="Calibri Light" pitchFamily="34" charset="0"/>
              </a:rPr>
              <a:t>: </a:t>
            </a:r>
            <a:r>
              <a:rPr lang="cs-CZ" dirty="0" err="1">
                <a:latin typeface="Calibri Light" pitchFamily="34" charset="0"/>
              </a:rPr>
              <a:t>Any</a:t>
            </a:r>
            <a:r>
              <a:rPr lang="cs-CZ" dirty="0">
                <a:latin typeface="Calibri Light" pitchFamily="34" charset="0"/>
              </a:rPr>
              <a:t> </a:t>
            </a:r>
            <a:r>
              <a:rPr lang="cs-CZ" dirty="0" err="1">
                <a:latin typeface="Calibri Light" pitchFamily="34" charset="0"/>
              </a:rPr>
              <a:t>of</a:t>
            </a:r>
            <a:r>
              <a:rPr lang="cs-CZ" dirty="0">
                <a:latin typeface="Calibri Light" pitchFamily="34" charset="0"/>
              </a:rPr>
              <a:t> a </a:t>
            </a:r>
            <a:r>
              <a:rPr lang="cs-CZ" dirty="0" err="1">
                <a:latin typeface="Calibri Light" pitchFamily="34" charset="0"/>
              </a:rPr>
              <a:t>group</a:t>
            </a:r>
            <a:r>
              <a:rPr lang="cs-CZ" dirty="0">
                <a:latin typeface="Calibri Light" pitchFamily="34" charset="0"/>
              </a:rPr>
              <a:t> </a:t>
            </a:r>
            <a:r>
              <a:rPr lang="cs-CZ" dirty="0" err="1">
                <a:latin typeface="Calibri Light" pitchFamily="34" charset="0"/>
              </a:rPr>
              <a:t>of</a:t>
            </a:r>
            <a:r>
              <a:rPr lang="cs-CZ" dirty="0">
                <a:latin typeface="Calibri Light" pitchFamily="34" charset="0"/>
              </a:rPr>
              <a:t> normative </a:t>
            </a:r>
            <a:r>
              <a:rPr lang="cs-CZ" dirty="0" err="1">
                <a:latin typeface="Calibri Light" pitchFamily="34" charset="0"/>
              </a:rPr>
              <a:t>ethical</a:t>
            </a:r>
            <a:r>
              <a:rPr lang="cs-CZ" dirty="0">
                <a:latin typeface="Calibri Light" pitchFamily="34" charset="0"/>
              </a:rPr>
              <a:t> </a:t>
            </a:r>
            <a:r>
              <a:rPr lang="cs-CZ" dirty="0" err="1">
                <a:latin typeface="Calibri Light" pitchFamily="34" charset="0"/>
              </a:rPr>
              <a:t>theories</a:t>
            </a:r>
            <a:r>
              <a:rPr lang="cs-CZ" dirty="0">
                <a:latin typeface="Calibri Light" pitchFamily="34" charset="0"/>
              </a:rPr>
              <a:t> </a:t>
            </a:r>
            <a:r>
              <a:rPr lang="cs-CZ" dirty="0" err="1">
                <a:latin typeface="Calibri Light" pitchFamily="34" charset="0"/>
              </a:rPr>
              <a:t>that</a:t>
            </a:r>
            <a:r>
              <a:rPr lang="cs-CZ" dirty="0">
                <a:latin typeface="Calibri Light" pitchFamily="34" charset="0"/>
              </a:rPr>
              <a:t> base </a:t>
            </a:r>
            <a:r>
              <a:rPr lang="cs-CZ" dirty="0" err="1">
                <a:latin typeface="Calibri Light" pitchFamily="34" charset="0"/>
              </a:rPr>
              <a:t>assessment</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rightness</a:t>
            </a:r>
            <a:r>
              <a:rPr lang="cs-CZ" dirty="0">
                <a:latin typeface="Calibri Light" pitchFamily="34" charset="0"/>
              </a:rPr>
              <a:t> </a:t>
            </a:r>
            <a:r>
              <a:rPr lang="cs-CZ" dirty="0" err="1">
                <a:latin typeface="Calibri Light" pitchFamily="34" charset="0"/>
              </a:rPr>
              <a:t>or</a:t>
            </a:r>
            <a:r>
              <a:rPr lang="cs-CZ" dirty="0">
                <a:latin typeface="Calibri Light" pitchFamily="34" charset="0"/>
              </a:rPr>
              <a:t> </a:t>
            </a:r>
            <a:r>
              <a:rPr lang="cs-CZ" dirty="0" err="1">
                <a:latin typeface="Calibri Light" pitchFamily="34" charset="0"/>
              </a:rPr>
              <a:t>wrongness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actions</a:t>
            </a:r>
            <a:r>
              <a:rPr lang="cs-CZ" dirty="0">
                <a:latin typeface="Calibri Light" pitchFamily="34" charset="0"/>
              </a:rPr>
              <a:t> on </a:t>
            </a:r>
            <a:r>
              <a:rPr lang="cs-CZ" dirty="0" err="1">
                <a:latin typeface="Calibri Light" pitchFamily="34" charset="0"/>
              </a:rPr>
              <a:t>duties</a:t>
            </a:r>
            <a:r>
              <a:rPr lang="cs-CZ" dirty="0">
                <a:latin typeface="Calibri Light" pitchFamily="34" charset="0"/>
              </a:rPr>
              <a:t> </a:t>
            </a:r>
            <a:r>
              <a:rPr lang="cs-CZ" dirty="0" err="1">
                <a:latin typeface="Calibri Light" pitchFamily="34" charset="0"/>
              </a:rPr>
              <a:t>or</a:t>
            </a:r>
            <a:r>
              <a:rPr lang="cs-CZ" dirty="0">
                <a:latin typeface="Calibri Light" pitchFamily="34" charset="0"/>
              </a:rPr>
              <a:t> „</a:t>
            </a:r>
            <a:r>
              <a:rPr lang="cs-CZ" dirty="0" err="1">
                <a:latin typeface="Calibri Light" pitchFamily="34" charset="0"/>
              </a:rPr>
              <a:t>inherent</a:t>
            </a:r>
            <a:r>
              <a:rPr lang="cs-CZ" dirty="0">
                <a:latin typeface="Calibri Light" pitchFamily="34" charset="0"/>
              </a:rPr>
              <a:t> </a:t>
            </a:r>
            <a:r>
              <a:rPr lang="cs-CZ" dirty="0" err="1">
                <a:latin typeface="Calibri Light" pitchFamily="34" charset="0"/>
              </a:rPr>
              <a:t>right</a:t>
            </a:r>
            <a:r>
              <a:rPr lang="cs-CZ" dirty="0">
                <a:latin typeface="Calibri Light" pitchFamily="34" charset="0"/>
              </a:rPr>
              <a:t>-</a:t>
            </a:r>
            <a:r>
              <a:rPr lang="cs-CZ" dirty="0" err="1">
                <a:latin typeface="Calibri Light" pitchFamily="34" charset="0"/>
              </a:rPr>
              <a:t>making</a:t>
            </a:r>
            <a:r>
              <a:rPr lang="cs-CZ" dirty="0">
                <a:latin typeface="Calibri Light" pitchFamily="34" charset="0"/>
              </a:rPr>
              <a:t> </a:t>
            </a:r>
            <a:r>
              <a:rPr lang="cs-CZ" dirty="0" err="1">
                <a:latin typeface="Calibri Light" pitchFamily="34" charset="0"/>
              </a:rPr>
              <a:t>characteristics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actions</a:t>
            </a:r>
            <a:r>
              <a:rPr lang="cs-CZ" dirty="0">
                <a:latin typeface="Calibri Light" pitchFamily="34" charset="0"/>
              </a:rPr>
              <a:t> </a:t>
            </a:r>
            <a:r>
              <a:rPr lang="cs-CZ" dirty="0" err="1">
                <a:latin typeface="Calibri Light" pitchFamily="34" charset="0"/>
              </a:rPr>
              <a:t>or</a:t>
            </a:r>
            <a:r>
              <a:rPr lang="cs-CZ" dirty="0">
                <a:latin typeface="Calibri Light" pitchFamily="34" charset="0"/>
              </a:rPr>
              <a:t> </a:t>
            </a:r>
            <a:r>
              <a:rPr lang="cs-CZ" dirty="0" err="1">
                <a:latin typeface="Calibri Light" pitchFamily="34" charset="0"/>
              </a:rPr>
              <a:t>rules</a:t>
            </a:r>
            <a:r>
              <a:rPr lang="cs-CZ" dirty="0">
                <a:latin typeface="Calibri Light" pitchFamily="34" charset="0"/>
              </a:rPr>
              <a:t> </a:t>
            </a:r>
            <a:r>
              <a:rPr lang="cs-CZ" dirty="0" err="1">
                <a:latin typeface="Calibri Light" pitchFamily="34" charset="0"/>
              </a:rPr>
              <a:t>rather</a:t>
            </a:r>
            <a:r>
              <a:rPr lang="cs-CZ" dirty="0">
                <a:latin typeface="Calibri Light" pitchFamily="34" charset="0"/>
              </a:rPr>
              <a:t> </a:t>
            </a:r>
            <a:r>
              <a:rPr lang="cs-CZ" dirty="0" err="1">
                <a:latin typeface="Calibri Light" pitchFamily="34" charset="0"/>
              </a:rPr>
              <a:t>than</a:t>
            </a:r>
            <a:r>
              <a:rPr lang="cs-CZ" dirty="0">
                <a:latin typeface="Calibri Light" pitchFamily="34" charset="0"/>
              </a:rPr>
              <a:t> on </a:t>
            </a:r>
            <a:r>
              <a:rPr lang="cs-CZ" dirty="0" err="1">
                <a:latin typeface="Calibri Light" pitchFamily="34" charset="0"/>
              </a:rPr>
              <a:t>consequences</a:t>
            </a:r>
            <a:r>
              <a:rPr lang="cs-CZ" dirty="0">
                <a:latin typeface="Calibri Light" pitchFamily="34" charset="0"/>
              </a:rPr>
              <a:t> (</a:t>
            </a:r>
            <a:r>
              <a:rPr lang="cs-CZ" dirty="0" err="1">
                <a:latin typeface="Calibri Light" pitchFamily="34" charset="0"/>
              </a:rPr>
              <a:t>Formalism</a:t>
            </a:r>
            <a:r>
              <a:rPr lang="cs-CZ" dirty="0">
                <a:latin typeface="Calibri Light" pitchFamily="34" charset="0"/>
              </a:rPr>
              <a:t>, Kant, </a:t>
            </a:r>
            <a:r>
              <a:rPr lang="cs-CZ" dirty="0" err="1">
                <a:latin typeface="Calibri Light" pitchFamily="34" charset="0"/>
              </a:rPr>
              <a:t>Rawls</a:t>
            </a:r>
            <a:r>
              <a:rPr lang="cs-CZ" dirty="0">
                <a:latin typeface="Calibri Light" pitchFamily="34" charset="0"/>
              </a:rPr>
              <a:t>)</a:t>
            </a:r>
          </a:p>
        </p:txBody>
      </p:sp>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The</a:t>
            </a:r>
            <a:r>
              <a:rPr lang="cs-CZ" dirty="0">
                <a:latin typeface="Calibri" pitchFamily="34" charset="0"/>
              </a:rPr>
              <a:t> </a:t>
            </a:r>
            <a:r>
              <a:rPr lang="cs-CZ" dirty="0" err="1">
                <a:latin typeface="Calibri" pitchFamily="34" charset="0"/>
              </a:rPr>
              <a:t>Four</a:t>
            </a:r>
            <a:r>
              <a:rPr lang="cs-CZ" dirty="0">
                <a:latin typeface="Calibri" pitchFamily="34" charset="0"/>
              </a:rPr>
              <a:t> </a:t>
            </a:r>
            <a:r>
              <a:rPr lang="cs-CZ" dirty="0" err="1">
                <a:latin typeface="Calibri" pitchFamily="34" charset="0"/>
              </a:rPr>
              <a:t>Levels</a:t>
            </a:r>
            <a:r>
              <a:rPr lang="cs-CZ" dirty="0">
                <a:latin typeface="Calibri" pitchFamily="34" charset="0"/>
              </a:rPr>
              <a:t> </a:t>
            </a:r>
            <a:r>
              <a:rPr lang="cs-CZ" dirty="0" err="1">
                <a:latin typeface="Calibri" pitchFamily="34" charset="0"/>
              </a:rPr>
              <a:t>of</a:t>
            </a:r>
            <a:r>
              <a:rPr lang="cs-CZ" dirty="0">
                <a:latin typeface="Calibri" pitchFamily="34" charset="0"/>
              </a:rPr>
              <a:t> </a:t>
            </a:r>
            <a:r>
              <a:rPr lang="cs-CZ" dirty="0" err="1">
                <a:latin typeface="Calibri" pitchFamily="34" charset="0"/>
              </a:rPr>
              <a:t>Moral</a:t>
            </a:r>
            <a:r>
              <a:rPr lang="cs-CZ" dirty="0">
                <a:latin typeface="Calibri" pitchFamily="34" charset="0"/>
              </a:rPr>
              <a:t> </a:t>
            </a:r>
            <a:r>
              <a:rPr lang="cs-CZ" dirty="0" err="1">
                <a:latin typeface="Calibri" pitchFamily="34" charset="0"/>
              </a:rPr>
              <a:t>Discourse</a:t>
            </a:r>
            <a:endParaRPr lang="cs-CZ" dirty="0">
              <a:latin typeface="Calibri" pitchFamily="34" charset="0"/>
            </a:endParaRPr>
          </a:p>
        </p:txBody>
      </p:sp>
      <p:graphicFrame>
        <p:nvGraphicFramePr>
          <p:cNvPr id="4" name="Zástupný symbol pro obsah 3"/>
          <p:cNvGraphicFramePr>
            <a:graphicFrameLocks noGrp="1"/>
          </p:cNvGraphicFramePr>
          <p:nvPr>
            <p:ph idx="1"/>
          </p:nvPr>
        </p:nvGraphicFramePr>
        <p:xfrm>
          <a:off x="534670" y="1764295"/>
          <a:ext cx="9624060" cy="5271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Metaethics</a:t>
            </a:r>
            <a:endParaRPr lang="cs-CZ" dirty="0">
              <a:latin typeface="Calibri" pitchFamily="34" charset="0"/>
            </a:endParaRPr>
          </a:p>
        </p:txBody>
      </p:sp>
      <p:sp>
        <p:nvSpPr>
          <p:cNvPr id="3" name="Zástupný symbol pro obsah 2"/>
          <p:cNvSpPr>
            <a:spLocks noGrp="1"/>
          </p:cNvSpPr>
          <p:nvPr>
            <p:ph idx="1"/>
          </p:nvPr>
        </p:nvSpPr>
        <p:spPr/>
        <p:txBody>
          <a:bodyPr/>
          <a:lstStyle/>
          <a:p>
            <a:r>
              <a:rPr lang="cs-CZ" dirty="0" err="1">
                <a:latin typeface="Calibri Light" pitchFamily="34" charset="0"/>
              </a:rPr>
              <a:t>The</a:t>
            </a:r>
            <a:r>
              <a:rPr lang="cs-CZ" dirty="0">
                <a:latin typeface="Calibri Light" pitchFamily="34" charset="0"/>
              </a:rPr>
              <a:t> </a:t>
            </a:r>
            <a:r>
              <a:rPr lang="cs-CZ" dirty="0" err="1">
                <a:latin typeface="Calibri Light" pitchFamily="34" charset="0"/>
              </a:rPr>
              <a:t>branch</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ethics</a:t>
            </a:r>
            <a:r>
              <a:rPr lang="cs-CZ" dirty="0">
                <a:latin typeface="Calibri Light" pitchFamily="34" charset="0"/>
              </a:rPr>
              <a:t> </a:t>
            </a:r>
            <a:r>
              <a:rPr lang="cs-CZ" dirty="0" err="1">
                <a:latin typeface="Calibri Light" pitchFamily="34" charset="0"/>
              </a:rPr>
              <a:t>having</a:t>
            </a:r>
            <a:r>
              <a:rPr lang="cs-CZ" dirty="0">
                <a:latin typeface="Calibri Light" pitchFamily="34" charset="0"/>
              </a:rPr>
              <a:t> to do </a:t>
            </a:r>
            <a:r>
              <a:rPr lang="cs-CZ" dirty="0" err="1">
                <a:latin typeface="Calibri Light" pitchFamily="34" charset="0"/>
              </a:rPr>
              <a:t>with</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b="1" dirty="0" err="1">
                <a:latin typeface="Calibri Light" pitchFamily="34" charset="0"/>
              </a:rPr>
              <a:t>meaning</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b="1" dirty="0" err="1">
                <a:latin typeface="Calibri Light" pitchFamily="34" charset="0"/>
              </a:rPr>
              <a:t>justification</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ethical</a:t>
            </a:r>
            <a:r>
              <a:rPr lang="cs-CZ" dirty="0">
                <a:latin typeface="Calibri Light" pitchFamily="34" charset="0"/>
              </a:rPr>
              <a:t> </a:t>
            </a:r>
            <a:r>
              <a:rPr lang="cs-CZ" dirty="0" err="1">
                <a:latin typeface="Calibri Light" pitchFamily="34" charset="0"/>
              </a:rPr>
              <a:t>terms</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norms</a:t>
            </a:r>
            <a:r>
              <a:rPr lang="cs-CZ" dirty="0">
                <a:latin typeface="Calibri Light" pitchFamily="34" charset="0"/>
              </a:rPr>
              <a:t>.</a:t>
            </a:r>
          </a:p>
          <a:p>
            <a:r>
              <a:rPr lang="cs-CZ" dirty="0" err="1">
                <a:latin typeface="Calibri Light" pitchFamily="34" charset="0"/>
              </a:rPr>
              <a:t>Two</a:t>
            </a:r>
            <a:r>
              <a:rPr lang="cs-CZ" dirty="0">
                <a:latin typeface="Calibri Light" pitchFamily="34" charset="0"/>
              </a:rPr>
              <a:t>  </a:t>
            </a:r>
            <a:r>
              <a:rPr lang="cs-CZ" dirty="0" err="1">
                <a:latin typeface="Calibri Light" pitchFamily="34" charset="0"/>
              </a:rPr>
              <a:t>questions</a:t>
            </a:r>
            <a:r>
              <a:rPr lang="cs-CZ" dirty="0">
                <a:latin typeface="Calibri Light" pitchFamily="34" charset="0"/>
              </a:rPr>
              <a:t>:</a:t>
            </a:r>
          </a:p>
          <a:p>
            <a:pPr lvl="1"/>
            <a:r>
              <a:rPr lang="cs-CZ" dirty="0" err="1">
                <a:latin typeface="Calibri Light" pitchFamily="34" charset="0"/>
              </a:rPr>
              <a:t>What</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source</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ethics</a:t>
            </a:r>
            <a:r>
              <a:rPr lang="cs-CZ" dirty="0">
                <a:latin typeface="Calibri Light" pitchFamily="34" charset="0"/>
              </a:rPr>
              <a:t>?</a:t>
            </a:r>
          </a:p>
          <a:p>
            <a:pPr lvl="1"/>
            <a:r>
              <a:rPr lang="cs-CZ" dirty="0" err="1">
                <a:latin typeface="Calibri Light" pitchFamily="34" charset="0"/>
              </a:rPr>
              <a:t>How</a:t>
            </a:r>
            <a:r>
              <a:rPr lang="cs-CZ" dirty="0">
                <a:latin typeface="Calibri Light" pitchFamily="34" charset="0"/>
              </a:rPr>
              <a:t> do </a:t>
            </a:r>
            <a:r>
              <a:rPr lang="cs-CZ" dirty="0" err="1">
                <a:latin typeface="Calibri Light" pitchFamily="34" charset="0"/>
              </a:rPr>
              <a:t>we</a:t>
            </a:r>
            <a:r>
              <a:rPr lang="cs-CZ" dirty="0">
                <a:latin typeface="Calibri Light" pitchFamily="34" charset="0"/>
              </a:rPr>
              <a:t> </a:t>
            </a:r>
            <a:r>
              <a:rPr lang="cs-CZ" dirty="0" err="1">
                <a:latin typeface="Calibri Light" pitchFamily="34" charset="0"/>
              </a:rPr>
              <a:t>know</a:t>
            </a:r>
            <a:r>
              <a:rPr lang="cs-CZ" dirty="0">
                <a:latin typeface="Calibri Light" pitchFamily="34" charset="0"/>
              </a:rPr>
              <a:t> </a:t>
            </a:r>
            <a:r>
              <a:rPr lang="cs-CZ" dirty="0" err="1">
                <a:latin typeface="Calibri Light" pitchFamily="34" charset="0"/>
              </a:rPr>
              <a:t>what</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ethical</a:t>
            </a:r>
            <a:r>
              <a:rPr lang="cs-CZ" dirty="0">
                <a:latin typeface="Calibri Light" pitchFamily="34" charset="0"/>
              </a:rPr>
              <a:t>?</a:t>
            </a:r>
          </a:p>
        </p:txBody>
      </p:sp>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4294967295"/>
          </p:nvPr>
        </p:nvGraphicFramePr>
        <p:xfrm>
          <a:off x="0" y="1001906"/>
          <a:ext cx="10693400" cy="6034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4294967295"/>
          </p:nvPr>
        </p:nvGraphicFramePr>
        <p:xfrm>
          <a:off x="0" y="1001906"/>
          <a:ext cx="10693400" cy="6034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ovéPole 4"/>
          <p:cNvSpPr txBox="1"/>
          <p:nvPr/>
        </p:nvSpPr>
        <p:spPr>
          <a:xfrm rot="17146535">
            <a:off x="-487910" y="5464280"/>
            <a:ext cx="2101327" cy="539892"/>
          </a:xfrm>
          <a:prstGeom prst="rect">
            <a:avLst/>
          </a:prstGeom>
          <a:noFill/>
        </p:spPr>
        <p:txBody>
          <a:bodyPr wrap="square" lIns="104306" tIns="52153" rIns="104306" bIns="52153" rtlCol="0">
            <a:spAutoFit/>
          </a:bodyPr>
          <a:lstStyle/>
          <a:p>
            <a:pPr lvl="0"/>
            <a:r>
              <a:rPr lang="cs-CZ" sz="2700" b="1" dirty="0" err="1"/>
              <a:t>Revelation</a:t>
            </a:r>
            <a:endParaRPr lang="cs-CZ" sz="2700" dirty="0"/>
          </a:p>
        </p:txBody>
      </p:sp>
      <p:sp>
        <p:nvSpPr>
          <p:cNvPr id="6" name="TextovéPole 5"/>
          <p:cNvSpPr txBox="1"/>
          <p:nvPr/>
        </p:nvSpPr>
        <p:spPr>
          <a:xfrm rot="17056716">
            <a:off x="253353" y="5458966"/>
            <a:ext cx="2181451" cy="520823"/>
          </a:xfrm>
          <a:prstGeom prst="rect">
            <a:avLst/>
          </a:prstGeom>
          <a:noFill/>
        </p:spPr>
        <p:txBody>
          <a:bodyPr wrap="square" lIns="104306" tIns="52153" rIns="104306" bIns="52153" rtlCol="0">
            <a:spAutoFit/>
          </a:bodyPr>
          <a:lstStyle/>
          <a:p>
            <a:pPr lvl="0"/>
            <a:r>
              <a:rPr lang="cs-CZ" sz="2700" b="1" dirty="0" err="1"/>
              <a:t>Scriptures</a:t>
            </a:r>
            <a:endParaRPr lang="cs-CZ" sz="2700" b="1" dirty="0"/>
          </a:p>
        </p:txBody>
      </p:sp>
      <p:sp>
        <p:nvSpPr>
          <p:cNvPr id="7" name="TextovéPole 6"/>
          <p:cNvSpPr txBox="1"/>
          <p:nvPr/>
        </p:nvSpPr>
        <p:spPr>
          <a:xfrm rot="17042413">
            <a:off x="1142030" y="5137528"/>
            <a:ext cx="2387677" cy="936321"/>
          </a:xfrm>
          <a:prstGeom prst="rect">
            <a:avLst/>
          </a:prstGeom>
          <a:noFill/>
        </p:spPr>
        <p:txBody>
          <a:bodyPr wrap="square" lIns="104306" tIns="52153" rIns="104306" bIns="52153" rtlCol="0">
            <a:spAutoFit/>
          </a:bodyPr>
          <a:lstStyle/>
          <a:p>
            <a:pPr lvl="0"/>
            <a:r>
              <a:rPr lang="cs-CZ" sz="2700" b="1" dirty="0" err="1"/>
              <a:t>Church</a:t>
            </a:r>
            <a:r>
              <a:rPr lang="cs-CZ" sz="2700" b="1" dirty="0"/>
              <a:t> </a:t>
            </a:r>
            <a:r>
              <a:rPr lang="cs-CZ" sz="2700" b="1" dirty="0" err="1"/>
              <a:t>Tradition</a:t>
            </a:r>
            <a:endParaRPr lang="cs-CZ" sz="2700" b="1" dirty="0"/>
          </a:p>
        </p:txBody>
      </p:sp>
      <p:sp>
        <p:nvSpPr>
          <p:cNvPr id="8" name="TextovéPole 7"/>
          <p:cNvSpPr txBox="1"/>
          <p:nvPr/>
        </p:nvSpPr>
        <p:spPr>
          <a:xfrm rot="17160495">
            <a:off x="2104930" y="5473375"/>
            <a:ext cx="2274068" cy="520823"/>
          </a:xfrm>
          <a:prstGeom prst="rect">
            <a:avLst/>
          </a:prstGeom>
          <a:noFill/>
        </p:spPr>
        <p:txBody>
          <a:bodyPr wrap="square" lIns="104306" tIns="52153" rIns="104306" bIns="52153" rtlCol="0">
            <a:spAutoFit/>
          </a:bodyPr>
          <a:lstStyle/>
          <a:p>
            <a:pPr lvl="0"/>
            <a:r>
              <a:rPr lang="cs-CZ" sz="2700" b="1" dirty="0" err="1"/>
              <a:t>Experience</a:t>
            </a:r>
            <a:endParaRPr lang="cs-CZ" sz="2700" b="1" dirty="0"/>
          </a:p>
        </p:txBody>
      </p:sp>
      <p:sp>
        <p:nvSpPr>
          <p:cNvPr id="9" name="TextovéPole 8"/>
          <p:cNvSpPr txBox="1"/>
          <p:nvPr/>
        </p:nvSpPr>
        <p:spPr>
          <a:xfrm>
            <a:off x="3830931" y="4884821"/>
            <a:ext cx="1246395" cy="413101"/>
          </a:xfrm>
          <a:prstGeom prst="rect">
            <a:avLst/>
          </a:prstGeom>
          <a:noFill/>
        </p:spPr>
        <p:txBody>
          <a:bodyPr wrap="square" lIns="104306" tIns="52153" rIns="104306" bIns="52153" rtlCol="0">
            <a:spAutoFit/>
          </a:bodyPr>
          <a:lstStyle/>
          <a:p>
            <a:pPr lvl="0"/>
            <a:r>
              <a:rPr lang="cs-CZ" sz="2000" b="1" dirty="0" err="1"/>
              <a:t>Reason</a:t>
            </a:r>
            <a:endParaRPr lang="cs-CZ" sz="2000" dirty="0"/>
          </a:p>
        </p:txBody>
      </p:sp>
    </p:spTree>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The</a:t>
            </a:r>
            <a:r>
              <a:rPr lang="cs-CZ" dirty="0">
                <a:latin typeface="Calibri" pitchFamily="34" charset="0"/>
              </a:rPr>
              <a:t> </a:t>
            </a:r>
            <a:r>
              <a:rPr lang="cs-CZ" dirty="0" err="1">
                <a:latin typeface="Calibri" pitchFamily="34" charset="0"/>
              </a:rPr>
              <a:t>positions</a:t>
            </a:r>
            <a:r>
              <a:rPr lang="cs-CZ" dirty="0">
                <a:latin typeface="Calibri" pitchFamily="34" charset="0"/>
              </a:rPr>
              <a:t> in </a:t>
            </a:r>
            <a:r>
              <a:rPr lang="cs-CZ" dirty="0" err="1">
                <a:latin typeface="Calibri" pitchFamily="34" charset="0"/>
              </a:rPr>
              <a:t>metaethics</a:t>
            </a:r>
            <a:endParaRPr lang="cs-CZ" dirty="0">
              <a:latin typeface="Calibri" pitchFamily="34" charset="0"/>
            </a:endParaRPr>
          </a:p>
        </p:txBody>
      </p:sp>
      <p:sp>
        <p:nvSpPr>
          <p:cNvPr id="3" name="Zástupný symbol pro obsah 2"/>
          <p:cNvSpPr>
            <a:spLocks noGrp="1"/>
          </p:cNvSpPr>
          <p:nvPr>
            <p:ph idx="1"/>
          </p:nvPr>
        </p:nvSpPr>
        <p:spPr/>
        <p:txBody>
          <a:bodyPr>
            <a:normAutofit/>
          </a:bodyPr>
          <a:lstStyle/>
          <a:p>
            <a:r>
              <a:rPr lang="cs-CZ" b="1" dirty="0" err="1">
                <a:solidFill>
                  <a:srgbClr val="0070C0"/>
                </a:solidFill>
                <a:latin typeface="Calibri Light" pitchFamily="34" charset="0"/>
              </a:rPr>
              <a:t>Universalism</a:t>
            </a:r>
            <a:r>
              <a:rPr lang="cs-CZ" dirty="0">
                <a:latin typeface="Calibri Light" pitchFamily="34" charset="0"/>
              </a:rPr>
              <a:t>: </a:t>
            </a:r>
            <a:r>
              <a:rPr lang="cs-CZ" dirty="0" err="1">
                <a:latin typeface="Calibri Light" pitchFamily="34" charset="0"/>
              </a:rPr>
              <a:t>there</a:t>
            </a:r>
            <a:r>
              <a:rPr lang="cs-CZ" dirty="0">
                <a:latin typeface="Calibri Light" pitchFamily="34" charset="0"/>
              </a:rPr>
              <a:t> </a:t>
            </a:r>
            <a:r>
              <a:rPr lang="cs-CZ" dirty="0" err="1">
                <a:latin typeface="Calibri Light" pitchFamily="34" charset="0"/>
              </a:rPr>
              <a:t>is</a:t>
            </a:r>
            <a:r>
              <a:rPr lang="cs-CZ" dirty="0">
                <a:latin typeface="Calibri Light" pitchFamily="34" charset="0"/>
              </a:rPr>
              <a:t> a </a:t>
            </a:r>
            <a:r>
              <a:rPr lang="cs-CZ" b="1" dirty="0">
                <a:latin typeface="Calibri Light" pitchFamily="34" charset="0"/>
              </a:rPr>
              <a:t>single</a:t>
            </a:r>
            <a:r>
              <a:rPr lang="cs-CZ" dirty="0">
                <a:latin typeface="Calibri Light" pitchFamily="34" charset="0"/>
              </a:rPr>
              <a:t> </a:t>
            </a:r>
            <a:r>
              <a:rPr lang="cs-CZ" dirty="0" err="1">
                <a:latin typeface="Calibri Light" pitchFamily="34" charset="0"/>
              </a:rPr>
              <a:t>source</a:t>
            </a:r>
            <a:r>
              <a:rPr lang="cs-CZ" dirty="0">
                <a:latin typeface="Calibri Light" pitchFamily="34" charset="0"/>
              </a:rPr>
              <a:t> </a:t>
            </a:r>
            <a:r>
              <a:rPr lang="cs-CZ" dirty="0" err="1">
                <a:latin typeface="Calibri Light" pitchFamily="34" charset="0"/>
              </a:rPr>
              <a:t>or</a:t>
            </a:r>
            <a:r>
              <a:rPr lang="cs-CZ" dirty="0">
                <a:latin typeface="Calibri Light" pitchFamily="34" charset="0"/>
              </a:rPr>
              <a:t> </a:t>
            </a:r>
            <a:r>
              <a:rPr lang="cs-CZ" dirty="0" err="1">
                <a:latin typeface="Calibri Light" pitchFamily="34" charset="0"/>
              </a:rPr>
              <a:t>grunding</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moral</a:t>
            </a:r>
            <a:r>
              <a:rPr lang="cs-CZ" dirty="0">
                <a:latin typeface="Calibri Light" pitchFamily="34" charset="0"/>
              </a:rPr>
              <a:t> </a:t>
            </a:r>
            <a:r>
              <a:rPr lang="cs-CZ" dirty="0" err="1">
                <a:latin typeface="Calibri Light" pitchFamily="34" charset="0"/>
              </a:rPr>
              <a:t>judgments</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divine</a:t>
            </a:r>
            <a:r>
              <a:rPr lang="cs-CZ" dirty="0">
                <a:latin typeface="Calibri Light" pitchFamily="34" charset="0"/>
              </a:rPr>
              <a:t> </a:t>
            </a:r>
            <a:r>
              <a:rPr lang="cs-CZ" dirty="0" err="1">
                <a:latin typeface="Calibri Light" pitchFamily="34" charset="0"/>
              </a:rPr>
              <a:t>will</a:t>
            </a:r>
            <a:r>
              <a:rPr lang="cs-CZ" dirty="0">
                <a:latin typeface="Calibri Light" pitchFamily="34" charset="0"/>
              </a:rPr>
              <a:t>, </a:t>
            </a:r>
            <a:r>
              <a:rPr lang="cs-CZ" dirty="0" err="1">
                <a:latin typeface="Calibri Light" pitchFamily="34" charset="0"/>
              </a:rPr>
              <a:t>reason</a:t>
            </a:r>
            <a:r>
              <a:rPr lang="cs-CZ" dirty="0">
                <a:latin typeface="Calibri Light" pitchFamily="34" charset="0"/>
              </a:rPr>
              <a:t>, …) to </a:t>
            </a:r>
            <a:r>
              <a:rPr lang="cs-CZ" dirty="0" err="1">
                <a:latin typeface="Calibri Light" pitchFamily="34" charset="0"/>
              </a:rPr>
              <a:t>which</a:t>
            </a:r>
            <a:r>
              <a:rPr lang="cs-CZ" dirty="0">
                <a:latin typeface="Calibri Light" pitchFamily="34" charset="0"/>
              </a:rPr>
              <a:t> </a:t>
            </a:r>
            <a:r>
              <a:rPr lang="cs-CZ" dirty="0" err="1">
                <a:latin typeface="Calibri Light" pitchFamily="34" charset="0"/>
              </a:rPr>
              <a:t>any</a:t>
            </a:r>
            <a:r>
              <a:rPr lang="cs-CZ" dirty="0">
                <a:latin typeface="Calibri Light" pitchFamily="34" charset="0"/>
              </a:rPr>
              <a:t> </a:t>
            </a:r>
            <a:r>
              <a:rPr lang="cs-CZ" dirty="0" err="1">
                <a:latin typeface="Calibri Light" pitchFamily="34" charset="0"/>
              </a:rPr>
              <a:t>correct</a:t>
            </a:r>
            <a:r>
              <a:rPr lang="cs-CZ" dirty="0">
                <a:latin typeface="Calibri Light" pitchFamily="34" charset="0"/>
              </a:rPr>
              <a:t> </a:t>
            </a:r>
            <a:r>
              <a:rPr lang="cs-CZ" dirty="0" err="1">
                <a:latin typeface="Calibri Light" pitchFamily="34" charset="0"/>
              </a:rPr>
              <a:t>moral</a:t>
            </a:r>
            <a:r>
              <a:rPr lang="cs-CZ" dirty="0">
                <a:latin typeface="Calibri Light" pitchFamily="34" charset="0"/>
              </a:rPr>
              <a:t> </a:t>
            </a:r>
            <a:r>
              <a:rPr lang="cs-CZ" dirty="0" err="1">
                <a:latin typeface="Calibri Light" pitchFamily="34" charset="0"/>
              </a:rPr>
              <a:t>judgment</a:t>
            </a:r>
            <a:r>
              <a:rPr lang="cs-CZ" dirty="0">
                <a:latin typeface="Calibri Light" pitchFamily="34" charset="0"/>
              </a:rPr>
              <a:t> </a:t>
            </a:r>
            <a:r>
              <a:rPr lang="cs-CZ" dirty="0" err="1">
                <a:latin typeface="Calibri Light" pitchFamily="34" charset="0"/>
              </a:rPr>
              <a:t>must</a:t>
            </a:r>
            <a:r>
              <a:rPr lang="cs-CZ" dirty="0">
                <a:latin typeface="Calibri Light" pitchFamily="34" charset="0"/>
              </a:rPr>
              <a:t> </a:t>
            </a:r>
            <a:r>
              <a:rPr lang="cs-CZ" dirty="0" err="1">
                <a:latin typeface="Calibri Light" pitchFamily="34" charset="0"/>
              </a:rPr>
              <a:t>conform</a:t>
            </a:r>
            <a:endParaRPr lang="cs-CZ" dirty="0">
              <a:latin typeface="Calibri Light" pitchFamily="34" charset="0"/>
            </a:endParaRPr>
          </a:p>
          <a:p>
            <a:r>
              <a:rPr lang="cs-CZ" b="1" dirty="0" err="1">
                <a:solidFill>
                  <a:srgbClr val="0070C0"/>
                </a:solidFill>
                <a:latin typeface="Calibri Light" pitchFamily="34" charset="0"/>
              </a:rPr>
              <a:t>Relativism</a:t>
            </a:r>
            <a:r>
              <a:rPr lang="cs-CZ" dirty="0">
                <a:latin typeface="Calibri Light" pitchFamily="34" charset="0"/>
              </a:rPr>
              <a:t>: </a:t>
            </a:r>
            <a:r>
              <a:rPr lang="cs-CZ" dirty="0" err="1">
                <a:latin typeface="Calibri Light" pitchFamily="34" charset="0"/>
              </a:rPr>
              <a:t>there</a:t>
            </a:r>
            <a:r>
              <a:rPr lang="cs-CZ" dirty="0">
                <a:latin typeface="Calibri Light" pitchFamily="34" charset="0"/>
              </a:rPr>
              <a:t> are </a:t>
            </a:r>
            <a:r>
              <a:rPr lang="cs-CZ" b="1" dirty="0">
                <a:latin typeface="Calibri Light" pitchFamily="34" charset="0"/>
              </a:rPr>
              <a:t>multiple</a:t>
            </a:r>
            <a:r>
              <a:rPr lang="cs-CZ" dirty="0">
                <a:latin typeface="Calibri Light" pitchFamily="34" charset="0"/>
              </a:rPr>
              <a:t> </a:t>
            </a:r>
            <a:r>
              <a:rPr lang="cs-CZ" dirty="0" err="1">
                <a:latin typeface="Calibri Light" pitchFamily="34" charset="0"/>
              </a:rPr>
              <a:t>sources</a:t>
            </a:r>
            <a:r>
              <a:rPr lang="cs-CZ" dirty="0">
                <a:latin typeface="Calibri Light" pitchFamily="34" charset="0"/>
              </a:rPr>
              <a:t> </a:t>
            </a:r>
            <a:r>
              <a:rPr lang="cs-CZ" dirty="0" err="1">
                <a:latin typeface="Calibri Light" pitchFamily="34" charset="0"/>
              </a:rPr>
              <a:t>or</a:t>
            </a:r>
            <a:r>
              <a:rPr lang="cs-CZ" dirty="0">
                <a:latin typeface="Calibri Light" pitchFamily="34" charset="0"/>
              </a:rPr>
              <a:t> </a:t>
            </a:r>
            <a:r>
              <a:rPr lang="cs-CZ" dirty="0" err="1">
                <a:latin typeface="Calibri Light" pitchFamily="34" charset="0"/>
              </a:rPr>
              <a:t>groundings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moral</a:t>
            </a:r>
            <a:r>
              <a:rPr lang="cs-CZ" dirty="0">
                <a:latin typeface="Calibri Light" pitchFamily="34" charset="0"/>
              </a:rPr>
              <a:t> </a:t>
            </a:r>
            <a:r>
              <a:rPr lang="cs-CZ" dirty="0" err="1">
                <a:latin typeface="Calibri Light" pitchFamily="34" charset="0"/>
              </a:rPr>
              <a:t>judgments</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approval</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various</a:t>
            </a:r>
            <a:r>
              <a:rPr lang="cs-CZ" dirty="0">
                <a:latin typeface="Calibri Light" pitchFamily="34" charset="0"/>
              </a:rPr>
              <a:t> </a:t>
            </a:r>
            <a:r>
              <a:rPr lang="cs-CZ" dirty="0" err="1">
                <a:latin typeface="Calibri Light" pitchFamily="34" charset="0"/>
              </a:rPr>
              <a:t>cultures</a:t>
            </a:r>
            <a:r>
              <a:rPr lang="cs-CZ" dirty="0">
                <a:latin typeface="Calibri Light" pitchFamily="34" charset="0"/>
              </a:rPr>
              <a:t>) to </a:t>
            </a:r>
            <a:r>
              <a:rPr lang="cs-CZ" dirty="0" err="1">
                <a:latin typeface="Calibri Light" pitchFamily="34" charset="0"/>
              </a:rPr>
              <a:t>which</a:t>
            </a:r>
            <a:r>
              <a:rPr lang="cs-CZ" dirty="0">
                <a:latin typeface="Calibri Light" pitchFamily="34" charset="0"/>
              </a:rPr>
              <a:t> </a:t>
            </a:r>
            <a:r>
              <a:rPr lang="cs-CZ" dirty="0" err="1">
                <a:latin typeface="Calibri Light" pitchFamily="34" charset="0"/>
              </a:rPr>
              <a:t>any</a:t>
            </a:r>
            <a:r>
              <a:rPr lang="cs-CZ" dirty="0">
                <a:latin typeface="Calibri Light" pitchFamily="34" charset="0"/>
              </a:rPr>
              <a:t> </a:t>
            </a:r>
            <a:r>
              <a:rPr lang="cs-CZ" dirty="0" err="1">
                <a:latin typeface="Calibri Light" pitchFamily="34" charset="0"/>
              </a:rPr>
              <a:t>correct</a:t>
            </a:r>
            <a:r>
              <a:rPr lang="cs-CZ" dirty="0">
                <a:latin typeface="Calibri Light" pitchFamily="34" charset="0"/>
              </a:rPr>
              <a:t> </a:t>
            </a:r>
            <a:r>
              <a:rPr lang="cs-CZ" dirty="0" err="1">
                <a:latin typeface="Calibri Light" pitchFamily="34" charset="0"/>
              </a:rPr>
              <a:t>moral</a:t>
            </a:r>
            <a:r>
              <a:rPr lang="cs-CZ" dirty="0">
                <a:latin typeface="Calibri Light" pitchFamily="34" charset="0"/>
              </a:rPr>
              <a:t> </a:t>
            </a:r>
            <a:r>
              <a:rPr lang="cs-CZ" dirty="0" err="1">
                <a:latin typeface="Calibri Light" pitchFamily="34" charset="0"/>
              </a:rPr>
              <a:t>judgment</a:t>
            </a:r>
            <a:r>
              <a:rPr lang="cs-CZ" dirty="0">
                <a:latin typeface="Calibri Light" pitchFamily="34" charset="0"/>
              </a:rPr>
              <a:t> </a:t>
            </a:r>
            <a:r>
              <a:rPr lang="cs-CZ" dirty="0" err="1">
                <a:latin typeface="Calibri Light" pitchFamily="34" charset="0"/>
              </a:rPr>
              <a:t>must</a:t>
            </a:r>
            <a:r>
              <a:rPr lang="cs-CZ" dirty="0">
                <a:latin typeface="Calibri Light" pitchFamily="34" charset="0"/>
              </a:rPr>
              <a:t> </a:t>
            </a:r>
            <a:r>
              <a:rPr lang="cs-CZ" dirty="0" err="1">
                <a:latin typeface="Calibri Light" pitchFamily="34" charset="0"/>
              </a:rPr>
              <a:t>conform</a:t>
            </a:r>
            <a:endParaRPr lang="cs-CZ" dirty="0">
              <a:latin typeface="Calibri Light" pitchFamily="34" charset="0"/>
            </a:endParaRPr>
          </a:p>
          <a:p>
            <a:r>
              <a:rPr lang="cs-CZ" b="1" dirty="0" err="1">
                <a:solidFill>
                  <a:srgbClr val="0070C0"/>
                </a:solidFill>
                <a:latin typeface="Calibri Light" pitchFamily="34" charset="0"/>
              </a:rPr>
              <a:t>Situationalism</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position</a:t>
            </a:r>
            <a:r>
              <a:rPr lang="cs-CZ" dirty="0">
                <a:latin typeface="Calibri Light" pitchFamily="34" charset="0"/>
              </a:rPr>
              <a:t> </a:t>
            </a:r>
            <a:r>
              <a:rPr lang="cs-CZ" dirty="0" err="1">
                <a:latin typeface="Calibri Light" pitchFamily="34" charset="0"/>
              </a:rPr>
              <a:t>that</a:t>
            </a:r>
            <a:r>
              <a:rPr lang="cs-CZ" dirty="0">
                <a:latin typeface="Calibri Light" pitchFamily="34" charset="0"/>
              </a:rPr>
              <a:t> </a:t>
            </a:r>
            <a:r>
              <a:rPr lang="cs-CZ" dirty="0" err="1">
                <a:latin typeface="Calibri Light" pitchFamily="34" charset="0"/>
              </a:rPr>
              <a:t>ethical</a:t>
            </a:r>
            <a:r>
              <a:rPr lang="cs-CZ" dirty="0">
                <a:latin typeface="Calibri Light" pitchFamily="34" charset="0"/>
              </a:rPr>
              <a:t> </a:t>
            </a:r>
            <a:r>
              <a:rPr lang="cs-CZ" dirty="0" err="1">
                <a:latin typeface="Calibri Light" pitchFamily="34" charset="0"/>
              </a:rPr>
              <a:t>action</a:t>
            </a:r>
            <a:r>
              <a:rPr lang="cs-CZ" dirty="0">
                <a:latin typeface="Calibri Light" pitchFamily="34" charset="0"/>
              </a:rPr>
              <a:t> </a:t>
            </a:r>
            <a:r>
              <a:rPr lang="cs-CZ" dirty="0" err="1">
                <a:latin typeface="Calibri Light" pitchFamily="34" charset="0"/>
              </a:rPr>
              <a:t>must</a:t>
            </a:r>
            <a:r>
              <a:rPr lang="cs-CZ" dirty="0">
                <a:latin typeface="Calibri Light" pitchFamily="34" charset="0"/>
              </a:rPr>
              <a:t> </a:t>
            </a:r>
            <a:r>
              <a:rPr lang="cs-CZ" dirty="0" err="1">
                <a:latin typeface="Calibri Light" pitchFamily="34" charset="0"/>
              </a:rPr>
              <a:t>be</a:t>
            </a:r>
            <a:r>
              <a:rPr lang="cs-CZ" dirty="0">
                <a:latin typeface="Calibri Light" pitchFamily="34" charset="0"/>
              </a:rPr>
              <a:t> </a:t>
            </a:r>
            <a:r>
              <a:rPr lang="cs-CZ" dirty="0" err="1">
                <a:latin typeface="Calibri Light" pitchFamily="34" charset="0"/>
              </a:rPr>
              <a:t>judged</a:t>
            </a:r>
            <a:r>
              <a:rPr lang="cs-CZ" dirty="0">
                <a:latin typeface="Calibri Light" pitchFamily="34" charset="0"/>
              </a:rPr>
              <a:t> </a:t>
            </a:r>
            <a:r>
              <a:rPr lang="cs-CZ" b="1" dirty="0">
                <a:latin typeface="Calibri Light" pitchFamily="34" charset="0"/>
              </a:rPr>
              <a:t>in </a:t>
            </a:r>
            <a:r>
              <a:rPr lang="cs-CZ" b="1" dirty="0" err="1">
                <a:latin typeface="Calibri Light" pitchFamily="34" charset="0"/>
              </a:rPr>
              <a:t>each</a:t>
            </a:r>
            <a:r>
              <a:rPr lang="cs-CZ" b="1" dirty="0">
                <a:latin typeface="Calibri Light" pitchFamily="34" charset="0"/>
              </a:rPr>
              <a:t> </a:t>
            </a:r>
            <a:r>
              <a:rPr lang="cs-CZ" b="1" dirty="0" err="1">
                <a:latin typeface="Calibri Light" pitchFamily="34" charset="0"/>
              </a:rPr>
              <a:t>situation</a:t>
            </a:r>
            <a:r>
              <a:rPr lang="cs-CZ" b="1" dirty="0">
                <a:latin typeface="Calibri Light" pitchFamily="34" charset="0"/>
              </a:rPr>
              <a:t> </a:t>
            </a:r>
            <a:r>
              <a:rPr lang="cs-CZ" dirty="0" err="1">
                <a:latin typeface="Calibri Light" pitchFamily="34" charset="0"/>
              </a:rPr>
              <a:t>guided</a:t>
            </a:r>
            <a:r>
              <a:rPr lang="cs-CZ" dirty="0">
                <a:latin typeface="Calibri Light" pitchFamily="34" charset="0"/>
              </a:rPr>
              <a:t> by (</a:t>
            </a:r>
            <a:r>
              <a:rPr lang="cs-CZ" dirty="0" err="1">
                <a:latin typeface="Calibri Light" pitchFamily="34" charset="0"/>
              </a:rPr>
              <a:t>but</a:t>
            </a:r>
            <a:r>
              <a:rPr lang="cs-CZ" dirty="0">
                <a:latin typeface="Calibri Light" pitchFamily="34" charset="0"/>
              </a:rPr>
              <a:t> not </a:t>
            </a:r>
            <a:r>
              <a:rPr lang="cs-CZ" dirty="0" err="1">
                <a:latin typeface="Calibri Light" pitchFamily="34" charset="0"/>
              </a:rPr>
              <a:t>directly</a:t>
            </a:r>
            <a:r>
              <a:rPr lang="cs-CZ" dirty="0">
                <a:latin typeface="Calibri Light" pitchFamily="34" charset="0"/>
              </a:rPr>
              <a:t> </a:t>
            </a:r>
            <a:r>
              <a:rPr lang="cs-CZ" dirty="0" err="1">
                <a:latin typeface="Calibri Light" pitchFamily="34" charset="0"/>
              </a:rPr>
              <a:t>determined</a:t>
            </a:r>
            <a:r>
              <a:rPr lang="cs-CZ" dirty="0">
                <a:latin typeface="Calibri Light" pitchFamily="34" charset="0"/>
              </a:rPr>
              <a:t> by) </a:t>
            </a:r>
            <a:r>
              <a:rPr lang="cs-CZ" dirty="0" err="1">
                <a:latin typeface="Calibri Light" pitchFamily="34" charset="0"/>
              </a:rPr>
              <a:t>rules</a:t>
            </a:r>
            <a:endParaRPr lang="cs-CZ" dirty="0">
              <a:latin typeface="Calibri Light" pitchFamily="34" charset="0"/>
            </a:endParaRPr>
          </a:p>
        </p:txBody>
      </p:sp>
    </p:spTree>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The</a:t>
            </a:r>
            <a:r>
              <a:rPr lang="cs-CZ" dirty="0">
                <a:latin typeface="Calibri" pitchFamily="34" charset="0"/>
              </a:rPr>
              <a:t> </a:t>
            </a:r>
            <a:r>
              <a:rPr lang="cs-CZ" dirty="0" err="1">
                <a:latin typeface="Calibri" pitchFamily="34" charset="0"/>
              </a:rPr>
              <a:t>positions</a:t>
            </a:r>
            <a:r>
              <a:rPr lang="cs-CZ" dirty="0">
                <a:latin typeface="Calibri" pitchFamily="34" charset="0"/>
              </a:rPr>
              <a:t> in </a:t>
            </a:r>
            <a:r>
              <a:rPr lang="cs-CZ" dirty="0" err="1">
                <a:latin typeface="Calibri" pitchFamily="34" charset="0"/>
              </a:rPr>
              <a:t>metaethics</a:t>
            </a:r>
            <a:endParaRPr lang="cs-CZ" dirty="0">
              <a:latin typeface="Calibri" pitchFamily="34" charset="0"/>
            </a:endParaRPr>
          </a:p>
        </p:txBody>
      </p:sp>
      <p:sp>
        <p:nvSpPr>
          <p:cNvPr id="3" name="Zástupný symbol pro obsah 2"/>
          <p:cNvSpPr>
            <a:spLocks noGrp="1"/>
          </p:cNvSpPr>
          <p:nvPr>
            <p:ph idx="1"/>
          </p:nvPr>
        </p:nvSpPr>
        <p:spPr/>
        <p:txBody>
          <a:bodyPr>
            <a:normAutofit/>
          </a:bodyPr>
          <a:lstStyle/>
          <a:p>
            <a:r>
              <a:rPr lang="cs-CZ" b="1" dirty="0" err="1">
                <a:solidFill>
                  <a:srgbClr val="0070C0"/>
                </a:solidFill>
                <a:latin typeface="Calibri Light" pitchFamily="34" charset="0"/>
              </a:rPr>
              <a:t>Contract</a:t>
            </a:r>
            <a:r>
              <a:rPr lang="cs-CZ" b="1" dirty="0">
                <a:solidFill>
                  <a:srgbClr val="0070C0"/>
                </a:solidFill>
                <a:latin typeface="Calibri Light" pitchFamily="34" charset="0"/>
              </a:rPr>
              <a:t> </a:t>
            </a:r>
            <a:r>
              <a:rPr lang="cs-CZ" b="1" dirty="0" err="1">
                <a:solidFill>
                  <a:srgbClr val="0070C0"/>
                </a:solidFill>
                <a:latin typeface="Calibri Light" pitchFamily="34" charset="0"/>
              </a:rPr>
              <a:t>Theory</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source</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moral</a:t>
            </a:r>
            <a:r>
              <a:rPr lang="cs-CZ" dirty="0">
                <a:latin typeface="Calibri Light" pitchFamily="34" charset="0"/>
              </a:rPr>
              <a:t> </a:t>
            </a:r>
            <a:r>
              <a:rPr lang="cs-CZ" dirty="0" err="1">
                <a:latin typeface="Calibri Light" pitchFamily="34" charset="0"/>
              </a:rPr>
              <a:t>rightness</a:t>
            </a:r>
            <a:r>
              <a:rPr lang="cs-CZ" dirty="0">
                <a:latin typeface="Calibri Light" pitchFamily="34" charset="0"/>
              </a:rPr>
              <a:t> </a:t>
            </a:r>
            <a:r>
              <a:rPr lang="cs-CZ" dirty="0" err="1">
                <a:latin typeface="Calibri Light" pitchFamily="34" charset="0"/>
              </a:rPr>
              <a:t>or</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way</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knowing</a:t>
            </a:r>
            <a:r>
              <a:rPr lang="cs-CZ" dirty="0">
                <a:latin typeface="Calibri Light" pitchFamily="34" charset="0"/>
              </a:rPr>
              <a:t> </a:t>
            </a:r>
            <a:r>
              <a:rPr lang="cs-CZ" dirty="0" err="1">
                <a:latin typeface="Calibri Light" pitchFamily="34" charset="0"/>
              </a:rPr>
              <a:t>what</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moral</a:t>
            </a:r>
            <a:r>
              <a:rPr lang="cs-CZ" dirty="0">
                <a:latin typeface="Calibri Light" pitchFamily="34" charset="0"/>
              </a:rPr>
              <a:t> </a:t>
            </a:r>
            <a:r>
              <a:rPr lang="cs-CZ" dirty="0" err="1">
                <a:latin typeface="Calibri Light" pitchFamily="34" charset="0"/>
              </a:rPr>
              <a:t>stems</a:t>
            </a:r>
            <a:r>
              <a:rPr lang="cs-CZ" dirty="0">
                <a:latin typeface="Calibri Light" pitchFamily="34" charset="0"/>
              </a:rPr>
              <a:t> </a:t>
            </a:r>
            <a:r>
              <a:rPr lang="cs-CZ" dirty="0" err="1">
                <a:latin typeface="Calibri Light" pitchFamily="34" charset="0"/>
              </a:rPr>
              <a:t>from</a:t>
            </a:r>
            <a:r>
              <a:rPr lang="cs-CZ" dirty="0">
                <a:latin typeface="Calibri Light" pitchFamily="34" charset="0"/>
              </a:rPr>
              <a:t> </a:t>
            </a:r>
            <a:r>
              <a:rPr lang="cs-CZ" dirty="0" err="1">
                <a:latin typeface="Calibri Light" pitchFamily="34" charset="0"/>
              </a:rPr>
              <a:t>actual</a:t>
            </a:r>
            <a:r>
              <a:rPr lang="cs-CZ" dirty="0">
                <a:latin typeface="Calibri Light" pitchFamily="34" charset="0"/>
              </a:rPr>
              <a:t> </a:t>
            </a:r>
            <a:r>
              <a:rPr lang="cs-CZ" dirty="0" err="1">
                <a:latin typeface="Calibri Light" pitchFamily="34" charset="0"/>
              </a:rPr>
              <a:t>or</a:t>
            </a:r>
            <a:r>
              <a:rPr lang="cs-CZ" dirty="0">
                <a:latin typeface="Calibri Light" pitchFamily="34" charset="0"/>
              </a:rPr>
              <a:t> </a:t>
            </a:r>
            <a:r>
              <a:rPr lang="cs-CZ" dirty="0" err="1">
                <a:latin typeface="Calibri Light" pitchFamily="34" charset="0"/>
              </a:rPr>
              <a:t>hypothetical</a:t>
            </a:r>
            <a:r>
              <a:rPr lang="cs-CZ" dirty="0">
                <a:latin typeface="Calibri Light" pitchFamily="34" charset="0"/>
              </a:rPr>
              <a:t> </a:t>
            </a:r>
            <a:r>
              <a:rPr lang="cs-CZ" b="1" dirty="0" err="1">
                <a:latin typeface="Calibri Light" pitchFamily="34" charset="0"/>
              </a:rPr>
              <a:t>social</a:t>
            </a:r>
            <a:r>
              <a:rPr lang="cs-CZ" b="1" dirty="0">
                <a:latin typeface="Calibri Light" pitchFamily="34" charset="0"/>
              </a:rPr>
              <a:t> </a:t>
            </a:r>
            <a:r>
              <a:rPr lang="cs-CZ" b="1" dirty="0" err="1">
                <a:latin typeface="Calibri Light" pitchFamily="34" charset="0"/>
              </a:rPr>
              <a:t>agreement</a:t>
            </a:r>
            <a:endParaRPr lang="cs-CZ" b="1" dirty="0">
              <a:latin typeface="Calibri Light" pitchFamily="34" charset="0"/>
            </a:endParaRPr>
          </a:p>
          <a:p>
            <a:r>
              <a:rPr lang="cs-CZ" b="1" dirty="0" err="1">
                <a:solidFill>
                  <a:srgbClr val="0070C0"/>
                </a:solidFill>
                <a:latin typeface="Calibri Light" pitchFamily="34" charset="0"/>
              </a:rPr>
              <a:t>Antinomianism</a:t>
            </a:r>
            <a:r>
              <a:rPr lang="cs-CZ" dirty="0">
                <a:latin typeface="Calibri Light" pitchFamily="34" charset="0"/>
              </a:rPr>
              <a:t>: </a:t>
            </a:r>
            <a:r>
              <a:rPr lang="cs-CZ" dirty="0" err="1">
                <a:latin typeface="Calibri Light" pitchFamily="34" charset="0"/>
              </a:rPr>
              <a:t>ethical</a:t>
            </a:r>
            <a:r>
              <a:rPr lang="cs-CZ" dirty="0">
                <a:latin typeface="Calibri Light" pitchFamily="34" charset="0"/>
              </a:rPr>
              <a:t> </a:t>
            </a:r>
            <a:r>
              <a:rPr lang="cs-CZ" dirty="0" err="1">
                <a:latin typeface="Calibri Light" pitchFamily="34" charset="0"/>
              </a:rPr>
              <a:t>action</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determined</a:t>
            </a:r>
            <a:r>
              <a:rPr lang="cs-CZ" dirty="0">
                <a:latin typeface="Calibri Light" pitchFamily="34" charset="0"/>
              </a:rPr>
              <a:t> </a:t>
            </a:r>
            <a:r>
              <a:rPr lang="cs-CZ" b="1" dirty="0">
                <a:latin typeface="Calibri Light" pitchFamily="34" charset="0"/>
              </a:rPr>
              <a:t>independent</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law</a:t>
            </a:r>
            <a:r>
              <a:rPr lang="cs-CZ" dirty="0">
                <a:latin typeface="Calibri Light" pitchFamily="34" charset="0"/>
              </a:rPr>
              <a:t> </a:t>
            </a:r>
            <a:r>
              <a:rPr lang="cs-CZ" dirty="0" err="1">
                <a:latin typeface="Calibri Light" pitchFamily="34" charset="0"/>
              </a:rPr>
              <a:t>or</a:t>
            </a:r>
            <a:r>
              <a:rPr lang="cs-CZ" dirty="0">
                <a:latin typeface="Calibri Light" pitchFamily="34" charset="0"/>
              </a:rPr>
              <a:t> </a:t>
            </a:r>
            <a:r>
              <a:rPr lang="cs-CZ" dirty="0" err="1">
                <a:latin typeface="Calibri Light" pitchFamily="34" charset="0"/>
              </a:rPr>
              <a:t>rules</a:t>
            </a:r>
            <a:endParaRPr lang="cs-CZ" dirty="0">
              <a:latin typeface="Calibri Light" pitchFamily="34" charset="0"/>
            </a:endParaRPr>
          </a:p>
          <a:p>
            <a:r>
              <a:rPr lang="cs-CZ" b="1" dirty="0" err="1">
                <a:solidFill>
                  <a:srgbClr val="0070C0"/>
                </a:solidFill>
                <a:latin typeface="Calibri Light" pitchFamily="34" charset="0"/>
              </a:rPr>
              <a:t>Legalism</a:t>
            </a:r>
            <a:r>
              <a:rPr lang="cs-CZ" dirty="0">
                <a:latin typeface="Calibri Light" pitchFamily="34" charset="0"/>
              </a:rPr>
              <a:t>: </a:t>
            </a:r>
            <a:r>
              <a:rPr lang="cs-CZ" dirty="0" err="1">
                <a:latin typeface="Calibri Light" pitchFamily="34" charset="0"/>
              </a:rPr>
              <a:t>ethical</a:t>
            </a:r>
            <a:r>
              <a:rPr lang="cs-CZ" dirty="0">
                <a:latin typeface="Calibri Light" pitchFamily="34" charset="0"/>
              </a:rPr>
              <a:t> </a:t>
            </a:r>
            <a:r>
              <a:rPr lang="cs-CZ" dirty="0" err="1">
                <a:latin typeface="Calibri Light" pitchFamily="34" charset="0"/>
              </a:rPr>
              <a:t>action</a:t>
            </a:r>
            <a:r>
              <a:rPr lang="cs-CZ" dirty="0">
                <a:latin typeface="Calibri Light" pitchFamily="34" charset="0"/>
              </a:rPr>
              <a:t> </a:t>
            </a:r>
            <a:r>
              <a:rPr lang="cs-CZ" dirty="0" err="1">
                <a:latin typeface="Calibri Light" pitchFamily="34" charset="0"/>
              </a:rPr>
              <a:t>consist</a:t>
            </a:r>
            <a:r>
              <a:rPr lang="cs-CZ" dirty="0">
                <a:latin typeface="Calibri Light" pitchFamily="34" charset="0"/>
              </a:rPr>
              <a:t> </a:t>
            </a:r>
            <a:r>
              <a:rPr lang="cs-CZ" b="1" dirty="0">
                <a:latin typeface="Calibri Light" pitchFamily="34" charset="0"/>
              </a:rPr>
              <a:t>in </a:t>
            </a:r>
            <a:r>
              <a:rPr lang="cs-CZ" b="1" dirty="0" err="1">
                <a:latin typeface="Calibri Light" pitchFamily="34" charset="0"/>
              </a:rPr>
              <a:t>strict</a:t>
            </a:r>
            <a:r>
              <a:rPr lang="cs-CZ" b="1" dirty="0">
                <a:latin typeface="Calibri Light" pitchFamily="34" charset="0"/>
              </a:rPr>
              <a:t> </a:t>
            </a:r>
            <a:r>
              <a:rPr lang="cs-CZ" dirty="0" err="1">
                <a:latin typeface="Calibri Light" pitchFamily="34" charset="0"/>
              </a:rPr>
              <a:t>conformity</a:t>
            </a:r>
            <a:r>
              <a:rPr lang="cs-CZ" dirty="0">
                <a:latin typeface="Calibri Light" pitchFamily="34" charset="0"/>
              </a:rPr>
              <a:t> to </a:t>
            </a:r>
            <a:r>
              <a:rPr lang="cs-CZ" dirty="0" err="1">
                <a:latin typeface="Calibri Light" pitchFamily="34" charset="0"/>
              </a:rPr>
              <a:t>law</a:t>
            </a:r>
            <a:r>
              <a:rPr lang="cs-CZ" dirty="0">
                <a:latin typeface="Calibri Light" pitchFamily="34" charset="0"/>
              </a:rPr>
              <a:t> </a:t>
            </a:r>
            <a:r>
              <a:rPr lang="cs-CZ" dirty="0" err="1">
                <a:latin typeface="Calibri Light" pitchFamily="34" charset="0"/>
              </a:rPr>
              <a:t>or</a:t>
            </a:r>
            <a:r>
              <a:rPr lang="cs-CZ" dirty="0">
                <a:latin typeface="Calibri Light" pitchFamily="34" charset="0"/>
              </a:rPr>
              <a:t> </a:t>
            </a:r>
            <a:r>
              <a:rPr lang="cs-CZ" dirty="0" err="1">
                <a:latin typeface="Calibri Light" pitchFamily="34" charset="0"/>
              </a:rPr>
              <a:t>rules</a:t>
            </a:r>
            <a:endParaRPr lang="cs-CZ" dirty="0">
              <a:latin typeface="Calibri Light" pitchFamily="34" charset="0"/>
            </a:endParaRPr>
          </a:p>
          <a:p>
            <a:r>
              <a:rPr lang="cs-CZ" b="1" dirty="0" err="1">
                <a:solidFill>
                  <a:srgbClr val="0070C0"/>
                </a:solidFill>
                <a:latin typeface="Calibri Light" pitchFamily="34" charset="0"/>
              </a:rPr>
              <a:t>Rules</a:t>
            </a:r>
            <a:r>
              <a:rPr lang="cs-CZ" b="1" dirty="0">
                <a:solidFill>
                  <a:srgbClr val="0070C0"/>
                </a:solidFill>
                <a:latin typeface="Calibri Light" pitchFamily="34" charset="0"/>
              </a:rPr>
              <a:t> </a:t>
            </a:r>
            <a:r>
              <a:rPr lang="cs-CZ" b="1" dirty="0" err="1">
                <a:solidFill>
                  <a:srgbClr val="0070C0"/>
                </a:solidFill>
                <a:latin typeface="Calibri Light" pitchFamily="34" charset="0"/>
              </a:rPr>
              <a:t>of</a:t>
            </a:r>
            <a:r>
              <a:rPr lang="cs-CZ" b="1" dirty="0">
                <a:solidFill>
                  <a:srgbClr val="0070C0"/>
                </a:solidFill>
                <a:latin typeface="Calibri Light" pitchFamily="34" charset="0"/>
              </a:rPr>
              <a:t> </a:t>
            </a:r>
            <a:r>
              <a:rPr lang="cs-CZ" b="1" dirty="0" err="1">
                <a:solidFill>
                  <a:srgbClr val="0070C0"/>
                </a:solidFill>
                <a:latin typeface="Calibri Light" pitchFamily="34" charset="0"/>
              </a:rPr>
              <a:t>Practice</a:t>
            </a:r>
            <a:r>
              <a:rPr lang="cs-CZ" dirty="0">
                <a:latin typeface="Calibri Light" pitchFamily="34" charset="0"/>
              </a:rPr>
              <a:t>: </a:t>
            </a:r>
            <a:r>
              <a:rPr lang="cs-CZ" dirty="0" err="1">
                <a:latin typeface="Calibri Light" pitchFamily="34" charset="0"/>
              </a:rPr>
              <a:t>actions</a:t>
            </a:r>
            <a:r>
              <a:rPr lang="cs-CZ" dirty="0">
                <a:latin typeface="Calibri Light" pitchFamily="34" charset="0"/>
              </a:rPr>
              <a:t> are </a:t>
            </a:r>
            <a:r>
              <a:rPr lang="cs-CZ" b="1" dirty="0" err="1">
                <a:latin typeface="Calibri Light" pitchFamily="34" charset="0"/>
              </a:rPr>
              <a:t>normally</a:t>
            </a:r>
            <a:r>
              <a:rPr lang="cs-CZ" dirty="0">
                <a:latin typeface="Calibri Light" pitchFamily="34" charset="0"/>
              </a:rPr>
              <a:t> </a:t>
            </a:r>
            <a:r>
              <a:rPr lang="cs-CZ" dirty="0" err="1">
                <a:latin typeface="Calibri Light" pitchFamily="34" charset="0"/>
              </a:rPr>
              <a:t>judged</a:t>
            </a:r>
            <a:r>
              <a:rPr lang="cs-CZ" dirty="0">
                <a:latin typeface="Calibri Light" pitchFamily="34" charset="0"/>
              </a:rPr>
              <a:t> by </a:t>
            </a:r>
            <a:r>
              <a:rPr lang="cs-CZ" dirty="0" err="1">
                <a:latin typeface="Calibri Light" pitchFamily="34" charset="0"/>
              </a:rPr>
              <a:t>rules</a:t>
            </a:r>
            <a:endParaRPr lang="cs-CZ" dirty="0">
              <a:latin typeface="Calibri Light" pitchFamily="34" charset="0"/>
            </a:endParaRPr>
          </a:p>
          <a:p>
            <a:pPr>
              <a:buNone/>
            </a:pPr>
            <a:endParaRPr lang="cs-CZ" dirty="0">
              <a:latin typeface="Calibri Light" pitchFamily="34" charset="0"/>
            </a:endParaRPr>
          </a:p>
        </p:txBody>
      </p:sp>
    </p:spTree>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How</a:t>
            </a:r>
            <a:r>
              <a:rPr lang="cs-CZ" dirty="0">
                <a:latin typeface="Calibri" pitchFamily="34" charset="0"/>
              </a:rPr>
              <a:t> </a:t>
            </a:r>
            <a:r>
              <a:rPr lang="cs-CZ" dirty="0" err="1">
                <a:latin typeface="Calibri" pitchFamily="34" charset="0"/>
              </a:rPr>
              <a:t>Rigidly</a:t>
            </a:r>
            <a:r>
              <a:rPr lang="cs-CZ" dirty="0">
                <a:latin typeface="Calibri" pitchFamily="34" charset="0"/>
              </a:rPr>
              <a:t> Do </a:t>
            </a:r>
            <a:r>
              <a:rPr lang="cs-CZ" dirty="0" err="1">
                <a:latin typeface="Calibri" pitchFamily="34" charset="0"/>
              </a:rPr>
              <a:t>Rules</a:t>
            </a:r>
            <a:r>
              <a:rPr lang="cs-CZ" dirty="0">
                <a:latin typeface="Calibri" pitchFamily="34" charset="0"/>
              </a:rPr>
              <a:t> </a:t>
            </a:r>
            <a:r>
              <a:rPr lang="cs-CZ" dirty="0" err="1">
                <a:latin typeface="Calibri" pitchFamily="34" charset="0"/>
              </a:rPr>
              <a:t>Apply</a:t>
            </a:r>
            <a:r>
              <a:rPr lang="cs-CZ" dirty="0">
                <a:latin typeface="Calibri" pitchFamily="34" charset="0"/>
              </a:rPr>
              <a:t>?</a:t>
            </a:r>
          </a:p>
        </p:txBody>
      </p:sp>
      <p:graphicFrame>
        <p:nvGraphicFramePr>
          <p:cNvPr id="4" name="Zástupný symbol pro obsah 3"/>
          <p:cNvGraphicFramePr>
            <a:graphicFrameLocks noGrp="1"/>
          </p:cNvGraphicFramePr>
          <p:nvPr>
            <p:ph idx="1"/>
          </p:nvPr>
        </p:nvGraphicFramePr>
        <p:xfrm>
          <a:off x="0" y="1160690"/>
          <a:ext cx="10567680" cy="5795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589749"/>
            <a:ext cx="10693400" cy="1260211"/>
          </a:xfrm>
        </p:spPr>
        <p:txBody>
          <a:bodyPr>
            <a:normAutofit/>
          </a:bodyPr>
          <a:lstStyle/>
          <a:p>
            <a:r>
              <a:rPr lang="cs-CZ" sz="4300" b="1" dirty="0" err="1">
                <a:solidFill>
                  <a:schemeClr val="accent6">
                    <a:lumMod val="75000"/>
                  </a:schemeClr>
                </a:solidFill>
                <a:latin typeface="Calibri" pitchFamily="34" charset="0"/>
              </a:rPr>
              <a:t>Where</a:t>
            </a:r>
            <a:r>
              <a:rPr lang="cs-CZ" sz="4300" b="1" dirty="0">
                <a:solidFill>
                  <a:schemeClr val="accent6">
                    <a:lumMod val="75000"/>
                  </a:schemeClr>
                </a:solidFill>
                <a:latin typeface="Calibri" pitchFamily="34" charset="0"/>
              </a:rPr>
              <a:t> </a:t>
            </a:r>
            <a:r>
              <a:rPr lang="cs-CZ" sz="4300" b="1" dirty="0" err="1">
                <a:solidFill>
                  <a:schemeClr val="accent6">
                    <a:lumMod val="75000"/>
                  </a:schemeClr>
                </a:solidFill>
                <a:latin typeface="Calibri" pitchFamily="34" charset="0"/>
              </a:rPr>
              <a:t>does</a:t>
            </a:r>
            <a:r>
              <a:rPr lang="cs-CZ" sz="4300" b="1" dirty="0">
                <a:solidFill>
                  <a:schemeClr val="accent6">
                    <a:lumMod val="75000"/>
                  </a:schemeClr>
                </a:solidFill>
                <a:latin typeface="Calibri" pitchFamily="34" charset="0"/>
              </a:rPr>
              <a:t> </a:t>
            </a:r>
            <a:r>
              <a:rPr lang="cs-CZ" sz="4300" b="1" dirty="0" err="1">
                <a:solidFill>
                  <a:schemeClr val="accent6">
                    <a:lumMod val="75000"/>
                  </a:schemeClr>
                </a:solidFill>
                <a:latin typeface="Calibri" pitchFamily="34" charset="0"/>
              </a:rPr>
              <a:t>philosophy</a:t>
            </a:r>
            <a:r>
              <a:rPr lang="cs-CZ" sz="4300" b="1" dirty="0">
                <a:solidFill>
                  <a:schemeClr val="accent6">
                    <a:lumMod val="75000"/>
                  </a:schemeClr>
                </a:solidFill>
                <a:latin typeface="Calibri" pitchFamily="34" charset="0"/>
              </a:rPr>
              <a:t> (</a:t>
            </a:r>
            <a:r>
              <a:rPr lang="cs-CZ" sz="4300" b="1" dirty="0" err="1">
                <a:solidFill>
                  <a:schemeClr val="accent6">
                    <a:lumMod val="75000"/>
                  </a:schemeClr>
                </a:solidFill>
                <a:latin typeface="Calibri" pitchFamily="34" charset="0"/>
              </a:rPr>
              <a:t>ethics</a:t>
            </a:r>
            <a:r>
              <a:rPr lang="cs-CZ" sz="4300" b="1" dirty="0">
                <a:solidFill>
                  <a:schemeClr val="accent6">
                    <a:lumMod val="75000"/>
                  </a:schemeClr>
                </a:solidFill>
                <a:latin typeface="Calibri" pitchFamily="34" charset="0"/>
              </a:rPr>
              <a:t>) </a:t>
            </a:r>
            <a:r>
              <a:rPr lang="cs-CZ" sz="4300" b="1" dirty="0" err="1">
                <a:solidFill>
                  <a:schemeClr val="accent6">
                    <a:lumMod val="75000"/>
                  </a:schemeClr>
                </a:solidFill>
                <a:latin typeface="Calibri" pitchFamily="34" charset="0"/>
              </a:rPr>
              <a:t>come</a:t>
            </a:r>
            <a:r>
              <a:rPr lang="cs-CZ" sz="4300" b="1" dirty="0">
                <a:solidFill>
                  <a:schemeClr val="accent6">
                    <a:lumMod val="75000"/>
                  </a:schemeClr>
                </a:solidFill>
                <a:latin typeface="Calibri" pitchFamily="34" charset="0"/>
              </a:rPr>
              <a:t> </a:t>
            </a:r>
            <a:r>
              <a:rPr lang="cs-CZ" sz="4300" b="1" dirty="0" err="1">
                <a:solidFill>
                  <a:schemeClr val="accent6">
                    <a:lumMod val="75000"/>
                  </a:schemeClr>
                </a:solidFill>
                <a:latin typeface="Calibri" pitchFamily="34" charset="0"/>
              </a:rPr>
              <a:t>from</a:t>
            </a:r>
            <a:r>
              <a:rPr lang="cs-CZ" sz="4300" b="1" dirty="0">
                <a:solidFill>
                  <a:schemeClr val="accent6">
                    <a:lumMod val="75000"/>
                  </a:schemeClr>
                </a:solidFill>
                <a:latin typeface="Calibri" pitchFamily="34" charset="0"/>
              </a:rPr>
              <a:t>?</a:t>
            </a:r>
          </a:p>
        </p:txBody>
      </p:sp>
      <p:sp>
        <p:nvSpPr>
          <p:cNvPr id="3" name="Zástupný symbol pro obsah 2"/>
          <p:cNvSpPr>
            <a:spLocks noGrp="1"/>
          </p:cNvSpPr>
          <p:nvPr>
            <p:ph idx="1"/>
          </p:nvPr>
        </p:nvSpPr>
        <p:spPr>
          <a:xfrm>
            <a:off x="546767" y="3939416"/>
            <a:ext cx="9624060" cy="2699333"/>
          </a:xfrm>
        </p:spPr>
        <p:txBody>
          <a:bodyPr>
            <a:normAutofit fontScale="85000" lnSpcReduction="20000"/>
          </a:bodyPr>
          <a:lstStyle/>
          <a:p>
            <a:pPr>
              <a:buNone/>
            </a:pPr>
            <a:endParaRPr lang="cs-CZ" sz="4100" dirty="0"/>
          </a:p>
          <a:p>
            <a:pPr>
              <a:buNone/>
            </a:pPr>
            <a:r>
              <a:rPr lang="cs-CZ" sz="4100" dirty="0"/>
              <a:t> </a:t>
            </a:r>
          </a:p>
          <a:p>
            <a:pPr>
              <a:buNone/>
            </a:pPr>
            <a:endParaRPr lang="cs-CZ" sz="4100" dirty="0"/>
          </a:p>
          <a:p>
            <a:pPr>
              <a:buNone/>
            </a:pPr>
            <a:endParaRPr lang="cs-CZ" sz="4100" dirty="0"/>
          </a:p>
          <a:p>
            <a:pPr>
              <a:buNone/>
            </a:pPr>
            <a:r>
              <a:rPr lang="cs-CZ" sz="4100" dirty="0"/>
              <a:t> </a:t>
            </a:r>
          </a:p>
        </p:txBody>
      </p:sp>
      <p:sp>
        <p:nvSpPr>
          <p:cNvPr id="4" name="Obdélník 3"/>
          <p:cNvSpPr/>
          <p:nvPr/>
        </p:nvSpPr>
        <p:spPr>
          <a:xfrm>
            <a:off x="4709085" y="-144379"/>
            <a:ext cx="1094722" cy="2906091"/>
          </a:xfrm>
          <a:prstGeom prst="rect">
            <a:avLst/>
          </a:prstGeom>
        </p:spPr>
        <p:txBody>
          <a:bodyPr wrap="square" lIns="104306" tIns="52153" rIns="104306" bIns="52153">
            <a:spAutoFit/>
          </a:bodyPr>
          <a:lstStyle/>
          <a:p>
            <a:r>
              <a:rPr lang="cs-CZ" sz="9100" b="1" dirty="0">
                <a:solidFill>
                  <a:srgbClr val="92D050"/>
                </a:solidFill>
              </a:rPr>
              <a:t> </a:t>
            </a:r>
            <a:r>
              <a:rPr lang="cs-CZ" sz="9100" b="1" dirty="0">
                <a:solidFill>
                  <a:srgbClr val="00B050"/>
                </a:solidFill>
              </a:rPr>
              <a:t>┘</a:t>
            </a:r>
            <a:endParaRPr lang="cs-CZ" sz="9100" dirty="0">
              <a:solidFill>
                <a:srgbClr val="00B050"/>
              </a:solidFill>
            </a:endParaRPr>
          </a:p>
        </p:txBody>
      </p:sp>
      <p:sp>
        <p:nvSpPr>
          <p:cNvPr id="5" name="Elipsa 4"/>
          <p:cNvSpPr/>
          <p:nvPr/>
        </p:nvSpPr>
        <p:spPr>
          <a:xfrm>
            <a:off x="4540654" y="1213726"/>
            <a:ext cx="1347350" cy="12702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cs-CZ"/>
          </a:p>
        </p:txBody>
      </p:sp>
    </p:spTree>
  </p:cSld>
  <p:clrMapOvr>
    <a:masterClrMapping/>
  </p:clrMapOvr>
  <p:transition spd="slow">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Normative </a:t>
            </a:r>
            <a:r>
              <a:rPr lang="cs-CZ" dirty="0" err="1">
                <a:latin typeface="Calibri" pitchFamily="34" charset="0"/>
              </a:rPr>
              <a:t>Ethics</a:t>
            </a:r>
            <a:endParaRPr lang="cs-CZ" dirty="0">
              <a:latin typeface="Calibri" pitchFamily="34" charset="0"/>
            </a:endParaRPr>
          </a:p>
        </p:txBody>
      </p:sp>
      <p:sp>
        <p:nvSpPr>
          <p:cNvPr id="3" name="Zástupný symbol pro obsah 2"/>
          <p:cNvSpPr>
            <a:spLocks noGrp="1"/>
          </p:cNvSpPr>
          <p:nvPr>
            <p:ph idx="1"/>
          </p:nvPr>
        </p:nvSpPr>
        <p:spPr/>
        <p:txBody>
          <a:bodyPr/>
          <a:lstStyle/>
          <a:p>
            <a:r>
              <a:rPr lang="cs-CZ" dirty="0" err="1">
                <a:latin typeface="Calibri Light" pitchFamily="34" charset="0"/>
              </a:rPr>
              <a:t>The</a:t>
            </a:r>
            <a:r>
              <a:rPr lang="cs-CZ" dirty="0">
                <a:latin typeface="Calibri Light" pitchFamily="34" charset="0"/>
              </a:rPr>
              <a:t> </a:t>
            </a:r>
            <a:r>
              <a:rPr lang="cs-CZ" dirty="0" err="1">
                <a:latin typeface="Calibri Light" pitchFamily="34" charset="0"/>
              </a:rPr>
              <a:t>branch</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ethics</a:t>
            </a:r>
            <a:r>
              <a:rPr lang="cs-CZ" dirty="0">
                <a:latin typeface="Calibri Light" pitchFamily="34" charset="0"/>
              </a:rPr>
              <a:t> </a:t>
            </a:r>
            <a:r>
              <a:rPr lang="cs-CZ" dirty="0" err="1">
                <a:latin typeface="Calibri Light" pitchFamily="34" charset="0"/>
              </a:rPr>
              <a:t>having</a:t>
            </a:r>
            <a:r>
              <a:rPr lang="cs-CZ" dirty="0">
                <a:latin typeface="Calibri Light" pitchFamily="34" charset="0"/>
              </a:rPr>
              <a:t> to do </a:t>
            </a:r>
            <a:r>
              <a:rPr lang="cs-CZ" dirty="0" err="1">
                <a:latin typeface="Calibri Light" pitchFamily="34" charset="0"/>
              </a:rPr>
              <a:t>with</a:t>
            </a:r>
            <a:r>
              <a:rPr lang="cs-CZ" dirty="0">
                <a:latin typeface="Calibri Light" pitchFamily="34" charset="0"/>
              </a:rPr>
              <a:t> </a:t>
            </a:r>
            <a:r>
              <a:rPr lang="cs-CZ" b="1" dirty="0" err="1">
                <a:latin typeface="Calibri Light" pitchFamily="34" charset="0"/>
              </a:rPr>
              <a:t>standards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right</a:t>
            </a:r>
            <a:r>
              <a:rPr lang="cs-CZ" dirty="0">
                <a:latin typeface="Calibri Light" pitchFamily="34" charset="0"/>
              </a:rPr>
              <a:t> </a:t>
            </a:r>
            <a:r>
              <a:rPr lang="cs-CZ" dirty="0" err="1">
                <a:latin typeface="Calibri Light" pitchFamily="34" charset="0"/>
              </a:rPr>
              <a:t>or</a:t>
            </a:r>
            <a:r>
              <a:rPr lang="cs-CZ" dirty="0">
                <a:latin typeface="Calibri Light" pitchFamily="34" charset="0"/>
              </a:rPr>
              <a:t> </a:t>
            </a:r>
            <a:r>
              <a:rPr lang="cs-CZ" dirty="0" err="1">
                <a:latin typeface="Calibri Light" pitchFamily="34" charset="0"/>
              </a:rPr>
              <a:t>wrong</a:t>
            </a:r>
            <a:r>
              <a:rPr lang="cs-CZ" dirty="0">
                <a:latin typeface="Calibri Light" pitchFamily="34" charset="0"/>
              </a:rPr>
              <a:t>.</a:t>
            </a:r>
          </a:p>
          <a:p>
            <a:pPr>
              <a:buNone/>
            </a:pPr>
            <a:endParaRPr lang="cs-CZ" dirty="0">
              <a:latin typeface="Calibri Light" pitchFamily="34" charset="0"/>
            </a:endParaRPr>
          </a:p>
        </p:txBody>
      </p:sp>
    </p:spTree>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17243" t="6720" r="15191" b="19361"/>
          <a:stretch>
            <a:fillRect/>
          </a:stretch>
        </p:blipFill>
        <p:spPr bwMode="auto">
          <a:xfrm>
            <a:off x="-295326" y="0"/>
            <a:ext cx="10693399" cy="7561263"/>
          </a:xfrm>
          <a:prstGeom prst="rect">
            <a:avLst/>
          </a:prstGeom>
          <a:noFill/>
          <a:ln w="9525">
            <a:noFill/>
            <a:miter lim="800000"/>
            <a:headEnd/>
            <a:tailEnd/>
          </a:ln>
        </p:spPr>
      </p:pic>
      <p:sp>
        <p:nvSpPr>
          <p:cNvPr id="3" name="Elipsa 2"/>
          <p:cNvSpPr/>
          <p:nvPr/>
        </p:nvSpPr>
        <p:spPr>
          <a:xfrm>
            <a:off x="1725698" y="3145494"/>
            <a:ext cx="1263140" cy="238176"/>
          </a:xfrm>
          <a:prstGeom prst="ellipse">
            <a:avLst/>
          </a:prstGeom>
          <a:noFill/>
          <a:ln>
            <a:solidFill>
              <a:srgbClr val="FF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cs-CZ" dirty="0">
              <a:solidFill>
                <a:schemeClr val="tx1"/>
              </a:solidFill>
            </a:endParaRPr>
          </a:p>
        </p:txBody>
      </p:sp>
      <p:sp>
        <p:nvSpPr>
          <p:cNvPr id="4" name="Elipsa 3"/>
          <p:cNvSpPr/>
          <p:nvPr/>
        </p:nvSpPr>
        <p:spPr>
          <a:xfrm>
            <a:off x="1388860" y="3383671"/>
            <a:ext cx="1263140" cy="238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cs-CZ" dirty="0">
              <a:solidFill>
                <a:schemeClr val="tx1"/>
              </a:solidFill>
            </a:endParaRPr>
          </a:p>
        </p:txBody>
      </p:sp>
      <p:sp>
        <p:nvSpPr>
          <p:cNvPr id="5" name="Elipsa 4"/>
          <p:cNvSpPr/>
          <p:nvPr/>
        </p:nvSpPr>
        <p:spPr>
          <a:xfrm>
            <a:off x="1388860" y="3145494"/>
            <a:ext cx="1263140" cy="238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cs-CZ" dirty="0">
              <a:solidFill>
                <a:schemeClr val="tx1"/>
              </a:solidFill>
            </a:endParaRPr>
          </a:p>
        </p:txBody>
      </p:sp>
      <p:sp>
        <p:nvSpPr>
          <p:cNvPr id="6" name="Elipsa 5"/>
          <p:cNvSpPr/>
          <p:nvPr/>
        </p:nvSpPr>
        <p:spPr>
          <a:xfrm>
            <a:off x="2567791" y="3701240"/>
            <a:ext cx="1263140" cy="238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cs-CZ" dirty="0">
              <a:solidFill>
                <a:schemeClr val="tx1"/>
              </a:solidFill>
            </a:endParaRPr>
          </a:p>
        </p:txBody>
      </p:sp>
      <p:sp>
        <p:nvSpPr>
          <p:cNvPr id="7" name="Elipsa 6"/>
          <p:cNvSpPr/>
          <p:nvPr/>
        </p:nvSpPr>
        <p:spPr>
          <a:xfrm>
            <a:off x="2652001" y="6083004"/>
            <a:ext cx="1263140" cy="396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cs-CZ" dirty="0">
              <a:solidFill>
                <a:schemeClr val="tx1"/>
              </a:solidFill>
            </a:endParaRPr>
          </a:p>
        </p:txBody>
      </p:sp>
    </p:spTree>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latin typeface="Calibri" pitchFamily="34" charset="0"/>
              </a:rPr>
              <a:t>Source</a:t>
            </a:r>
            <a:endParaRPr lang="cs-CZ" dirty="0">
              <a:latin typeface="Calibri" pitchFamily="34" charset="0"/>
            </a:endParaRPr>
          </a:p>
        </p:txBody>
      </p:sp>
      <p:sp>
        <p:nvSpPr>
          <p:cNvPr id="3" name="Zástupný symbol pro obsah 2"/>
          <p:cNvSpPr>
            <a:spLocks noGrp="1"/>
          </p:cNvSpPr>
          <p:nvPr>
            <p:ph idx="1"/>
          </p:nvPr>
        </p:nvSpPr>
        <p:spPr/>
        <p:txBody>
          <a:bodyPr/>
          <a:lstStyle/>
          <a:p>
            <a:r>
              <a:rPr lang="cs-CZ" dirty="0" err="1">
                <a:latin typeface="Calibri Light" pitchFamily="34" charset="0"/>
                <a:hlinkClick r:id="rId3"/>
              </a:rPr>
              <a:t>Aristotelés</a:t>
            </a:r>
            <a:r>
              <a:rPr lang="cs-CZ" dirty="0">
                <a:latin typeface="Calibri Light" pitchFamily="34" charset="0"/>
                <a:hlinkClick r:id="rId3"/>
              </a:rPr>
              <a:t>, </a:t>
            </a:r>
            <a:r>
              <a:rPr lang="cs-CZ" dirty="0" err="1">
                <a:latin typeface="Calibri Light" pitchFamily="34" charset="0"/>
                <a:hlinkClick r:id="rId3"/>
              </a:rPr>
              <a:t>Magna</a:t>
            </a:r>
            <a:r>
              <a:rPr lang="cs-CZ" dirty="0">
                <a:latin typeface="Calibri Light" pitchFamily="34" charset="0"/>
                <a:hlinkClick r:id="rId3"/>
              </a:rPr>
              <a:t> </a:t>
            </a:r>
            <a:r>
              <a:rPr lang="cs-CZ" dirty="0" err="1">
                <a:latin typeface="Calibri Light" pitchFamily="34" charset="0"/>
                <a:hlinkClick r:id="rId3"/>
              </a:rPr>
              <a:t>Moralia</a:t>
            </a:r>
            <a:r>
              <a:rPr lang="cs-CZ" dirty="0">
                <a:latin typeface="Calibri Light" pitchFamily="34" charset="0"/>
              </a:rPr>
              <a:t>, </a:t>
            </a:r>
            <a:r>
              <a:rPr lang="cs-CZ" dirty="0">
                <a:latin typeface="Calibri Light" pitchFamily="34" charset="0"/>
                <a:hlinkClick r:id="rId4"/>
              </a:rPr>
              <a:t>1187, 31nn</a:t>
            </a:r>
            <a:endParaRPr lang="cs-CZ" dirty="0">
              <a:latin typeface="Calibri Light" pitchFamily="34" charset="0"/>
            </a:endParaRPr>
          </a:p>
          <a:p>
            <a:endParaRPr lang="cs-CZ" dirty="0">
              <a:latin typeface="Calibri Light" pitchFamily="34" charset="0"/>
            </a:endParaRPr>
          </a:p>
          <a:p>
            <a:pPr>
              <a:buNone/>
            </a:pPr>
            <a:r>
              <a:rPr lang="cs-CZ" i="1" dirty="0" err="1">
                <a:latin typeface="Calibri Light" pitchFamily="34" charset="0"/>
              </a:rPr>
              <a:t>But</a:t>
            </a:r>
            <a:r>
              <a:rPr lang="cs-CZ" i="1" dirty="0">
                <a:latin typeface="Calibri Light" pitchFamily="34" charset="0"/>
              </a:rPr>
              <a:t> </a:t>
            </a:r>
            <a:r>
              <a:rPr lang="cs-CZ" i="1" dirty="0" err="1">
                <a:latin typeface="Calibri Light" pitchFamily="34" charset="0"/>
              </a:rPr>
              <a:t>Moral</a:t>
            </a:r>
            <a:r>
              <a:rPr lang="cs-CZ" i="1" dirty="0">
                <a:latin typeface="Calibri Light" pitchFamily="34" charset="0"/>
              </a:rPr>
              <a:t> Science </a:t>
            </a:r>
            <a:r>
              <a:rPr lang="cs-CZ" i="1" dirty="0" err="1">
                <a:latin typeface="Calibri Light" pitchFamily="34" charset="0"/>
              </a:rPr>
              <a:t>may</a:t>
            </a:r>
            <a:r>
              <a:rPr lang="cs-CZ" i="1" dirty="0">
                <a:latin typeface="Calibri Light" pitchFamily="34" charset="0"/>
              </a:rPr>
              <a:t> </a:t>
            </a:r>
            <a:r>
              <a:rPr lang="cs-CZ" i="1" dirty="0" err="1">
                <a:latin typeface="Calibri Light" pitchFamily="34" charset="0"/>
              </a:rPr>
              <a:t>be</a:t>
            </a:r>
            <a:r>
              <a:rPr lang="cs-CZ" i="1" dirty="0">
                <a:latin typeface="Calibri Light" pitchFamily="34" charset="0"/>
              </a:rPr>
              <a:t> </a:t>
            </a:r>
            <a:r>
              <a:rPr lang="cs-CZ" i="1" dirty="0" err="1">
                <a:latin typeface="Calibri Light" pitchFamily="34" charset="0"/>
              </a:rPr>
              <a:t>of</a:t>
            </a:r>
            <a:r>
              <a:rPr lang="cs-CZ" i="1" dirty="0">
                <a:latin typeface="Calibri Light" pitchFamily="34" charset="0"/>
              </a:rPr>
              <a:t> </a:t>
            </a:r>
            <a:r>
              <a:rPr lang="cs-CZ" i="1" dirty="0" err="1">
                <a:latin typeface="Calibri Light" pitchFamily="34" charset="0"/>
              </a:rPr>
              <a:t>great</a:t>
            </a:r>
            <a:r>
              <a:rPr lang="cs-CZ" i="1" dirty="0">
                <a:latin typeface="Calibri Light" pitchFamily="34" charset="0"/>
              </a:rPr>
              <a:t> </a:t>
            </a:r>
            <a:r>
              <a:rPr lang="cs-CZ" i="1" dirty="0" err="1">
                <a:latin typeface="Calibri Light" pitchFamily="34" charset="0"/>
              </a:rPr>
              <a:t>value</a:t>
            </a:r>
            <a:r>
              <a:rPr lang="cs-CZ" i="1" dirty="0">
                <a:latin typeface="Calibri Light" pitchFamily="34" charset="0"/>
              </a:rPr>
              <a:t> to </a:t>
            </a:r>
            <a:r>
              <a:rPr lang="cs-CZ" i="1" dirty="0" err="1">
                <a:latin typeface="Calibri Light" pitchFamily="34" charset="0"/>
              </a:rPr>
              <a:t>those</a:t>
            </a:r>
            <a:r>
              <a:rPr lang="cs-CZ" i="1" dirty="0">
                <a:latin typeface="Calibri Light" pitchFamily="34" charset="0"/>
              </a:rPr>
              <a:t> </a:t>
            </a:r>
            <a:r>
              <a:rPr lang="cs-CZ" i="1" dirty="0" err="1">
                <a:latin typeface="Calibri Light" pitchFamily="34" charset="0"/>
              </a:rPr>
              <a:t>who</a:t>
            </a:r>
            <a:r>
              <a:rPr lang="cs-CZ" i="1" dirty="0">
                <a:latin typeface="Calibri Light" pitchFamily="34" charset="0"/>
              </a:rPr>
              <a:t> </a:t>
            </a:r>
            <a:r>
              <a:rPr lang="cs-CZ" i="1" dirty="0" err="1">
                <a:latin typeface="Calibri Light" pitchFamily="34" charset="0"/>
              </a:rPr>
              <a:t>guide</a:t>
            </a:r>
            <a:r>
              <a:rPr lang="cs-CZ" i="1" dirty="0">
                <a:latin typeface="Calibri Light" pitchFamily="34" charset="0"/>
              </a:rPr>
              <a:t> </a:t>
            </a:r>
            <a:r>
              <a:rPr lang="cs-CZ" i="1" dirty="0" err="1">
                <a:latin typeface="Calibri Light" pitchFamily="34" charset="0"/>
              </a:rPr>
              <a:t>their</a:t>
            </a:r>
            <a:r>
              <a:rPr lang="cs-CZ" i="1" dirty="0">
                <a:latin typeface="Calibri Light" pitchFamily="34" charset="0"/>
              </a:rPr>
              <a:t> </a:t>
            </a:r>
            <a:r>
              <a:rPr lang="cs-CZ" i="1" dirty="0" err="1">
                <a:latin typeface="Calibri Light" pitchFamily="34" charset="0"/>
              </a:rPr>
              <a:t>desires</a:t>
            </a:r>
            <a:r>
              <a:rPr lang="cs-CZ" i="1" dirty="0">
                <a:latin typeface="Calibri Light" pitchFamily="34" charset="0"/>
              </a:rPr>
              <a:t> </a:t>
            </a:r>
            <a:r>
              <a:rPr lang="cs-CZ" i="1" dirty="0" err="1">
                <a:latin typeface="Calibri Light" pitchFamily="34" charset="0"/>
              </a:rPr>
              <a:t>and</a:t>
            </a:r>
            <a:r>
              <a:rPr lang="cs-CZ" i="1" dirty="0">
                <a:latin typeface="Calibri Light" pitchFamily="34" charset="0"/>
              </a:rPr>
              <a:t> </a:t>
            </a:r>
            <a:r>
              <a:rPr lang="cs-CZ" i="1" dirty="0" err="1">
                <a:latin typeface="Calibri Light" pitchFamily="34" charset="0"/>
              </a:rPr>
              <a:t>actions</a:t>
            </a:r>
            <a:r>
              <a:rPr lang="cs-CZ" i="1" dirty="0">
                <a:latin typeface="Calibri Light" pitchFamily="34" charset="0"/>
              </a:rPr>
              <a:t> by </a:t>
            </a:r>
            <a:r>
              <a:rPr lang="cs-CZ" i="1" dirty="0" err="1">
                <a:latin typeface="Calibri Light" pitchFamily="34" charset="0"/>
              </a:rPr>
              <a:t>principle</a:t>
            </a:r>
            <a:r>
              <a:rPr lang="cs-CZ" i="1" dirty="0">
                <a:latin typeface="Calibri Light" pitchFamily="34" charset="0"/>
              </a:rPr>
              <a:t>. </a:t>
            </a:r>
            <a:r>
              <a:rPr lang="cs-CZ" dirty="0">
                <a:latin typeface="Calibri Light" pitchFamily="34" charset="0"/>
              </a:rPr>
              <a:t>(</a:t>
            </a:r>
            <a:r>
              <a:rPr lang="cs-CZ" dirty="0" err="1">
                <a:latin typeface="Calibri Light" pitchFamily="34" charset="0"/>
              </a:rPr>
              <a:t>Aristot</a:t>
            </a:r>
            <a:r>
              <a:rPr lang="cs-CZ" dirty="0">
                <a:latin typeface="Calibri Light" pitchFamily="34" charset="0"/>
              </a:rPr>
              <a:t>. Nic. </a:t>
            </a:r>
            <a:r>
              <a:rPr lang="cs-CZ" dirty="0" err="1">
                <a:latin typeface="Calibri Light" pitchFamily="34" charset="0"/>
              </a:rPr>
              <a:t>Eth</a:t>
            </a:r>
            <a:r>
              <a:rPr lang="cs-CZ" dirty="0">
                <a:latin typeface="Calibri Light" pitchFamily="34" charset="0"/>
              </a:rPr>
              <a:t>. 1095a8)</a:t>
            </a:r>
          </a:p>
          <a:p>
            <a:pPr>
              <a:buNone/>
            </a:pPr>
            <a:endParaRPr lang="cs-CZ" dirty="0"/>
          </a:p>
        </p:txBody>
      </p:sp>
    </p:spTree>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dirty="0" err="1">
                <a:latin typeface="Calibri" pitchFamily="34" charset="0"/>
              </a:rPr>
              <a:t>References</a:t>
            </a:r>
            <a:endParaRPr lang="cs-CZ" dirty="0">
              <a:latin typeface="Calibri" pitchFamily="34" charset="0"/>
            </a:endParaRPr>
          </a:p>
        </p:txBody>
      </p:sp>
      <p:sp>
        <p:nvSpPr>
          <p:cNvPr id="3" name="Zástupný symbol pro obsah 2"/>
          <p:cNvSpPr>
            <a:spLocks noGrp="1"/>
          </p:cNvSpPr>
          <p:nvPr>
            <p:ph idx="1"/>
          </p:nvPr>
        </p:nvSpPr>
        <p:spPr>
          <a:xfrm>
            <a:off x="209930" y="1764295"/>
            <a:ext cx="10273541" cy="4990084"/>
          </a:xfrm>
        </p:spPr>
        <p:txBody>
          <a:bodyPr>
            <a:normAutofit/>
          </a:bodyPr>
          <a:lstStyle/>
          <a:p>
            <a:r>
              <a:rPr lang="cs-CZ" dirty="0" err="1">
                <a:latin typeface="Calibri Light" pitchFamily="34" charset="0"/>
              </a:rPr>
              <a:t>Alasdair</a:t>
            </a:r>
            <a:r>
              <a:rPr lang="cs-CZ" dirty="0">
                <a:latin typeface="Calibri Light" pitchFamily="34" charset="0"/>
              </a:rPr>
              <a:t> </a:t>
            </a:r>
            <a:r>
              <a:rPr lang="cs-CZ" dirty="0" err="1">
                <a:latin typeface="Calibri Light" pitchFamily="34" charset="0"/>
              </a:rPr>
              <a:t>MacIntyre</a:t>
            </a:r>
            <a:r>
              <a:rPr lang="cs-CZ" dirty="0">
                <a:latin typeface="Calibri Light" pitchFamily="34" charset="0"/>
              </a:rPr>
              <a:t>. </a:t>
            </a:r>
            <a:r>
              <a:rPr lang="en-US" i="1" dirty="0">
                <a:latin typeface="Calibri Light" pitchFamily="34" charset="0"/>
                <a:hlinkClick r:id="rId2"/>
              </a:rPr>
              <a:t>Ethics and Politics: Selected Essays Vol. II</a:t>
            </a:r>
            <a:r>
              <a:rPr lang="en-US" dirty="0">
                <a:latin typeface="Calibri Light" pitchFamily="34" charset="0"/>
              </a:rPr>
              <a:t>.</a:t>
            </a:r>
            <a:endParaRPr lang="cs-CZ" dirty="0">
              <a:latin typeface="Calibri Light" pitchFamily="34" charset="0"/>
            </a:endParaRPr>
          </a:p>
          <a:p>
            <a:r>
              <a:rPr lang="cs-CZ" dirty="0" err="1">
                <a:latin typeface="Calibri Light" pitchFamily="34" charset="0"/>
              </a:rPr>
              <a:t>Aristotle</a:t>
            </a:r>
            <a:r>
              <a:rPr lang="cs-CZ" dirty="0">
                <a:latin typeface="Calibri Light" pitchFamily="34" charset="0"/>
              </a:rPr>
              <a:t>. </a:t>
            </a:r>
            <a:r>
              <a:rPr lang="cs-CZ" dirty="0" err="1">
                <a:latin typeface="Calibri Light" pitchFamily="34" charset="0"/>
                <a:hlinkClick r:id="rId3"/>
              </a:rPr>
              <a:t>Ethics</a:t>
            </a:r>
            <a:r>
              <a:rPr lang="cs-CZ" dirty="0">
                <a:latin typeface="Calibri Light" pitchFamily="34" charset="0"/>
                <a:hlinkClick r:id="rId3"/>
              </a:rPr>
              <a:t> – </a:t>
            </a:r>
            <a:r>
              <a:rPr lang="cs-CZ" dirty="0" err="1">
                <a:latin typeface="Calibri Light" pitchFamily="34" charset="0"/>
                <a:hlinkClick r:id="rId3"/>
              </a:rPr>
              <a:t>Magna</a:t>
            </a:r>
            <a:r>
              <a:rPr lang="cs-CZ" dirty="0">
                <a:latin typeface="Calibri Light" pitchFamily="34" charset="0"/>
                <a:hlinkClick r:id="rId3"/>
              </a:rPr>
              <a:t> </a:t>
            </a:r>
            <a:r>
              <a:rPr lang="cs-CZ" dirty="0" err="1">
                <a:latin typeface="Calibri Light" pitchFamily="34" charset="0"/>
                <a:hlinkClick r:id="rId3"/>
              </a:rPr>
              <a:t>Moralia</a:t>
            </a:r>
            <a:r>
              <a:rPr lang="cs-CZ" dirty="0">
                <a:latin typeface="Calibri Light" pitchFamily="34" charset="0"/>
                <a:hlinkClick r:id="rId3"/>
              </a:rPr>
              <a:t>. </a:t>
            </a:r>
            <a:r>
              <a:rPr lang="cs-CZ" dirty="0" err="1">
                <a:latin typeface="Calibri Light" pitchFamily="34" charset="0"/>
                <a:hlinkClick r:id="rId3"/>
              </a:rPr>
              <a:t>Ethica</a:t>
            </a:r>
            <a:r>
              <a:rPr lang="cs-CZ" dirty="0">
                <a:latin typeface="Calibri Light" pitchFamily="34" charset="0"/>
                <a:hlinkClick r:id="rId3"/>
              </a:rPr>
              <a:t> </a:t>
            </a:r>
            <a:r>
              <a:rPr lang="cs-CZ" dirty="0" err="1">
                <a:latin typeface="Calibri Light" pitchFamily="34" charset="0"/>
                <a:hlinkClick r:id="rId3"/>
              </a:rPr>
              <a:t>Eudemia</a:t>
            </a:r>
            <a:r>
              <a:rPr lang="cs-CZ" dirty="0">
                <a:latin typeface="Calibri Light" pitchFamily="34" charset="0"/>
                <a:hlinkClick r:id="rId3"/>
              </a:rPr>
              <a:t>. De </a:t>
            </a:r>
            <a:r>
              <a:rPr lang="cs-CZ" dirty="0" err="1">
                <a:latin typeface="Calibri Light" pitchFamily="34" charset="0"/>
                <a:hlinkClick r:id="rId3"/>
              </a:rPr>
              <a:t>Virtutibus</a:t>
            </a:r>
            <a:r>
              <a:rPr lang="cs-CZ" dirty="0">
                <a:latin typeface="Calibri Light" pitchFamily="34" charset="0"/>
                <a:hlinkClick r:id="rId3"/>
              </a:rPr>
              <a:t> </a:t>
            </a:r>
            <a:r>
              <a:rPr lang="cs-CZ" dirty="0" err="1">
                <a:latin typeface="Calibri Light" pitchFamily="34" charset="0"/>
                <a:hlinkClick r:id="rId3"/>
              </a:rPr>
              <a:t>et</a:t>
            </a:r>
            <a:r>
              <a:rPr lang="cs-CZ" dirty="0">
                <a:latin typeface="Calibri Light" pitchFamily="34" charset="0"/>
                <a:hlinkClick r:id="rId3"/>
              </a:rPr>
              <a:t> </a:t>
            </a:r>
            <a:r>
              <a:rPr lang="cs-CZ" dirty="0" err="1">
                <a:latin typeface="Calibri Light" pitchFamily="34" charset="0"/>
                <a:hlinkClick r:id="rId3"/>
              </a:rPr>
              <a:t>Vitiis</a:t>
            </a:r>
            <a:r>
              <a:rPr lang="cs-CZ" dirty="0">
                <a:latin typeface="Calibri Light" pitchFamily="34" charset="0"/>
              </a:rPr>
              <a:t>.</a:t>
            </a:r>
          </a:p>
          <a:p>
            <a:r>
              <a:rPr lang="cs-CZ" dirty="0">
                <a:latin typeface="Calibri Light" pitchFamily="34" charset="0"/>
                <a:hlinkClick r:id="rId4"/>
              </a:rPr>
              <a:t>http://www.</a:t>
            </a:r>
            <a:r>
              <a:rPr lang="cs-CZ" dirty="0" err="1">
                <a:latin typeface="Calibri Light" pitchFamily="34" charset="0"/>
                <a:hlinkClick r:id="rId4"/>
              </a:rPr>
              <a:t>answers.com</a:t>
            </a:r>
            <a:r>
              <a:rPr lang="cs-CZ" dirty="0">
                <a:latin typeface="Calibri Light" pitchFamily="34" charset="0"/>
                <a:hlinkClick r:id="rId4"/>
              </a:rPr>
              <a:t>/</a:t>
            </a:r>
            <a:r>
              <a:rPr lang="cs-CZ" dirty="0" err="1">
                <a:latin typeface="Calibri Light" pitchFamily="34" charset="0"/>
                <a:hlinkClick r:id="rId4"/>
              </a:rPr>
              <a:t>topic</a:t>
            </a:r>
            <a:r>
              <a:rPr lang="cs-CZ" dirty="0">
                <a:latin typeface="Calibri Light" pitchFamily="34" charset="0"/>
                <a:hlinkClick r:id="rId4"/>
              </a:rPr>
              <a:t>/</a:t>
            </a:r>
            <a:r>
              <a:rPr lang="cs-CZ" dirty="0" err="1">
                <a:latin typeface="Calibri Light" pitchFamily="34" charset="0"/>
                <a:hlinkClick r:id="rId4"/>
              </a:rPr>
              <a:t>arete</a:t>
            </a:r>
            <a:r>
              <a:rPr lang="cs-CZ" dirty="0">
                <a:latin typeface="Calibri Light" pitchFamily="34" charset="0"/>
                <a:hlinkClick r:id="rId4"/>
              </a:rPr>
              <a:t>-1</a:t>
            </a:r>
            <a:endParaRPr lang="cs-CZ" dirty="0">
              <a:latin typeface="Calibri Light" pitchFamily="34" charset="0"/>
            </a:endParaRPr>
          </a:p>
          <a:p>
            <a:r>
              <a:rPr lang="cs-CZ" dirty="0">
                <a:latin typeface="Calibri Light" pitchFamily="34" charset="0"/>
                <a:hlinkClick r:id="rId5"/>
              </a:rPr>
              <a:t>https://archive.org/details/meno_cc_librivox</a:t>
            </a:r>
            <a:endParaRPr lang="cs-CZ" dirty="0">
              <a:latin typeface="Calibri Light" pitchFamily="34" charset="0"/>
            </a:endParaRPr>
          </a:p>
          <a:p>
            <a:r>
              <a:rPr lang="cs-CZ" dirty="0" err="1">
                <a:latin typeface="Calibri Light" pitchFamily="34" charset="0"/>
              </a:rPr>
              <a:t>Introduction</a:t>
            </a:r>
            <a:r>
              <a:rPr lang="cs-CZ" dirty="0">
                <a:latin typeface="Calibri Light" pitchFamily="34" charset="0"/>
              </a:rPr>
              <a:t> to </a:t>
            </a:r>
            <a:r>
              <a:rPr lang="cs-CZ" dirty="0" err="1">
                <a:latin typeface="Calibri Light" pitchFamily="34" charset="0"/>
              </a:rPr>
              <a:t>Ethics</a:t>
            </a:r>
            <a:r>
              <a:rPr lang="cs-CZ" dirty="0">
                <a:latin typeface="Calibri Light" pitchFamily="34" charset="0"/>
              </a:rPr>
              <a:t>: </a:t>
            </a:r>
            <a:r>
              <a:rPr lang="cs-CZ" dirty="0">
                <a:latin typeface="Calibri Light" pitchFamily="34" charset="0"/>
                <a:hlinkClick r:id="rId6"/>
              </a:rPr>
              <a:t>http://youtu.be/3_t4obUc51A</a:t>
            </a:r>
            <a:endParaRPr lang="cs-CZ" dirty="0">
              <a:latin typeface="Calibri Light" pitchFamily="34" charset="0"/>
            </a:endParaRPr>
          </a:p>
          <a:p>
            <a:r>
              <a:rPr lang="en-US" dirty="0">
                <a:latin typeface="Calibri Light" pitchFamily="34" charset="0"/>
                <a:hlinkClick r:id="rId7"/>
              </a:rPr>
              <a:t>Plato</a:t>
            </a:r>
            <a:r>
              <a:rPr lang="cs-CZ" dirty="0">
                <a:latin typeface="Calibri Light" pitchFamily="34" charset="0"/>
              </a:rPr>
              <a:t>; </a:t>
            </a:r>
            <a:r>
              <a:rPr lang="en-US" dirty="0">
                <a:latin typeface="Calibri Light" pitchFamily="34" charset="0"/>
                <a:hlinkClick r:id="rId8"/>
              </a:rPr>
              <a:t>The </a:t>
            </a:r>
            <a:r>
              <a:rPr lang="cs-CZ" dirty="0" err="1">
                <a:latin typeface="Calibri Light" pitchFamily="34" charset="0"/>
                <a:hlinkClick r:id="rId8"/>
              </a:rPr>
              <a:t>Allegory</a:t>
            </a:r>
            <a:r>
              <a:rPr lang="en-US" dirty="0">
                <a:latin typeface="Calibri Light" pitchFamily="34" charset="0"/>
                <a:hlinkClick r:id="rId8"/>
              </a:rPr>
              <a:t> of the Cave</a:t>
            </a:r>
            <a:br>
              <a:rPr lang="cs-CZ" dirty="0">
                <a:latin typeface="Calibri Light" pitchFamily="34" charset="0"/>
                <a:hlinkClick r:id="rId8"/>
              </a:rPr>
            </a:br>
            <a:r>
              <a:rPr lang="en-US" dirty="0">
                <a:latin typeface="Calibri Light" pitchFamily="34" charset="0"/>
                <a:hlinkClick r:id="rId8"/>
              </a:rPr>
              <a:t>(The Constitution</a:t>
            </a:r>
            <a:r>
              <a:rPr lang="cs-CZ" dirty="0">
                <a:latin typeface="Calibri Light" pitchFamily="34" charset="0"/>
                <a:hlinkClick r:id="rId8"/>
              </a:rPr>
              <a:t>/</a:t>
            </a:r>
            <a:r>
              <a:rPr lang="cs-CZ" dirty="0" err="1">
                <a:latin typeface="Calibri Light" pitchFamily="34" charset="0"/>
                <a:hlinkClick r:id="rId8"/>
              </a:rPr>
              <a:t>Republic</a:t>
            </a:r>
            <a:r>
              <a:rPr lang="cs-CZ" dirty="0">
                <a:latin typeface="Calibri Light" pitchFamily="34" charset="0"/>
                <a:hlinkClick r:id="rId8"/>
              </a:rPr>
              <a:t>, VII</a:t>
            </a:r>
            <a:r>
              <a:rPr lang="en-US" dirty="0">
                <a:latin typeface="Calibri Light" pitchFamily="34" charset="0"/>
                <a:hlinkClick r:id="rId8"/>
              </a:rPr>
              <a:t>)</a:t>
            </a:r>
            <a:endParaRPr lang="cs-CZ" dirty="0">
              <a:latin typeface="Calibri Light" pitchFamily="34" charset="0"/>
            </a:endParaRPr>
          </a:p>
        </p:txBody>
      </p:sp>
    </p:spTree>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ctrTitle"/>
          </p:nvPr>
        </p:nvSpPr>
        <p:spPr>
          <a:xfrm>
            <a:off x="802005" y="1716436"/>
            <a:ext cx="9089390" cy="3016902"/>
          </a:xfrm>
        </p:spPr>
        <p:txBody>
          <a:bodyPr>
            <a:normAutofit/>
          </a:bodyPr>
          <a:lstStyle/>
          <a:p>
            <a:r>
              <a:rPr lang="cs-CZ" sz="4000" b="1" dirty="0" err="1">
                <a:latin typeface="Calibri" pitchFamily="34" charset="0"/>
              </a:rPr>
              <a:t>Virtue</a:t>
            </a:r>
            <a:r>
              <a:rPr lang="cs-CZ" sz="4000" b="1" dirty="0">
                <a:latin typeface="Calibri" pitchFamily="34" charset="0"/>
              </a:rPr>
              <a:t> </a:t>
            </a:r>
            <a:r>
              <a:rPr lang="cs-CZ" sz="4000" b="1" dirty="0" err="1">
                <a:latin typeface="Calibri" pitchFamily="34" charset="0"/>
              </a:rPr>
              <a:t>Ethics</a:t>
            </a:r>
            <a:br>
              <a:rPr lang="cs-CZ" sz="4000" b="1" dirty="0">
                <a:latin typeface="Calibri" pitchFamily="34" charset="0"/>
              </a:rPr>
            </a:br>
            <a:r>
              <a:rPr lang="cs-CZ" sz="4000" dirty="0">
                <a:latin typeface="Calibri" pitchFamily="34" charset="0"/>
              </a:rPr>
              <a:t>To </a:t>
            </a:r>
            <a:r>
              <a:rPr lang="cs-CZ" sz="4000" dirty="0" err="1">
                <a:latin typeface="Calibri" pitchFamily="34" charset="0"/>
              </a:rPr>
              <a:t>the</a:t>
            </a:r>
            <a:r>
              <a:rPr lang="cs-CZ" sz="4000" dirty="0">
                <a:latin typeface="Calibri" pitchFamily="34" charset="0"/>
              </a:rPr>
              <a:t> </a:t>
            </a:r>
            <a:r>
              <a:rPr lang="cs-CZ" sz="4000" dirty="0" err="1">
                <a:latin typeface="Calibri" pitchFamily="34" charset="0"/>
              </a:rPr>
              <a:t>Sources</a:t>
            </a:r>
            <a:r>
              <a:rPr lang="cs-CZ" sz="4000" dirty="0">
                <a:latin typeface="Calibri" pitchFamily="34" charset="0"/>
              </a:rPr>
              <a:t> </a:t>
            </a:r>
            <a:r>
              <a:rPr lang="cs-CZ" sz="4000" dirty="0" err="1">
                <a:latin typeface="Calibri" pitchFamily="34" charset="0"/>
              </a:rPr>
              <a:t>of</a:t>
            </a:r>
            <a:r>
              <a:rPr lang="cs-CZ" sz="4000" dirty="0">
                <a:latin typeface="Calibri" pitchFamily="34" charset="0"/>
              </a:rPr>
              <a:t> </a:t>
            </a:r>
            <a:r>
              <a:rPr lang="cs-CZ" sz="4000" dirty="0" err="1">
                <a:latin typeface="Calibri" pitchFamily="34" charset="0"/>
              </a:rPr>
              <a:t>our</a:t>
            </a:r>
            <a:r>
              <a:rPr lang="cs-CZ" sz="4000" dirty="0">
                <a:latin typeface="Calibri" pitchFamily="34" charset="0"/>
              </a:rPr>
              <a:t> </a:t>
            </a:r>
            <a:r>
              <a:rPr lang="cs-CZ" sz="4000" dirty="0" err="1">
                <a:latin typeface="Calibri" pitchFamily="34" charset="0"/>
              </a:rPr>
              <a:t>Actions</a:t>
            </a:r>
            <a:br>
              <a:rPr lang="cs-CZ" sz="4000" dirty="0">
                <a:latin typeface="Calibri" pitchFamily="34" charset="0"/>
              </a:rPr>
            </a:br>
            <a:endParaRPr lang="cs-CZ" sz="4000" b="1" dirty="0">
              <a:latin typeface="Calibri" pitchFamily="34" charset="0"/>
            </a:endParaRPr>
          </a:p>
        </p:txBody>
      </p:sp>
      <p:sp>
        <p:nvSpPr>
          <p:cNvPr id="3" name="Podnadpis 2"/>
          <p:cNvSpPr>
            <a:spLocks noGrp="1"/>
          </p:cNvSpPr>
          <p:nvPr>
            <p:ph type="subTitle" idx="1"/>
          </p:nvPr>
        </p:nvSpPr>
        <p:spPr>
          <a:xfrm>
            <a:off x="2230954" y="4812729"/>
            <a:ext cx="7485380" cy="1932323"/>
          </a:xfrm>
        </p:spPr>
        <p:txBody>
          <a:bodyPr/>
          <a:lstStyle/>
          <a:p>
            <a:pPr algn="r"/>
            <a:r>
              <a:rPr lang="cs-CZ" dirty="0"/>
              <a:t>Zuzana Svobodová</a:t>
            </a:r>
          </a:p>
        </p:txBody>
      </p:sp>
    </p:spTree>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0502" y="1081379"/>
            <a:ext cx="9624060" cy="1260211"/>
          </a:xfrm>
        </p:spPr>
        <p:txBody>
          <a:bodyPr>
            <a:normAutofit/>
          </a:bodyPr>
          <a:lstStyle/>
          <a:p>
            <a:r>
              <a:rPr lang="en-US" dirty="0">
                <a:latin typeface="Calibri" pitchFamily="34" charset="0"/>
              </a:rPr>
              <a:t>After this </a:t>
            </a:r>
            <a:r>
              <a:rPr lang="cs-CZ" dirty="0">
                <a:latin typeface="Calibri" pitchFamily="34" charset="0"/>
              </a:rPr>
              <a:t>part </a:t>
            </a:r>
            <a:r>
              <a:rPr lang="cs-CZ" dirty="0" err="1">
                <a:latin typeface="Calibri" pitchFamily="34" charset="0"/>
              </a:rPr>
              <a:t>of</a:t>
            </a:r>
            <a:r>
              <a:rPr lang="cs-CZ" dirty="0">
                <a:latin typeface="Calibri" pitchFamily="34" charset="0"/>
              </a:rPr>
              <a:t> </a:t>
            </a:r>
            <a:r>
              <a:rPr lang="cs-CZ" dirty="0" err="1">
                <a:latin typeface="Calibri" pitchFamily="34" charset="0"/>
              </a:rPr>
              <a:t>course</a:t>
            </a:r>
            <a:r>
              <a:rPr lang="en-US" dirty="0">
                <a:latin typeface="Calibri" pitchFamily="34" charset="0"/>
              </a:rPr>
              <a:t>, you should be able to answer the following questions:</a:t>
            </a:r>
            <a:endParaRPr lang="cs-CZ" dirty="0">
              <a:latin typeface="Calibri" pitchFamily="34" charset="0"/>
            </a:endParaRPr>
          </a:p>
        </p:txBody>
      </p:sp>
      <p:sp>
        <p:nvSpPr>
          <p:cNvPr id="3" name="Zástupný symbol pro obsah 2"/>
          <p:cNvSpPr>
            <a:spLocks noGrp="1"/>
          </p:cNvSpPr>
          <p:nvPr>
            <p:ph idx="1"/>
          </p:nvPr>
        </p:nvSpPr>
        <p:spPr>
          <a:xfrm>
            <a:off x="462557" y="2589750"/>
            <a:ext cx="9624060" cy="4799767"/>
          </a:xfrm>
        </p:spPr>
        <p:txBody>
          <a:bodyPr>
            <a:normAutofit/>
          </a:bodyPr>
          <a:lstStyle/>
          <a:p>
            <a:r>
              <a:rPr lang="en-US" dirty="0">
                <a:latin typeface="Calibri Light" pitchFamily="34" charset="0"/>
              </a:rPr>
              <a:t>What is </a:t>
            </a:r>
            <a:r>
              <a:rPr lang="en-US" dirty="0">
                <a:latin typeface="Calibri Light" pitchFamily="34" charset="0"/>
                <a:cs typeface="Times New Roman"/>
              </a:rPr>
              <a:t>»</a:t>
            </a:r>
            <a:r>
              <a:rPr lang="cs-CZ" dirty="0" err="1">
                <a:latin typeface="Calibri Light" pitchFamily="34" charset="0"/>
              </a:rPr>
              <a:t>virtue</a:t>
            </a:r>
            <a:r>
              <a:rPr lang="cs-CZ" dirty="0">
                <a:latin typeface="Calibri Light" pitchFamily="34" charset="0"/>
              </a:rPr>
              <a:t> </a:t>
            </a:r>
            <a:r>
              <a:rPr lang="cs-CZ" dirty="0" err="1">
                <a:latin typeface="Calibri Light" pitchFamily="34" charset="0"/>
              </a:rPr>
              <a:t>ethics</a:t>
            </a:r>
            <a:r>
              <a:rPr lang="en-US" dirty="0">
                <a:latin typeface="Calibri Light" pitchFamily="34" charset="0"/>
                <a:cs typeface="Times New Roman"/>
              </a:rPr>
              <a:t>«</a:t>
            </a:r>
            <a:r>
              <a:rPr lang="cs-CZ" dirty="0">
                <a:latin typeface="Calibri Light" pitchFamily="34" charset="0"/>
              </a:rPr>
              <a:t>?</a:t>
            </a:r>
          </a:p>
          <a:p>
            <a:r>
              <a:rPr lang="en-US" dirty="0">
                <a:latin typeface="Calibri Light" pitchFamily="34" charset="0"/>
              </a:rPr>
              <a:t>What is</a:t>
            </a:r>
            <a:r>
              <a:rPr lang="cs-CZ" dirty="0">
                <a:latin typeface="Calibri Light" pitchFamily="34" charset="0"/>
              </a:rPr>
              <a:t> </a:t>
            </a:r>
            <a:r>
              <a:rPr lang="en-US" dirty="0">
                <a:latin typeface="Calibri Light" pitchFamily="34" charset="0"/>
                <a:cs typeface="Times New Roman"/>
              </a:rPr>
              <a:t>»</a:t>
            </a:r>
            <a:r>
              <a:rPr lang="en-US" cap="small" dirty="0" err="1">
                <a:latin typeface="Calibri Light" pitchFamily="34" charset="0"/>
              </a:rPr>
              <a:t>aret</a:t>
            </a:r>
            <a:r>
              <a:rPr lang="cs-CZ" cap="small" dirty="0">
                <a:latin typeface="Calibri Light" pitchFamily="34" charset="0"/>
              </a:rPr>
              <a:t>é</a:t>
            </a:r>
            <a:r>
              <a:rPr lang="en-US" dirty="0">
                <a:latin typeface="Calibri Light" pitchFamily="34" charset="0"/>
                <a:cs typeface="Times New Roman"/>
              </a:rPr>
              <a:t>«</a:t>
            </a:r>
            <a:r>
              <a:rPr lang="en-US" dirty="0">
                <a:latin typeface="Calibri Light" pitchFamily="34" charset="0"/>
              </a:rPr>
              <a:t> and how</a:t>
            </a:r>
            <a:r>
              <a:rPr lang="cs-CZ" dirty="0">
                <a:latin typeface="Calibri Light" pitchFamily="34" charset="0"/>
              </a:rPr>
              <a:t> </a:t>
            </a:r>
            <a:r>
              <a:rPr lang="cs-CZ" dirty="0" err="1">
                <a:latin typeface="Calibri Light" pitchFamily="34" charset="0"/>
              </a:rPr>
              <a:t>is</a:t>
            </a:r>
            <a:r>
              <a:rPr lang="en-US" dirty="0">
                <a:latin typeface="Calibri Light" pitchFamily="34" charset="0"/>
              </a:rPr>
              <a:t> it </a:t>
            </a:r>
            <a:r>
              <a:rPr lang="cs-CZ" dirty="0" err="1">
                <a:latin typeface="Calibri Light" pitchFamily="34" charset="0"/>
              </a:rPr>
              <a:t>obtained</a:t>
            </a:r>
            <a:r>
              <a:rPr lang="cs-CZ" dirty="0">
                <a:latin typeface="Calibri Light" pitchFamily="34" charset="0"/>
              </a:rPr>
              <a:t>?</a:t>
            </a:r>
          </a:p>
          <a:p>
            <a:r>
              <a:rPr lang="en-US" dirty="0">
                <a:latin typeface="Calibri Light" pitchFamily="34" charset="0"/>
              </a:rPr>
              <a:t>What are </a:t>
            </a:r>
            <a:r>
              <a:rPr lang="en-US" dirty="0">
                <a:latin typeface="Calibri Light" pitchFamily="34" charset="0"/>
                <a:cs typeface="Times New Roman"/>
              </a:rPr>
              <a:t>»</a:t>
            </a:r>
            <a:r>
              <a:rPr lang="en-US" i="1" dirty="0" err="1">
                <a:latin typeface="Calibri Light" pitchFamily="34" charset="0"/>
              </a:rPr>
              <a:t>virtutes</a:t>
            </a:r>
            <a:r>
              <a:rPr lang="en-US" i="1" dirty="0">
                <a:latin typeface="Calibri Light" pitchFamily="34" charset="0"/>
              </a:rPr>
              <a:t> </a:t>
            </a:r>
            <a:r>
              <a:rPr lang="en-US" i="1" dirty="0" err="1">
                <a:latin typeface="Calibri Light" pitchFamily="34" charset="0"/>
              </a:rPr>
              <a:t>cardinales</a:t>
            </a:r>
            <a:r>
              <a:rPr lang="en-US" dirty="0">
                <a:latin typeface="Calibri Light" pitchFamily="34" charset="0"/>
                <a:cs typeface="Times New Roman"/>
              </a:rPr>
              <a:t>«</a:t>
            </a:r>
            <a:r>
              <a:rPr lang="en-US" dirty="0">
                <a:latin typeface="Calibri Light" pitchFamily="34" charset="0"/>
              </a:rPr>
              <a:t>? </a:t>
            </a:r>
            <a:endParaRPr lang="cs-CZ" dirty="0">
              <a:latin typeface="Calibri Light" pitchFamily="34" charset="0"/>
            </a:endParaRPr>
          </a:p>
          <a:p>
            <a:pPr>
              <a:buNone/>
            </a:pPr>
            <a:endParaRPr lang="cs-CZ" dirty="0">
              <a:latin typeface="Calibri Light" pitchFamily="34" charset="0"/>
            </a:endParaRPr>
          </a:p>
        </p:txBody>
      </p:sp>
    </p:spTree>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The</a:t>
            </a:r>
            <a:r>
              <a:rPr lang="cs-CZ" dirty="0">
                <a:latin typeface="Calibri" pitchFamily="34" charset="0"/>
              </a:rPr>
              <a:t> </a:t>
            </a:r>
            <a:r>
              <a:rPr lang="cs-CZ" dirty="0" err="1">
                <a:latin typeface="Calibri" pitchFamily="34" charset="0"/>
              </a:rPr>
              <a:t>Four</a:t>
            </a:r>
            <a:r>
              <a:rPr lang="cs-CZ" dirty="0">
                <a:latin typeface="Calibri" pitchFamily="34" charset="0"/>
              </a:rPr>
              <a:t> </a:t>
            </a:r>
            <a:r>
              <a:rPr lang="cs-CZ" dirty="0" err="1">
                <a:latin typeface="Calibri" pitchFamily="34" charset="0"/>
              </a:rPr>
              <a:t>Levels</a:t>
            </a:r>
            <a:r>
              <a:rPr lang="cs-CZ" dirty="0">
                <a:latin typeface="Calibri" pitchFamily="34" charset="0"/>
              </a:rPr>
              <a:t> </a:t>
            </a:r>
            <a:r>
              <a:rPr lang="cs-CZ" dirty="0" err="1">
                <a:latin typeface="Calibri" pitchFamily="34" charset="0"/>
              </a:rPr>
              <a:t>of</a:t>
            </a:r>
            <a:r>
              <a:rPr lang="cs-CZ" dirty="0">
                <a:latin typeface="Calibri" pitchFamily="34" charset="0"/>
              </a:rPr>
              <a:t> </a:t>
            </a:r>
            <a:r>
              <a:rPr lang="cs-CZ" dirty="0" err="1">
                <a:latin typeface="Calibri" pitchFamily="34" charset="0"/>
              </a:rPr>
              <a:t>Moral</a:t>
            </a:r>
            <a:r>
              <a:rPr lang="cs-CZ" dirty="0">
                <a:latin typeface="Calibri" pitchFamily="34" charset="0"/>
              </a:rPr>
              <a:t> </a:t>
            </a:r>
            <a:r>
              <a:rPr lang="cs-CZ" dirty="0" err="1">
                <a:latin typeface="Calibri" pitchFamily="34" charset="0"/>
              </a:rPr>
              <a:t>Discourse</a:t>
            </a:r>
            <a:endParaRPr lang="cs-CZ" dirty="0">
              <a:latin typeface="Calibri" pitchFamily="34" charset="0"/>
            </a:endParaRPr>
          </a:p>
        </p:txBody>
      </p:sp>
      <p:graphicFrame>
        <p:nvGraphicFramePr>
          <p:cNvPr id="4" name="Zástupný symbol pro obsah 3"/>
          <p:cNvGraphicFramePr>
            <a:graphicFrameLocks noGrp="1"/>
          </p:cNvGraphicFramePr>
          <p:nvPr>
            <p:ph idx="1"/>
          </p:nvPr>
        </p:nvGraphicFramePr>
        <p:xfrm>
          <a:off x="534670" y="1764295"/>
          <a:ext cx="9624060" cy="5271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ipsa 4"/>
          <p:cNvSpPr/>
          <p:nvPr/>
        </p:nvSpPr>
        <p:spPr>
          <a:xfrm>
            <a:off x="3537284" y="3272589"/>
            <a:ext cx="3765884" cy="1106906"/>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Normative </a:t>
            </a:r>
            <a:r>
              <a:rPr lang="cs-CZ" dirty="0" err="1">
                <a:latin typeface="Calibri" pitchFamily="34" charset="0"/>
              </a:rPr>
              <a:t>Ethics</a:t>
            </a:r>
            <a:endParaRPr lang="cs-CZ" dirty="0">
              <a:latin typeface="Calibri" pitchFamily="34" charset="0"/>
            </a:endParaRPr>
          </a:p>
        </p:txBody>
      </p:sp>
      <p:sp>
        <p:nvSpPr>
          <p:cNvPr id="3" name="Zástupný symbol pro obsah 2"/>
          <p:cNvSpPr>
            <a:spLocks noGrp="1"/>
          </p:cNvSpPr>
          <p:nvPr>
            <p:ph idx="1"/>
          </p:nvPr>
        </p:nvSpPr>
        <p:spPr/>
        <p:txBody>
          <a:bodyPr/>
          <a:lstStyle/>
          <a:p>
            <a:r>
              <a:rPr lang="cs-CZ" dirty="0" err="1">
                <a:latin typeface="Calibri Light" pitchFamily="34" charset="0"/>
              </a:rPr>
              <a:t>The</a:t>
            </a:r>
            <a:r>
              <a:rPr lang="cs-CZ" dirty="0">
                <a:latin typeface="Calibri Light" pitchFamily="34" charset="0"/>
              </a:rPr>
              <a:t> </a:t>
            </a:r>
            <a:r>
              <a:rPr lang="cs-CZ" dirty="0" err="1">
                <a:latin typeface="Calibri Light" pitchFamily="34" charset="0"/>
              </a:rPr>
              <a:t>branch</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ethics</a:t>
            </a:r>
            <a:r>
              <a:rPr lang="cs-CZ" dirty="0">
                <a:latin typeface="Calibri Light" pitchFamily="34" charset="0"/>
              </a:rPr>
              <a:t> </a:t>
            </a:r>
            <a:r>
              <a:rPr lang="cs-CZ" dirty="0" err="1">
                <a:latin typeface="Calibri Light" pitchFamily="34" charset="0"/>
              </a:rPr>
              <a:t>having</a:t>
            </a:r>
            <a:r>
              <a:rPr lang="cs-CZ" dirty="0">
                <a:latin typeface="Calibri Light" pitchFamily="34" charset="0"/>
              </a:rPr>
              <a:t> to do </a:t>
            </a:r>
            <a:r>
              <a:rPr lang="cs-CZ" dirty="0" err="1">
                <a:latin typeface="Calibri Light" pitchFamily="34" charset="0"/>
              </a:rPr>
              <a:t>with</a:t>
            </a:r>
            <a:r>
              <a:rPr lang="cs-CZ" dirty="0">
                <a:latin typeface="Calibri Light" pitchFamily="34" charset="0"/>
              </a:rPr>
              <a:t> </a:t>
            </a:r>
            <a:r>
              <a:rPr lang="cs-CZ" b="1" dirty="0" err="1">
                <a:latin typeface="Calibri Light" pitchFamily="34" charset="0"/>
              </a:rPr>
              <a:t>standards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right</a:t>
            </a:r>
            <a:r>
              <a:rPr lang="cs-CZ" dirty="0">
                <a:latin typeface="Calibri Light" pitchFamily="34" charset="0"/>
              </a:rPr>
              <a:t> </a:t>
            </a:r>
            <a:r>
              <a:rPr lang="cs-CZ" dirty="0" err="1">
                <a:latin typeface="Calibri Light" pitchFamily="34" charset="0"/>
              </a:rPr>
              <a:t>or</a:t>
            </a:r>
            <a:r>
              <a:rPr lang="cs-CZ" dirty="0">
                <a:latin typeface="Calibri Light" pitchFamily="34" charset="0"/>
              </a:rPr>
              <a:t> </a:t>
            </a:r>
            <a:r>
              <a:rPr lang="cs-CZ" dirty="0" err="1">
                <a:latin typeface="Calibri Light" pitchFamily="34" charset="0"/>
              </a:rPr>
              <a:t>wrong</a:t>
            </a:r>
            <a:r>
              <a:rPr lang="cs-CZ" dirty="0">
                <a:latin typeface="Calibri Light" pitchFamily="34" charset="0"/>
              </a:rPr>
              <a:t>.</a:t>
            </a:r>
          </a:p>
          <a:p>
            <a:pPr>
              <a:buNone/>
            </a:pPr>
            <a:endParaRPr lang="cs-CZ" dirty="0">
              <a:latin typeface="Calibri Light" pitchFamily="34" charset="0"/>
            </a:endParaRPr>
          </a:p>
        </p:txBody>
      </p:sp>
    </p:spTree>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17243" t="6720" r="15191" b="19361"/>
          <a:stretch>
            <a:fillRect/>
          </a:stretch>
        </p:blipFill>
        <p:spPr bwMode="auto">
          <a:xfrm>
            <a:off x="2" y="0"/>
            <a:ext cx="10693399" cy="7561263"/>
          </a:xfrm>
          <a:prstGeom prst="rect">
            <a:avLst/>
          </a:prstGeom>
          <a:noFill/>
          <a:ln w="9525">
            <a:noFill/>
            <a:miter lim="800000"/>
            <a:headEnd/>
            <a:tailEnd/>
          </a:ln>
        </p:spPr>
      </p:pic>
      <p:sp>
        <p:nvSpPr>
          <p:cNvPr id="3" name="Elipsa 2"/>
          <p:cNvSpPr/>
          <p:nvPr/>
        </p:nvSpPr>
        <p:spPr>
          <a:xfrm>
            <a:off x="7283515" y="922514"/>
            <a:ext cx="1178931" cy="4763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cs-CZ"/>
          </a:p>
        </p:txBody>
      </p:sp>
    </p:spTree>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Value</a:t>
            </a:r>
            <a:r>
              <a:rPr lang="cs-CZ" dirty="0">
                <a:latin typeface="Calibri" pitchFamily="34" charset="0"/>
              </a:rPr>
              <a:t> </a:t>
            </a:r>
            <a:r>
              <a:rPr lang="cs-CZ" dirty="0" err="1">
                <a:latin typeface="Calibri" pitchFamily="34" charset="0"/>
              </a:rPr>
              <a:t>Theory</a:t>
            </a:r>
            <a:r>
              <a:rPr lang="cs-CZ" dirty="0">
                <a:latin typeface="Calibri" pitchFamily="34" charset="0"/>
              </a:rPr>
              <a:t> </a:t>
            </a:r>
          </a:p>
        </p:txBody>
      </p:sp>
      <p:sp>
        <p:nvSpPr>
          <p:cNvPr id="3" name="Zástupný symbol pro obsah 2"/>
          <p:cNvSpPr>
            <a:spLocks noGrp="1"/>
          </p:cNvSpPr>
          <p:nvPr>
            <p:ph idx="1"/>
          </p:nvPr>
        </p:nvSpPr>
        <p:spPr>
          <a:xfrm>
            <a:off x="534670" y="1764295"/>
            <a:ext cx="8264614" cy="4990084"/>
          </a:xfrm>
        </p:spPr>
        <p:txBody>
          <a:bodyPr>
            <a:normAutofit/>
          </a:bodyPr>
          <a:lstStyle/>
          <a:p>
            <a:r>
              <a:rPr lang="cs-CZ" dirty="0" err="1">
                <a:latin typeface="Calibri Light" pitchFamily="34" charset="0"/>
              </a:rPr>
              <a:t>The</a:t>
            </a:r>
            <a:r>
              <a:rPr lang="cs-CZ" dirty="0">
                <a:latin typeface="Calibri Light" pitchFamily="34" charset="0"/>
              </a:rPr>
              <a:t> </a:t>
            </a:r>
            <a:r>
              <a:rPr lang="cs-CZ" dirty="0" err="1">
                <a:latin typeface="Calibri Light" pitchFamily="34" charset="0"/>
              </a:rPr>
              <a:t>portion</a:t>
            </a:r>
            <a:r>
              <a:rPr lang="cs-CZ" dirty="0">
                <a:latin typeface="Calibri Light" pitchFamily="34" charset="0"/>
              </a:rPr>
              <a:t> </a:t>
            </a:r>
            <a:r>
              <a:rPr lang="cs-CZ" dirty="0" err="1">
                <a:latin typeface="Calibri Light" pitchFamily="34" charset="0"/>
              </a:rPr>
              <a:t>of</a:t>
            </a:r>
            <a:r>
              <a:rPr lang="cs-CZ" dirty="0">
                <a:latin typeface="Calibri Light" pitchFamily="34" charset="0"/>
              </a:rPr>
              <a:t> normative </a:t>
            </a:r>
            <a:r>
              <a:rPr lang="cs-CZ" dirty="0" err="1">
                <a:latin typeface="Calibri Light" pitchFamily="34" charset="0"/>
              </a:rPr>
              <a:t>ethics</a:t>
            </a:r>
            <a:r>
              <a:rPr lang="cs-CZ" dirty="0">
                <a:latin typeface="Calibri Light" pitchFamily="34" charset="0"/>
              </a:rPr>
              <a:t> </a:t>
            </a:r>
            <a:r>
              <a:rPr lang="cs-CZ" dirty="0" err="1">
                <a:latin typeface="Calibri Light" pitchFamily="34" charset="0"/>
              </a:rPr>
              <a:t>having</a:t>
            </a:r>
            <a:r>
              <a:rPr lang="cs-CZ" dirty="0">
                <a:latin typeface="Calibri Light" pitchFamily="34" charset="0"/>
              </a:rPr>
              <a:t> to do </a:t>
            </a:r>
            <a:r>
              <a:rPr lang="cs-CZ" dirty="0" err="1">
                <a:latin typeface="Calibri Light" pitchFamily="34" charset="0"/>
              </a:rPr>
              <a:t>with</a:t>
            </a:r>
            <a:r>
              <a:rPr lang="cs-CZ" dirty="0">
                <a:latin typeface="Calibri Light" pitchFamily="34" charset="0"/>
              </a:rPr>
              <a:t> </a:t>
            </a:r>
            <a:r>
              <a:rPr lang="cs-CZ" dirty="0" err="1">
                <a:latin typeface="Calibri Light" pitchFamily="34" charset="0"/>
              </a:rPr>
              <a:t>rational</a:t>
            </a:r>
            <a:r>
              <a:rPr lang="cs-CZ" dirty="0">
                <a:latin typeface="Calibri Light" pitchFamily="34" charset="0"/>
              </a:rPr>
              <a:t> </a:t>
            </a:r>
            <a:r>
              <a:rPr lang="cs-CZ" dirty="0" err="1">
                <a:latin typeface="Calibri Light" pitchFamily="34" charset="0"/>
              </a:rPr>
              <a:t>conceptions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desirable</a:t>
            </a:r>
            <a:r>
              <a:rPr lang="cs-CZ" dirty="0">
                <a:latin typeface="Calibri Light" pitchFamily="34" charset="0"/>
              </a:rPr>
              <a:t>.</a:t>
            </a:r>
          </a:p>
          <a:p>
            <a:r>
              <a:rPr lang="cs-CZ" dirty="0" err="1">
                <a:latin typeface="Calibri Light" pitchFamily="34" charset="0"/>
              </a:rPr>
              <a:t>Value</a:t>
            </a:r>
            <a:r>
              <a:rPr lang="cs-CZ" dirty="0">
                <a:latin typeface="Calibri Light" pitchFamily="34" charset="0"/>
              </a:rPr>
              <a:t> </a:t>
            </a:r>
            <a:r>
              <a:rPr lang="cs-CZ" dirty="0" err="1">
                <a:latin typeface="Calibri Light" pitchFamily="34" charset="0"/>
              </a:rPr>
              <a:t>Theory</a:t>
            </a:r>
            <a:r>
              <a:rPr lang="cs-CZ" dirty="0">
                <a:latin typeface="Calibri Light" pitchFamily="34" charset="0"/>
              </a:rPr>
              <a:t> </a:t>
            </a:r>
            <a:r>
              <a:rPr lang="cs-CZ" dirty="0" err="1">
                <a:latin typeface="Calibri Light" pitchFamily="34" charset="0"/>
              </a:rPr>
              <a:t>addresses</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question</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which</a:t>
            </a:r>
            <a:r>
              <a:rPr lang="cs-CZ" dirty="0">
                <a:latin typeface="Calibri Light" pitchFamily="34" charset="0"/>
              </a:rPr>
              <a:t> </a:t>
            </a:r>
            <a:r>
              <a:rPr lang="cs-CZ" dirty="0" err="1">
                <a:latin typeface="Calibri Light" pitchFamily="34" charset="0"/>
              </a:rPr>
              <a:t>outcomes</a:t>
            </a:r>
            <a:r>
              <a:rPr lang="cs-CZ" dirty="0">
                <a:latin typeface="Calibri Light" pitchFamily="34" charset="0"/>
              </a:rPr>
              <a:t> are </a:t>
            </a:r>
            <a:r>
              <a:rPr lang="cs-CZ" dirty="0" err="1">
                <a:latin typeface="Calibri Light" pitchFamily="34" charset="0"/>
              </a:rPr>
              <a:t>considered</a:t>
            </a:r>
            <a:r>
              <a:rPr lang="cs-CZ" dirty="0">
                <a:latin typeface="Calibri Light" pitchFamily="34" charset="0"/>
              </a:rPr>
              <a:t> </a:t>
            </a:r>
            <a:r>
              <a:rPr lang="cs-CZ" dirty="0" err="1">
                <a:latin typeface="Calibri Light" pitchFamily="34" charset="0"/>
              </a:rPr>
              <a:t>good</a:t>
            </a:r>
            <a:r>
              <a:rPr lang="cs-CZ" dirty="0">
                <a:latin typeface="Calibri Light" pitchFamily="34" charset="0"/>
              </a:rPr>
              <a:t> </a:t>
            </a:r>
            <a:r>
              <a:rPr lang="cs-CZ" dirty="0" err="1">
                <a:latin typeface="Calibri Light" pitchFamily="34" charset="0"/>
              </a:rPr>
              <a:t>consequences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actions</a:t>
            </a:r>
            <a:r>
              <a:rPr lang="cs-CZ" dirty="0">
                <a:latin typeface="Calibri Light" pitchFamily="34" charset="0"/>
              </a:rPr>
              <a:t>.</a:t>
            </a:r>
          </a:p>
        </p:txBody>
      </p:sp>
      <p:pic>
        <p:nvPicPr>
          <p:cNvPr id="6" name="Picture 2"/>
          <p:cNvPicPr>
            <a:picLocks noChangeAspect="1" noChangeArrowheads="1"/>
          </p:cNvPicPr>
          <p:nvPr/>
        </p:nvPicPr>
        <p:blipFill>
          <a:blip r:embed="rId2" cstate="print"/>
          <a:srcRect l="17782" t="24497" r="74163" b="40501"/>
          <a:stretch>
            <a:fillRect/>
          </a:stretch>
        </p:blipFill>
        <p:spPr bwMode="auto">
          <a:xfrm>
            <a:off x="8835389" y="1529003"/>
            <a:ext cx="1515768" cy="2716976"/>
          </a:xfrm>
          <a:prstGeom prst="rect">
            <a:avLst/>
          </a:prstGeom>
          <a:noFill/>
          <a:ln w="9525">
            <a:noFill/>
            <a:miter lim="800000"/>
            <a:headEnd/>
            <a:tailEnd/>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0693400" cy="1260211"/>
          </a:xfrm>
        </p:spPr>
        <p:txBody>
          <a:bodyPr>
            <a:normAutofit/>
          </a:bodyPr>
          <a:lstStyle/>
          <a:p>
            <a:r>
              <a:rPr lang="cs-CZ" sz="3200" b="1" dirty="0" err="1">
                <a:solidFill>
                  <a:schemeClr val="accent6">
                    <a:lumMod val="75000"/>
                  </a:schemeClr>
                </a:solidFill>
                <a:latin typeface="Calibri" pitchFamily="34" charset="0"/>
              </a:rPr>
              <a:t>Where</a:t>
            </a:r>
            <a:r>
              <a:rPr lang="cs-CZ" sz="3200" b="1" dirty="0">
                <a:solidFill>
                  <a:schemeClr val="accent6">
                    <a:lumMod val="75000"/>
                  </a:schemeClr>
                </a:solidFill>
                <a:latin typeface="Calibri" pitchFamily="34" charset="0"/>
              </a:rPr>
              <a:t> </a:t>
            </a:r>
            <a:r>
              <a:rPr lang="cs-CZ" sz="3200" b="1" dirty="0" err="1">
                <a:solidFill>
                  <a:schemeClr val="accent6">
                    <a:lumMod val="75000"/>
                  </a:schemeClr>
                </a:solidFill>
                <a:latin typeface="Calibri" pitchFamily="34" charset="0"/>
              </a:rPr>
              <a:t>does</a:t>
            </a:r>
            <a:r>
              <a:rPr lang="cs-CZ" sz="3200" b="1" dirty="0">
                <a:solidFill>
                  <a:schemeClr val="accent6">
                    <a:lumMod val="75000"/>
                  </a:schemeClr>
                </a:solidFill>
                <a:latin typeface="Calibri" pitchFamily="34" charset="0"/>
              </a:rPr>
              <a:t> </a:t>
            </a:r>
            <a:r>
              <a:rPr lang="cs-CZ" sz="3200" b="1" dirty="0" err="1">
                <a:solidFill>
                  <a:schemeClr val="accent6">
                    <a:lumMod val="75000"/>
                  </a:schemeClr>
                </a:solidFill>
                <a:latin typeface="Calibri" pitchFamily="34" charset="0"/>
              </a:rPr>
              <a:t>philosophy</a:t>
            </a:r>
            <a:r>
              <a:rPr lang="cs-CZ" sz="3200" b="1" dirty="0">
                <a:solidFill>
                  <a:schemeClr val="accent6">
                    <a:lumMod val="75000"/>
                  </a:schemeClr>
                </a:solidFill>
                <a:latin typeface="Calibri" pitchFamily="34" charset="0"/>
              </a:rPr>
              <a:t> (</a:t>
            </a:r>
            <a:r>
              <a:rPr lang="cs-CZ" sz="3200" b="1" dirty="0" err="1">
                <a:solidFill>
                  <a:schemeClr val="accent6">
                    <a:lumMod val="75000"/>
                  </a:schemeClr>
                </a:solidFill>
                <a:latin typeface="Calibri" pitchFamily="34" charset="0"/>
              </a:rPr>
              <a:t>ethics</a:t>
            </a:r>
            <a:r>
              <a:rPr lang="cs-CZ" sz="3200" b="1" dirty="0">
                <a:solidFill>
                  <a:schemeClr val="accent6">
                    <a:lumMod val="75000"/>
                  </a:schemeClr>
                </a:solidFill>
                <a:latin typeface="Calibri" pitchFamily="34" charset="0"/>
              </a:rPr>
              <a:t>) </a:t>
            </a:r>
            <a:r>
              <a:rPr lang="cs-CZ" sz="3200" b="1" dirty="0" err="1">
                <a:solidFill>
                  <a:schemeClr val="accent6">
                    <a:lumMod val="75000"/>
                  </a:schemeClr>
                </a:solidFill>
                <a:latin typeface="Calibri" pitchFamily="34" charset="0"/>
              </a:rPr>
              <a:t>come</a:t>
            </a:r>
            <a:r>
              <a:rPr lang="cs-CZ" sz="3200" b="1" dirty="0">
                <a:solidFill>
                  <a:schemeClr val="accent6">
                    <a:lumMod val="75000"/>
                  </a:schemeClr>
                </a:solidFill>
                <a:latin typeface="Calibri" pitchFamily="34" charset="0"/>
              </a:rPr>
              <a:t> </a:t>
            </a:r>
            <a:r>
              <a:rPr lang="cs-CZ" sz="3200" b="1" dirty="0" err="1">
                <a:solidFill>
                  <a:schemeClr val="accent6">
                    <a:lumMod val="75000"/>
                  </a:schemeClr>
                </a:solidFill>
                <a:latin typeface="Calibri" pitchFamily="34" charset="0"/>
              </a:rPr>
              <a:t>from</a:t>
            </a:r>
            <a:r>
              <a:rPr lang="cs-CZ" sz="3200" b="1" dirty="0">
                <a:solidFill>
                  <a:schemeClr val="accent6">
                    <a:lumMod val="75000"/>
                  </a:schemeClr>
                </a:solidFill>
                <a:latin typeface="Calibri" pitchFamily="34" charset="0"/>
              </a:rPr>
              <a:t>?</a:t>
            </a:r>
          </a:p>
        </p:txBody>
      </p:sp>
      <p:sp>
        <p:nvSpPr>
          <p:cNvPr id="3" name="Zástupný symbol pro obsah 2"/>
          <p:cNvSpPr>
            <a:spLocks noGrp="1"/>
          </p:cNvSpPr>
          <p:nvPr>
            <p:ph idx="1"/>
          </p:nvPr>
        </p:nvSpPr>
        <p:spPr>
          <a:xfrm>
            <a:off x="288758" y="2430965"/>
            <a:ext cx="10238874" cy="4763530"/>
          </a:xfrm>
        </p:spPr>
        <p:txBody>
          <a:bodyPr>
            <a:normAutofit/>
          </a:bodyPr>
          <a:lstStyle/>
          <a:p>
            <a:pPr>
              <a:buNone/>
            </a:pPr>
            <a:r>
              <a:rPr lang="cs-CZ" sz="4100" dirty="0">
                <a:latin typeface="Calibri Light" pitchFamily="34" charset="0"/>
              </a:rPr>
              <a:t>? 	</a:t>
            </a:r>
            <a:r>
              <a:rPr lang="cs-CZ" sz="4100" dirty="0" err="1">
                <a:latin typeface="Calibri Light" pitchFamily="34" charset="0"/>
              </a:rPr>
              <a:t>reflection</a:t>
            </a:r>
            <a:r>
              <a:rPr lang="cs-CZ" sz="4100" dirty="0">
                <a:latin typeface="Calibri Light" pitchFamily="34" charset="0"/>
              </a:rPr>
              <a:t> (</a:t>
            </a:r>
            <a:r>
              <a:rPr lang="cs-CZ" sz="4100" dirty="0" err="1">
                <a:latin typeface="Calibri Light" pitchFamily="34" charset="0"/>
              </a:rPr>
              <a:t>thought</a:t>
            </a:r>
            <a:r>
              <a:rPr lang="cs-CZ" sz="4100" dirty="0">
                <a:latin typeface="Calibri Light" pitchFamily="34" charset="0"/>
              </a:rPr>
              <a:t>)				?</a:t>
            </a:r>
          </a:p>
          <a:p>
            <a:pPr>
              <a:buNone/>
            </a:pPr>
            <a:r>
              <a:rPr lang="cs-CZ" sz="4100" dirty="0">
                <a:latin typeface="Calibri Light" pitchFamily="34" charset="0"/>
              </a:rPr>
              <a:t>! 		</a:t>
            </a:r>
            <a:r>
              <a:rPr lang="cs-CZ" sz="4100" dirty="0" err="1">
                <a:latin typeface="Calibri Light" pitchFamily="34" charset="0"/>
              </a:rPr>
              <a:t>shame</a:t>
            </a:r>
            <a:r>
              <a:rPr lang="cs-CZ" sz="4100" dirty="0">
                <a:latin typeface="Calibri Light" pitchFamily="34" charset="0"/>
              </a:rPr>
              <a:t> (</a:t>
            </a:r>
            <a:r>
              <a:rPr lang="cs-CZ" sz="4100" dirty="0" err="1">
                <a:latin typeface="Calibri Light" pitchFamily="34" charset="0"/>
              </a:rPr>
              <a:t>blush</a:t>
            </a:r>
            <a:r>
              <a:rPr lang="cs-CZ" sz="4100" dirty="0">
                <a:latin typeface="Calibri Light" pitchFamily="34" charset="0"/>
              </a:rPr>
              <a:t>)					!</a:t>
            </a:r>
          </a:p>
          <a:p>
            <a:pPr>
              <a:buNone/>
            </a:pPr>
            <a:r>
              <a:rPr lang="cs-CZ" sz="4100" dirty="0">
                <a:latin typeface="Calibri Light" pitchFamily="34" charset="0"/>
              </a:rPr>
              <a:t>!	 </a:t>
            </a:r>
            <a:r>
              <a:rPr lang="cs-CZ" sz="4100" dirty="0" err="1">
                <a:latin typeface="Calibri Light" pitchFamily="34" charset="0"/>
              </a:rPr>
              <a:t>anxiety</a:t>
            </a:r>
            <a:r>
              <a:rPr lang="cs-CZ" sz="4100" dirty="0">
                <a:latin typeface="Calibri Light" pitchFamily="34" charset="0"/>
              </a:rPr>
              <a:t> (</a:t>
            </a:r>
            <a:r>
              <a:rPr lang="cs-CZ" sz="4100" dirty="0" err="1">
                <a:latin typeface="Calibri Light" pitchFamily="34" charset="0"/>
              </a:rPr>
              <a:t>fear</a:t>
            </a:r>
            <a:r>
              <a:rPr lang="cs-CZ" sz="4100" dirty="0">
                <a:latin typeface="Calibri Light" pitchFamily="34" charset="0"/>
              </a:rPr>
              <a:t>, </a:t>
            </a:r>
            <a:r>
              <a:rPr lang="cs-CZ" sz="4100" dirty="0" err="1">
                <a:latin typeface="Calibri Light" pitchFamily="34" charset="0"/>
              </a:rPr>
              <a:t>distress</a:t>
            </a:r>
            <a:r>
              <a:rPr lang="cs-CZ" sz="4100" dirty="0">
                <a:latin typeface="Calibri Light" pitchFamily="34" charset="0"/>
              </a:rPr>
              <a:t>, </a:t>
            </a:r>
            <a:r>
              <a:rPr lang="cs-CZ" sz="4100" dirty="0" err="1">
                <a:latin typeface="Calibri Light" pitchFamily="34" charset="0"/>
              </a:rPr>
              <a:t>worry</a:t>
            </a:r>
            <a:r>
              <a:rPr lang="cs-CZ" sz="4100" dirty="0">
                <a:latin typeface="Calibri Light" pitchFamily="34" charset="0"/>
              </a:rPr>
              <a:t>)		!</a:t>
            </a:r>
          </a:p>
          <a:p>
            <a:pPr>
              <a:buNone/>
            </a:pPr>
            <a:r>
              <a:rPr lang="cs-CZ" sz="4100" dirty="0">
                <a:latin typeface="Calibri Light" pitchFamily="34" charset="0"/>
              </a:rPr>
              <a:t>?	</a:t>
            </a:r>
            <a:r>
              <a:rPr lang="cs-CZ" sz="4100" dirty="0" err="1">
                <a:latin typeface="Calibri Light" pitchFamily="34" charset="0"/>
              </a:rPr>
              <a:t>shake</a:t>
            </a:r>
            <a:r>
              <a:rPr lang="cs-CZ" sz="4100" dirty="0">
                <a:latin typeface="Calibri Light" pitchFamily="34" charset="0"/>
              </a:rPr>
              <a:t> </a:t>
            </a:r>
            <a:r>
              <a:rPr lang="cs-CZ" sz="4100" dirty="0" err="1">
                <a:latin typeface="Calibri Light" pitchFamily="34" charset="0"/>
              </a:rPr>
              <a:t>out</a:t>
            </a:r>
            <a:r>
              <a:rPr lang="cs-CZ" sz="4100" dirty="0">
                <a:latin typeface="Calibri Light" pitchFamily="34" charset="0"/>
              </a:rPr>
              <a:t> (</a:t>
            </a:r>
            <a:r>
              <a:rPr lang="cs-CZ" sz="4100" dirty="0" err="1">
                <a:latin typeface="Calibri Light" pitchFamily="34" charset="0"/>
              </a:rPr>
              <a:t>from</a:t>
            </a:r>
            <a:r>
              <a:rPr lang="cs-CZ" sz="4100" dirty="0">
                <a:latin typeface="Calibri Light" pitchFamily="34" charset="0"/>
              </a:rPr>
              <a:t> evidence; </a:t>
            </a:r>
            <a:r>
              <a:rPr lang="cs-CZ" sz="4100" dirty="0" err="1">
                <a:latin typeface="Calibri Light" pitchFamily="34" charset="0"/>
              </a:rPr>
              <a:t>loss</a:t>
            </a:r>
            <a:r>
              <a:rPr lang="cs-CZ" sz="4100" dirty="0">
                <a:latin typeface="Calibri Light" pitchFamily="34" charset="0"/>
              </a:rPr>
              <a:t> </a:t>
            </a:r>
            <a:r>
              <a:rPr lang="cs-CZ" sz="4100" dirty="0" err="1">
                <a:latin typeface="Calibri Light" pitchFamily="34" charset="0"/>
              </a:rPr>
              <a:t>of</a:t>
            </a:r>
            <a:r>
              <a:rPr lang="cs-CZ" sz="4100" dirty="0">
                <a:latin typeface="Calibri Light" pitchFamily="34" charset="0"/>
              </a:rPr>
              <a:t> </a:t>
            </a:r>
            <a:r>
              <a:rPr lang="cs-CZ" sz="4100" dirty="0" err="1">
                <a:latin typeface="Calibri Light" pitchFamily="34" charset="0"/>
              </a:rPr>
              <a:t>confidence</a:t>
            </a:r>
            <a:r>
              <a:rPr lang="cs-CZ" sz="4100" dirty="0">
                <a:latin typeface="Calibri Light" pitchFamily="34" charset="0"/>
              </a:rPr>
              <a:t>)?</a:t>
            </a:r>
          </a:p>
          <a:p>
            <a:pPr>
              <a:buNone/>
            </a:pPr>
            <a:endParaRPr lang="cs-CZ" sz="4100" dirty="0">
              <a:latin typeface="Calibri Light" pitchFamily="34" charset="0"/>
            </a:endParaRPr>
          </a:p>
        </p:txBody>
      </p:sp>
      <p:sp>
        <p:nvSpPr>
          <p:cNvPr id="4" name="Obdélník 3"/>
          <p:cNvSpPr/>
          <p:nvPr/>
        </p:nvSpPr>
        <p:spPr>
          <a:xfrm>
            <a:off x="5515119" y="6003612"/>
            <a:ext cx="891926" cy="1259487"/>
          </a:xfrm>
          <a:prstGeom prst="rect">
            <a:avLst/>
          </a:prstGeom>
        </p:spPr>
        <p:txBody>
          <a:bodyPr wrap="none" lIns="104306" tIns="52153" rIns="104306" bIns="52153">
            <a:spAutoFit/>
          </a:bodyPr>
          <a:lstStyle/>
          <a:p>
            <a:r>
              <a:rPr lang="cs-CZ" sz="7500" b="1" dirty="0">
                <a:solidFill>
                  <a:srgbClr val="00B050"/>
                </a:solidFill>
              </a:rPr>
              <a:t>┘</a:t>
            </a:r>
            <a:endParaRPr lang="cs-CZ" sz="7500" dirty="0">
              <a:solidFill>
                <a:srgbClr val="00B050"/>
              </a:solidFill>
            </a:endParaRPr>
          </a:p>
        </p:txBody>
      </p:sp>
      <p:sp>
        <p:nvSpPr>
          <p:cNvPr id="5" name="Obdélník 4"/>
          <p:cNvSpPr/>
          <p:nvPr/>
        </p:nvSpPr>
        <p:spPr>
          <a:xfrm>
            <a:off x="5009863" y="6003612"/>
            <a:ext cx="891926" cy="1259487"/>
          </a:xfrm>
          <a:prstGeom prst="rect">
            <a:avLst/>
          </a:prstGeom>
        </p:spPr>
        <p:txBody>
          <a:bodyPr wrap="none" lIns="104306" tIns="52153" rIns="104306" bIns="52153">
            <a:spAutoFit/>
          </a:bodyPr>
          <a:lstStyle/>
          <a:p>
            <a:r>
              <a:rPr lang="cs-CZ" sz="7500" b="1" dirty="0">
                <a:solidFill>
                  <a:srgbClr val="00B050"/>
                </a:solidFill>
              </a:rPr>
              <a:t>└</a:t>
            </a:r>
          </a:p>
        </p:txBody>
      </p:sp>
      <p:sp>
        <p:nvSpPr>
          <p:cNvPr id="6" name="Elipsa 5"/>
          <p:cNvSpPr/>
          <p:nvPr/>
        </p:nvSpPr>
        <p:spPr>
          <a:xfrm>
            <a:off x="4901602" y="5570556"/>
            <a:ext cx="1599978" cy="16672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cs-CZ"/>
          </a:p>
        </p:txBody>
      </p:sp>
    </p:spTree>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Value</a:t>
            </a:r>
            <a:r>
              <a:rPr lang="cs-CZ" dirty="0">
                <a:latin typeface="Calibri" pitchFamily="34" charset="0"/>
              </a:rPr>
              <a:t> </a:t>
            </a:r>
            <a:r>
              <a:rPr lang="cs-CZ" dirty="0" err="1">
                <a:latin typeface="Calibri" pitchFamily="34" charset="0"/>
              </a:rPr>
              <a:t>Theory</a:t>
            </a:r>
            <a:r>
              <a:rPr lang="cs-CZ" dirty="0">
                <a:latin typeface="Calibri" pitchFamily="34" charset="0"/>
              </a:rPr>
              <a:t> </a:t>
            </a:r>
          </a:p>
        </p:txBody>
      </p:sp>
      <p:sp>
        <p:nvSpPr>
          <p:cNvPr id="3" name="Zástupný symbol pro obsah 2"/>
          <p:cNvSpPr>
            <a:spLocks noGrp="1"/>
          </p:cNvSpPr>
          <p:nvPr>
            <p:ph idx="1"/>
          </p:nvPr>
        </p:nvSpPr>
        <p:spPr>
          <a:xfrm>
            <a:off x="534670" y="1764295"/>
            <a:ext cx="8011986" cy="4990084"/>
          </a:xfrm>
        </p:spPr>
        <p:txBody>
          <a:bodyPr>
            <a:normAutofit/>
          </a:bodyPr>
          <a:lstStyle/>
          <a:p>
            <a:endParaRPr lang="cs-CZ" dirty="0"/>
          </a:p>
          <a:p>
            <a:r>
              <a:rPr lang="cs-CZ" dirty="0">
                <a:latin typeface="Calibri Light" pitchFamily="34" charset="0"/>
              </a:rPr>
              <a:t>„</a:t>
            </a:r>
            <a:r>
              <a:rPr lang="cs-CZ" dirty="0" err="1">
                <a:latin typeface="Calibri Light" pitchFamily="34" charset="0"/>
              </a:rPr>
              <a:t>What</a:t>
            </a:r>
            <a:r>
              <a:rPr lang="cs-CZ" dirty="0">
                <a:latin typeface="Calibri Light" pitchFamily="34" charset="0"/>
              </a:rPr>
              <a:t> </a:t>
            </a:r>
            <a:r>
              <a:rPr lang="cs-CZ" dirty="0" err="1">
                <a:latin typeface="Calibri Light" pitchFamily="34" charset="0"/>
              </a:rPr>
              <a:t>kinds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consequences</a:t>
            </a:r>
            <a:r>
              <a:rPr lang="cs-CZ" dirty="0">
                <a:latin typeface="Calibri Light" pitchFamily="34" charset="0"/>
              </a:rPr>
              <a:t> are </a:t>
            </a:r>
            <a:r>
              <a:rPr lang="cs-CZ" dirty="0" err="1">
                <a:latin typeface="Calibri Light" pitchFamily="34" charset="0"/>
              </a:rPr>
              <a:t>good</a:t>
            </a:r>
            <a:r>
              <a:rPr lang="cs-CZ" dirty="0">
                <a:latin typeface="Calibri Light" pitchFamily="34" charset="0"/>
              </a:rPr>
              <a:t> </a:t>
            </a:r>
            <a:r>
              <a:rPr lang="cs-CZ" dirty="0" err="1">
                <a:latin typeface="Calibri Light" pitchFamily="34" charset="0"/>
              </a:rPr>
              <a:t>or</a:t>
            </a:r>
            <a:r>
              <a:rPr lang="cs-CZ" dirty="0">
                <a:latin typeface="Calibri Light" pitchFamily="34" charset="0"/>
              </a:rPr>
              <a:t> </a:t>
            </a:r>
            <a:r>
              <a:rPr lang="cs-CZ" dirty="0" err="1">
                <a:latin typeface="Calibri Light" pitchFamily="34" charset="0"/>
              </a:rPr>
              <a:t>valuable</a:t>
            </a:r>
            <a:r>
              <a:rPr lang="cs-CZ" dirty="0">
                <a:latin typeface="Calibri Light" pitchFamily="34" charset="0"/>
              </a:rPr>
              <a:t>?“</a:t>
            </a:r>
          </a:p>
          <a:p>
            <a:r>
              <a:rPr lang="cs-CZ" dirty="0">
                <a:latin typeface="Calibri Light" pitchFamily="34" charset="0"/>
              </a:rPr>
              <a:t>„</a:t>
            </a:r>
            <a:r>
              <a:rPr lang="cs-CZ" dirty="0" err="1">
                <a:latin typeface="Calibri Light" pitchFamily="34" charset="0"/>
              </a:rPr>
              <a:t>What</a:t>
            </a:r>
            <a:r>
              <a:rPr lang="cs-CZ" dirty="0">
                <a:latin typeface="Calibri Light" pitchFamily="34" charset="0"/>
              </a:rPr>
              <a:t> </a:t>
            </a:r>
            <a:r>
              <a:rPr lang="cs-CZ" dirty="0" err="1">
                <a:latin typeface="Calibri Light" pitchFamily="34" charset="0"/>
              </a:rPr>
              <a:t>kinds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things</a:t>
            </a:r>
            <a:r>
              <a:rPr lang="cs-CZ" dirty="0">
                <a:latin typeface="Calibri Light" pitchFamily="34" charset="0"/>
              </a:rPr>
              <a:t> are </a:t>
            </a:r>
            <a:r>
              <a:rPr lang="cs-CZ" dirty="0" err="1">
                <a:latin typeface="Calibri Light" pitchFamily="34" charset="0"/>
              </a:rPr>
              <a:t>intrinsically</a:t>
            </a:r>
            <a:r>
              <a:rPr lang="cs-CZ" dirty="0">
                <a:latin typeface="Calibri Light" pitchFamily="34" charset="0"/>
              </a:rPr>
              <a:t> </a:t>
            </a:r>
            <a:r>
              <a:rPr lang="cs-CZ" dirty="0" err="1">
                <a:latin typeface="Calibri Light" pitchFamily="34" charset="0"/>
              </a:rPr>
              <a:t>valuable</a:t>
            </a:r>
            <a:r>
              <a:rPr lang="cs-CZ" dirty="0">
                <a:latin typeface="Calibri Light" pitchFamily="34" charset="0"/>
              </a:rPr>
              <a:t>?"</a:t>
            </a:r>
          </a:p>
          <a:p>
            <a:endParaRPr lang="cs-CZ" dirty="0">
              <a:latin typeface="Calibri Light" pitchFamily="34" charset="0"/>
            </a:endParaRPr>
          </a:p>
          <a:p>
            <a:endParaRPr lang="cs-CZ" dirty="0">
              <a:latin typeface="Calibri Light" pitchFamily="34" charset="0"/>
            </a:endParaRPr>
          </a:p>
        </p:txBody>
      </p:sp>
      <p:pic>
        <p:nvPicPr>
          <p:cNvPr id="5" name="Picture 2"/>
          <p:cNvPicPr>
            <a:picLocks noChangeAspect="1" noChangeArrowheads="1"/>
          </p:cNvPicPr>
          <p:nvPr/>
        </p:nvPicPr>
        <p:blipFill>
          <a:blip r:embed="rId2" cstate="print"/>
          <a:srcRect l="17782" t="24497" r="74163" b="40501"/>
          <a:stretch>
            <a:fillRect/>
          </a:stretch>
        </p:blipFill>
        <p:spPr bwMode="auto">
          <a:xfrm>
            <a:off x="8811327" y="1613224"/>
            <a:ext cx="1515768" cy="2716976"/>
          </a:xfrm>
          <a:prstGeom prst="rect">
            <a:avLst/>
          </a:prstGeom>
          <a:noFill/>
          <a:ln w="9525">
            <a:noFill/>
            <a:miter lim="800000"/>
            <a:headEnd/>
            <a:tailEnd/>
          </a:ln>
        </p:spPr>
      </p:pic>
    </p:spTree>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Virtue</a:t>
            </a:r>
            <a:r>
              <a:rPr lang="cs-CZ" dirty="0">
                <a:latin typeface="Calibri" pitchFamily="34" charset="0"/>
              </a:rPr>
              <a:t> </a:t>
            </a:r>
            <a:r>
              <a:rPr lang="cs-CZ" dirty="0" err="1">
                <a:latin typeface="Calibri" pitchFamily="34" charset="0"/>
              </a:rPr>
              <a:t>Theory</a:t>
            </a:r>
            <a:endParaRPr lang="cs-CZ" dirty="0">
              <a:latin typeface="Calibri" pitchFamily="34" charset="0"/>
            </a:endParaRPr>
          </a:p>
        </p:txBody>
      </p:sp>
      <p:sp>
        <p:nvSpPr>
          <p:cNvPr id="3" name="Zástupný symbol pro obsah 2"/>
          <p:cNvSpPr>
            <a:spLocks noGrp="1"/>
          </p:cNvSpPr>
          <p:nvPr>
            <p:ph idx="1"/>
          </p:nvPr>
        </p:nvSpPr>
        <p:spPr/>
        <p:txBody>
          <a:bodyPr/>
          <a:lstStyle/>
          <a:p>
            <a:r>
              <a:rPr lang="cs-CZ" dirty="0" err="1">
                <a:latin typeface="Calibri Light" pitchFamily="34" charset="0"/>
              </a:rPr>
              <a:t>The</a:t>
            </a:r>
            <a:r>
              <a:rPr lang="cs-CZ" dirty="0">
                <a:latin typeface="Calibri Light" pitchFamily="34" charset="0"/>
              </a:rPr>
              <a:t> </a:t>
            </a:r>
            <a:r>
              <a:rPr lang="cs-CZ" dirty="0" err="1">
                <a:latin typeface="Calibri Light" pitchFamily="34" charset="0"/>
              </a:rPr>
              <a:t>portion</a:t>
            </a:r>
            <a:r>
              <a:rPr lang="cs-CZ" dirty="0">
                <a:latin typeface="Calibri Light" pitchFamily="34" charset="0"/>
              </a:rPr>
              <a:t> </a:t>
            </a:r>
            <a:r>
              <a:rPr lang="cs-CZ" dirty="0" err="1">
                <a:latin typeface="Calibri Light" pitchFamily="34" charset="0"/>
              </a:rPr>
              <a:t>of</a:t>
            </a:r>
            <a:r>
              <a:rPr lang="cs-CZ" dirty="0">
                <a:latin typeface="Calibri Light" pitchFamily="34" charset="0"/>
              </a:rPr>
              <a:t> normative </a:t>
            </a:r>
            <a:r>
              <a:rPr lang="cs-CZ" dirty="0" err="1">
                <a:latin typeface="Calibri Light" pitchFamily="34" charset="0"/>
              </a:rPr>
              <a:t>ethics</a:t>
            </a:r>
            <a:r>
              <a:rPr lang="cs-CZ" dirty="0">
                <a:latin typeface="Calibri Light" pitchFamily="34" charset="0"/>
              </a:rPr>
              <a:t> </a:t>
            </a:r>
            <a:r>
              <a:rPr lang="cs-CZ" dirty="0" err="1">
                <a:latin typeface="Calibri Light" pitchFamily="34" charset="0"/>
              </a:rPr>
              <a:t>having</a:t>
            </a:r>
            <a:r>
              <a:rPr lang="cs-CZ" dirty="0">
                <a:latin typeface="Calibri Light" pitchFamily="34" charset="0"/>
              </a:rPr>
              <a:t> to do </a:t>
            </a:r>
            <a:r>
              <a:rPr lang="cs-CZ" dirty="0" err="1">
                <a:latin typeface="Calibri Light" pitchFamily="34" charset="0"/>
              </a:rPr>
              <a:t>with</a:t>
            </a:r>
            <a:r>
              <a:rPr lang="cs-CZ" dirty="0">
                <a:latin typeface="Calibri Light" pitchFamily="34" charset="0"/>
              </a:rPr>
              <a:t> </a:t>
            </a:r>
            <a:r>
              <a:rPr lang="cs-CZ" dirty="0" err="1">
                <a:latin typeface="Calibri Light" pitchFamily="34" charset="0"/>
              </a:rPr>
              <a:t>virtues</a:t>
            </a:r>
            <a:r>
              <a:rPr lang="cs-CZ" dirty="0">
                <a:latin typeface="Calibri Light" pitchFamily="34" charset="0"/>
              </a:rPr>
              <a:t>, i. </a:t>
            </a:r>
            <a:r>
              <a:rPr lang="cs-CZ" dirty="0" err="1">
                <a:latin typeface="Calibri Light" pitchFamily="34" charset="0"/>
              </a:rPr>
              <a:t>e</a:t>
            </a:r>
            <a:r>
              <a:rPr lang="cs-CZ" dirty="0">
                <a:latin typeface="Calibri Light" pitchFamily="34" charset="0"/>
              </a:rPr>
              <a:t>., </a:t>
            </a:r>
            <a:r>
              <a:rPr lang="cs-CZ" dirty="0" err="1">
                <a:latin typeface="Calibri Light" pitchFamily="34" charset="0"/>
              </a:rPr>
              <a:t>persistent</a:t>
            </a:r>
            <a:r>
              <a:rPr lang="cs-CZ" dirty="0">
                <a:latin typeface="Calibri Light" pitchFamily="34" charset="0"/>
              </a:rPr>
              <a:t> </a:t>
            </a:r>
            <a:r>
              <a:rPr lang="cs-CZ" dirty="0" err="1">
                <a:latin typeface="Calibri Light" pitchFamily="34" charset="0"/>
              </a:rPr>
              <a:t>dispositions</a:t>
            </a:r>
            <a:r>
              <a:rPr lang="cs-CZ" dirty="0">
                <a:latin typeface="Calibri Light" pitchFamily="34" charset="0"/>
              </a:rPr>
              <a:t> </a:t>
            </a:r>
            <a:r>
              <a:rPr lang="cs-CZ" dirty="0" err="1">
                <a:latin typeface="Calibri Light" pitchFamily="34" charset="0"/>
              </a:rPr>
              <a:t>or</a:t>
            </a:r>
            <a:r>
              <a:rPr lang="cs-CZ" dirty="0">
                <a:latin typeface="Calibri Light" pitchFamily="34" charset="0"/>
              </a:rPr>
              <a:t> </a:t>
            </a:r>
            <a:r>
              <a:rPr lang="cs-CZ" dirty="0" err="1">
                <a:latin typeface="Calibri Light" pitchFamily="34" charset="0"/>
              </a:rPr>
              <a:t>traits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good</a:t>
            </a:r>
            <a:r>
              <a:rPr lang="cs-CZ" dirty="0">
                <a:latin typeface="Calibri Light" pitchFamily="34" charset="0"/>
              </a:rPr>
              <a:t> </a:t>
            </a:r>
            <a:r>
              <a:rPr lang="cs-CZ" dirty="0" err="1">
                <a:latin typeface="Calibri Light" pitchFamily="34" charset="0"/>
              </a:rPr>
              <a:t>character</a:t>
            </a:r>
            <a:r>
              <a:rPr lang="cs-CZ" dirty="0">
                <a:latin typeface="Calibri Light" pitchFamily="34" charset="0"/>
              </a:rPr>
              <a:t> in </a:t>
            </a:r>
            <a:r>
              <a:rPr lang="cs-CZ" dirty="0" err="1">
                <a:latin typeface="Calibri Light" pitchFamily="34" charset="0"/>
              </a:rPr>
              <a:t>persons</a:t>
            </a:r>
            <a:r>
              <a:rPr lang="cs-CZ" dirty="0">
                <a:latin typeface="Calibri Light" pitchFamily="34" charset="0"/>
              </a:rPr>
              <a:t>.</a:t>
            </a:r>
          </a:p>
          <a:p>
            <a:r>
              <a:rPr lang="cs-CZ" dirty="0">
                <a:latin typeface="Calibri Light" pitchFamily="34" charset="0"/>
              </a:rPr>
              <a:t>„</a:t>
            </a:r>
            <a:r>
              <a:rPr lang="cs-CZ" dirty="0" err="1">
                <a:latin typeface="Calibri Light" pitchFamily="34" charset="0"/>
              </a:rPr>
              <a:t>What</a:t>
            </a:r>
            <a:r>
              <a:rPr lang="cs-CZ" dirty="0">
                <a:latin typeface="Calibri Light" pitchFamily="34" charset="0"/>
              </a:rPr>
              <a:t> </a:t>
            </a:r>
            <a:r>
              <a:rPr lang="cs-CZ" dirty="0" err="1">
                <a:latin typeface="Calibri Light" pitchFamily="34" charset="0"/>
              </a:rPr>
              <a:t>kinds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character</a:t>
            </a:r>
            <a:r>
              <a:rPr lang="cs-CZ" dirty="0">
                <a:latin typeface="Calibri Light" pitchFamily="34" charset="0"/>
              </a:rPr>
              <a:t> </a:t>
            </a:r>
            <a:r>
              <a:rPr lang="cs-CZ" dirty="0" err="1">
                <a:latin typeface="Calibri Light" pitchFamily="34" charset="0"/>
              </a:rPr>
              <a:t>traits</a:t>
            </a:r>
            <a:r>
              <a:rPr lang="cs-CZ" dirty="0">
                <a:latin typeface="Calibri Light" pitchFamily="34" charset="0"/>
              </a:rPr>
              <a:t> are </a:t>
            </a:r>
            <a:r>
              <a:rPr lang="cs-CZ" dirty="0" err="1">
                <a:latin typeface="Calibri Light" pitchFamily="34" charset="0"/>
              </a:rPr>
              <a:t>morally</a:t>
            </a:r>
            <a:r>
              <a:rPr lang="cs-CZ" dirty="0">
                <a:latin typeface="Calibri Light" pitchFamily="34" charset="0"/>
              </a:rPr>
              <a:t> </a:t>
            </a:r>
            <a:r>
              <a:rPr lang="cs-CZ" dirty="0" err="1">
                <a:latin typeface="Calibri Light" pitchFamily="34" charset="0"/>
              </a:rPr>
              <a:t>praiseworthy</a:t>
            </a:r>
            <a:r>
              <a:rPr lang="cs-CZ" dirty="0">
                <a:latin typeface="Calibri Light" pitchFamily="34" charset="0"/>
              </a:rPr>
              <a:t>?“</a:t>
            </a:r>
          </a:p>
          <a:p>
            <a:r>
              <a:rPr lang="cs-CZ" b="1" dirty="0" err="1">
                <a:latin typeface="Calibri Light" pitchFamily="34" charset="0"/>
              </a:rPr>
              <a:t>virtue</a:t>
            </a:r>
            <a:r>
              <a:rPr lang="cs-CZ" dirty="0">
                <a:latin typeface="Calibri Light" pitchFamily="34" charset="0"/>
              </a:rPr>
              <a:t> – </a:t>
            </a:r>
            <a:r>
              <a:rPr lang="cs-CZ" dirty="0" err="1">
                <a:latin typeface="Calibri Light" pitchFamily="34" charset="0"/>
              </a:rPr>
              <a:t>Gr</a:t>
            </a:r>
            <a:r>
              <a:rPr lang="cs-CZ" dirty="0">
                <a:latin typeface="Calibri Light" pitchFamily="34" charset="0"/>
              </a:rPr>
              <a:t>. </a:t>
            </a:r>
            <a:r>
              <a:rPr lang="en-US" dirty="0">
                <a:latin typeface="Calibri Light" pitchFamily="34" charset="0"/>
              </a:rPr>
              <a:t>"</a:t>
            </a:r>
            <a:r>
              <a:rPr lang="en-US" cap="small" dirty="0" err="1">
                <a:latin typeface="Calibri Light" pitchFamily="34" charset="0"/>
              </a:rPr>
              <a:t>aret</a:t>
            </a:r>
            <a:r>
              <a:rPr lang="cs-CZ" cap="small" dirty="0">
                <a:latin typeface="Calibri Light" pitchFamily="34" charset="0"/>
              </a:rPr>
              <a:t>é</a:t>
            </a:r>
            <a:r>
              <a:rPr lang="en-US" dirty="0">
                <a:latin typeface="Calibri Light" pitchFamily="34" charset="0"/>
              </a:rPr>
              <a:t>"</a:t>
            </a:r>
            <a:r>
              <a:rPr lang="cs-CZ" dirty="0">
                <a:latin typeface="Calibri Light" pitchFamily="34" charset="0"/>
              </a:rPr>
              <a:t>: </a:t>
            </a:r>
            <a:r>
              <a:rPr lang="cs-CZ" cap="small" dirty="0" err="1">
                <a:latin typeface="Calibri Light" pitchFamily="34" charset="0"/>
              </a:rPr>
              <a:t>agathos</a:t>
            </a:r>
            <a:r>
              <a:rPr lang="cs-CZ" dirty="0">
                <a:latin typeface="Calibri Light" pitchFamily="34" charset="0"/>
              </a:rPr>
              <a:t> → </a:t>
            </a:r>
            <a:r>
              <a:rPr lang="cs-CZ" cap="small" dirty="0" err="1">
                <a:latin typeface="Calibri Light" pitchFamily="34" charset="0"/>
              </a:rPr>
              <a:t>aristos</a:t>
            </a:r>
            <a:r>
              <a:rPr lang="cs-CZ" dirty="0">
                <a:latin typeface="Calibri Light" pitchFamily="34" charset="0"/>
              </a:rPr>
              <a:t>, Lat. </a:t>
            </a:r>
            <a:r>
              <a:rPr lang="cs-CZ" i="1" dirty="0" err="1">
                <a:latin typeface="Calibri Light" pitchFamily="34" charset="0"/>
              </a:rPr>
              <a:t>virtus</a:t>
            </a:r>
            <a:r>
              <a:rPr lang="cs-CZ" dirty="0">
                <a:latin typeface="Calibri Light" pitchFamily="34" charset="0"/>
              </a:rPr>
              <a:t> (</a:t>
            </a:r>
            <a:r>
              <a:rPr lang="cs-CZ" i="1" dirty="0">
                <a:latin typeface="Calibri Light" pitchFamily="34" charset="0"/>
              </a:rPr>
              <a:t>vir</a:t>
            </a:r>
            <a:r>
              <a:rPr lang="cs-CZ" dirty="0">
                <a:latin typeface="Calibri Light" pitchFamily="34" charset="0"/>
              </a:rPr>
              <a:t> = man)</a:t>
            </a:r>
          </a:p>
        </p:txBody>
      </p:sp>
    </p:spTree>
  </p:cSld>
  <p:clrMapOvr>
    <a:masterClrMapping/>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lvl="0"/>
            <a:r>
              <a:rPr lang="cs-CZ" dirty="0" err="1">
                <a:latin typeface="Calibri" pitchFamily="34" charset="0"/>
              </a:rPr>
              <a:t>Religious</a:t>
            </a:r>
            <a:r>
              <a:rPr lang="cs-CZ" dirty="0">
                <a:latin typeface="Calibri" pitchFamily="34" charset="0"/>
              </a:rPr>
              <a:t> </a:t>
            </a:r>
            <a:r>
              <a:rPr lang="cs-CZ" dirty="0" err="1">
                <a:latin typeface="Calibri" pitchFamily="34" charset="0"/>
              </a:rPr>
              <a:t>Virtues</a:t>
            </a:r>
            <a:endParaRPr lang="cs-CZ" dirty="0">
              <a:latin typeface="Calibri" pitchFamily="34" charset="0"/>
            </a:endParaRPr>
          </a:p>
        </p:txBody>
      </p:sp>
      <p:sp>
        <p:nvSpPr>
          <p:cNvPr id="3" name="Zástupný symbol pro obsah 2"/>
          <p:cNvSpPr>
            <a:spLocks noGrp="1"/>
          </p:cNvSpPr>
          <p:nvPr>
            <p:ph idx="1"/>
          </p:nvPr>
        </p:nvSpPr>
        <p:spPr/>
        <p:txBody>
          <a:bodyPr>
            <a:normAutofit/>
          </a:bodyPr>
          <a:lstStyle/>
          <a:p>
            <a:pPr lvl="0"/>
            <a:r>
              <a:rPr lang="cs-CZ" b="1" dirty="0" err="1">
                <a:latin typeface="Calibri Light" pitchFamily="34" charset="0"/>
              </a:rPr>
              <a:t>Jewish</a:t>
            </a:r>
            <a:r>
              <a:rPr lang="cs-CZ" b="1" dirty="0">
                <a:latin typeface="Calibri Light" pitchFamily="34" charset="0"/>
              </a:rPr>
              <a:t>: </a:t>
            </a:r>
            <a:r>
              <a:rPr lang="cs-CZ" b="1" dirty="0" err="1">
                <a:solidFill>
                  <a:srgbClr val="00B050"/>
                </a:solidFill>
                <a:latin typeface="Calibri Light" pitchFamily="34" charset="0"/>
              </a:rPr>
              <a:t>there</a:t>
            </a:r>
            <a:r>
              <a:rPr lang="cs-CZ" b="1" dirty="0">
                <a:solidFill>
                  <a:srgbClr val="00B050"/>
                </a:solidFill>
                <a:latin typeface="Calibri Light" pitchFamily="34" charset="0"/>
              </a:rPr>
              <a:t> </a:t>
            </a:r>
            <a:r>
              <a:rPr lang="cs-CZ" b="1" dirty="0" err="1">
                <a:solidFill>
                  <a:srgbClr val="00B050"/>
                </a:solidFill>
                <a:latin typeface="Calibri Light" pitchFamily="34" charset="0"/>
              </a:rPr>
              <a:t>is</a:t>
            </a:r>
            <a:r>
              <a:rPr lang="cs-CZ" b="1" dirty="0">
                <a:solidFill>
                  <a:srgbClr val="00B050"/>
                </a:solidFill>
                <a:latin typeface="Calibri Light" pitchFamily="34" charset="0"/>
              </a:rPr>
              <a:t> no standard list </a:t>
            </a:r>
            <a:r>
              <a:rPr lang="cs-CZ" b="1" dirty="0" err="1">
                <a:solidFill>
                  <a:srgbClr val="00B050"/>
                </a:solidFill>
                <a:latin typeface="Calibri Light" pitchFamily="34" charset="0"/>
              </a:rPr>
              <a:t>of</a:t>
            </a:r>
            <a:r>
              <a:rPr lang="cs-CZ" b="1" dirty="0">
                <a:solidFill>
                  <a:srgbClr val="00B050"/>
                </a:solidFill>
                <a:latin typeface="Calibri Light" pitchFamily="34" charset="0"/>
              </a:rPr>
              <a:t> </a:t>
            </a:r>
            <a:r>
              <a:rPr lang="cs-CZ" b="1" dirty="0" err="1">
                <a:solidFill>
                  <a:srgbClr val="00B050"/>
                </a:solidFill>
                <a:latin typeface="Calibri Light" pitchFamily="34" charset="0"/>
              </a:rPr>
              <a:t>virtues</a:t>
            </a:r>
            <a:r>
              <a:rPr lang="cs-CZ" b="1" dirty="0">
                <a:solidFill>
                  <a:srgbClr val="00B050"/>
                </a:solidFill>
                <a:latin typeface="Calibri Light" pitchFamily="34" charset="0"/>
              </a:rPr>
              <a:t> in </a:t>
            </a:r>
            <a:r>
              <a:rPr lang="cs-CZ" b="1" dirty="0" err="1">
                <a:solidFill>
                  <a:srgbClr val="00B050"/>
                </a:solidFill>
                <a:latin typeface="Calibri Light" pitchFamily="34" charset="0"/>
              </a:rPr>
              <a:t>Judaism</a:t>
            </a:r>
            <a:endParaRPr lang="cs-CZ" b="1" dirty="0">
              <a:solidFill>
                <a:srgbClr val="00B050"/>
              </a:solidFill>
              <a:latin typeface="Calibri Light" pitchFamily="34" charset="0"/>
            </a:endParaRPr>
          </a:p>
          <a:p>
            <a:pPr lvl="0"/>
            <a:r>
              <a:rPr lang="cs-CZ" b="1" dirty="0">
                <a:latin typeface="Calibri Light" pitchFamily="34" charset="0"/>
              </a:rPr>
              <a:t>Christian:</a:t>
            </a:r>
            <a:r>
              <a:rPr lang="cs-CZ" dirty="0">
                <a:latin typeface="Calibri Light" pitchFamily="34" charset="0"/>
              </a:rPr>
              <a:t> </a:t>
            </a:r>
            <a:r>
              <a:rPr lang="cs-CZ" b="1" dirty="0" err="1">
                <a:solidFill>
                  <a:srgbClr val="00B050"/>
                </a:solidFill>
                <a:latin typeface="Calibri Light" pitchFamily="34" charset="0"/>
              </a:rPr>
              <a:t>faith</a:t>
            </a:r>
            <a:r>
              <a:rPr lang="cs-CZ" b="1" dirty="0">
                <a:solidFill>
                  <a:srgbClr val="00B050"/>
                </a:solidFill>
                <a:latin typeface="Calibri Light" pitchFamily="34" charset="0"/>
              </a:rPr>
              <a:t>, </a:t>
            </a:r>
            <a:r>
              <a:rPr lang="cs-CZ" b="1" dirty="0" err="1">
                <a:solidFill>
                  <a:srgbClr val="00B050"/>
                </a:solidFill>
                <a:latin typeface="Calibri Light" pitchFamily="34" charset="0"/>
              </a:rPr>
              <a:t>hope</a:t>
            </a:r>
            <a:r>
              <a:rPr lang="cs-CZ" b="1" dirty="0">
                <a:solidFill>
                  <a:srgbClr val="00B050"/>
                </a:solidFill>
                <a:latin typeface="Calibri Light" pitchFamily="34" charset="0"/>
              </a:rPr>
              <a:t>, love (</a:t>
            </a:r>
            <a:r>
              <a:rPr lang="cs-CZ" b="1" cap="small" dirty="0" err="1">
                <a:solidFill>
                  <a:srgbClr val="00B050"/>
                </a:solidFill>
                <a:latin typeface="Calibri Light" pitchFamily="34" charset="0"/>
              </a:rPr>
              <a:t>agapé</a:t>
            </a:r>
            <a:r>
              <a:rPr lang="cs-CZ" b="1" cap="small" dirty="0">
                <a:solidFill>
                  <a:srgbClr val="00B050"/>
                </a:solidFill>
                <a:latin typeface="Calibri Light" pitchFamily="34" charset="0"/>
              </a:rPr>
              <a:t>, </a:t>
            </a:r>
            <a:r>
              <a:rPr lang="cs-CZ" b="1" dirty="0">
                <a:solidFill>
                  <a:srgbClr val="00B050"/>
                </a:solidFill>
                <a:latin typeface="Calibri Light" pitchFamily="34" charset="0"/>
              </a:rPr>
              <a:t>charity)</a:t>
            </a:r>
            <a:endParaRPr lang="cs-CZ" dirty="0">
              <a:latin typeface="Calibri Light" pitchFamily="34" charset="0"/>
            </a:endParaRPr>
          </a:p>
          <a:p>
            <a:pPr lvl="0"/>
            <a:r>
              <a:rPr lang="cs-CZ" b="1" dirty="0">
                <a:latin typeface="Calibri Light" pitchFamily="34" charset="0"/>
              </a:rPr>
              <a:t>Muslim:</a:t>
            </a:r>
            <a:r>
              <a:rPr lang="cs-CZ" dirty="0">
                <a:latin typeface="Calibri Light" pitchFamily="34" charset="0"/>
              </a:rPr>
              <a:t> </a:t>
            </a:r>
            <a:r>
              <a:rPr lang="cs-CZ" b="1" dirty="0" err="1">
                <a:solidFill>
                  <a:srgbClr val="00B050"/>
                </a:solidFill>
                <a:latin typeface="Calibri Light" pitchFamily="34" charset="0"/>
              </a:rPr>
              <a:t>contentedness</a:t>
            </a:r>
            <a:r>
              <a:rPr lang="cs-CZ" b="1" dirty="0">
                <a:solidFill>
                  <a:srgbClr val="00B050"/>
                </a:solidFill>
                <a:latin typeface="Calibri Light" pitchFamily="34" charset="0"/>
              </a:rPr>
              <a:t>, </a:t>
            </a:r>
            <a:r>
              <a:rPr lang="cs-CZ" b="1" dirty="0" err="1">
                <a:solidFill>
                  <a:srgbClr val="00B050"/>
                </a:solidFill>
                <a:latin typeface="Calibri Light" pitchFamily="34" charset="0"/>
              </a:rPr>
              <a:t>gratitude</a:t>
            </a:r>
            <a:r>
              <a:rPr lang="cs-CZ" b="1" dirty="0">
                <a:solidFill>
                  <a:srgbClr val="00B050"/>
                </a:solidFill>
                <a:latin typeface="Calibri Light" pitchFamily="34" charset="0"/>
              </a:rPr>
              <a:t>, generosity, </a:t>
            </a:r>
            <a:r>
              <a:rPr lang="cs-CZ" b="1" dirty="0" err="1">
                <a:solidFill>
                  <a:srgbClr val="00B050"/>
                </a:solidFill>
                <a:latin typeface="Calibri Light" pitchFamily="34" charset="0"/>
              </a:rPr>
              <a:t>magnanimity</a:t>
            </a:r>
            <a:endParaRPr lang="cs-CZ" dirty="0">
              <a:latin typeface="Calibri Light" pitchFamily="34" charset="0"/>
            </a:endParaRPr>
          </a:p>
          <a:p>
            <a:pPr lvl="0"/>
            <a:r>
              <a:rPr lang="cs-CZ" b="1" dirty="0">
                <a:latin typeface="Calibri Light" pitchFamily="34" charset="0"/>
              </a:rPr>
              <a:t>Hindu:</a:t>
            </a:r>
            <a:r>
              <a:rPr lang="cs-CZ" dirty="0">
                <a:latin typeface="Calibri Light" pitchFamily="34" charset="0"/>
              </a:rPr>
              <a:t> </a:t>
            </a:r>
            <a:r>
              <a:rPr lang="cs-CZ" b="1" dirty="0">
                <a:solidFill>
                  <a:srgbClr val="00B050"/>
                </a:solidFill>
                <a:latin typeface="Calibri Light" pitchFamily="34" charset="0"/>
              </a:rPr>
              <a:t>care, </a:t>
            </a:r>
            <a:r>
              <a:rPr lang="cs-CZ" b="1" dirty="0" err="1">
                <a:solidFill>
                  <a:srgbClr val="00B050"/>
                </a:solidFill>
                <a:latin typeface="Calibri Light" pitchFamily="34" charset="0"/>
              </a:rPr>
              <a:t>attention</a:t>
            </a:r>
            <a:r>
              <a:rPr lang="cs-CZ" b="1" dirty="0">
                <a:solidFill>
                  <a:srgbClr val="00B050"/>
                </a:solidFill>
                <a:latin typeface="Calibri Light" pitchFamily="34" charset="0"/>
              </a:rPr>
              <a:t>, </a:t>
            </a:r>
            <a:r>
              <a:rPr lang="cs-CZ" b="1" dirty="0" err="1">
                <a:solidFill>
                  <a:srgbClr val="00B050"/>
                </a:solidFill>
                <a:latin typeface="Calibri Light" pitchFamily="34" charset="0"/>
              </a:rPr>
              <a:t>humility</a:t>
            </a:r>
            <a:r>
              <a:rPr lang="cs-CZ" b="1" dirty="0">
                <a:solidFill>
                  <a:srgbClr val="00B050"/>
                </a:solidFill>
                <a:latin typeface="Calibri Light" pitchFamily="34" charset="0"/>
              </a:rPr>
              <a:t>, </a:t>
            </a:r>
            <a:r>
              <a:rPr lang="cs-CZ" b="1" dirty="0" err="1">
                <a:solidFill>
                  <a:srgbClr val="00B050"/>
                </a:solidFill>
                <a:latin typeface="Calibri Light" pitchFamily="34" charset="0"/>
              </a:rPr>
              <a:t>constant</a:t>
            </a:r>
            <a:r>
              <a:rPr lang="cs-CZ" b="1" dirty="0">
                <a:solidFill>
                  <a:srgbClr val="00B050"/>
                </a:solidFill>
                <a:latin typeface="Calibri Light" pitchFamily="34" charset="0"/>
              </a:rPr>
              <a:t>, </a:t>
            </a:r>
            <a:r>
              <a:rPr lang="cs-CZ" b="1" dirty="0" err="1">
                <a:solidFill>
                  <a:srgbClr val="00B050"/>
                </a:solidFill>
                <a:latin typeface="Calibri Light" pitchFamily="34" charset="0"/>
              </a:rPr>
              <a:t>reflection</a:t>
            </a:r>
            <a:endParaRPr lang="cs-CZ" dirty="0">
              <a:latin typeface="Calibri Light" pitchFamily="34" charset="0"/>
            </a:endParaRPr>
          </a:p>
          <a:p>
            <a:pPr lvl="0"/>
            <a:r>
              <a:rPr lang="cs-CZ" b="1" dirty="0" err="1">
                <a:latin typeface="Calibri Light" pitchFamily="34" charset="0"/>
              </a:rPr>
              <a:t>Confucian</a:t>
            </a:r>
            <a:r>
              <a:rPr lang="cs-CZ" b="1" dirty="0">
                <a:latin typeface="Calibri Light" pitchFamily="34" charset="0"/>
              </a:rPr>
              <a:t>:</a:t>
            </a:r>
            <a:r>
              <a:rPr lang="cs-CZ" dirty="0">
                <a:latin typeface="Calibri Light" pitchFamily="34" charset="0"/>
              </a:rPr>
              <a:t> </a:t>
            </a:r>
            <a:r>
              <a:rPr lang="cs-CZ" b="1" dirty="0" err="1">
                <a:solidFill>
                  <a:srgbClr val="00B050"/>
                </a:solidFill>
                <a:latin typeface="Calibri Light" pitchFamily="34" charset="0"/>
              </a:rPr>
              <a:t>humaneness</a:t>
            </a:r>
            <a:r>
              <a:rPr lang="cs-CZ" b="1" dirty="0">
                <a:solidFill>
                  <a:srgbClr val="00B050"/>
                </a:solidFill>
                <a:latin typeface="Calibri Light" pitchFamily="34" charset="0"/>
              </a:rPr>
              <a:t>, </a:t>
            </a:r>
            <a:r>
              <a:rPr lang="cs-CZ" b="1" dirty="0" err="1">
                <a:solidFill>
                  <a:srgbClr val="00B050"/>
                </a:solidFill>
                <a:latin typeface="Calibri Light" pitchFamily="34" charset="0"/>
              </a:rPr>
              <a:t>compassion</a:t>
            </a:r>
            <a:r>
              <a:rPr lang="cs-CZ" b="1" dirty="0">
                <a:solidFill>
                  <a:srgbClr val="00B050"/>
                </a:solidFill>
                <a:latin typeface="Calibri Light" pitchFamily="34" charset="0"/>
              </a:rPr>
              <a:t>, </a:t>
            </a:r>
            <a:r>
              <a:rPr lang="cs-CZ" b="1" dirty="0" err="1">
                <a:solidFill>
                  <a:srgbClr val="00B050"/>
                </a:solidFill>
                <a:latin typeface="Calibri Light" pitchFamily="34" charset="0"/>
              </a:rPr>
              <a:t>filial</a:t>
            </a:r>
            <a:r>
              <a:rPr lang="cs-CZ" b="1" dirty="0">
                <a:solidFill>
                  <a:srgbClr val="00B050"/>
                </a:solidFill>
                <a:latin typeface="Calibri Light" pitchFamily="34" charset="0"/>
              </a:rPr>
              <a:t> piety</a:t>
            </a:r>
            <a:endParaRPr lang="cs-CZ" dirty="0">
              <a:latin typeface="Calibri Light" pitchFamily="34" charset="0"/>
            </a:endParaRPr>
          </a:p>
        </p:txBody>
      </p:sp>
    </p:spTree>
  </p:cSld>
  <p:clrMapOvr>
    <a:masterClrMapping/>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Secular</a:t>
            </a:r>
            <a:r>
              <a:rPr lang="cs-CZ" dirty="0">
                <a:latin typeface="Calibri" pitchFamily="34" charset="0"/>
              </a:rPr>
              <a:t> </a:t>
            </a:r>
            <a:r>
              <a:rPr lang="cs-CZ" dirty="0" err="1">
                <a:latin typeface="Calibri" pitchFamily="34" charset="0"/>
              </a:rPr>
              <a:t>Virtues</a:t>
            </a:r>
            <a:endParaRPr lang="cs-CZ" dirty="0">
              <a:latin typeface="Calibri" pitchFamily="34" charset="0"/>
            </a:endParaRPr>
          </a:p>
        </p:txBody>
      </p:sp>
      <p:sp>
        <p:nvSpPr>
          <p:cNvPr id="3" name="Zástupný symbol pro obsah 2"/>
          <p:cNvSpPr>
            <a:spLocks noGrp="1"/>
          </p:cNvSpPr>
          <p:nvPr>
            <p:ph idx="1"/>
          </p:nvPr>
        </p:nvSpPr>
        <p:spPr/>
        <p:txBody>
          <a:bodyPr/>
          <a:lstStyle/>
          <a:p>
            <a:pPr defTabSz="0">
              <a:lnSpc>
                <a:spcPct val="80000"/>
              </a:lnSpc>
            </a:pPr>
            <a:r>
              <a:rPr lang="cs-CZ" b="1" dirty="0" err="1">
                <a:latin typeface="Calibri Light" pitchFamily="34" charset="0"/>
              </a:rPr>
              <a:t>Homeric</a:t>
            </a:r>
            <a:r>
              <a:rPr lang="cs-CZ" b="1" dirty="0">
                <a:latin typeface="Calibri Light" pitchFamily="34" charset="0"/>
              </a:rPr>
              <a:t>: </a:t>
            </a:r>
            <a:r>
              <a:rPr lang="cs-CZ" b="1" dirty="0" err="1">
                <a:solidFill>
                  <a:srgbClr val="00B050"/>
                </a:solidFill>
                <a:latin typeface="Calibri Light" pitchFamily="34" charset="0"/>
              </a:rPr>
              <a:t>skill</a:t>
            </a:r>
            <a:r>
              <a:rPr lang="cs-CZ" b="1" dirty="0">
                <a:solidFill>
                  <a:srgbClr val="00B050"/>
                </a:solidFill>
                <a:latin typeface="Calibri Light" pitchFamily="34" charset="0"/>
              </a:rPr>
              <a:t>, </a:t>
            </a:r>
            <a:r>
              <a:rPr lang="cs-CZ" b="1" dirty="0" err="1">
                <a:solidFill>
                  <a:srgbClr val="00B050"/>
                </a:solidFill>
                <a:latin typeface="Calibri Light" pitchFamily="34" charset="0"/>
              </a:rPr>
              <a:t>cunning</a:t>
            </a:r>
            <a:r>
              <a:rPr lang="cs-CZ" b="1" dirty="0">
                <a:solidFill>
                  <a:srgbClr val="00B050"/>
                </a:solidFill>
                <a:latin typeface="Calibri Light" pitchFamily="34" charset="0"/>
              </a:rPr>
              <a:t>, </a:t>
            </a:r>
            <a:r>
              <a:rPr lang="cs-CZ" b="1" dirty="0" err="1">
                <a:solidFill>
                  <a:srgbClr val="00B050"/>
                </a:solidFill>
                <a:latin typeface="Calibri Light" pitchFamily="34" charset="0"/>
              </a:rPr>
              <a:t>courage</a:t>
            </a:r>
            <a:r>
              <a:rPr lang="cs-CZ" b="1" dirty="0">
                <a:solidFill>
                  <a:srgbClr val="00B050"/>
                </a:solidFill>
                <a:latin typeface="Calibri Light" pitchFamily="34" charset="0"/>
              </a:rPr>
              <a:t>, </a:t>
            </a:r>
            <a:r>
              <a:rPr lang="cs-CZ" b="1" dirty="0" err="1">
                <a:solidFill>
                  <a:srgbClr val="00B050"/>
                </a:solidFill>
                <a:latin typeface="Calibri Light" pitchFamily="34" charset="0"/>
              </a:rPr>
              <a:t>self</a:t>
            </a:r>
            <a:r>
              <a:rPr lang="cs-CZ" b="1" dirty="0">
                <a:solidFill>
                  <a:srgbClr val="00B050"/>
                </a:solidFill>
                <a:latin typeface="Calibri Light" pitchFamily="34" charset="0"/>
              </a:rPr>
              <a:t>-</a:t>
            </a:r>
            <a:r>
              <a:rPr lang="cs-CZ" b="1" dirty="0" err="1">
                <a:solidFill>
                  <a:srgbClr val="00B050"/>
                </a:solidFill>
                <a:latin typeface="Calibri Light" pitchFamily="34" charset="0"/>
              </a:rPr>
              <a:t>reliance</a:t>
            </a:r>
            <a:r>
              <a:rPr lang="cs-CZ" b="1" dirty="0">
                <a:solidFill>
                  <a:srgbClr val="00B050"/>
                </a:solidFill>
                <a:latin typeface="Calibri Light" pitchFamily="34" charset="0"/>
              </a:rPr>
              <a:t>, </a:t>
            </a:r>
            <a:r>
              <a:rPr lang="cs-CZ" b="1" dirty="0" err="1">
                <a:solidFill>
                  <a:srgbClr val="00B050"/>
                </a:solidFill>
                <a:latin typeface="Calibri Light" pitchFamily="34" charset="0"/>
              </a:rPr>
              <a:t>loyalty</a:t>
            </a:r>
            <a:r>
              <a:rPr lang="cs-CZ" b="1" dirty="0">
                <a:solidFill>
                  <a:srgbClr val="00B050"/>
                </a:solidFill>
                <a:latin typeface="Calibri Light" pitchFamily="34" charset="0"/>
              </a:rPr>
              <a:t>, love </a:t>
            </a:r>
            <a:r>
              <a:rPr lang="cs-CZ" b="1" dirty="0" err="1">
                <a:solidFill>
                  <a:srgbClr val="00B050"/>
                </a:solidFill>
                <a:latin typeface="Calibri Light" pitchFamily="34" charset="0"/>
              </a:rPr>
              <a:t>of</a:t>
            </a:r>
            <a:r>
              <a:rPr lang="cs-CZ" b="1" dirty="0">
                <a:solidFill>
                  <a:srgbClr val="00B050"/>
                </a:solidFill>
                <a:latin typeface="Calibri Light" pitchFamily="34" charset="0"/>
              </a:rPr>
              <a:t> </a:t>
            </a:r>
            <a:r>
              <a:rPr lang="cs-CZ" b="1" dirty="0" err="1">
                <a:solidFill>
                  <a:srgbClr val="00B050"/>
                </a:solidFill>
                <a:latin typeface="Calibri Light" pitchFamily="34" charset="0"/>
              </a:rPr>
              <a:t>friends</a:t>
            </a:r>
            <a:r>
              <a:rPr lang="cs-CZ" b="1" dirty="0">
                <a:solidFill>
                  <a:srgbClr val="00B050"/>
                </a:solidFill>
                <a:latin typeface="Calibri Light" pitchFamily="34" charset="0"/>
              </a:rPr>
              <a:t>, </a:t>
            </a:r>
            <a:r>
              <a:rPr lang="cs-CZ" b="1" dirty="0" err="1">
                <a:solidFill>
                  <a:srgbClr val="00B050"/>
                </a:solidFill>
                <a:latin typeface="Calibri Light" pitchFamily="34" charset="0"/>
              </a:rPr>
              <a:t>hatred</a:t>
            </a:r>
            <a:r>
              <a:rPr lang="cs-CZ" b="1" dirty="0">
                <a:solidFill>
                  <a:srgbClr val="00B050"/>
                </a:solidFill>
                <a:latin typeface="Calibri Light" pitchFamily="34" charset="0"/>
              </a:rPr>
              <a:t> </a:t>
            </a:r>
            <a:r>
              <a:rPr lang="cs-CZ" b="1" dirty="0" err="1">
                <a:solidFill>
                  <a:srgbClr val="00B050"/>
                </a:solidFill>
                <a:latin typeface="Calibri Light" pitchFamily="34" charset="0"/>
              </a:rPr>
              <a:t>of</a:t>
            </a:r>
            <a:r>
              <a:rPr lang="cs-CZ" b="1" dirty="0">
                <a:solidFill>
                  <a:srgbClr val="00B050"/>
                </a:solidFill>
                <a:latin typeface="Calibri Light" pitchFamily="34" charset="0"/>
              </a:rPr>
              <a:t> </a:t>
            </a:r>
            <a:r>
              <a:rPr lang="cs-CZ" b="1" dirty="0" err="1">
                <a:solidFill>
                  <a:srgbClr val="00B050"/>
                </a:solidFill>
                <a:latin typeface="Calibri Light" pitchFamily="34" charset="0"/>
              </a:rPr>
              <a:t>enemies</a:t>
            </a:r>
            <a:r>
              <a:rPr lang="cs-CZ" dirty="0">
                <a:solidFill>
                  <a:srgbClr val="00B050"/>
                </a:solidFill>
                <a:latin typeface="Calibri Light" pitchFamily="34" charset="0"/>
              </a:rPr>
              <a:t>, </a:t>
            </a:r>
            <a:r>
              <a:rPr lang="cs-CZ" b="1" dirty="0" err="1">
                <a:solidFill>
                  <a:srgbClr val="00B050"/>
                </a:solidFill>
                <a:latin typeface="Calibri Light" pitchFamily="34" charset="0"/>
              </a:rPr>
              <a:t>courtesy</a:t>
            </a:r>
            <a:r>
              <a:rPr lang="cs-CZ" b="1" dirty="0">
                <a:solidFill>
                  <a:srgbClr val="00B050"/>
                </a:solidFill>
                <a:latin typeface="Calibri Light" pitchFamily="34" charset="0"/>
              </a:rPr>
              <a:t>, generosity, </a:t>
            </a:r>
            <a:r>
              <a:rPr lang="cs-CZ" b="1" dirty="0" err="1">
                <a:solidFill>
                  <a:srgbClr val="00B050"/>
                </a:solidFill>
                <a:latin typeface="Calibri Light" pitchFamily="34" charset="0"/>
              </a:rPr>
              <a:t>hospitality</a:t>
            </a:r>
            <a:endParaRPr lang="cs-CZ" dirty="0">
              <a:latin typeface="Calibri Light" pitchFamily="34" charset="0"/>
            </a:endParaRPr>
          </a:p>
          <a:p>
            <a:pPr defTabSz="0">
              <a:lnSpc>
                <a:spcPct val="80000"/>
              </a:lnSpc>
            </a:pPr>
            <a:r>
              <a:rPr lang="cs-CZ" b="1" dirty="0" err="1">
                <a:latin typeface="Calibri Light" pitchFamily="34" charset="0"/>
              </a:rPr>
              <a:t>Greek</a:t>
            </a:r>
            <a:r>
              <a:rPr lang="cs-CZ" b="1" dirty="0">
                <a:latin typeface="Calibri Light" pitchFamily="34" charset="0"/>
              </a:rPr>
              <a:t>:</a:t>
            </a:r>
            <a:r>
              <a:rPr lang="cs-CZ" dirty="0">
                <a:latin typeface="Calibri Light" pitchFamily="34" charset="0"/>
              </a:rPr>
              <a:t> </a:t>
            </a:r>
            <a:r>
              <a:rPr lang="cs-CZ" b="1" dirty="0" err="1">
                <a:solidFill>
                  <a:srgbClr val="00B050"/>
                </a:solidFill>
                <a:latin typeface="Calibri Light" pitchFamily="34" charset="0"/>
              </a:rPr>
              <a:t>wisdom</a:t>
            </a:r>
            <a:r>
              <a:rPr lang="cs-CZ" b="1" dirty="0">
                <a:solidFill>
                  <a:srgbClr val="00B050"/>
                </a:solidFill>
                <a:latin typeface="Calibri Light" pitchFamily="34" charset="0"/>
              </a:rPr>
              <a:t>, temperance, </a:t>
            </a:r>
            <a:r>
              <a:rPr lang="cs-CZ" b="1" dirty="0" err="1">
                <a:solidFill>
                  <a:srgbClr val="00B050"/>
                </a:solidFill>
                <a:latin typeface="Calibri Light" pitchFamily="34" charset="0"/>
              </a:rPr>
              <a:t>courage</a:t>
            </a:r>
            <a:r>
              <a:rPr lang="cs-CZ" b="1" dirty="0">
                <a:solidFill>
                  <a:srgbClr val="00B050"/>
                </a:solidFill>
                <a:latin typeface="Calibri Light" pitchFamily="34" charset="0"/>
              </a:rPr>
              <a:t>, justice </a:t>
            </a:r>
            <a:r>
              <a:rPr lang="cs-CZ" dirty="0">
                <a:solidFill>
                  <a:srgbClr val="FF0000"/>
                </a:solidFill>
                <a:latin typeface="Calibri Light" pitchFamily="34" charset="0"/>
              </a:rPr>
              <a:t>(</a:t>
            </a:r>
            <a:r>
              <a:rPr lang="en-US" i="1" dirty="0" err="1">
                <a:solidFill>
                  <a:srgbClr val="FF0000"/>
                </a:solidFill>
                <a:latin typeface="Calibri Light" pitchFamily="34" charset="0"/>
              </a:rPr>
              <a:t>virtutes</a:t>
            </a:r>
            <a:r>
              <a:rPr lang="en-US" i="1" dirty="0">
                <a:solidFill>
                  <a:srgbClr val="FF0000"/>
                </a:solidFill>
                <a:latin typeface="Calibri Light" pitchFamily="34" charset="0"/>
              </a:rPr>
              <a:t> </a:t>
            </a:r>
            <a:r>
              <a:rPr lang="en-US" i="1" dirty="0" err="1">
                <a:solidFill>
                  <a:srgbClr val="FF0000"/>
                </a:solidFill>
                <a:latin typeface="Calibri Light" pitchFamily="34" charset="0"/>
              </a:rPr>
              <a:t>cardinales</a:t>
            </a:r>
            <a:r>
              <a:rPr lang="cs-CZ" dirty="0">
                <a:solidFill>
                  <a:srgbClr val="FF0000"/>
                </a:solidFill>
                <a:latin typeface="Calibri Light" pitchFamily="34" charset="0"/>
              </a:rPr>
              <a:t>)</a:t>
            </a:r>
          </a:p>
          <a:p>
            <a:pPr defTabSz="0">
              <a:lnSpc>
                <a:spcPct val="80000"/>
              </a:lnSpc>
            </a:pPr>
            <a:r>
              <a:rPr lang="cs-CZ" b="1" dirty="0" err="1">
                <a:latin typeface="Calibri Light" pitchFamily="34" charset="0"/>
              </a:rPr>
              <a:t>General</a:t>
            </a:r>
            <a:r>
              <a:rPr lang="cs-CZ" b="1" dirty="0">
                <a:latin typeface="Calibri Light" pitchFamily="34" charset="0"/>
              </a:rPr>
              <a:t>: </a:t>
            </a:r>
            <a:r>
              <a:rPr lang="cs-CZ" b="1" dirty="0">
                <a:solidFill>
                  <a:srgbClr val="00B050"/>
                </a:solidFill>
                <a:latin typeface="Calibri Light" pitchFamily="34" charset="0"/>
              </a:rPr>
              <a:t>benevolence, care</a:t>
            </a:r>
            <a:endParaRPr lang="cs-CZ" dirty="0">
              <a:latin typeface="Calibri Light" pitchFamily="34" charset="0"/>
            </a:endParaRPr>
          </a:p>
          <a:p>
            <a:pPr defTabSz="0">
              <a:lnSpc>
                <a:spcPct val="80000"/>
              </a:lnSpc>
            </a:pPr>
            <a:r>
              <a:rPr lang="cs-CZ" b="1" dirty="0" err="1">
                <a:latin typeface="Calibri Light" pitchFamily="34" charset="0"/>
              </a:rPr>
              <a:t>Japanese</a:t>
            </a:r>
            <a:r>
              <a:rPr lang="cs-CZ" b="1" dirty="0">
                <a:latin typeface="Calibri Light" pitchFamily="34" charset="0"/>
              </a:rPr>
              <a:t>: </a:t>
            </a:r>
            <a:r>
              <a:rPr lang="cs-CZ" b="1" dirty="0" err="1">
                <a:solidFill>
                  <a:srgbClr val="00B050"/>
                </a:solidFill>
                <a:latin typeface="Calibri Light" pitchFamily="34" charset="0"/>
              </a:rPr>
              <a:t>kindness</a:t>
            </a:r>
            <a:r>
              <a:rPr lang="cs-CZ" b="1" dirty="0">
                <a:solidFill>
                  <a:srgbClr val="00B050"/>
                </a:solidFill>
                <a:latin typeface="Calibri Light" pitchFamily="34" charset="0"/>
              </a:rPr>
              <a:t>, </a:t>
            </a:r>
            <a:r>
              <a:rPr lang="cs-CZ" b="1" dirty="0" err="1">
                <a:solidFill>
                  <a:srgbClr val="00B050"/>
                </a:solidFill>
                <a:latin typeface="Calibri Light" pitchFamily="34" charset="0"/>
              </a:rPr>
              <a:t>devotion</a:t>
            </a:r>
            <a:endParaRPr lang="cs-CZ" dirty="0">
              <a:latin typeface="Calibri Light" pitchFamily="34" charset="0"/>
            </a:endParaRPr>
          </a:p>
        </p:txBody>
      </p:sp>
    </p:spTree>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lvl="0"/>
            <a:r>
              <a:rPr lang="cs-CZ" dirty="0">
                <a:latin typeface="Calibri" pitchFamily="34" charset="0"/>
              </a:rPr>
              <a:t>Professional </a:t>
            </a:r>
            <a:r>
              <a:rPr lang="cs-CZ" dirty="0" err="1">
                <a:latin typeface="Calibri" pitchFamily="34" charset="0"/>
              </a:rPr>
              <a:t>Virtues</a:t>
            </a:r>
            <a:endParaRPr lang="cs-CZ" dirty="0">
              <a:latin typeface="Calibri" pitchFamily="34" charset="0"/>
            </a:endParaRPr>
          </a:p>
        </p:txBody>
      </p:sp>
      <p:sp>
        <p:nvSpPr>
          <p:cNvPr id="3" name="Zástupný symbol pro obsah 2"/>
          <p:cNvSpPr>
            <a:spLocks noGrp="1"/>
          </p:cNvSpPr>
          <p:nvPr>
            <p:ph idx="1"/>
          </p:nvPr>
        </p:nvSpPr>
        <p:spPr/>
        <p:txBody>
          <a:bodyPr>
            <a:normAutofit/>
          </a:bodyPr>
          <a:lstStyle/>
          <a:p>
            <a:pPr defTabSz="0">
              <a:lnSpc>
                <a:spcPct val="90000"/>
              </a:lnSpc>
            </a:pPr>
            <a:r>
              <a:rPr lang="cs-CZ" b="1" dirty="0" err="1">
                <a:latin typeface="Calibri Light" pitchFamily="34" charset="0"/>
              </a:rPr>
              <a:t>Hippocratic</a:t>
            </a:r>
            <a:r>
              <a:rPr lang="cs-CZ" b="1" dirty="0">
                <a:latin typeface="Calibri Light" pitchFamily="34" charset="0"/>
              </a:rPr>
              <a:t>:</a:t>
            </a:r>
            <a:r>
              <a:rPr lang="cs-CZ" dirty="0">
                <a:latin typeface="Calibri Light" pitchFamily="34" charset="0"/>
              </a:rPr>
              <a:t> </a:t>
            </a:r>
            <a:r>
              <a:rPr lang="cs-CZ" b="1" dirty="0" err="1">
                <a:solidFill>
                  <a:srgbClr val="00B050"/>
                </a:solidFill>
                <a:latin typeface="Calibri Light" pitchFamily="34" charset="0"/>
              </a:rPr>
              <a:t>purity</a:t>
            </a:r>
            <a:r>
              <a:rPr lang="cs-CZ" b="1" dirty="0">
                <a:solidFill>
                  <a:srgbClr val="00B050"/>
                </a:solidFill>
                <a:latin typeface="Calibri Light" pitchFamily="34" charset="0"/>
              </a:rPr>
              <a:t>, </a:t>
            </a:r>
            <a:r>
              <a:rPr lang="cs-CZ" b="1" dirty="0" err="1">
                <a:solidFill>
                  <a:srgbClr val="00B050"/>
                </a:solidFill>
                <a:latin typeface="Calibri Light" pitchFamily="34" charset="0"/>
              </a:rPr>
              <a:t>holiness</a:t>
            </a:r>
            <a:endParaRPr lang="cs-CZ" dirty="0">
              <a:latin typeface="Calibri Light" pitchFamily="34" charset="0"/>
            </a:endParaRPr>
          </a:p>
          <a:p>
            <a:pPr defTabSz="0">
              <a:lnSpc>
                <a:spcPct val="90000"/>
              </a:lnSpc>
            </a:pPr>
            <a:r>
              <a:rPr lang="cs-CZ" b="1" dirty="0" err="1">
                <a:latin typeface="Calibri Light" pitchFamily="34" charset="0"/>
              </a:rPr>
              <a:t>Percival</a:t>
            </a:r>
            <a:r>
              <a:rPr lang="cs-CZ" b="1" dirty="0">
                <a:latin typeface="Calibri Light" pitchFamily="34" charset="0"/>
              </a:rPr>
              <a:t>: </a:t>
            </a:r>
            <a:r>
              <a:rPr lang="cs-CZ" b="1" dirty="0" err="1">
                <a:solidFill>
                  <a:srgbClr val="00B050"/>
                </a:solidFill>
                <a:latin typeface="Calibri Light" pitchFamily="34" charset="0"/>
              </a:rPr>
              <a:t>tenderness</a:t>
            </a:r>
            <a:r>
              <a:rPr lang="cs-CZ" b="1" dirty="0">
                <a:solidFill>
                  <a:srgbClr val="00B050"/>
                </a:solidFill>
                <a:latin typeface="Calibri Light" pitchFamily="34" charset="0"/>
              </a:rPr>
              <a:t>, </a:t>
            </a:r>
            <a:r>
              <a:rPr lang="cs-CZ" b="1" dirty="0" err="1">
                <a:solidFill>
                  <a:srgbClr val="00B050"/>
                </a:solidFill>
                <a:latin typeface="Calibri Light" pitchFamily="34" charset="0"/>
              </a:rPr>
              <a:t>steadiness</a:t>
            </a:r>
            <a:r>
              <a:rPr lang="cs-CZ" b="1" dirty="0">
                <a:solidFill>
                  <a:srgbClr val="00B050"/>
                </a:solidFill>
                <a:latin typeface="Calibri Light" pitchFamily="34" charset="0"/>
              </a:rPr>
              <a:t>, </a:t>
            </a:r>
            <a:r>
              <a:rPr lang="cs-CZ" b="1" dirty="0" err="1">
                <a:solidFill>
                  <a:srgbClr val="00B050"/>
                </a:solidFill>
                <a:latin typeface="Calibri Light" pitchFamily="34" charset="0"/>
              </a:rPr>
              <a:t>condescension</a:t>
            </a:r>
            <a:r>
              <a:rPr lang="cs-CZ" b="1" dirty="0">
                <a:solidFill>
                  <a:srgbClr val="00B050"/>
                </a:solidFill>
                <a:latin typeface="Calibri Light" pitchFamily="34" charset="0"/>
              </a:rPr>
              <a:t>, </a:t>
            </a:r>
            <a:r>
              <a:rPr lang="cs-CZ" b="1" dirty="0" err="1">
                <a:solidFill>
                  <a:srgbClr val="00B050"/>
                </a:solidFill>
                <a:latin typeface="Calibri Light" pitchFamily="34" charset="0"/>
              </a:rPr>
              <a:t>authority</a:t>
            </a:r>
            <a:endParaRPr lang="cs-CZ" dirty="0">
              <a:latin typeface="Calibri Light" pitchFamily="34" charset="0"/>
            </a:endParaRPr>
          </a:p>
          <a:p>
            <a:pPr defTabSz="0">
              <a:lnSpc>
                <a:spcPct val="90000"/>
              </a:lnSpc>
            </a:pPr>
            <a:r>
              <a:rPr lang="cs-CZ" b="1" dirty="0">
                <a:latin typeface="Calibri Light" pitchFamily="34" charset="0"/>
              </a:rPr>
              <a:t>WMA</a:t>
            </a:r>
            <a:r>
              <a:rPr lang="cs-CZ" dirty="0">
                <a:latin typeface="Calibri Light" pitchFamily="34" charset="0"/>
              </a:rPr>
              <a:t> 1948: </a:t>
            </a:r>
            <a:r>
              <a:rPr lang="cs-CZ" b="1" dirty="0" err="1">
                <a:solidFill>
                  <a:srgbClr val="00B050"/>
                </a:solidFill>
                <a:latin typeface="Calibri Light" pitchFamily="34" charset="0"/>
              </a:rPr>
              <a:t>conscience</a:t>
            </a:r>
            <a:r>
              <a:rPr lang="cs-CZ" b="1" dirty="0">
                <a:solidFill>
                  <a:srgbClr val="00B050"/>
                </a:solidFill>
                <a:latin typeface="Calibri Light" pitchFamily="34" charset="0"/>
              </a:rPr>
              <a:t>,  dignity</a:t>
            </a:r>
            <a:endParaRPr lang="cs-CZ" dirty="0">
              <a:latin typeface="Calibri Light" pitchFamily="34" charset="0"/>
            </a:endParaRPr>
          </a:p>
          <a:p>
            <a:pPr defTabSz="0">
              <a:lnSpc>
                <a:spcPct val="90000"/>
              </a:lnSpc>
            </a:pPr>
            <a:r>
              <a:rPr lang="cs-CZ" b="1" dirty="0">
                <a:latin typeface="Calibri Light" pitchFamily="34" charset="0"/>
              </a:rPr>
              <a:t>AMA</a:t>
            </a:r>
            <a:r>
              <a:rPr lang="cs-CZ" dirty="0">
                <a:latin typeface="Calibri Light" pitchFamily="34" charset="0"/>
              </a:rPr>
              <a:t> 1957: </a:t>
            </a:r>
            <a:r>
              <a:rPr lang="cs-CZ" b="1" dirty="0" err="1">
                <a:solidFill>
                  <a:srgbClr val="00B050"/>
                </a:solidFill>
                <a:latin typeface="Calibri Light" pitchFamily="34" charset="0"/>
              </a:rPr>
              <a:t>respect</a:t>
            </a:r>
            <a:r>
              <a:rPr lang="cs-CZ" b="1" dirty="0">
                <a:solidFill>
                  <a:srgbClr val="00B050"/>
                </a:solidFill>
                <a:latin typeface="Calibri Light" pitchFamily="34" charset="0"/>
              </a:rPr>
              <a:t> </a:t>
            </a:r>
            <a:r>
              <a:rPr lang="cs-CZ" b="1" dirty="0" err="1">
                <a:solidFill>
                  <a:srgbClr val="00B050"/>
                </a:solidFill>
                <a:latin typeface="Calibri Light" pitchFamily="34" charset="0"/>
              </a:rPr>
              <a:t>for</a:t>
            </a:r>
            <a:r>
              <a:rPr lang="cs-CZ" b="1" dirty="0">
                <a:solidFill>
                  <a:srgbClr val="00B050"/>
                </a:solidFill>
                <a:latin typeface="Calibri Light" pitchFamily="34" charset="0"/>
              </a:rPr>
              <a:t> dignity </a:t>
            </a:r>
            <a:r>
              <a:rPr lang="cs-CZ" b="1" dirty="0" err="1">
                <a:solidFill>
                  <a:srgbClr val="00B050"/>
                </a:solidFill>
                <a:latin typeface="Calibri Light" pitchFamily="34" charset="0"/>
              </a:rPr>
              <a:t>of</a:t>
            </a:r>
            <a:r>
              <a:rPr lang="cs-CZ" b="1" dirty="0">
                <a:solidFill>
                  <a:srgbClr val="00B050"/>
                </a:solidFill>
                <a:latin typeface="Calibri Light" pitchFamily="34" charset="0"/>
              </a:rPr>
              <a:t> man, </a:t>
            </a:r>
            <a:r>
              <a:rPr lang="cs-CZ" b="1" dirty="0" err="1">
                <a:solidFill>
                  <a:srgbClr val="00B050"/>
                </a:solidFill>
                <a:latin typeface="Calibri Light" pitchFamily="34" charset="0"/>
              </a:rPr>
              <a:t>devotion</a:t>
            </a:r>
            <a:endParaRPr lang="cs-CZ" dirty="0">
              <a:latin typeface="Calibri Light" pitchFamily="34" charset="0"/>
            </a:endParaRPr>
          </a:p>
          <a:p>
            <a:pPr defTabSz="0">
              <a:lnSpc>
                <a:spcPct val="90000"/>
              </a:lnSpc>
            </a:pPr>
            <a:r>
              <a:rPr lang="cs-CZ" b="1" dirty="0">
                <a:latin typeface="Calibri Light" pitchFamily="34" charset="0"/>
              </a:rPr>
              <a:t>AMA </a:t>
            </a:r>
            <a:r>
              <a:rPr lang="cs-CZ" dirty="0">
                <a:latin typeface="Calibri Light" pitchFamily="34" charset="0"/>
              </a:rPr>
              <a:t>1980: </a:t>
            </a:r>
            <a:r>
              <a:rPr lang="cs-CZ" b="1" dirty="0" err="1">
                <a:solidFill>
                  <a:srgbClr val="00B050"/>
                </a:solidFill>
                <a:latin typeface="Calibri Light" pitchFamily="34" charset="0"/>
              </a:rPr>
              <a:t>compassion</a:t>
            </a:r>
            <a:r>
              <a:rPr lang="cs-CZ" b="1" dirty="0">
                <a:solidFill>
                  <a:srgbClr val="00B050"/>
                </a:solidFill>
                <a:latin typeface="Calibri Light" pitchFamily="34" charset="0"/>
              </a:rPr>
              <a:t>, </a:t>
            </a:r>
            <a:r>
              <a:rPr lang="cs-CZ" b="1" dirty="0" err="1">
                <a:solidFill>
                  <a:srgbClr val="00B050"/>
                </a:solidFill>
                <a:latin typeface="Calibri Light" pitchFamily="34" charset="0"/>
              </a:rPr>
              <a:t>respect</a:t>
            </a:r>
            <a:r>
              <a:rPr lang="cs-CZ" b="1" dirty="0">
                <a:solidFill>
                  <a:srgbClr val="00B050"/>
                </a:solidFill>
                <a:latin typeface="Calibri Light" pitchFamily="34" charset="0"/>
              </a:rPr>
              <a:t> </a:t>
            </a:r>
            <a:r>
              <a:rPr lang="cs-CZ" b="1" dirty="0" err="1">
                <a:solidFill>
                  <a:srgbClr val="00B050"/>
                </a:solidFill>
                <a:latin typeface="Calibri Light" pitchFamily="34" charset="0"/>
              </a:rPr>
              <a:t>for</a:t>
            </a:r>
            <a:r>
              <a:rPr lang="cs-CZ" b="1" dirty="0">
                <a:solidFill>
                  <a:srgbClr val="00B050"/>
                </a:solidFill>
                <a:latin typeface="Calibri Light" pitchFamily="34" charset="0"/>
              </a:rPr>
              <a:t> </a:t>
            </a:r>
            <a:r>
              <a:rPr lang="cs-CZ" b="1" dirty="0" err="1">
                <a:solidFill>
                  <a:srgbClr val="00B050"/>
                </a:solidFill>
                <a:latin typeface="Calibri Light" pitchFamily="34" charset="0"/>
              </a:rPr>
              <a:t>human</a:t>
            </a:r>
            <a:r>
              <a:rPr lang="cs-CZ" b="1" dirty="0">
                <a:solidFill>
                  <a:srgbClr val="00B050"/>
                </a:solidFill>
                <a:latin typeface="Calibri Light" pitchFamily="34" charset="0"/>
              </a:rPr>
              <a:t> dignity</a:t>
            </a:r>
            <a:endParaRPr lang="cs-CZ" dirty="0">
              <a:latin typeface="Calibri Light" pitchFamily="34" charset="0"/>
            </a:endParaRPr>
          </a:p>
          <a:p>
            <a:pPr defTabSz="0">
              <a:lnSpc>
                <a:spcPct val="90000"/>
              </a:lnSpc>
            </a:pPr>
            <a:r>
              <a:rPr lang="cs-CZ" b="1" dirty="0">
                <a:latin typeface="Calibri Light" pitchFamily="34" charset="0"/>
              </a:rPr>
              <a:t>Florence </a:t>
            </a:r>
            <a:r>
              <a:rPr lang="cs-CZ" b="1" dirty="0" err="1">
                <a:latin typeface="Calibri Light" pitchFamily="34" charset="0"/>
              </a:rPr>
              <a:t>Nightingale</a:t>
            </a:r>
            <a:r>
              <a:rPr lang="cs-CZ" b="1" dirty="0">
                <a:latin typeface="Calibri Light" pitchFamily="34" charset="0"/>
              </a:rPr>
              <a:t> </a:t>
            </a:r>
            <a:r>
              <a:rPr lang="cs-CZ" b="1" dirty="0" err="1">
                <a:latin typeface="Calibri Light" pitchFamily="34" charset="0"/>
              </a:rPr>
              <a:t>Pledge</a:t>
            </a:r>
            <a:r>
              <a:rPr lang="cs-CZ" dirty="0">
                <a:latin typeface="Calibri Light" pitchFamily="34" charset="0"/>
              </a:rPr>
              <a:t>: </a:t>
            </a:r>
            <a:r>
              <a:rPr lang="cs-CZ" b="1" dirty="0" err="1">
                <a:solidFill>
                  <a:srgbClr val="00B050"/>
                </a:solidFill>
                <a:latin typeface="Calibri Light" pitchFamily="34" charset="0"/>
              </a:rPr>
              <a:t>purity</a:t>
            </a:r>
            <a:r>
              <a:rPr lang="cs-CZ" b="1" dirty="0">
                <a:solidFill>
                  <a:srgbClr val="00B050"/>
                </a:solidFill>
                <a:latin typeface="Calibri Light" pitchFamily="34" charset="0"/>
              </a:rPr>
              <a:t>, </a:t>
            </a:r>
            <a:r>
              <a:rPr lang="cs-CZ" b="1" dirty="0" err="1">
                <a:solidFill>
                  <a:srgbClr val="00B050"/>
                </a:solidFill>
                <a:latin typeface="Calibri Light" pitchFamily="34" charset="0"/>
              </a:rPr>
              <a:t>faithfulness</a:t>
            </a:r>
            <a:endParaRPr lang="cs-CZ" b="1" dirty="0">
              <a:solidFill>
                <a:srgbClr val="00B050"/>
              </a:solidFill>
              <a:latin typeface="Calibri Light" pitchFamily="34" charset="0"/>
            </a:endParaRPr>
          </a:p>
          <a:p>
            <a:pPr>
              <a:buNone/>
            </a:pPr>
            <a:endParaRPr lang="cs-CZ" dirty="0"/>
          </a:p>
        </p:txBody>
      </p:sp>
    </p:spTree>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chilles kneels and dresses the wound on the left arm of Patroclus who is seated, all within a circular frame; vase painting in black and orange, 5th century B.C.E.  (Berlin F2278, Staatliche Musee zu Berlin; photograph by Maria Daniels; Courtesy of the Bildarchiv Preussischer Kulturbesitz)."/>
          <p:cNvPicPr>
            <a:picLocks noChangeAspect="1" noChangeArrowheads="1"/>
          </p:cNvPicPr>
          <p:nvPr/>
        </p:nvPicPr>
        <p:blipFill>
          <a:blip r:embed="rId3" cstate="print"/>
          <a:srcRect l="4724" t="14362" r="5669" b="14362"/>
          <a:stretch>
            <a:fillRect/>
          </a:stretch>
        </p:blipFill>
        <p:spPr bwMode="auto">
          <a:xfrm>
            <a:off x="2291277" y="1013342"/>
            <a:ext cx="6985072" cy="6547921"/>
          </a:xfrm>
          <a:prstGeom prst="rect">
            <a:avLst/>
          </a:prstGeom>
          <a:noFill/>
        </p:spPr>
      </p:pic>
    </p:spTree>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00B050"/>
                </a:solidFill>
                <a:latin typeface="Calibri" pitchFamily="34" charset="0"/>
              </a:rPr>
              <a:t>Care (</a:t>
            </a:r>
            <a:r>
              <a:rPr lang="cs-CZ" b="1" cap="small" dirty="0" err="1">
                <a:solidFill>
                  <a:srgbClr val="00B050"/>
                </a:solidFill>
                <a:latin typeface="Calibri" pitchFamily="34" charset="0"/>
              </a:rPr>
              <a:t>epimeleia</a:t>
            </a:r>
            <a:r>
              <a:rPr lang="cs-CZ" b="1" dirty="0">
                <a:solidFill>
                  <a:srgbClr val="00B050"/>
                </a:solidFill>
                <a:latin typeface="Calibri" pitchFamily="34" charset="0"/>
              </a:rPr>
              <a:t>)</a:t>
            </a:r>
          </a:p>
        </p:txBody>
      </p:sp>
      <p:sp>
        <p:nvSpPr>
          <p:cNvPr id="3" name="Zástupný symbol pro obsah 2"/>
          <p:cNvSpPr>
            <a:spLocks noGrp="1"/>
          </p:cNvSpPr>
          <p:nvPr>
            <p:ph idx="1"/>
          </p:nvPr>
        </p:nvSpPr>
        <p:spPr/>
        <p:txBody>
          <a:bodyPr/>
          <a:lstStyle/>
          <a:p>
            <a:r>
              <a:rPr lang="cs-CZ" dirty="0" err="1">
                <a:latin typeface="Calibri Light" pitchFamily="34" charset="0"/>
              </a:rPr>
              <a:t>The</a:t>
            </a:r>
            <a:r>
              <a:rPr lang="cs-CZ" dirty="0">
                <a:latin typeface="Calibri Light" pitchFamily="34" charset="0"/>
              </a:rPr>
              <a:t> </a:t>
            </a:r>
            <a:r>
              <a:rPr lang="cs-CZ" dirty="0" err="1">
                <a:latin typeface="Calibri Light" pitchFamily="34" charset="0"/>
              </a:rPr>
              <a:t>virtue</a:t>
            </a:r>
            <a:r>
              <a:rPr lang="cs-CZ" dirty="0">
                <a:latin typeface="Calibri Light" pitchFamily="34" charset="0"/>
              </a:rPr>
              <a:t> </a:t>
            </a:r>
            <a:r>
              <a:rPr lang="cs-CZ" dirty="0" err="1">
                <a:latin typeface="Calibri Light" pitchFamily="34" charset="0"/>
              </a:rPr>
              <a:t>involving</a:t>
            </a:r>
            <a:r>
              <a:rPr lang="cs-CZ" dirty="0">
                <a:latin typeface="Calibri Light" pitchFamily="34" charset="0"/>
              </a:rPr>
              <a:t> a </a:t>
            </a:r>
            <a:r>
              <a:rPr lang="cs-CZ" dirty="0" err="1">
                <a:latin typeface="Calibri Light" pitchFamily="34" charset="0"/>
              </a:rPr>
              <a:t>persistent</a:t>
            </a:r>
            <a:r>
              <a:rPr lang="cs-CZ" dirty="0">
                <a:latin typeface="Calibri Light" pitchFamily="34" charset="0"/>
              </a:rPr>
              <a:t> </a:t>
            </a:r>
            <a:r>
              <a:rPr lang="cs-CZ" dirty="0" err="1">
                <a:latin typeface="Calibri Light" pitchFamily="34" charset="0"/>
              </a:rPr>
              <a:t>disposition</a:t>
            </a:r>
            <a:r>
              <a:rPr lang="cs-CZ" dirty="0">
                <a:latin typeface="Calibri Light" pitchFamily="34" charset="0"/>
              </a:rPr>
              <a:t> to </a:t>
            </a:r>
            <a:r>
              <a:rPr lang="cs-CZ" dirty="0" err="1">
                <a:latin typeface="Calibri Light" pitchFamily="34" charset="0"/>
              </a:rPr>
              <a:t>be</a:t>
            </a:r>
            <a:r>
              <a:rPr lang="cs-CZ" dirty="0">
                <a:latin typeface="Calibri Light" pitchFamily="34" charset="0"/>
              </a:rPr>
              <a:t> </a:t>
            </a:r>
            <a:r>
              <a:rPr lang="cs-CZ" dirty="0" err="1">
                <a:latin typeface="Calibri Light" pitchFamily="34" charset="0"/>
              </a:rPr>
              <a:t>concerned</a:t>
            </a:r>
            <a:r>
              <a:rPr lang="cs-CZ" dirty="0">
                <a:latin typeface="Calibri Light" pitchFamily="34" charset="0"/>
              </a:rPr>
              <a:t> </a:t>
            </a:r>
            <a:r>
              <a:rPr lang="cs-CZ" dirty="0" err="1">
                <a:latin typeface="Calibri Light" pitchFamily="34" charset="0"/>
              </a:rPr>
              <a:t>about</a:t>
            </a:r>
            <a:r>
              <a:rPr lang="cs-CZ" dirty="0">
                <a:latin typeface="Calibri Light" pitchFamily="34" charset="0"/>
              </a:rPr>
              <a:t> </a:t>
            </a:r>
            <a:r>
              <a:rPr lang="cs-CZ" dirty="0" err="1">
                <a:latin typeface="Calibri Light" pitchFamily="34" charset="0"/>
              </a:rPr>
              <a:t>others</a:t>
            </a:r>
            <a:r>
              <a:rPr lang="cs-CZ" dirty="0">
                <a:latin typeface="Calibri Light" pitchFamily="34" charset="0"/>
              </a:rPr>
              <a:t>.</a:t>
            </a:r>
          </a:p>
          <a:p>
            <a:r>
              <a:rPr lang="cs-CZ" dirty="0" err="1">
                <a:latin typeface="Calibri Light" pitchFamily="34" charset="0"/>
              </a:rPr>
              <a:t>Sometimes</a:t>
            </a:r>
            <a:r>
              <a:rPr lang="cs-CZ" dirty="0">
                <a:latin typeface="Calibri Light" pitchFamily="34" charset="0"/>
              </a:rPr>
              <a:t> </a:t>
            </a:r>
            <a:r>
              <a:rPr lang="cs-CZ" dirty="0" err="1">
                <a:latin typeface="Calibri Light" pitchFamily="34" charset="0"/>
              </a:rPr>
              <a:t>used</a:t>
            </a:r>
            <a:r>
              <a:rPr lang="cs-CZ" dirty="0">
                <a:latin typeface="Calibri Light" pitchFamily="34" charset="0"/>
              </a:rPr>
              <a:t> as a synonym </a:t>
            </a:r>
            <a:r>
              <a:rPr lang="cs-CZ" dirty="0" err="1">
                <a:latin typeface="Calibri Light" pitchFamily="34" charset="0"/>
              </a:rPr>
              <a:t>for</a:t>
            </a:r>
            <a:r>
              <a:rPr lang="cs-CZ" dirty="0">
                <a:latin typeface="Calibri Light" pitchFamily="34" charset="0"/>
              </a:rPr>
              <a:t> a cluster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virtues</a:t>
            </a:r>
            <a:r>
              <a:rPr lang="cs-CZ" dirty="0">
                <a:latin typeface="Calibri Light" pitchFamily="34" charset="0"/>
              </a:rPr>
              <a:t> </a:t>
            </a:r>
            <a:r>
              <a:rPr lang="cs-CZ" dirty="0" err="1">
                <a:latin typeface="Calibri Light" pitchFamily="34" charset="0"/>
              </a:rPr>
              <a:t>or</a:t>
            </a:r>
            <a:r>
              <a:rPr lang="cs-CZ" dirty="0">
                <a:latin typeface="Calibri Light" pitchFamily="34" charset="0"/>
              </a:rPr>
              <a:t> </a:t>
            </a:r>
            <a:r>
              <a:rPr lang="cs-CZ" dirty="0" err="1">
                <a:latin typeface="Calibri Light" pitchFamily="34" charset="0"/>
              </a:rPr>
              <a:t>even</a:t>
            </a:r>
            <a:r>
              <a:rPr lang="cs-CZ" dirty="0">
                <a:latin typeface="Calibri Light" pitchFamily="34" charset="0"/>
              </a:rPr>
              <a:t> </a:t>
            </a:r>
            <a:r>
              <a:rPr lang="cs-CZ" dirty="0" err="1">
                <a:latin typeface="Calibri Light" pitchFamily="34" charset="0"/>
              </a:rPr>
              <a:t>for</a:t>
            </a:r>
            <a:r>
              <a:rPr lang="cs-CZ" dirty="0">
                <a:latin typeface="Calibri Light" pitchFamily="34" charset="0"/>
              </a:rPr>
              <a:t> </a:t>
            </a:r>
            <a:r>
              <a:rPr lang="cs-CZ" b="1" dirty="0" err="1">
                <a:latin typeface="Calibri Light" pitchFamily="34" charset="0"/>
              </a:rPr>
              <a:t>virtue</a:t>
            </a:r>
            <a:r>
              <a:rPr lang="cs-CZ" b="1" dirty="0">
                <a:latin typeface="Calibri Light" pitchFamily="34" charset="0"/>
              </a:rPr>
              <a:t> </a:t>
            </a:r>
            <a:r>
              <a:rPr lang="cs-CZ" b="1" dirty="0" err="1">
                <a:latin typeface="Calibri Light" pitchFamily="34" charset="0"/>
              </a:rPr>
              <a:t>theory</a:t>
            </a:r>
            <a:r>
              <a:rPr lang="cs-CZ" b="1" dirty="0">
                <a:latin typeface="Calibri Light" pitchFamily="34" charset="0"/>
              </a:rPr>
              <a:t> </a:t>
            </a:r>
            <a:r>
              <a:rPr lang="cs-CZ" b="1" dirty="0" err="1">
                <a:latin typeface="Calibri Light" pitchFamily="34" charset="0"/>
              </a:rPr>
              <a:t>itself</a:t>
            </a:r>
            <a:r>
              <a:rPr lang="cs-CZ" dirty="0">
                <a:latin typeface="Calibri Light" pitchFamily="34" charset="0"/>
              </a:rPr>
              <a:t>. (</a:t>
            </a:r>
            <a:r>
              <a:rPr lang="cs-CZ" cap="small" dirty="0">
                <a:latin typeface="Calibri Light" pitchFamily="34" charset="0"/>
              </a:rPr>
              <a:t>melete to pan</a:t>
            </a:r>
            <a:r>
              <a:rPr lang="cs-CZ" dirty="0">
                <a:latin typeface="Calibri Light" pitchFamily="34" charset="0"/>
              </a:rPr>
              <a:t>, </a:t>
            </a:r>
            <a:r>
              <a:rPr lang="cs-CZ" cap="small" dirty="0" err="1">
                <a:latin typeface="Calibri Light" pitchFamily="34" charset="0"/>
              </a:rPr>
              <a:t>epimeleia</a:t>
            </a:r>
            <a:r>
              <a:rPr lang="cs-CZ" cap="small" dirty="0">
                <a:latin typeface="Calibri Light" pitchFamily="34" charset="0"/>
              </a:rPr>
              <a:t> peri </a:t>
            </a:r>
            <a:r>
              <a:rPr lang="cs-CZ" cap="small" dirty="0" err="1">
                <a:latin typeface="Calibri Light" pitchFamily="34" charset="0"/>
              </a:rPr>
              <a:t>tés</a:t>
            </a:r>
            <a:r>
              <a:rPr lang="cs-CZ" cap="small" dirty="0">
                <a:latin typeface="Calibri Light" pitchFamily="34" charset="0"/>
              </a:rPr>
              <a:t> </a:t>
            </a:r>
            <a:r>
              <a:rPr lang="cs-CZ" cap="small" dirty="0" err="1">
                <a:latin typeface="Calibri Light" pitchFamily="34" charset="0"/>
              </a:rPr>
              <a:t>psychés</a:t>
            </a:r>
            <a:r>
              <a:rPr lang="cs-CZ" dirty="0">
                <a:latin typeface="Calibri Light" pitchFamily="34" charset="0"/>
              </a:rPr>
              <a:t>)</a:t>
            </a:r>
          </a:p>
          <a:p>
            <a:r>
              <a:rPr lang="cs-CZ" dirty="0" err="1">
                <a:latin typeface="Calibri Light" pitchFamily="34" charset="0"/>
              </a:rPr>
              <a:t>Sometimes</a:t>
            </a:r>
            <a:r>
              <a:rPr lang="cs-CZ" dirty="0">
                <a:latin typeface="Calibri Light" pitchFamily="34" charset="0"/>
              </a:rPr>
              <a:t> </a:t>
            </a:r>
            <a:r>
              <a:rPr lang="cs-CZ" dirty="0" err="1">
                <a:latin typeface="Calibri Light" pitchFamily="34" charset="0"/>
              </a:rPr>
              <a:t>considered</a:t>
            </a:r>
            <a:r>
              <a:rPr lang="cs-CZ" dirty="0">
                <a:latin typeface="Calibri Light" pitchFamily="34" charset="0"/>
              </a:rPr>
              <a:t> </a:t>
            </a:r>
            <a:r>
              <a:rPr lang="cs-CZ" dirty="0" err="1">
                <a:latin typeface="Calibri Light" pitchFamily="34" charset="0"/>
              </a:rPr>
              <a:t>an</a:t>
            </a:r>
            <a:r>
              <a:rPr lang="cs-CZ" dirty="0">
                <a:latin typeface="Calibri Light" pitchFamily="34" charset="0"/>
              </a:rPr>
              <a:t> „</a:t>
            </a:r>
            <a:r>
              <a:rPr lang="cs-CZ" dirty="0" err="1">
                <a:latin typeface="Calibri Light" pitchFamily="34" charset="0"/>
              </a:rPr>
              <a:t>orientation</a:t>
            </a:r>
            <a:r>
              <a:rPr lang="cs-CZ" dirty="0">
                <a:latin typeface="Calibri Light" pitchFamily="34" charset="0"/>
              </a:rPr>
              <a:t>“ to </a:t>
            </a:r>
            <a:r>
              <a:rPr lang="cs-CZ" dirty="0" err="1">
                <a:latin typeface="Calibri Light" pitchFamily="34" charset="0"/>
              </a:rPr>
              <a:t>others</a:t>
            </a:r>
            <a:r>
              <a:rPr lang="cs-CZ" dirty="0">
                <a:latin typeface="Calibri Light" pitchFamily="34" charset="0"/>
              </a:rPr>
              <a:t>, </a:t>
            </a:r>
            <a:r>
              <a:rPr lang="cs-CZ" dirty="0" err="1">
                <a:latin typeface="Calibri Light" pitchFamily="34" charset="0"/>
              </a:rPr>
              <a:t>one</a:t>
            </a:r>
            <a:r>
              <a:rPr lang="cs-CZ" dirty="0">
                <a:latin typeface="Calibri Light" pitchFamily="34" charset="0"/>
              </a:rPr>
              <a:t> </a:t>
            </a:r>
            <a:r>
              <a:rPr lang="cs-CZ" dirty="0" err="1">
                <a:latin typeface="Calibri Light" pitchFamily="34" charset="0"/>
              </a:rPr>
              <a:t>that</a:t>
            </a:r>
            <a:r>
              <a:rPr lang="cs-CZ" dirty="0">
                <a:latin typeface="Calibri Light" pitchFamily="34" charset="0"/>
              </a:rPr>
              <a:t> </a:t>
            </a:r>
            <a:r>
              <a:rPr lang="cs-CZ" dirty="0" err="1">
                <a:latin typeface="Calibri Light" pitchFamily="34" charset="0"/>
              </a:rPr>
              <a:t>focuses</a:t>
            </a:r>
            <a:r>
              <a:rPr lang="cs-CZ" dirty="0">
                <a:latin typeface="Calibri Light" pitchFamily="34" charset="0"/>
              </a:rPr>
              <a:t> on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relationship</a:t>
            </a:r>
            <a:r>
              <a:rPr lang="cs-CZ" dirty="0">
                <a:latin typeface="Calibri Light" pitchFamily="34" charset="0"/>
              </a:rPr>
              <a:t> </a:t>
            </a:r>
            <a:r>
              <a:rPr lang="cs-CZ" dirty="0" err="1">
                <a:latin typeface="Calibri Light" pitchFamily="34" charset="0"/>
              </a:rPr>
              <a:t>between</a:t>
            </a:r>
            <a:r>
              <a:rPr lang="cs-CZ" dirty="0">
                <a:latin typeface="Calibri Light" pitchFamily="34" charset="0"/>
              </a:rPr>
              <a:t> </a:t>
            </a:r>
            <a:r>
              <a:rPr lang="cs-CZ" dirty="0" err="1">
                <a:latin typeface="Calibri Light" pitchFamily="34" charset="0"/>
              </a:rPr>
              <a:t>persons</a:t>
            </a:r>
            <a:r>
              <a:rPr lang="cs-CZ" dirty="0">
                <a:latin typeface="Calibri Light" pitchFamily="34" charset="0"/>
              </a:rPr>
              <a:t>.</a:t>
            </a:r>
          </a:p>
        </p:txBody>
      </p:sp>
    </p:spTree>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ZS\Documents\zaloha Flash modra\ZS\mozaiky\652px-Aquileia,_buon_pastore,_pavimento_della_basilica,_1a_metà_del_IV_secolo.jpg"/>
          <p:cNvPicPr>
            <a:picLocks noChangeAspect="1" noChangeArrowheads="1"/>
          </p:cNvPicPr>
          <p:nvPr/>
        </p:nvPicPr>
        <p:blipFill>
          <a:blip r:embed="rId3" cstate="print"/>
          <a:srcRect/>
          <a:stretch>
            <a:fillRect/>
          </a:stretch>
        </p:blipFill>
        <p:spPr bwMode="auto">
          <a:xfrm>
            <a:off x="2327370" y="989502"/>
            <a:ext cx="7574619" cy="6571761"/>
          </a:xfrm>
          <a:prstGeom prst="rect">
            <a:avLst/>
          </a:prstGeom>
          <a:noFill/>
        </p:spPr>
      </p:pic>
    </p:spTree>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Problems</a:t>
            </a:r>
            <a:r>
              <a:rPr lang="cs-CZ" dirty="0">
                <a:latin typeface="Calibri" pitchFamily="34" charset="0"/>
              </a:rPr>
              <a:t> </a:t>
            </a:r>
            <a:r>
              <a:rPr lang="cs-CZ" dirty="0" err="1">
                <a:latin typeface="Calibri" pitchFamily="34" charset="0"/>
              </a:rPr>
              <a:t>with</a:t>
            </a:r>
            <a:r>
              <a:rPr lang="cs-CZ" dirty="0">
                <a:latin typeface="Calibri" pitchFamily="34" charset="0"/>
              </a:rPr>
              <a:t> </a:t>
            </a:r>
            <a:r>
              <a:rPr lang="cs-CZ" dirty="0" err="1">
                <a:latin typeface="Calibri" pitchFamily="34" charset="0"/>
              </a:rPr>
              <a:t>the</a:t>
            </a:r>
            <a:r>
              <a:rPr lang="cs-CZ" dirty="0">
                <a:latin typeface="Calibri" pitchFamily="34" charset="0"/>
              </a:rPr>
              <a:t> </a:t>
            </a:r>
            <a:r>
              <a:rPr lang="cs-CZ" dirty="0" err="1">
                <a:latin typeface="Calibri" pitchFamily="34" charset="0"/>
              </a:rPr>
              <a:t>Virtues</a:t>
            </a:r>
            <a:endParaRPr lang="cs-CZ" dirty="0">
              <a:latin typeface="Calibri" pitchFamily="34" charset="0"/>
            </a:endParaRPr>
          </a:p>
        </p:txBody>
      </p:sp>
      <p:sp>
        <p:nvSpPr>
          <p:cNvPr id="3" name="Zástupný symbol pro obsah 2"/>
          <p:cNvSpPr>
            <a:spLocks noGrp="1"/>
          </p:cNvSpPr>
          <p:nvPr>
            <p:ph idx="1"/>
          </p:nvPr>
        </p:nvSpPr>
        <p:spPr>
          <a:xfrm>
            <a:off x="630976" y="1716436"/>
            <a:ext cx="9624060" cy="5307653"/>
          </a:xfrm>
        </p:spPr>
        <p:txBody>
          <a:bodyPr>
            <a:normAutofit fontScale="92500"/>
          </a:bodyPr>
          <a:lstStyle/>
          <a:p>
            <a:r>
              <a:rPr lang="cs-CZ" b="1" dirty="0" err="1">
                <a:latin typeface="Calibri Light" pitchFamily="34" charset="0"/>
              </a:rPr>
              <a:t>Wrong</a:t>
            </a:r>
            <a:r>
              <a:rPr lang="cs-CZ" dirty="0">
                <a:latin typeface="Calibri Light" pitchFamily="34" charset="0"/>
              </a:rPr>
              <a:t> </a:t>
            </a:r>
            <a:r>
              <a:rPr lang="cs-CZ" dirty="0" err="1">
                <a:latin typeface="Calibri Light" pitchFamily="34" charset="0"/>
              </a:rPr>
              <a:t>virtue</a:t>
            </a:r>
            <a:r>
              <a:rPr lang="cs-CZ" dirty="0">
                <a:latin typeface="Calibri Light" pitchFamily="34" charset="0"/>
              </a:rPr>
              <a:t> </a:t>
            </a:r>
            <a:r>
              <a:rPr lang="cs-CZ" dirty="0" err="1">
                <a:latin typeface="Calibri Light" pitchFamily="34" charset="0"/>
              </a:rPr>
              <a:t>problem</a:t>
            </a:r>
            <a:r>
              <a:rPr lang="cs-CZ" dirty="0">
                <a:latin typeface="Calibri Light" pitchFamily="34" charset="0"/>
              </a:rPr>
              <a:t> – </a:t>
            </a:r>
            <a:r>
              <a:rPr lang="cs-CZ" dirty="0" err="1">
                <a:latin typeface="Calibri Light" pitchFamily="34" charset="0"/>
              </a:rPr>
              <a:t>arises</a:t>
            </a:r>
            <a:r>
              <a:rPr lang="cs-CZ" dirty="0">
                <a:latin typeface="Calibri Light" pitchFamily="34" charset="0"/>
              </a:rPr>
              <a:t> in </a:t>
            </a:r>
            <a:r>
              <a:rPr lang="cs-CZ" dirty="0" err="1">
                <a:latin typeface="Calibri Light" pitchFamily="34" charset="0"/>
              </a:rPr>
              <a:t>virtue</a:t>
            </a:r>
            <a:r>
              <a:rPr lang="cs-CZ" dirty="0">
                <a:latin typeface="Calibri Light" pitchFamily="34" charset="0"/>
              </a:rPr>
              <a:t> </a:t>
            </a:r>
            <a:r>
              <a:rPr lang="cs-CZ" dirty="0" err="1">
                <a:latin typeface="Calibri Light" pitchFamily="34" charset="0"/>
              </a:rPr>
              <a:t>theory</a:t>
            </a:r>
            <a:r>
              <a:rPr lang="cs-CZ" dirty="0">
                <a:latin typeface="Calibri Light" pitchFamily="34" charset="0"/>
              </a:rPr>
              <a:t> </a:t>
            </a:r>
            <a:r>
              <a:rPr lang="cs-CZ" dirty="0" err="1">
                <a:latin typeface="Calibri Light" pitchFamily="34" charset="0"/>
              </a:rPr>
              <a:t>from</a:t>
            </a:r>
            <a:r>
              <a:rPr lang="cs-CZ" dirty="0">
                <a:latin typeface="Calibri Light" pitchFamily="34" charset="0"/>
              </a:rPr>
              <a:t> </a:t>
            </a:r>
            <a:r>
              <a:rPr lang="cs-CZ" dirty="0" err="1">
                <a:latin typeface="Calibri Light" pitchFamily="34" charset="0"/>
              </a:rPr>
              <a:t>promoting</a:t>
            </a:r>
            <a:r>
              <a:rPr lang="cs-CZ" dirty="0">
                <a:latin typeface="Calibri Light" pitchFamily="34" charset="0"/>
              </a:rPr>
              <a:t> </a:t>
            </a:r>
            <a:r>
              <a:rPr lang="cs-CZ" dirty="0" err="1">
                <a:latin typeface="Calibri Light" pitchFamily="34" charset="0"/>
              </a:rPr>
              <a:t>virtue</a:t>
            </a:r>
            <a:r>
              <a:rPr lang="cs-CZ" dirty="0">
                <a:latin typeface="Calibri Light" pitchFamily="34" charset="0"/>
              </a:rPr>
              <a:t> </a:t>
            </a:r>
            <a:r>
              <a:rPr lang="cs-CZ" b="1" dirty="0" err="1">
                <a:latin typeface="Calibri Light" pitchFamily="34" charset="0"/>
              </a:rPr>
              <a:t>without</a:t>
            </a:r>
            <a:r>
              <a:rPr lang="cs-CZ" b="1" dirty="0">
                <a:latin typeface="Calibri Light" pitchFamily="34" charset="0"/>
              </a:rPr>
              <a:t> </a:t>
            </a:r>
            <a:r>
              <a:rPr lang="cs-CZ" b="1" dirty="0" err="1">
                <a:latin typeface="Calibri Light" pitchFamily="34" charset="0"/>
              </a:rPr>
              <a:t>adequate</a:t>
            </a:r>
            <a:r>
              <a:rPr lang="cs-CZ" b="1" dirty="0">
                <a:latin typeface="Calibri Light" pitchFamily="34" charset="0"/>
              </a:rPr>
              <a:t> </a:t>
            </a:r>
            <a:r>
              <a:rPr lang="cs-CZ" b="1" dirty="0" err="1">
                <a:latin typeface="Calibri Light" pitchFamily="34" charset="0"/>
              </a:rPr>
              <a:t>attention</a:t>
            </a:r>
            <a:r>
              <a:rPr lang="cs-CZ" b="1" dirty="0">
                <a:latin typeface="Calibri Light" pitchFamily="34" charset="0"/>
              </a:rPr>
              <a:t> to </a:t>
            </a:r>
            <a:r>
              <a:rPr lang="cs-CZ" b="1" dirty="0" err="1">
                <a:latin typeface="Calibri Light" pitchFamily="34" charset="0"/>
              </a:rPr>
              <a:t>which</a:t>
            </a:r>
            <a:r>
              <a:rPr lang="cs-CZ" b="1" dirty="0">
                <a:latin typeface="Calibri Light" pitchFamily="34" charset="0"/>
              </a:rPr>
              <a:t> </a:t>
            </a:r>
            <a:r>
              <a:rPr lang="cs-CZ" b="1" dirty="0" err="1">
                <a:latin typeface="Calibri Light" pitchFamily="34" charset="0"/>
              </a:rPr>
              <a:t>virtue</a:t>
            </a:r>
            <a:r>
              <a:rPr lang="cs-CZ" b="1" dirty="0">
                <a:latin typeface="Calibri Light" pitchFamily="34" charset="0"/>
              </a:rPr>
              <a:t> </a:t>
            </a:r>
            <a:r>
              <a:rPr lang="cs-CZ" b="1" dirty="0" err="1">
                <a:latin typeface="Calibri Light" pitchFamily="34" charset="0"/>
              </a:rPr>
              <a:t>is</a:t>
            </a:r>
            <a:r>
              <a:rPr lang="cs-CZ" b="1" dirty="0">
                <a:latin typeface="Calibri Light" pitchFamily="34" charset="0"/>
              </a:rPr>
              <a:t> </a:t>
            </a:r>
            <a:r>
              <a:rPr lang="cs-CZ" b="1" dirty="0" err="1">
                <a:latin typeface="Calibri Light" pitchFamily="34" charset="0"/>
              </a:rPr>
              <a:t>being</a:t>
            </a:r>
            <a:r>
              <a:rPr lang="cs-CZ" b="1" dirty="0">
                <a:latin typeface="Calibri Light" pitchFamily="34" charset="0"/>
              </a:rPr>
              <a:t> </a:t>
            </a:r>
            <a:r>
              <a:rPr lang="cs-CZ" b="1" dirty="0" err="1">
                <a:latin typeface="Calibri Light" pitchFamily="34" charset="0"/>
              </a:rPr>
              <a:t>promoted</a:t>
            </a:r>
            <a:r>
              <a:rPr lang="cs-CZ" dirty="0">
                <a:latin typeface="Calibri Light" pitchFamily="34" charset="0"/>
              </a:rPr>
              <a:t>; </a:t>
            </a:r>
            <a:r>
              <a:rPr lang="cs-CZ" dirty="0" err="1">
                <a:latin typeface="Calibri Light" pitchFamily="34" charset="0"/>
              </a:rPr>
              <a:t>selecting</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right</a:t>
            </a:r>
            <a:r>
              <a:rPr lang="cs-CZ" dirty="0">
                <a:latin typeface="Calibri Light" pitchFamily="34" charset="0"/>
              </a:rPr>
              <a:t> </a:t>
            </a:r>
            <a:r>
              <a:rPr lang="cs-CZ" dirty="0" err="1">
                <a:latin typeface="Calibri Light" pitchFamily="34" charset="0"/>
              </a:rPr>
              <a:t>traits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character</a:t>
            </a:r>
            <a:r>
              <a:rPr lang="cs-CZ" dirty="0">
                <a:latin typeface="Calibri Light" pitchFamily="34" charset="0"/>
              </a:rPr>
              <a:t> </a:t>
            </a:r>
            <a:r>
              <a:rPr lang="cs-CZ" dirty="0" err="1">
                <a:latin typeface="Calibri Light" pitchFamily="34" charset="0"/>
              </a:rPr>
              <a:t>for</a:t>
            </a:r>
            <a:r>
              <a:rPr lang="cs-CZ" dirty="0">
                <a:latin typeface="Calibri Light" pitchFamily="34" charset="0"/>
              </a:rPr>
              <a:t> </a:t>
            </a:r>
            <a:r>
              <a:rPr lang="cs-CZ" dirty="0" err="1">
                <a:latin typeface="Calibri Light" pitchFamily="34" charset="0"/>
              </a:rPr>
              <a:t>one</a:t>
            </a:r>
            <a:r>
              <a:rPr lang="cs-CZ" dirty="0">
                <a:latin typeface="Calibri Light" pitchFamily="34" charset="0"/>
              </a:rPr>
              <a:t>´s list</a:t>
            </a:r>
          </a:p>
          <a:p>
            <a:r>
              <a:rPr lang="cs-CZ" b="1" dirty="0" err="1">
                <a:latin typeface="Calibri Light" pitchFamily="34" charset="0"/>
              </a:rPr>
              <a:t>Naked</a:t>
            </a:r>
            <a:r>
              <a:rPr lang="cs-CZ" dirty="0">
                <a:latin typeface="Calibri Light" pitchFamily="34" charset="0"/>
              </a:rPr>
              <a:t> </a:t>
            </a:r>
            <a:r>
              <a:rPr lang="cs-CZ" dirty="0" err="1">
                <a:latin typeface="Calibri Light" pitchFamily="34" charset="0"/>
              </a:rPr>
              <a:t>virtue</a:t>
            </a:r>
            <a:r>
              <a:rPr lang="cs-CZ" dirty="0">
                <a:latin typeface="Calibri Light" pitchFamily="34" charset="0"/>
              </a:rPr>
              <a:t> </a:t>
            </a:r>
            <a:r>
              <a:rPr lang="cs-CZ" dirty="0" err="1">
                <a:latin typeface="Calibri Light" pitchFamily="34" charset="0"/>
              </a:rPr>
              <a:t>problem</a:t>
            </a:r>
            <a:r>
              <a:rPr lang="cs-CZ" dirty="0">
                <a:latin typeface="Calibri Light" pitchFamily="34" charset="0"/>
              </a:rPr>
              <a:t> – </a:t>
            </a:r>
            <a:r>
              <a:rPr lang="cs-CZ" dirty="0" err="1">
                <a:latin typeface="Calibri Light" pitchFamily="34" charset="0"/>
              </a:rPr>
              <a:t>determining</a:t>
            </a:r>
            <a:r>
              <a:rPr lang="cs-CZ" dirty="0">
                <a:latin typeface="Calibri Light" pitchFamily="34" charset="0"/>
              </a:rPr>
              <a:t> </a:t>
            </a:r>
            <a:r>
              <a:rPr lang="cs-CZ" dirty="0" err="1">
                <a:latin typeface="Calibri Light" pitchFamily="34" charset="0"/>
              </a:rPr>
              <a:t>why</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virtues</a:t>
            </a:r>
            <a:r>
              <a:rPr lang="cs-CZ" dirty="0">
                <a:latin typeface="Calibri Light" pitchFamily="34" charset="0"/>
              </a:rPr>
              <a:t> are </a:t>
            </a:r>
            <a:r>
              <a:rPr lang="cs-CZ" dirty="0" err="1">
                <a:latin typeface="Calibri Light" pitchFamily="34" charset="0"/>
              </a:rPr>
              <a:t>important</a:t>
            </a:r>
            <a:r>
              <a:rPr lang="cs-CZ" dirty="0">
                <a:latin typeface="Calibri Light" pitchFamily="34" charset="0"/>
              </a:rPr>
              <a:t> in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first</a:t>
            </a:r>
            <a:r>
              <a:rPr lang="cs-CZ" dirty="0">
                <a:latin typeface="Calibri Light" pitchFamily="34" charset="0"/>
              </a:rPr>
              <a:t> </a:t>
            </a:r>
            <a:r>
              <a:rPr lang="cs-CZ" dirty="0" err="1">
                <a:latin typeface="Calibri Light" pitchFamily="34" charset="0"/>
              </a:rPr>
              <a:t>place</a:t>
            </a:r>
            <a:r>
              <a:rPr lang="cs-CZ" dirty="0">
                <a:latin typeface="Calibri Light" pitchFamily="34" charset="0"/>
              </a:rPr>
              <a:t> – </a:t>
            </a:r>
            <a:r>
              <a:rPr lang="cs-CZ" b="1" dirty="0" err="1">
                <a:latin typeface="Calibri Light" pitchFamily="34" charset="0"/>
              </a:rPr>
              <a:t>intrinsically</a:t>
            </a:r>
            <a:r>
              <a:rPr lang="cs-CZ" b="1" dirty="0">
                <a:latin typeface="Calibri Light" pitchFamily="34" charset="0"/>
              </a:rPr>
              <a:t> </a:t>
            </a:r>
            <a:r>
              <a:rPr lang="cs-CZ" b="1" dirty="0" err="1">
                <a:latin typeface="Calibri Light" pitchFamily="34" charset="0"/>
              </a:rPr>
              <a:t>or</a:t>
            </a:r>
            <a:r>
              <a:rPr lang="cs-CZ" b="1" dirty="0">
                <a:latin typeface="Calibri Light" pitchFamily="34" charset="0"/>
              </a:rPr>
              <a:t> </a:t>
            </a:r>
            <a:r>
              <a:rPr lang="cs-CZ" b="1" dirty="0" err="1">
                <a:latin typeface="Calibri Light" pitchFamily="34" charset="0"/>
              </a:rPr>
              <a:t>instrumentally</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problem</a:t>
            </a:r>
            <a:r>
              <a:rPr lang="cs-CZ" dirty="0">
                <a:latin typeface="Calibri Light" pitchFamily="34" charset="0"/>
              </a:rPr>
              <a:t> in </a:t>
            </a:r>
            <a:r>
              <a:rPr lang="cs-CZ" dirty="0" err="1">
                <a:latin typeface="Calibri Light" pitchFamily="34" charset="0"/>
              </a:rPr>
              <a:t>health</a:t>
            </a:r>
            <a:r>
              <a:rPr lang="cs-CZ" dirty="0">
                <a:latin typeface="Calibri Light" pitchFamily="34" charset="0"/>
              </a:rPr>
              <a:t> care </a:t>
            </a:r>
            <a:r>
              <a:rPr lang="cs-CZ" dirty="0" err="1">
                <a:latin typeface="Calibri Light" pitchFamily="34" charset="0"/>
              </a:rPr>
              <a:t>ethics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concentrating</a:t>
            </a:r>
            <a:r>
              <a:rPr lang="cs-CZ" dirty="0">
                <a:latin typeface="Calibri Light" pitchFamily="34" charset="0"/>
              </a:rPr>
              <a:t> on </a:t>
            </a:r>
            <a:r>
              <a:rPr lang="cs-CZ" dirty="0" err="1">
                <a:latin typeface="Calibri Light" pitchFamily="34" charset="0"/>
              </a:rPr>
              <a:t>promotion</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virtue</a:t>
            </a:r>
            <a:r>
              <a:rPr lang="cs-CZ" dirty="0">
                <a:latin typeface="Calibri Light" pitchFamily="34" charset="0"/>
              </a:rPr>
              <a:t> as a </a:t>
            </a:r>
            <a:r>
              <a:rPr lang="cs-CZ" dirty="0" err="1">
                <a:latin typeface="Calibri Light" pitchFamily="34" charset="0"/>
              </a:rPr>
              <a:t>means</a:t>
            </a:r>
            <a:r>
              <a:rPr lang="cs-CZ" dirty="0">
                <a:latin typeface="Calibri Light" pitchFamily="34" charset="0"/>
              </a:rPr>
              <a:t> to </a:t>
            </a:r>
            <a:r>
              <a:rPr lang="cs-CZ" dirty="0" err="1">
                <a:latin typeface="Calibri Light" pitchFamily="34" charset="0"/>
              </a:rPr>
              <a:t>increasing</a:t>
            </a:r>
            <a:r>
              <a:rPr lang="cs-CZ" dirty="0">
                <a:latin typeface="Calibri Light" pitchFamily="34" charset="0"/>
              </a:rPr>
              <a:t> </a:t>
            </a:r>
            <a:r>
              <a:rPr lang="cs-CZ" dirty="0" err="1">
                <a:latin typeface="Calibri Light" pitchFamily="34" charset="0"/>
              </a:rPr>
              <a:t>the</a:t>
            </a:r>
            <a:r>
              <a:rPr lang="cs-CZ" dirty="0">
                <a:latin typeface="Calibri Light" pitchFamily="34" charset="0"/>
              </a:rPr>
              <a:t> probability </a:t>
            </a:r>
            <a:r>
              <a:rPr lang="cs-CZ" dirty="0" err="1">
                <a:latin typeface="Calibri Light" pitchFamily="34" charset="0"/>
              </a:rPr>
              <a:t>that</a:t>
            </a:r>
            <a:r>
              <a:rPr lang="cs-CZ" dirty="0">
                <a:latin typeface="Calibri Light" pitchFamily="34" charset="0"/>
              </a:rPr>
              <a:t> </a:t>
            </a:r>
            <a:r>
              <a:rPr lang="cs-CZ" dirty="0" err="1">
                <a:latin typeface="Calibri Light" pitchFamily="34" charset="0"/>
              </a:rPr>
              <a:t>persons</a:t>
            </a:r>
            <a:r>
              <a:rPr lang="cs-CZ" dirty="0">
                <a:latin typeface="Calibri Light" pitchFamily="34" charset="0"/>
              </a:rPr>
              <a:t> </a:t>
            </a:r>
            <a:r>
              <a:rPr lang="cs-CZ" dirty="0" err="1">
                <a:latin typeface="Calibri Light" pitchFamily="34" charset="0"/>
              </a:rPr>
              <a:t>will</a:t>
            </a:r>
            <a:r>
              <a:rPr lang="cs-CZ" dirty="0">
                <a:latin typeface="Calibri Light" pitchFamily="34" charset="0"/>
              </a:rPr>
              <a:t> </a:t>
            </a:r>
            <a:r>
              <a:rPr lang="cs-CZ" dirty="0" err="1">
                <a:latin typeface="Calibri Light" pitchFamily="34" charset="0"/>
              </a:rPr>
              <a:t>engage</a:t>
            </a:r>
            <a:r>
              <a:rPr lang="cs-CZ" dirty="0">
                <a:latin typeface="Calibri Light" pitchFamily="34" charset="0"/>
              </a:rPr>
              <a:t> in </a:t>
            </a:r>
            <a:r>
              <a:rPr lang="cs-CZ" dirty="0" err="1">
                <a:latin typeface="Calibri Light" pitchFamily="34" charset="0"/>
              </a:rPr>
              <a:t>morally</a:t>
            </a:r>
            <a:r>
              <a:rPr lang="cs-CZ" dirty="0">
                <a:latin typeface="Calibri Light" pitchFamily="34" charset="0"/>
              </a:rPr>
              <a:t> </a:t>
            </a:r>
            <a:r>
              <a:rPr lang="cs-CZ" dirty="0" err="1">
                <a:latin typeface="Calibri Light" pitchFamily="34" charset="0"/>
              </a:rPr>
              <a:t>right</a:t>
            </a:r>
            <a:r>
              <a:rPr lang="cs-CZ" dirty="0">
                <a:latin typeface="Calibri Light" pitchFamily="34" charset="0"/>
              </a:rPr>
              <a:t> </a:t>
            </a:r>
            <a:r>
              <a:rPr lang="cs-CZ" dirty="0" err="1">
                <a:latin typeface="Calibri Light" pitchFamily="34" charset="0"/>
              </a:rPr>
              <a:t>conduct</a:t>
            </a:r>
            <a:r>
              <a:rPr lang="cs-CZ" dirty="0">
                <a:latin typeface="Calibri Light" pitchFamily="34" charset="0"/>
              </a:rPr>
              <a:t> </a:t>
            </a:r>
            <a:r>
              <a:rPr lang="cs-CZ" dirty="0" err="1">
                <a:latin typeface="Calibri Light" pitchFamily="34" charset="0"/>
              </a:rPr>
              <a:t>without</a:t>
            </a:r>
            <a:r>
              <a:rPr lang="cs-CZ" dirty="0">
                <a:latin typeface="Calibri Light" pitchFamily="34" charset="0"/>
              </a:rPr>
              <a:t> </a:t>
            </a:r>
            <a:r>
              <a:rPr lang="cs-CZ" dirty="0" err="1">
                <a:latin typeface="Calibri Light" pitchFamily="34" charset="0"/>
              </a:rPr>
              <a:t>also</a:t>
            </a:r>
            <a:r>
              <a:rPr lang="cs-CZ" dirty="0">
                <a:latin typeface="Calibri Light" pitchFamily="34" charset="0"/>
              </a:rPr>
              <a:t> </a:t>
            </a:r>
            <a:r>
              <a:rPr lang="cs-CZ" dirty="0" err="1">
                <a:latin typeface="Calibri Light" pitchFamily="34" charset="0"/>
              </a:rPr>
              <a:t>instituting</a:t>
            </a:r>
            <a:r>
              <a:rPr lang="cs-CZ" dirty="0">
                <a:latin typeface="Calibri Light" pitchFamily="34" charset="0"/>
              </a:rPr>
              <a:t> </a:t>
            </a:r>
            <a:r>
              <a:rPr lang="cs-CZ" dirty="0" err="1">
                <a:latin typeface="Calibri Light" pitchFamily="34" charset="0"/>
              </a:rPr>
              <a:t>methods</a:t>
            </a:r>
            <a:r>
              <a:rPr lang="cs-CZ" dirty="0">
                <a:latin typeface="Calibri Light" pitchFamily="34" charset="0"/>
              </a:rPr>
              <a:t> </a:t>
            </a:r>
            <a:r>
              <a:rPr lang="cs-CZ" dirty="0" err="1">
                <a:latin typeface="Calibri Light" pitchFamily="34" charset="0"/>
              </a:rPr>
              <a:t>for</a:t>
            </a:r>
            <a:r>
              <a:rPr lang="cs-CZ" dirty="0">
                <a:latin typeface="Calibri Light" pitchFamily="34" charset="0"/>
              </a:rPr>
              <a:t> </a:t>
            </a:r>
            <a:r>
              <a:rPr lang="cs-CZ" dirty="0" err="1">
                <a:latin typeface="Calibri Light" pitchFamily="34" charset="0"/>
              </a:rPr>
              <a:t>explicating</a:t>
            </a:r>
            <a:r>
              <a:rPr lang="cs-CZ" dirty="0">
                <a:latin typeface="Calibri Light" pitchFamily="34" charset="0"/>
              </a:rPr>
              <a:t>, </a:t>
            </a:r>
            <a:r>
              <a:rPr lang="cs-CZ" dirty="0" err="1">
                <a:latin typeface="Calibri Light" pitchFamily="34" charset="0"/>
              </a:rPr>
              <a:t>facilitating</a:t>
            </a:r>
            <a:r>
              <a:rPr lang="cs-CZ" dirty="0">
                <a:latin typeface="Calibri Light" pitchFamily="34" charset="0"/>
              </a:rPr>
              <a:t>, </a:t>
            </a:r>
            <a:r>
              <a:rPr lang="cs-CZ" dirty="0" err="1">
                <a:latin typeface="Calibri Light" pitchFamily="34" charset="0"/>
              </a:rPr>
              <a:t>collegial</a:t>
            </a:r>
            <a:r>
              <a:rPr lang="cs-CZ" dirty="0">
                <a:latin typeface="Calibri Light" pitchFamily="34" charset="0"/>
              </a:rPr>
              <a:t> monitoring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behavior</a:t>
            </a:r>
            <a:r>
              <a:rPr lang="cs-CZ" dirty="0">
                <a:latin typeface="Calibri Light" pitchFamily="34" charset="0"/>
              </a:rPr>
              <a:t>.</a:t>
            </a:r>
          </a:p>
        </p:txBody>
      </p:sp>
    </p:spTree>
  </p:cSld>
  <p:clrMapOvr>
    <a:masterClrMapping/>
  </p:clrMapOvr>
  <p:transition spd="slow">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latin typeface="Calibri" pitchFamily="34" charset="0"/>
              </a:rPr>
              <a:t>What</a:t>
            </a:r>
            <a:r>
              <a:rPr lang="cs-CZ" dirty="0">
                <a:latin typeface="Calibri" pitchFamily="34" charset="0"/>
              </a:rPr>
              <a:t> </a:t>
            </a:r>
            <a:r>
              <a:rPr lang="cs-CZ" dirty="0" err="1">
                <a:latin typeface="Calibri" pitchFamily="34" charset="0"/>
              </a:rPr>
              <a:t>is</a:t>
            </a:r>
            <a:r>
              <a:rPr lang="cs-CZ" dirty="0">
                <a:latin typeface="Calibri" pitchFamily="34" charset="0"/>
              </a:rPr>
              <a:t> </a:t>
            </a:r>
            <a:r>
              <a:rPr lang="cs-CZ" dirty="0" err="1">
                <a:latin typeface="Calibri" pitchFamily="34" charset="0"/>
              </a:rPr>
              <a:t>the</a:t>
            </a:r>
            <a:r>
              <a:rPr lang="cs-CZ" dirty="0">
                <a:latin typeface="Calibri" pitchFamily="34" charset="0"/>
              </a:rPr>
              <a:t> </a:t>
            </a:r>
            <a:r>
              <a:rPr lang="cs-CZ" dirty="0" err="1">
                <a:latin typeface="Calibri" pitchFamily="34" charset="0"/>
              </a:rPr>
              <a:t>best</a:t>
            </a:r>
            <a:r>
              <a:rPr lang="cs-CZ" dirty="0">
                <a:latin typeface="Calibri" pitchFamily="34" charset="0"/>
              </a:rPr>
              <a:t> </a:t>
            </a:r>
            <a:r>
              <a:rPr lang="cs-CZ" dirty="0" err="1">
                <a:latin typeface="Calibri" pitchFamily="34" charset="0"/>
              </a:rPr>
              <a:t>way</a:t>
            </a:r>
            <a:r>
              <a:rPr lang="cs-CZ" dirty="0">
                <a:latin typeface="Calibri" pitchFamily="34" charset="0"/>
              </a:rPr>
              <a:t> to </a:t>
            </a:r>
            <a:r>
              <a:rPr lang="cs-CZ" dirty="0" err="1">
                <a:latin typeface="Calibri" pitchFamily="34" charset="0"/>
              </a:rPr>
              <a:t>encourage</a:t>
            </a:r>
            <a:br>
              <a:rPr lang="cs-CZ" dirty="0">
                <a:latin typeface="Calibri" pitchFamily="34" charset="0"/>
              </a:rPr>
            </a:br>
            <a:r>
              <a:rPr lang="cs-CZ" dirty="0" err="1">
                <a:latin typeface="Calibri" pitchFamily="34" charset="0"/>
              </a:rPr>
              <a:t>the</a:t>
            </a:r>
            <a:r>
              <a:rPr lang="cs-CZ" dirty="0">
                <a:latin typeface="Calibri" pitchFamily="34" charset="0"/>
              </a:rPr>
              <a:t> </a:t>
            </a:r>
            <a:r>
              <a:rPr lang="cs-CZ" dirty="0" err="1">
                <a:latin typeface="Calibri" pitchFamily="34" charset="0"/>
              </a:rPr>
              <a:t>corresponding</a:t>
            </a:r>
            <a:r>
              <a:rPr lang="cs-CZ" dirty="0">
                <a:latin typeface="Calibri" pitchFamily="34" charset="0"/>
              </a:rPr>
              <a:t> </a:t>
            </a:r>
            <a:r>
              <a:rPr lang="cs-CZ" dirty="0" err="1">
                <a:latin typeface="Calibri" pitchFamily="34" charset="0"/>
              </a:rPr>
              <a:t>behavior</a:t>
            </a:r>
            <a:r>
              <a:rPr lang="cs-CZ" dirty="0">
                <a:latin typeface="Calibri" pitchFamily="34" charset="0"/>
              </a:rPr>
              <a:t>?</a:t>
            </a:r>
          </a:p>
        </p:txBody>
      </p:sp>
      <p:sp>
        <p:nvSpPr>
          <p:cNvPr id="3" name="Zástupný symbol pro obsah 2"/>
          <p:cNvSpPr>
            <a:spLocks noGrp="1"/>
          </p:cNvSpPr>
          <p:nvPr>
            <p:ph idx="1"/>
          </p:nvPr>
        </p:nvSpPr>
        <p:spPr/>
        <p:txBody>
          <a:bodyPr/>
          <a:lstStyle/>
          <a:p>
            <a:r>
              <a:rPr lang="cs-CZ" dirty="0">
                <a:latin typeface="Calibri Light" pitchFamily="34" charset="0"/>
              </a:rPr>
              <a:t>by </a:t>
            </a:r>
            <a:r>
              <a:rPr lang="cs-CZ" dirty="0" err="1">
                <a:latin typeface="Calibri Light" pitchFamily="34" charset="0"/>
              </a:rPr>
              <a:t>the</a:t>
            </a:r>
            <a:r>
              <a:rPr lang="cs-CZ" dirty="0">
                <a:latin typeface="Calibri Light" pitchFamily="34" charset="0"/>
              </a:rPr>
              <a:t> use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enforcement</a:t>
            </a:r>
            <a:r>
              <a:rPr lang="cs-CZ" dirty="0">
                <a:latin typeface="Calibri Light" pitchFamily="34" charset="0"/>
              </a:rPr>
              <a:t> </a:t>
            </a:r>
            <a:r>
              <a:rPr lang="cs-CZ" dirty="0" err="1">
                <a:latin typeface="Calibri Light" pitchFamily="34" charset="0"/>
              </a:rPr>
              <a:t>strategies</a:t>
            </a:r>
            <a:endParaRPr lang="cs-CZ" dirty="0">
              <a:latin typeface="Calibri Light" pitchFamily="34" charset="0"/>
            </a:endParaRPr>
          </a:p>
          <a:p>
            <a:r>
              <a:rPr lang="cs-CZ" dirty="0">
                <a:latin typeface="Calibri Light" pitchFamily="34" charset="0"/>
              </a:rPr>
              <a:t>by </a:t>
            </a:r>
            <a:r>
              <a:rPr lang="cs-CZ" dirty="0" err="1">
                <a:latin typeface="Calibri Light" pitchFamily="34" charset="0"/>
              </a:rPr>
              <a:t>creating</a:t>
            </a:r>
            <a:r>
              <a:rPr lang="cs-CZ" dirty="0">
                <a:latin typeface="Calibri Light" pitchFamily="34" charset="0"/>
              </a:rPr>
              <a:t> role-</a:t>
            </a:r>
            <a:r>
              <a:rPr lang="cs-CZ" dirty="0" err="1">
                <a:latin typeface="Calibri Light" pitchFamily="34" charset="0"/>
              </a:rPr>
              <a:t>models</a:t>
            </a:r>
            <a:endParaRPr lang="cs-CZ" dirty="0">
              <a:latin typeface="Calibri Light" pitchFamily="34" charset="0"/>
            </a:endParaRPr>
          </a:p>
          <a:p>
            <a:r>
              <a:rPr lang="cs-CZ" dirty="0">
                <a:latin typeface="Calibri Light" pitchFamily="34" charset="0"/>
              </a:rPr>
              <a:t>by </a:t>
            </a:r>
            <a:r>
              <a:rPr lang="cs-CZ" dirty="0" err="1">
                <a:latin typeface="Calibri Light" pitchFamily="34" charset="0"/>
              </a:rPr>
              <a:t>rewarding</a:t>
            </a:r>
            <a:r>
              <a:rPr lang="cs-CZ" dirty="0">
                <a:latin typeface="Calibri Light" pitchFamily="34" charset="0"/>
              </a:rPr>
              <a:t> </a:t>
            </a:r>
            <a:r>
              <a:rPr lang="cs-CZ" dirty="0" err="1">
                <a:latin typeface="Calibri Light" pitchFamily="34" charset="0"/>
              </a:rPr>
              <a:t>right</a:t>
            </a:r>
            <a:r>
              <a:rPr lang="cs-CZ" dirty="0">
                <a:latin typeface="Calibri Light" pitchFamily="34" charset="0"/>
              </a:rPr>
              <a:t> </a:t>
            </a:r>
            <a:r>
              <a:rPr lang="cs-CZ" dirty="0" err="1">
                <a:latin typeface="Calibri Light" pitchFamily="34" charset="0"/>
              </a:rPr>
              <a:t>behavior</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discouraging</a:t>
            </a:r>
            <a:r>
              <a:rPr lang="cs-CZ" dirty="0">
                <a:latin typeface="Calibri Light" pitchFamily="34" charset="0"/>
              </a:rPr>
              <a:t> </a:t>
            </a:r>
            <a:r>
              <a:rPr lang="cs-CZ" dirty="0" err="1">
                <a:latin typeface="Calibri Light" pitchFamily="34" charset="0"/>
              </a:rPr>
              <a:t>behavior</a:t>
            </a:r>
            <a:r>
              <a:rPr lang="cs-CZ" dirty="0">
                <a:latin typeface="Calibri Light" pitchFamily="34" charset="0"/>
              </a:rPr>
              <a:t> </a:t>
            </a:r>
            <a:r>
              <a:rPr lang="cs-CZ" dirty="0" err="1">
                <a:latin typeface="Calibri Light" pitchFamily="34" charset="0"/>
              </a:rPr>
              <a:t>that</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wrong</a:t>
            </a:r>
            <a:endParaRPr lang="cs-CZ" dirty="0">
              <a:latin typeface="Calibri Light" pitchFamily="34" charset="0"/>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0" y="253794"/>
            <a:ext cx="10693400" cy="7053678"/>
          </a:xfrm>
          <a:prstGeom prst="rect">
            <a:avLst/>
          </a:prstGeom>
          <a:noFill/>
          <a:ln w="9525">
            <a:noFill/>
            <a:miter lim="800000"/>
            <a:headEnd/>
            <a:tailEnd/>
          </a:ln>
        </p:spPr>
      </p:pic>
    </p:spTree>
  </p:cSld>
  <p:clrMapOvr>
    <a:masterClrMapping/>
  </p:clrMapOvr>
  <p:transition spd="slow">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Voluntariness</a:t>
            </a:r>
            <a:endParaRPr lang="cs-CZ" dirty="0">
              <a:latin typeface="Calibri" pitchFamily="34" charset="0"/>
            </a:endParaRPr>
          </a:p>
        </p:txBody>
      </p:sp>
      <p:sp>
        <p:nvSpPr>
          <p:cNvPr id="3" name="Zástupný symbol pro obsah 2"/>
          <p:cNvSpPr>
            <a:spLocks noGrp="1"/>
          </p:cNvSpPr>
          <p:nvPr>
            <p:ph idx="1"/>
          </p:nvPr>
        </p:nvSpPr>
        <p:spPr/>
        <p:txBody>
          <a:bodyPr/>
          <a:lstStyle/>
          <a:p>
            <a:r>
              <a:rPr lang="en-US" dirty="0">
                <a:latin typeface="Calibri Light" pitchFamily="34" charset="0"/>
              </a:rPr>
              <a:t>Voluntariness is crucial for virtue</a:t>
            </a:r>
            <a:endParaRPr lang="cs-CZ" dirty="0">
              <a:latin typeface="Calibri Light" pitchFamily="34" charset="0"/>
            </a:endParaRPr>
          </a:p>
          <a:p>
            <a:r>
              <a:rPr lang="cs-CZ" dirty="0" err="1">
                <a:latin typeface="Calibri Light" pitchFamily="34" charset="0"/>
              </a:rPr>
              <a:t>Voluntary</a:t>
            </a:r>
            <a:r>
              <a:rPr lang="cs-CZ" dirty="0">
                <a:latin typeface="Calibri Light" pitchFamily="34" charset="0"/>
              </a:rPr>
              <a:t> - </a:t>
            </a:r>
            <a:r>
              <a:rPr lang="cs-CZ" dirty="0" err="1">
                <a:latin typeface="Calibri Light" pitchFamily="34" charset="0"/>
              </a:rPr>
              <a:t>without</a:t>
            </a:r>
            <a:r>
              <a:rPr lang="cs-CZ" dirty="0">
                <a:latin typeface="Calibri Light" pitchFamily="34" charset="0"/>
              </a:rPr>
              <a:t> </a:t>
            </a:r>
            <a:r>
              <a:rPr lang="cs-CZ" dirty="0" err="1">
                <a:latin typeface="Calibri Light" pitchFamily="34" charset="0"/>
              </a:rPr>
              <a:t>coercion</a:t>
            </a:r>
            <a:r>
              <a:rPr lang="cs-CZ" dirty="0">
                <a:latin typeface="Calibri Light" pitchFamily="34" charset="0"/>
              </a:rPr>
              <a:t> (</a:t>
            </a:r>
            <a:r>
              <a:rPr lang="cs-CZ" dirty="0" err="1">
                <a:latin typeface="Calibri Light" pitchFamily="34" charset="0"/>
              </a:rPr>
              <a:t>due</a:t>
            </a:r>
            <a:r>
              <a:rPr lang="cs-CZ" dirty="0">
                <a:latin typeface="Calibri Light" pitchFamily="34" charset="0"/>
              </a:rPr>
              <a:t> to </a:t>
            </a:r>
            <a:r>
              <a:rPr lang="cs-CZ" dirty="0" err="1">
                <a:latin typeface="Calibri Light" pitchFamily="34" charset="0"/>
              </a:rPr>
              <a:t>force</a:t>
            </a:r>
            <a:r>
              <a:rPr lang="cs-CZ" dirty="0">
                <a:latin typeface="Calibri Light" pitchFamily="34" charset="0"/>
              </a:rPr>
              <a:t>), </a:t>
            </a:r>
            <a:r>
              <a:rPr lang="cs-CZ" dirty="0" err="1">
                <a:latin typeface="Calibri Light" pitchFamily="34" charset="0"/>
              </a:rPr>
              <a:t>from</a:t>
            </a:r>
            <a:r>
              <a:rPr lang="cs-CZ" dirty="0">
                <a:latin typeface="Calibri Light" pitchFamily="34" charset="0"/>
              </a:rPr>
              <a:t> „</a:t>
            </a:r>
            <a:r>
              <a:rPr lang="cs-CZ" dirty="0" err="1">
                <a:latin typeface="Calibri Light" pitchFamily="34" charset="0"/>
              </a:rPr>
              <a:t>think</a:t>
            </a:r>
            <a:r>
              <a:rPr lang="cs-CZ" dirty="0">
                <a:latin typeface="Calibri Light" pitchFamily="34" charset="0"/>
              </a:rPr>
              <a:t> </a:t>
            </a:r>
            <a:r>
              <a:rPr lang="cs-CZ" dirty="0" err="1">
                <a:latin typeface="Calibri Light" pitchFamily="34" charset="0"/>
              </a:rPr>
              <a:t>through</a:t>
            </a:r>
            <a:r>
              <a:rPr lang="cs-CZ" dirty="0">
                <a:latin typeface="Calibri Light" pitchFamily="34" charset="0"/>
              </a:rPr>
              <a:t>“: EK DIANOIÁS</a:t>
            </a:r>
          </a:p>
        </p:txBody>
      </p:sp>
    </p:spTree>
  </p:cSld>
  <p:clrMapOvr>
    <a:masterClrMapping/>
  </p:clrMapOvr>
  <p:transition spd="slow">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voluntary</a:t>
            </a:r>
            <a:r>
              <a:rPr lang="cs-CZ" dirty="0">
                <a:latin typeface="Calibri" pitchFamily="34" charset="0"/>
              </a:rPr>
              <a:t> – </a:t>
            </a:r>
            <a:r>
              <a:rPr lang="cs-CZ" dirty="0" err="1">
                <a:latin typeface="Calibri" pitchFamily="34" charset="0"/>
              </a:rPr>
              <a:t>purpose</a:t>
            </a:r>
            <a:r>
              <a:rPr lang="cs-CZ" dirty="0">
                <a:latin typeface="Calibri" pitchFamily="34" charset="0"/>
              </a:rPr>
              <a:t> – </a:t>
            </a:r>
            <a:r>
              <a:rPr lang="cs-CZ" dirty="0" err="1">
                <a:latin typeface="Calibri" pitchFamily="34" charset="0"/>
              </a:rPr>
              <a:t>virtue</a:t>
            </a:r>
            <a:r>
              <a:rPr lang="cs-CZ" dirty="0">
                <a:latin typeface="Calibri" pitchFamily="34" charset="0"/>
              </a:rPr>
              <a:t> – </a:t>
            </a:r>
            <a:r>
              <a:rPr lang="cs-CZ" dirty="0" err="1">
                <a:latin typeface="Calibri" pitchFamily="34" charset="0"/>
              </a:rPr>
              <a:t>right</a:t>
            </a:r>
            <a:r>
              <a:rPr lang="cs-CZ" dirty="0">
                <a:latin typeface="Calibri" pitchFamily="34" charset="0"/>
              </a:rPr>
              <a:t> </a:t>
            </a:r>
          </a:p>
        </p:txBody>
      </p:sp>
      <p:sp>
        <p:nvSpPr>
          <p:cNvPr id="3" name="Zástupný symbol pro obsah 2"/>
          <p:cNvSpPr>
            <a:spLocks noGrp="1"/>
          </p:cNvSpPr>
          <p:nvPr>
            <p:ph idx="1"/>
          </p:nvPr>
        </p:nvSpPr>
        <p:spPr/>
        <p:txBody>
          <a:bodyPr>
            <a:normAutofit/>
          </a:bodyPr>
          <a:lstStyle/>
          <a:p>
            <a:r>
              <a:rPr lang="cs-CZ" dirty="0">
                <a:latin typeface="Calibri Light" pitchFamily="34" charset="0"/>
              </a:rPr>
              <a:t>no </a:t>
            </a:r>
            <a:r>
              <a:rPr lang="cs-CZ" dirty="0" err="1">
                <a:latin typeface="Calibri Light" pitchFamily="34" charset="0"/>
              </a:rPr>
              <a:t>one</a:t>
            </a:r>
            <a:r>
              <a:rPr lang="cs-CZ" dirty="0">
                <a:latin typeface="Calibri Light" pitchFamily="34" charset="0"/>
              </a:rPr>
              <a:t> </a:t>
            </a:r>
            <a:r>
              <a:rPr lang="cs-CZ" dirty="0" err="1">
                <a:latin typeface="Calibri Light" pitchFamily="34" charset="0"/>
              </a:rPr>
              <a:t>voluntarily</a:t>
            </a:r>
            <a:r>
              <a:rPr lang="cs-CZ" dirty="0">
                <a:latin typeface="Calibri Light" pitchFamily="34" charset="0"/>
              </a:rPr>
              <a:t> </a:t>
            </a:r>
            <a:r>
              <a:rPr lang="cs-CZ" dirty="0" err="1">
                <a:latin typeface="Calibri Light" pitchFamily="34" charset="0"/>
              </a:rPr>
              <a:t>does</a:t>
            </a:r>
            <a:r>
              <a:rPr lang="cs-CZ" dirty="0">
                <a:latin typeface="Calibri Light" pitchFamily="34" charset="0"/>
              </a:rPr>
              <a:t> </a:t>
            </a:r>
            <a:r>
              <a:rPr lang="cs-CZ" dirty="0" err="1">
                <a:latin typeface="Calibri Light" pitchFamily="34" charset="0"/>
              </a:rPr>
              <a:t>evil</a:t>
            </a:r>
            <a:r>
              <a:rPr lang="cs-CZ" dirty="0">
                <a:latin typeface="Calibri Light" pitchFamily="34" charset="0"/>
              </a:rPr>
              <a:t>, </a:t>
            </a:r>
            <a:r>
              <a:rPr lang="cs-CZ" dirty="0" err="1">
                <a:latin typeface="Calibri Light" pitchFamily="34" charset="0"/>
              </a:rPr>
              <a:t>knowing</a:t>
            </a:r>
            <a:r>
              <a:rPr lang="cs-CZ" dirty="0">
                <a:latin typeface="Calibri Light" pitchFamily="34" charset="0"/>
              </a:rPr>
              <a:t> </a:t>
            </a:r>
            <a:r>
              <a:rPr lang="cs-CZ" dirty="0" err="1">
                <a:latin typeface="Calibri Light" pitchFamily="34" charset="0"/>
              </a:rPr>
              <a:t>it</a:t>
            </a:r>
            <a:r>
              <a:rPr lang="cs-CZ" dirty="0">
                <a:latin typeface="Calibri Light" pitchFamily="34" charset="0"/>
              </a:rPr>
              <a:t> to </a:t>
            </a:r>
            <a:r>
              <a:rPr lang="cs-CZ" dirty="0" err="1">
                <a:latin typeface="Calibri Light" pitchFamily="34" charset="0"/>
              </a:rPr>
              <a:t>be</a:t>
            </a:r>
            <a:r>
              <a:rPr lang="cs-CZ" dirty="0">
                <a:latin typeface="Calibri Light" pitchFamily="34" charset="0"/>
              </a:rPr>
              <a:t> </a:t>
            </a:r>
            <a:r>
              <a:rPr lang="cs-CZ" dirty="0" err="1">
                <a:latin typeface="Calibri Light" pitchFamily="34" charset="0"/>
              </a:rPr>
              <a:t>evil</a:t>
            </a:r>
            <a:endParaRPr lang="cs-CZ" dirty="0">
              <a:latin typeface="Calibri Light" pitchFamily="34" charset="0"/>
            </a:endParaRPr>
          </a:p>
          <a:p>
            <a:pPr>
              <a:buNone/>
            </a:pPr>
            <a:r>
              <a:rPr lang="cs-CZ" dirty="0">
                <a:latin typeface="Calibri Light" pitchFamily="34" charset="0"/>
              </a:rPr>
              <a:t>(</a:t>
            </a:r>
            <a:r>
              <a:rPr lang="cs-CZ" dirty="0" err="1">
                <a:latin typeface="Calibri Light" pitchFamily="34" charset="0"/>
              </a:rPr>
              <a:t>Aristotle</a:t>
            </a:r>
            <a:r>
              <a:rPr lang="cs-CZ" dirty="0">
                <a:latin typeface="Calibri Light" pitchFamily="34" charset="0"/>
              </a:rPr>
              <a:t>: </a:t>
            </a:r>
            <a:r>
              <a:rPr lang="cs-CZ" dirty="0" err="1">
                <a:latin typeface="Calibri Light" pitchFamily="34" charset="0"/>
              </a:rPr>
              <a:t>only</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incontinent</a:t>
            </a:r>
            <a:r>
              <a:rPr lang="cs-CZ" dirty="0">
                <a:latin typeface="Calibri Light" pitchFamily="34" charset="0"/>
              </a:rPr>
              <a:t> man, </a:t>
            </a:r>
            <a:r>
              <a:rPr lang="cs-CZ" dirty="0" err="1">
                <a:latin typeface="Calibri Light" pitchFamily="34" charset="0"/>
              </a:rPr>
              <a:t>knowing</a:t>
            </a:r>
            <a:r>
              <a:rPr lang="cs-CZ" dirty="0">
                <a:latin typeface="Calibri Light" pitchFamily="34" charset="0"/>
              </a:rPr>
              <a:t> </a:t>
            </a:r>
            <a:r>
              <a:rPr lang="cs-CZ" dirty="0" err="1">
                <a:latin typeface="Calibri Light" pitchFamily="34" charset="0"/>
              </a:rPr>
              <a:t>evil</a:t>
            </a:r>
            <a:r>
              <a:rPr lang="cs-CZ" dirty="0">
                <a:latin typeface="Calibri Light" pitchFamily="34" charset="0"/>
              </a:rPr>
              <a:t> to </a:t>
            </a:r>
            <a:r>
              <a:rPr lang="cs-CZ" dirty="0" err="1">
                <a:latin typeface="Calibri Light" pitchFamily="34" charset="0"/>
              </a:rPr>
              <a:t>be</a:t>
            </a:r>
            <a:r>
              <a:rPr lang="cs-CZ" dirty="0">
                <a:latin typeface="Calibri Light" pitchFamily="34" charset="0"/>
              </a:rPr>
              <a:t> </a:t>
            </a:r>
            <a:r>
              <a:rPr lang="cs-CZ" dirty="0" err="1">
                <a:latin typeface="Calibri Light" pitchFamily="34" charset="0"/>
              </a:rPr>
              <a:t>evil</a:t>
            </a:r>
            <a:r>
              <a:rPr lang="cs-CZ" dirty="0">
                <a:latin typeface="Calibri Light" pitchFamily="34" charset="0"/>
              </a:rPr>
              <a:t>, </a:t>
            </a:r>
            <a:r>
              <a:rPr lang="cs-CZ" dirty="0" err="1">
                <a:latin typeface="Calibri Light" pitchFamily="34" charset="0"/>
              </a:rPr>
              <a:t>does</a:t>
            </a:r>
            <a:r>
              <a:rPr lang="cs-CZ" dirty="0">
                <a:latin typeface="Calibri Light" pitchFamily="34" charset="0"/>
              </a:rPr>
              <a:t> </a:t>
            </a:r>
            <a:r>
              <a:rPr lang="cs-CZ" dirty="0" err="1">
                <a:latin typeface="Calibri Light" pitchFamily="34" charset="0"/>
              </a:rPr>
              <a:t>it</a:t>
            </a:r>
            <a:r>
              <a:rPr lang="cs-CZ" dirty="0">
                <a:latin typeface="Calibri Light" pitchFamily="34" charset="0"/>
              </a:rPr>
              <a:t> </a:t>
            </a:r>
            <a:r>
              <a:rPr lang="cs-CZ" dirty="0" err="1">
                <a:latin typeface="Calibri Light" pitchFamily="34" charset="0"/>
              </a:rPr>
              <a:t>with</a:t>
            </a:r>
            <a:r>
              <a:rPr lang="cs-CZ" dirty="0">
                <a:latin typeface="Calibri Light" pitchFamily="34" charset="0"/>
              </a:rPr>
              <a:t> his </a:t>
            </a:r>
            <a:r>
              <a:rPr lang="cs-CZ" dirty="0" err="1">
                <a:latin typeface="Calibri Light" pitchFamily="34" charset="0"/>
              </a:rPr>
              <a:t>own</a:t>
            </a:r>
            <a:r>
              <a:rPr lang="cs-CZ" dirty="0">
                <a:latin typeface="Calibri Light" pitchFamily="34" charset="0"/>
              </a:rPr>
              <a:t> </a:t>
            </a:r>
            <a:r>
              <a:rPr lang="cs-CZ" dirty="0" err="1">
                <a:latin typeface="Calibri Light" pitchFamily="34" charset="0"/>
              </a:rPr>
              <a:t>wish</a:t>
            </a:r>
            <a:r>
              <a:rPr lang="cs-CZ" dirty="0">
                <a:latin typeface="Calibri Light" pitchFamily="34" charset="0"/>
              </a:rPr>
              <a:t>)</a:t>
            </a:r>
          </a:p>
          <a:p>
            <a:r>
              <a:rPr lang="cs-CZ" dirty="0" err="1">
                <a:latin typeface="Calibri Light" pitchFamily="34" charset="0"/>
              </a:rPr>
              <a:t>the</a:t>
            </a:r>
            <a:r>
              <a:rPr lang="cs-CZ" dirty="0">
                <a:latin typeface="Calibri Light" pitchFamily="34" charset="0"/>
              </a:rPr>
              <a:t> </a:t>
            </a:r>
            <a:r>
              <a:rPr lang="cs-CZ" dirty="0" err="1">
                <a:latin typeface="Calibri Light" pitchFamily="34" charset="0"/>
              </a:rPr>
              <a:t>act</a:t>
            </a:r>
            <a:r>
              <a:rPr lang="cs-CZ" dirty="0">
                <a:latin typeface="Calibri Light" pitchFamily="34" charset="0"/>
              </a:rPr>
              <a:t> </a:t>
            </a:r>
            <a:r>
              <a:rPr lang="cs-CZ" dirty="0" err="1">
                <a:latin typeface="Calibri Light" pitchFamily="34" charset="0"/>
              </a:rPr>
              <a:t>done</a:t>
            </a:r>
            <a:r>
              <a:rPr lang="cs-CZ" dirty="0">
                <a:latin typeface="Calibri Light" pitchFamily="34" charset="0"/>
              </a:rPr>
              <a:t> on </a:t>
            </a:r>
            <a:r>
              <a:rPr lang="cs-CZ" b="1" dirty="0" err="1">
                <a:latin typeface="Calibri Light" pitchFamily="34" charset="0"/>
              </a:rPr>
              <a:t>purpose</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b="1" dirty="0" err="1">
                <a:latin typeface="Calibri Light" pitchFamily="34" charset="0"/>
              </a:rPr>
              <a:t>voluntary</a:t>
            </a:r>
            <a:endParaRPr lang="cs-CZ" b="1" dirty="0">
              <a:latin typeface="Calibri Light" pitchFamily="34" charset="0"/>
            </a:endParaRPr>
          </a:p>
          <a:p>
            <a:r>
              <a:rPr lang="cs-CZ" b="1" dirty="0" err="1">
                <a:latin typeface="Calibri Light" pitchFamily="34" charset="0"/>
              </a:rPr>
              <a:t>purpose</a:t>
            </a:r>
            <a:r>
              <a:rPr lang="cs-CZ" dirty="0">
                <a:latin typeface="Calibri Light" pitchFamily="34" charset="0"/>
              </a:rPr>
              <a:t> </a:t>
            </a:r>
            <a:r>
              <a:rPr lang="cs-CZ" dirty="0" err="1">
                <a:latin typeface="Calibri Light" pitchFamily="34" charset="0"/>
              </a:rPr>
              <a:t>lies</a:t>
            </a:r>
            <a:r>
              <a:rPr lang="cs-CZ" dirty="0">
                <a:latin typeface="Calibri Light" pitchFamily="34" charset="0"/>
              </a:rPr>
              <a:t> in </a:t>
            </a:r>
            <a:r>
              <a:rPr lang="cs-CZ" dirty="0" err="1">
                <a:latin typeface="Calibri Light" pitchFamily="34" charset="0"/>
              </a:rPr>
              <a:t>matters</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dirty="0" err="1">
                <a:latin typeface="Calibri Light" pitchFamily="34" charset="0"/>
              </a:rPr>
              <a:t>action</a:t>
            </a:r>
            <a:r>
              <a:rPr lang="cs-CZ" dirty="0">
                <a:latin typeface="Calibri Light" pitchFamily="34" charset="0"/>
              </a:rPr>
              <a:t> </a:t>
            </a:r>
            <a:r>
              <a:rPr lang="cs-CZ" dirty="0" err="1">
                <a:latin typeface="Calibri Light" pitchFamily="34" charset="0"/>
              </a:rPr>
              <a:t>and</a:t>
            </a:r>
            <a:r>
              <a:rPr lang="cs-CZ" dirty="0">
                <a:latin typeface="Calibri Light" pitchFamily="34" charset="0"/>
              </a:rPr>
              <a:t> in </a:t>
            </a:r>
            <a:r>
              <a:rPr lang="cs-CZ" dirty="0" err="1">
                <a:latin typeface="Calibri Light" pitchFamily="34" charset="0"/>
              </a:rPr>
              <a:t>those</a:t>
            </a:r>
            <a:r>
              <a:rPr lang="cs-CZ" dirty="0">
                <a:latin typeface="Calibri Light" pitchFamily="34" charset="0"/>
              </a:rPr>
              <a:t> in </a:t>
            </a:r>
            <a:r>
              <a:rPr lang="cs-CZ" dirty="0" err="1">
                <a:latin typeface="Calibri Light" pitchFamily="34" charset="0"/>
              </a:rPr>
              <a:t>which</a:t>
            </a:r>
            <a:r>
              <a:rPr lang="cs-CZ" dirty="0">
                <a:latin typeface="Calibri Light" pitchFamily="34" charset="0"/>
              </a:rPr>
              <a:t> </a:t>
            </a:r>
            <a:r>
              <a:rPr lang="cs-CZ" dirty="0" err="1">
                <a:latin typeface="Calibri Light" pitchFamily="34" charset="0"/>
              </a:rPr>
              <a:t>it</a:t>
            </a:r>
            <a:r>
              <a:rPr lang="cs-CZ" dirty="0">
                <a:latin typeface="Calibri Light" pitchFamily="34" charset="0"/>
              </a:rPr>
              <a:t> </a:t>
            </a:r>
            <a:r>
              <a:rPr lang="cs-CZ" dirty="0" err="1">
                <a:latin typeface="Calibri Light" pitchFamily="34" charset="0"/>
              </a:rPr>
              <a:t>is</a:t>
            </a:r>
            <a:r>
              <a:rPr lang="cs-CZ" dirty="0">
                <a:latin typeface="Calibri Light" pitchFamily="34" charset="0"/>
              </a:rPr>
              <a:t> in </a:t>
            </a:r>
            <a:r>
              <a:rPr lang="cs-CZ" dirty="0" err="1">
                <a:latin typeface="Calibri Light" pitchFamily="34" charset="0"/>
              </a:rPr>
              <a:t>our</a:t>
            </a:r>
            <a:r>
              <a:rPr lang="cs-CZ" dirty="0">
                <a:latin typeface="Calibri Light" pitchFamily="34" charset="0"/>
              </a:rPr>
              <a:t> </a:t>
            </a:r>
            <a:r>
              <a:rPr lang="cs-CZ" dirty="0" err="1">
                <a:latin typeface="Calibri Light" pitchFamily="34" charset="0"/>
              </a:rPr>
              <a:t>power</a:t>
            </a:r>
            <a:r>
              <a:rPr lang="cs-CZ" dirty="0">
                <a:latin typeface="Calibri Light" pitchFamily="34" charset="0"/>
              </a:rPr>
              <a:t> to do </a:t>
            </a:r>
            <a:r>
              <a:rPr lang="cs-CZ" dirty="0" err="1">
                <a:latin typeface="Calibri Light" pitchFamily="34" charset="0"/>
              </a:rPr>
              <a:t>or</a:t>
            </a:r>
            <a:r>
              <a:rPr lang="cs-CZ" dirty="0">
                <a:latin typeface="Calibri Light" pitchFamily="34" charset="0"/>
              </a:rPr>
              <a:t> not to do, </a:t>
            </a:r>
            <a:r>
              <a:rPr lang="cs-CZ" dirty="0" err="1">
                <a:latin typeface="Calibri Light" pitchFamily="34" charset="0"/>
              </a:rPr>
              <a:t>and</a:t>
            </a:r>
            <a:r>
              <a:rPr lang="cs-CZ" dirty="0">
                <a:latin typeface="Calibri Light" pitchFamily="34" charset="0"/>
              </a:rPr>
              <a:t> to </a:t>
            </a:r>
            <a:r>
              <a:rPr lang="cs-CZ" dirty="0" err="1">
                <a:latin typeface="Calibri Light" pitchFamily="34" charset="0"/>
              </a:rPr>
              <a:t>act</a:t>
            </a:r>
            <a:r>
              <a:rPr lang="cs-CZ" dirty="0">
                <a:latin typeface="Calibri Light" pitchFamily="34" charset="0"/>
              </a:rPr>
              <a:t> in </a:t>
            </a:r>
            <a:r>
              <a:rPr lang="cs-CZ" dirty="0" err="1">
                <a:latin typeface="Calibri Light" pitchFamily="34" charset="0"/>
              </a:rPr>
              <a:t>this</a:t>
            </a:r>
            <a:r>
              <a:rPr lang="cs-CZ" dirty="0">
                <a:latin typeface="Calibri Light" pitchFamily="34" charset="0"/>
              </a:rPr>
              <a:t> </a:t>
            </a:r>
            <a:r>
              <a:rPr lang="cs-CZ" dirty="0" err="1">
                <a:latin typeface="Calibri Light" pitchFamily="34" charset="0"/>
              </a:rPr>
              <a:t>way</a:t>
            </a:r>
            <a:r>
              <a:rPr lang="cs-CZ" dirty="0">
                <a:latin typeface="Calibri Light" pitchFamily="34" charset="0"/>
              </a:rPr>
              <a:t> </a:t>
            </a:r>
            <a:r>
              <a:rPr lang="cs-CZ" dirty="0" err="1">
                <a:latin typeface="Calibri Light" pitchFamily="34" charset="0"/>
              </a:rPr>
              <a:t>or</a:t>
            </a:r>
            <a:r>
              <a:rPr lang="cs-CZ" dirty="0">
                <a:latin typeface="Calibri Light" pitchFamily="34" charset="0"/>
              </a:rPr>
              <a:t> in </a:t>
            </a:r>
            <a:r>
              <a:rPr lang="cs-CZ" dirty="0" err="1">
                <a:latin typeface="Calibri Light" pitchFamily="34" charset="0"/>
              </a:rPr>
              <a:t>that</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where</a:t>
            </a:r>
            <a:r>
              <a:rPr lang="cs-CZ" dirty="0">
                <a:latin typeface="Calibri Light" pitchFamily="34" charset="0"/>
              </a:rPr>
              <a:t> </a:t>
            </a:r>
            <a:r>
              <a:rPr lang="cs-CZ" dirty="0" err="1">
                <a:latin typeface="Calibri Light" pitchFamily="34" charset="0"/>
              </a:rPr>
              <a:t>we</a:t>
            </a:r>
            <a:r>
              <a:rPr lang="cs-CZ" dirty="0">
                <a:latin typeface="Calibri Light" pitchFamily="34" charset="0"/>
              </a:rPr>
              <a:t> </a:t>
            </a:r>
            <a:r>
              <a:rPr lang="cs-CZ" dirty="0" err="1">
                <a:latin typeface="Calibri Light" pitchFamily="34" charset="0"/>
              </a:rPr>
              <a:t>can</a:t>
            </a:r>
            <a:r>
              <a:rPr lang="cs-CZ" dirty="0">
                <a:latin typeface="Calibri Light" pitchFamily="34" charset="0"/>
              </a:rPr>
              <a:t> </a:t>
            </a:r>
            <a:r>
              <a:rPr lang="cs-CZ" dirty="0" err="1">
                <a:latin typeface="Calibri Light" pitchFamily="34" charset="0"/>
              </a:rPr>
              <a:t>know</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dirty="0" err="1">
                <a:latin typeface="Calibri Light" pitchFamily="34" charset="0"/>
              </a:rPr>
              <a:t>reason</a:t>
            </a:r>
            <a:r>
              <a:rPr lang="cs-CZ" dirty="0">
                <a:latin typeface="Calibri Light" pitchFamily="34" charset="0"/>
              </a:rPr>
              <a:t> </a:t>
            </a:r>
            <a:r>
              <a:rPr lang="cs-CZ" b="1" dirty="0" err="1">
                <a:latin typeface="Calibri Light" pitchFamily="34" charset="0"/>
              </a:rPr>
              <a:t>why</a:t>
            </a:r>
            <a:endParaRPr lang="cs-CZ" b="1" dirty="0">
              <a:latin typeface="Calibri Light" pitchFamily="34" charset="0"/>
            </a:endParaRPr>
          </a:p>
          <a:p>
            <a:r>
              <a:rPr lang="cs-CZ" dirty="0" err="1">
                <a:latin typeface="Calibri Light" pitchFamily="34" charset="0"/>
              </a:rPr>
              <a:t>the</a:t>
            </a:r>
            <a:r>
              <a:rPr lang="cs-CZ" dirty="0">
                <a:latin typeface="Calibri Light" pitchFamily="34" charset="0"/>
              </a:rPr>
              <a:t> </a:t>
            </a:r>
            <a:r>
              <a:rPr lang="cs-CZ" dirty="0" err="1">
                <a:latin typeface="Calibri Light" pitchFamily="34" charset="0"/>
              </a:rPr>
              <a:t>end</a:t>
            </a:r>
            <a:r>
              <a:rPr lang="cs-CZ" dirty="0">
                <a:latin typeface="Calibri Light" pitchFamily="34" charset="0"/>
              </a:rPr>
              <a:t> </a:t>
            </a:r>
            <a:r>
              <a:rPr lang="cs-CZ" dirty="0" err="1">
                <a:latin typeface="Calibri Light" pitchFamily="34" charset="0"/>
              </a:rPr>
              <a:t>of</a:t>
            </a:r>
            <a:r>
              <a:rPr lang="cs-CZ" dirty="0">
                <a:latin typeface="Calibri Light" pitchFamily="34" charset="0"/>
              </a:rPr>
              <a:t> </a:t>
            </a:r>
            <a:r>
              <a:rPr lang="cs-CZ" b="1" dirty="0" err="1">
                <a:latin typeface="Calibri Light" pitchFamily="34" charset="0"/>
              </a:rPr>
              <a:t>virtue</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the</a:t>
            </a:r>
            <a:r>
              <a:rPr lang="cs-CZ" dirty="0">
                <a:latin typeface="Calibri Light" pitchFamily="34" charset="0"/>
              </a:rPr>
              <a:t> </a:t>
            </a:r>
            <a:r>
              <a:rPr lang="cs-CZ" b="1" dirty="0" err="1">
                <a:latin typeface="Calibri Light" pitchFamily="34" charset="0"/>
              </a:rPr>
              <a:t>right</a:t>
            </a:r>
            <a:r>
              <a:rPr lang="cs-CZ" b="1" dirty="0">
                <a:latin typeface="Calibri Light" pitchFamily="34" charset="0"/>
              </a:rPr>
              <a:t> </a:t>
            </a:r>
            <a:r>
              <a:rPr lang="cs-CZ" sz="3000" dirty="0">
                <a:latin typeface="Calibri Light" pitchFamily="34" charset="0"/>
              </a:rPr>
              <a:t>(</a:t>
            </a:r>
            <a:r>
              <a:rPr lang="cs-CZ" sz="3000" dirty="0" err="1">
                <a:latin typeface="Calibri Light" pitchFamily="34" charset="0"/>
              </a:rPr>
              <a:t>Aristotle</a:t>
            </a:r>
            <a:r>
              <a:rPr lang="cs-CZ" sz="3000" dirty="0">
                <a:latin typeface="Calibri Light" pitchFamily="34" charset="0"/>
              </a:rPr>
              <a:t>, MM 1190a 19)</a:t>
            </a:r>
          </a:p>
          <a:p>
            <a:endParaRPr lang="cs-CZ" dirty="0"/>
          </a:p>
        </p:txBody>
      </p:sp>
    </p:spTree>
  </p:cSld>
  <p:clrMapOvr>
    <a:masterClrMapping/>
  </p:clrMapOvr>
  <p:transition spd="slow">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latin typeface="Calibri" pitchFamily="34" charset="0"/>
              </a:rPr>
              <a:t>practice</a:t>
            </a:r>
            <a:r>
              <a:rPr lang="cs-CZ" dirty="0">
                <a:latin typeface="Calibri" pitchFamily="34" charset="0"/>
              </a:rPr>
              <a:t> – </a:t>
            </a:r>
            <a:r>
              <a:rPr lang="cs-CZ" dirty="0" err="1">
                <a:latin typeface="Calibri" pitchFamily="34" charset="0"/>
              </a:rPr>
              <a:t>ethos</a:t>
            </a:r>
            <a:r>
              <a:rPr lang="cs-CZ" dirty="0">
                <a:latin typeface="Calibri" pitchFamily="34" charset="0"/>
              </a:rPr>
              <a:t> – </a:t>
            </a:r>
            <a:r>
              <a:rPr lang="cs-CZ" dirty="0" err="1">
                <a:latin typeface="Calibri" pitchFamily="34" charset="0"/>
              </a:rPr>
              <a:t>éthos</a:t>
            </a:r>
            <a:r>
              <a:rPr lang="cs-CZ" dirty="0">
                <a:latin typeface="Calibri" pitchFamily="34" charset="0"/>
              </a:rPr>
              <a:t> – </a:t>
            </a:r>
            <a:r>
              <a:rPr lang="cs-CZ" dirty="0" err="1">
                <a:latin typeface="Calibri" pitchFamily="34" charset="0"/>
              </a:rPr>
              <a:t>moral</a:t>
            </a:r>
            <a:r>
              <a:rPr lang="cs-CZ" dirty="0">
                <a:latin typeface="Calibri" pitchFamily="34" charset="0"/>
              </a:rPr>
              <a:t> </a:t>
            </a:r>
            <a:r>
              <a:rPr lang="cs-CZ" dirty="0" err="1">
                <a:latin typeface="Calibri" pitchFamily="34" charset="0"/>
              </a:rPr>
              <a:t>virtue</a:t>
            </a:r>
            <a:r>
              <a:rPr lang="cs-CZ" dirty="0">
                <a:latin typeface="Calibri" pitchFamily="34" charset="0"/>
              </a:rPr>
              <a:t> </a:t>
            </a:r>
          </a:p>
        </p:txBody>
      </p:sp>
      <p:sp>
        <p:nvSpPr>
          <p:cNvPr id="3" name="Zástupný symbol pro obsah 2"/>
          <p:cNvSpPr>
            <a:spLocks noGrp="1"/>
          </p:cNvSpPr>
          <p:nvPr>
            <p:ph idx="1"/>
          </p:nvPr>
        </p:nvSpPr>
        <p:spPr/>
        <p:txBody>
          <a:bodyPr/>
          <a:lstStyle/>
          <a:p>
            <a:r>
              <a:rPr lang="cs-CZ" dirty="0">
                <a:latin typeface="Calibri Light" pitchFamily="34" charset="0"/>
              </a:rPr>
              <a:t>„</a:t>
            </a:r>
            <a:r>
              <a:rPr lang="cs-CZ" dirty="0" err="1">
                <a:latin typeface="Calibri Light" pitchFamily="34" charset="0"/>
              </a:rPr>
              <a:t>From</a:t>
            </a:r>
            <a:r>
              <a:rPr lang="cs-CZ" dirty="0">
                <a:latin typeface="Calibri Light" pitchFamily="34" charset="0"/>
              </a:rPr>
              <a:t> </a:t>
            </a:r>
            <a:r>
              <a:rPr lang="cs-CZ" dirty="0" err="1">
                <a:latin typeface="Calibri Light" pitchFamily="34" charset="0"/>
              </a:rPr>
              <a:t>ethos</a:t>
            </a:r>
            <a:r>
              <a:rPr lang="cs-CZ" dirty="0">
                <a:latin typeface="Calibri Light" pitchFamily="34" charset="0"/>
              </a:rPr>
              <a:t> [by </a:t>
            </a:r>
            <a:r>
              <a:rPr lang="cs-CZ" dirty="0" err="1">
                <a:latin typeface="Calibri Light" pitchFamily="34" charset="0"/>
              </a:rPr>
              <a:t>practice</a:t>
            </a:r>
            <a:r>
              <a:rPr lang="cs-CZ" dirty="0">
                <a:latin typeface="Calibri Light" pitchFamily="34" charset="0"/>
              </a:rPr>
              <a:t>] </a:t>
            </a:r>
            <a:r>
              <a:rPr lang="cs-CZ" dirty="0" err="1">
                <a:latin typeface="Calibri Light" pitchFamily="34" charset="0"/>
              </a:rPr>
              <a:t>comes</a:t>
            </a:r>
            <a:r>
              <a:rPr lang="cs-CZ" dirty="0">
                <a:latin typeface="Calibri Light" pitchFamily="34" charset="0"/>
              </a:rPr>
              <a:t> </a:t>
            </a:r>
            <a:r>
              <a:rPr lang="cs-CZ" dirty="0" err="1">
                <a:latin typeface="Calibri Light" pitchFamily="34" charset="0"/>
              </a:rPr>
              <a:t>éthos</a:t>
            </a:r>
            <a:r>
              <a:rPr lang="cs-CZ" dirty="0">
                <a:latin typeface="Calibri Light" pitchFamily="34" charset="0"/>
              </a:rPr>
              <a:t>, </a:t>
            </a:r>
            <a:r>
              <a:rPr lang="cs-CZ" dirty="0" err="1">
                <a:latin typeface="Calibri Light" pitchFamily="34" charset="0"/>
              </a:rPr>
              <a:t>and</a:t>
            </a:r>
            <a:r>
              <a:rPr lang="cs-CZ" dirty="0">
                <a:latin typeface="Calibri Light" pitchFamily="34" charset="0"/>
              </a:rPr>
              <a:t> </a:t>
            </a:r>
            <a:r>
              <a:rPr lang="cs-CZ" dirty="0" err="1">
                <a:latin typeface="Calibri Light" pitchFamily="34" charset="0"/>
              </a:rPr>
              <a:t>so</a:t>
            </a:r>
            <a:r>
              <a:rPr lang="cs-CZ" dirty="0">
                <a:latin typeface="Calibri Light" pitchFamily="34" charset="0"/>
              </a:rPr>
              <a:t> </a:t>
            </a:r>
            <a:r>
              <a:rPr lang="cs-CZ" dirty="0" err="1">
                <a:latin typeface="Calibri Light" pitchFamily="34" charset="0"/>
              </a:rPr>
              <a:t>moral</a:t>
            </a:r>
            <a:r>
              <a:rPr lang="cs-CZ" dirty="0">
                <a:latin typeface="Calibri Light" pitchFamily="34" charset="0"/>
              </a:rPr>
              <a:t> </a:t>
            </a:r>
            <a:r>
              <a:rPr lang="cs-CZ" dirty="0" err="1">
                <a:latin typeface="Calibri Light" pitchFamily="34" charset="0"/>
              </a:rPr>
              <a:t>virtue</a:t>
            </a:r>
            <a:r>
              <a:rPr lang="cs-CZ" dirty="0">
                <a:latin typeface="Calibri Light" pitchFamily="34" charset="0"/>
              </a:rPr>
              <a:t> </a:t>
            </a:r>
            <a:r>
              <a:rPr lang="cs-CZ" dirty="0" err="1">
                <a:latin typeface="Calibri Light" pitchFamily="34" charset="0"/>
              </a:rPr>
              <a:t>is</a:t>
            </a:r>
            <a:r>
              <a:rPr lang="cs-CZ" dirty="0">
                <a:latin typeface="Calibri Light" pitchFamily="34" charset="0"/>
              </a:rPr>
              <a:t> </a:t>
            </a:r>
            <a:r>
              <a:rPr lang="cs-CZ" dirty="0" err="1">
                <a:latin typeface="Calibri Light" pitchFamily="34" charset="0"/>
              </a:rPr>
              <a:t>called</a:t>
            </a:r>
            <a:r>
              <a:rPr lang="cs-CZ" dirty="0">
                <a:latin typeface="Calibri Light" pitchFamily="34" charset="0"/>
              </a:rPr>
              <a:t> </a:t>
            </a:r>
            <a:r>
              <a:rPr lang="cs-CZ" dirty="0">
                <a:latin typeface="Calibri Light" pitchFamily="34" charset="0"/>
                <a:cs typeface="Times New Roman"/>
              </a:rPr>
              <a:t>'</a:t>
            </a:r>
            <a:r>
              <a:rPr lang="cs-CZ" dirty="0" err="1">
                <a:latin typeface="Calibri Light" pitchFamily="34" charset="0"/>
                <a:cs typeface="Times New Roman"/>
              </a:rPr>
              <a:t>ethical</a:t>
            </a:r>
            <a:r>
              <a:rPr lang="cs-CZ" dirty="0">
                <a:latin typeface="Calibri Light" pitchFamily="34" charset="0"/>
                <a:cs typeface="Times New Roman"/>
              </a:rPr>
              <a:t>', as </a:t>
            </a:r>
            <a:r>
              <a:rPr lang="cs-CZ" dirty="0" err="1">
                <a:latin typeface="Calibri Light" pitchFamily="34" charset="0"/>
                <a:cs typeface="Times New Roman"/>
              </a:rPr>
              <a:t>being</a:t>
            </a:r>
            <a:r>
              <a:rPr lang="cs-CZ" dirty="0">
                <a:latin typeface="Calibri Light" pitchFamily="34" charset="0"/>
                <a:cs typeface="Times New Roman"/>
              </a:rPr>
              <a:t> </a:t>
            </a:r>
            <a:r>
              <a:rPr lang="cs-CZ" dirty="0" err="1">
                <a:latin typeface="Calibri Light" pitchFamily="34" charset="0"/>
                <a:cs typeface="Times New Roman"/>
              </a:rPr>
              <a:t>attained</a:t>
            </a:r>
            <a:r>
              <a:rPr lang="cs-CZ" dirty="0">
                <a:latin typeface="Calibri Light" pitchFamily="34" charset="0"/>
                <a:cs typeface="Times New Roman"/>
              </a:rPr>
              <a:t> by </a:t>
            </a:r>
            <a:r>
              <a:rPr lang="cs-CZ" dirty="0" err="1">
                <a:latin typeface="Calibri Light" pitchFamily="34" charset="0"/>
                <a:cs typeface="Times New Roman"/>
              </a:rPr>
              <a:t>practice</a:t>
            </a:r>
            <a:r>
              <a:rPr lang="cs-CZ" dirty="0">
                <a:latin typeface="Calibri Light" pitchFamily="34" charset="0"/>
                <a:cs typeface="Times New Roman"/>
              </a:rPr>
              <a:t>.“ (</a:t>
            </a:r>
            <a:r>
              <a:rPr lang="cs-CZ" dirty="0" err="1">
                <a:latin typeface="Calibri Light" pitchFamily="34" charset="0"/>
                <a:cs typeface="Times New Roman"/>
              </a:rPr>
              <a:t>Aristotle</a:t>
            </a:r>
            <a:r>
              <a:rPr lang="cs-CZ" dirty="0">
                <a:latin typeface="Calibri Light" pitchFamily="34" charset="0"/>
                <a:cs typeface="Times New Roman"/>
              </a:rPr>
              <a:t>, MM 1184b 6)</a:t>
            </a:r>
          </a:p>
          <a:p>
            <a:r>
              <a:rPr lang="cs-CZ" dirty="0">
                <a:latin typeface="Calibri Light" pitchFamily="34" charset="0"/>
                <a:cs typeface="Times New Roman"/>
              </a:rPr>
              <a:t>„</a:t>
            </a:r>
            <a:r>
              <a:rPr lang="cs-CZ" dirty="0" err="1">
                <a:latin typeface="Calibri Light" pitchFamily="34" charset="0"/>
                <a:cs typeface="Times New Roman"/>
              </a:rPr>
              <a:t>The</a:t>
            </a:r>
            <a:r>
              <a:rPr lang="cs-CZ" dirty="0">
                <a:latin typeface="Calibri Light" pitchFamily="34" charset="0"/>
                <a:cs typeface="Times New Roman"/>
              </a:rPr>
              <a:t> </a:t>
            </a:r>
            <a:r>
              <a:rPr lang="cs-CZ" dirty="0" err="1">
                <a:latin typeface="Calibri Light" pitchFamily="34" charset="0"/>
                <a:cs typeface="Times New Roman"/>
              </a:rPr>
              <a:t>virtues</a:t>
            </a:r>
            <a:r>
              <a:rPr lang="cs-CZ" dirty="0">
                <a:latin typeface="Calibri Light" pitchFamily="34" charset="0"/>
                <a:cs typeface="Times New Roman"/>
              </a:rPr>
              <a:t> are </a:t>
            </a:r>
            <a:r>
              <a:rPr lang="cs-CZ" dirty="0" err="1">
                <a:latin typeface="Calibri Light" pitchFamily="34" charset="0"/>
                <a:cs typeface="Times New Roman"/>
              </a:rPr>
              <a:t>some</a:t>
            </a:r>
            <a:r>
              <a:rPr lang="cs-CZ" dirty="0">
                <a:latin typeface="Calibri Light" pitchFamily="34" charset="0"/>
                <a:cs typeface="Times New Roman"/>
              </a:rPr>
              <a:t> </a:t>
            </a:r>
            <a:r>
              <a:rPr lang="cs-CZ" dirty="0" err="1">
                <a:latin typeface="Calibri Light" pitchFamily="34" charset="0"/>
                <a:cs typeface="Times New Roman"/>
              </a:rPr>
              <a:t>goods</a:t>
            </a:r>
            <a:r>
              <a:rPr lang="cs-CZ" dirty="0">
                <a:latin typeface="Calibri Light" pitchFamily="34" charset="0"/>
                <a:cs typeface="Times New Roman"/>
              </a:rPr>
              <a:t> in </a:t>
            </a:r>
            <a:r>
              <a:rPr lang="cs-CZ" dirty="0" err="1">
                <a:latin typeface="Calibri Light" pitchFamily="34" charset="0"/>
                <a:cs typeface="Times New Roman"/>
              </a:rPr>
              <a:t>the</a:t>
            </a:r>
            <a:r>
              <a:rPr lang="cs-CZ" dirty="0">
                <a:latin typeface="Calibri Light" pitchFamily="34" charset="0"/>
                <a:cs typeface="Times New Roman"/>
              </a:rPr>
              <a:t> soul – </a:t>
            </a:r>
            <a:r>
              <a:rPr lang="cs-CZ" dirty="0" err="1">
                <a:latin typeface="Calibri Light" pitchFamily="34" charset="0"/>
                <a:cs typeface="Times New Roman"/>
              </a:rPr>
              <a:t>and</a:t>
            </a:r>
            <a:r>
              <a:rPr lang="cs-CZ" dirty="0">
                <a:latin typeface="Calibri Light" pitchFamily="34" charset="0"/>
                <a:cs typeface="Times New Roman"/>
              </a:rPr>
              <a:t> </a:t>
            </a:r>
            <a:r>
              <a:rPr lang="cs-CZ" dirty="0" err="1">
                <a:latin typeface="Calibri Light" pitchFamily="34" charset="0"/>
                <a:cs typeface="Times New Roman"/>
              </a:rPr>
              <a:t>the</a:t>
            </a:r>
            <a:r>
              <a:rPr lang="cs-CZ" dirty="0">
                <a:latin typeface="Calibri Light" pitchFamily="34" charset="0"/>
                <a:cs typeface="Times New Roman"/>
              </a:rPr>
              <a:t> </a:t>
            </a:r>
            <a:r>
              <a:rPr lang="cs-CZ" dirty="0" err="1">
                <a:latin typeface="Calibri Light" pitchFamily="34" charset="0"/>
                <a:cs typeface="Times New Roman"/>
              </a:rPr>
              <a:t>goods</a:t>
            </a:r>
            <a:r>
              <a:rPr lang="cs-CZ" dirty="0">
                <a:latin typeface="Calibri Light" pitchFamily="34" charset="0"/>
                <a:cs typeface="Times New Roman"/>
              </a:rPr>
              <a:t> in </a:t>
            </a:r>
            <a:r>
              <a:rPr lang="cs-CZ" dirty="0" err="1">
                <a:latin typeface="Calibri Light" pitchFamily="34" charset="0"/>
                <a:cs typeface="Times New Roman"/>
              </a:rPr>
              <a:t>the</a:t>
            </a:r>
            <a:r>
              <a:rPr lang="cs-CZ" dirty="0">
                <a:latin typeface="Calibri Light" pitchFamily="34" charset="0"/>
                <a:cs typeface="Times New Roman"/>
              </a:rPr>
              <a:t> soul are </a:t>
            </a:r>
            <a:r>
              <a:rPr lang="cs-CZ" dirty="0" err="1">
                <a:latin typeface="Calibri Light" pitchFamily="34" charset="0"/>
                <a:cs typeface="Times New Roman"/>
              </a:rPr>
              <a:t>divided</a:t>
            </a:r>
            <a:r>
              <a:rPr lang="cs-CZ" dirty="0">
                <a:latin typeface="Calibri Light" pitchFamily="34" charset="0"/>
                <a:cs typeface="Times New Roman"/>
              </a:rPr>
              <a:t> </a:t>
            </a:r>
            <a:r>
              <a:rPr lang="cs-CZ" dirty="0" err="1">
                <a:latin typeface="Calibri Light" pitchFamily="34" charset="0"/>
                <a:cs typeface="Times New Roman"/>
              </a:rPr>
              <a:t>into</a:t>
            </a:r>
            <a:r>
              <a:rPr lang="cs-CZ" dirty="0">
                <a:latin typeface="Calibri Light" pitchFamily="34" charset="0"/>
                <a:cs typeface="Times New Roman"/>
              </a:rPr>
              <a:t> </a:t>
            </a:r>
            <a:r>
              <a:rPr lang="cs-CZ" dirty="0" err="1">
                <a:latin typeface="Calibri Light" pitchFamily="34" charset="0"/>
                <a:cs typeface="Times New Roman"/>
              </a:rPr>
              <a:t>three</a:t>
            </a:r>
            <a:r>
              <a:rPr lang="cs-CZ" dirty="0">
                <a:latin typeface="Calibri Light" pitchFamily="34" charset="0"/>
                <a:cs typeface="Times New Roman"/>
              </a:rPr>
              <a:t> – </a:t>
            </a:r>
            <a:r>
              <a:rPr lang="cs-CZ" dirty="0" err="1">
                <a:latin typeface="Calibri Light" pitchFamily="34" charset="0"/>
                <a:cs typeface="Times New Roman"/>
              </a:rPr>
              <a:t>wisdom</a:t>
            </a:r>
            <a:r>
              <a:rPr lang="cs-CZ" dirty="0">
                <a:latin typeface="Calibri Light" pitchFamily="34" charset="0"/>
                <a:cs typeface="Times New Roman"/>
              </a:rPr>
              <a:t>, </a:t>
            </a:r>
            <a:r>
              <a:rPr lang="cs-CZ" dirty="0" err="1">
                <a:latin typeface="Calibri Light" pitchFamily="34" charset="0"/>
                <a:cs typeface="Times New Roman"/>
              </a:rPr>
              <a:t>virtue</a:t>
            </a:r>
            <a:r>
              <a:rPr lang="cs-CZ" dirty="0">
                <a:latin typeface="Calibri Light" pitchFamily="34" charset="0"/>
                <a:cs typeface="Times New Roman"/>
              </a:rPr>
              <a:t>, </a:t>
            </a:r>
            <a:r>
              <a:rPr lang="cs-CZ" dirty="0" err="1">
                <a:latin typeface="Calibri Light" pitchFamily="34" charset="0"/>
                <a:cs typeface="Times New Roman"/>
              </a:rPr>
              <a:t>and</a:t>
            </a:r>
            <a:r>
              <a:rPr lang="cs-CZ" dirty="0">
                <a:latin typeface="Calibri Light" pitchFamily="34" charset="0"/>
                <a:cs typeface="Times New Roman"/>
              </a:rPr>
              <a:t> </a:t>
            </a:r>
            <a:r>
              <a:rPr lang="cs-CZ" dirty="0" err="1">
                <a:latin typeface="Calibri Light" pitchFamily="34" charset="0"/>
                <a:cs typeface="Times New Roman"/>
              </a:rPr>
              <a:t>pleasure</a:t>
            </a:r>
            <a:r>
              <a:rPr lang="cs-CZ" dirty="0">
                <a:latin typeface="Calibri Light" pitchFamily="34" charset="0"/>
                <a:cs typeface="Times New Roman"/>
              </a:rPr>
              <a:t>. … </a:t>
            </a:r>
            <a:r>
              <a:rPr lang="cs-CZ" dirty="0" err="1">
                <a:latin typeface="Calibri Light" pitchFamily="34" charset="0"/>
                <a:cs typeface="Times New Roman"/>
              </a:rPr>
              <a:t>Virtue</a:t>
            </a:r>
            <a:r>
              <a:rPr lang="cs-CZ" dirty="0">
                <a:latin typeface="Calibri Light" pitchFamily="34" charset="0"/>
                <a:cs typeface="Times New Roman"/>
              </a:rPr>
              <a:t> </a:t>
            </a:r>
            <a:r>
              <a:rPr lang="cs-CZ" dirty="0" err="1">
                <a:latin typeface="Calibri Light" pitchFamily="34" charset="0"/>
                <a:cs typeface="Times New Roman"/>
              </a:rPr>
              <a:t>is</a:t>
            </a:r>
            <a:r>
              <a:rPr lang="cs-CZ" dirty="0">
                <a:latin typeface="Calibri Light" pitchFamily="34" charset="0"/>
                <a:cs typeface="Times New Roman"/>
              </a:rPr>
              <a:t> a </a:t>
            </a:r>
            <a:r>
              <a:rPr lang="cs-CZ" dirty="0" err="1">
                <a:latin typeface="Calibri Light" pitchFamily="34" charset="0"/>
                <a:cs typeface="Times New Roman"/>
              </a:rPr>
              <a:t>habit</a:t>
            </a:r>
            <a:r>
              <a:rPr lang="cs-CZ" dirty="0">
                <a:latin typeface="Calibri Light" pitchFamily="34" charset="0"/>
                <a:cs typeface="Times New Roman"/>
              </a:rPr>
              <a:t> </a:t>
            </a:r>
            <a:r>
              <a:rPr lang="cs-CZ" dirty="0" err="1">
                <a:latin typeface="Calibri Light" pitchFamily="34" charset="0"/>
                <a:cs typeface="Times New Roman"/>
              </a:rPr>
              <a:t>of</a:t>
            </a:r>
            <a:r>
              <a:rPr lang="cs-CZ" dirty="0">
                <a:latin typeface="Calibri Light" pitchFamily="34" charset="0"/>
                <a:cs typeface="Times New Roman"/>
              </a:rPr>
              <a:t> </a:t>
            </a:r>
            <a:r>
              <a:rPr lang="cs-CZ" dirty="0" err="1">
                <a:latin typeface="Calibri Light" pitchFamily="34" charset="0"/>
                <a:cs typeface="Times New Roman"/>
              </a:rPr>
              <a:t>the</a:t>
            </a:r>
            <a:r>
              <a:rPr lang="cs-CZ" dirty="0">
                <a:latin typeface="Calibri Light" pitchFamily="34" charset="0"/>
                <a:cs typeface="Times New Roman"/>
              </a:rPr>
              <a:t> soul.“(</a:t>
            </a:r>
            <a:r>
              <a:rPr lang="cs-CZ" dirty="0" err="1">
                <a:latin typeface="Calibri Light" pitchFamily="34" charset="0"/>
                <a:cs typeface="Times New Roman"/>
              </a:rPr>
              <a:t>Aristotle</a:t>
            </a:r>
            <a:r>
              <a:rPr lang="cs-CZ" dirty="0">
                <a:latin typeface="Calibri Light" pitchFamily="34" charset="0"/>
                <a:cs typeface="Times New Roman"/>
              </a:rPr>
              <a:t>, MM 1184b 4)</a:t>
            </a:r>
            <a:endParaRPr lang="cs-CZ" dirty="0">
              <a:latin typeface="Calibri Light" pitchFamily="34" charset="0"/>
            </a:endParaRPr>
          </a:p>
        </p:txBody>
      </p:sp>
    </p:spTree>
  </p:cSld>
  <p:clrMapOvr>
    <a:masterClrMapping/>
  </p:clrMapOvr>
  <p:transition spd="slow">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b="1" i="1" dirty="0" err="1">
                <a:latin typeface="Calibri" pitchFamily="34" charset="0"/>
              </a:rPr>
              <a:t>Why</a:t>
            </a:r>
            <a:r>
              <a:rPr lang="cs-CZ" dirty="0">
                <a:latin typeface="Calibri" pitchFamily="34" charset="0"/>
              </a:rPr>
              <a:t> </a:t>
            </a:r>
            <a:r>
              <a:rPr lang="cs-CZ" dirty="0" err="1">
                <a:latin typeface="Calibri" pitchFamily="34" charset="0"/>
              </a:rPr>
              <a:t>should</a:t>
            </a:r>
            <a:r>
              <a:rPr lang="cs-CZ" dirty="0">
                <a:latin typeface="Calibri" pitchFamily="34" charset="0"/>
              </a:rPr>
              <a:t> </a:t>
            </a:r>
            <a:r>
              <a:rPr lang="cs-CZ" dirty="0" err="1">
                <a:latin typeface="Calibri" pitchFamily="34" charset="0"/>
              </a:rPr>
              <a:t>be</a:t>
            </a:r>
            <a:r>
              <a:rPr lang="cs-CZ" dirty="0">
                <a:latin typeface="Calibri" pitchFamily="34" charset="0"/>
              </a:rPr>
              <a:t> </a:t>
            </a:r>
            <a:r>
              <a:rPr lang="cs-CZ" dirty="0" err="1">
                <a:latin typeface="Calibri" pitchFamily="34" charset="0"/>
              </a:rPr>
              <a:t>before</a:t>
            </a:r>
            <a:r>
              <a:rPr lang="cs-CZ" dirty="0">
                <a:latin typeface="Calibri" pitchFamily="34" charset="0"/>
              </a:rPr>
              <a:t> </a:t>
            </a:r>
            <a:r>
              <a:rPr lang="cs-CZ" b="1" i="1" dirty="0" err="1">
                <a:latin typeface="Calibri" pitchFamily="34" charset="0"/>
              </a:rPr>
              <a:t>How</a:t>
            </a:r>
            <a:endParaRPr lang="cs-CZ" b="1" i="1" dirty="0">
              <a:latin typeface="Calibri" pitchFamily="34" charset="0"/>
            </a:endParaRPr>
          </a:p>
        </p:txBody>
      </p:sp>
      <p:sp>
        <p:nvSpPr>
          <p:cNvPr id="3" name="Zástupný symbol pro obsah 2"/>
          <p:cNvSpPr>
            <a:spLocks noGrp="1"/>
          </p:cNvSpPr>
          <p:nvPr>
            <p:ph idx="1"/>
          </p:nvPr>
        </p:nvSpPr>
        <p:spPr>
          <a:xfrm>
            <a:off x="534670" y="1875220"/>
            <a:ext cx="9624060" cy="4879159"/>
          </a:xfrm>
        </p:spPr>
        <p:txBody>
          <a:bodyPr/>
          <a:lstStyle/>
          <a:p>
            <a:pPr>
              <a:buNone/>
            </a:pPr>
            <a:r>
              <a:rPr lang="cs-CZ" i="1" dirty="0" err="1">
                <a:latin typeface="Calibri Light" pitchFamily="34" charset="0"/>
              </a:rPr>
              <a:t>Hat</a:t>
            </a:r>
            <a:r>
              <a:rPr lang="cs-CZ" i="1" dirty="0">
                <a:latin typeface="Calibri Light" pitchFamily="34" charset="0"/>
              </a:rPr>
              <a:t> man </a:t>
            </a:r>
            <a:r>
              <a:rPr lang="cs-CZ" i="1" dirty="0" err="1">
                <a:latin typeface="Calibri Light" pitchFamily="34" charset="0"/>
              </a:rPr>
              <a:t>sein</a:t>
            </a:r>
            <a:r>
              <a:rPr lang="cs-CZ" i="1" dirty="0">
                <a:latin typeface="Calibri Light" pitchFamily="34" charset="0"/>
              </a:rPr>
              <a:t> </a:t>
            </a:r>
            <a:r>
              <a:rPr lang="cs-CZ" i="1" dirty="0" err="1">
                <a:latin typeface="Calibri Light" pitchFamily="34" charset="0"/>
              </a:rPr>
              <a:t>warum</a:t>
            </a:r>
            <a:r>
              <a:rPr lang="cs-CZ" i="1" dirty="0">
                <a:latin typeface="Calibri Light" pitchFamily="34" charset="0"/>
              </a:rPr>
              <a:t> des </a:t>
            </a:r>
            <a:r>
              <a:rPr lang="cs-CZ" i="1" dirty="0" err="1">
                <a:latin typeface="Calibri Light" pitchFamily="34" charset="0"/>
              </a:rPr>
              <a:t>Lebens</a:t>
            </a:r>
            <a:r>
              <a:rPr lang="cs-CZ" i="1" dirty="0">
                <a:latin typeface="Calibri Light" pitchFamily="34" charset="0"/>
              </a:rPr>
              <a:t>, </a:t>
            </a:r>
            <a:r>
              <a:rPr lang="cs-CZ" i="1" dirty="0" err="1">
                <a:latin typeface="Calibri Light" pitchFamily="34" charset="0"/>
              </a:rPr>
              <a:t>so</a:t>
            </a:r>
            <a:r>
              <a:rPr lang="cs-CZ" i="1" dirty="0">
                <a:latin typeface="Calibri Light" pitchFamily="34" charset="0"/>
              </a:rPr>
              <a:t> </a:t>
            </a:r>
            <a:r>
              <a:rPr lang="cs-CZ" i="1" dirty="0" err="1">
                <a:latin typeface="Calibri Light" pitchFamily="34" charset="0"/>
              </a:rPr>
              <a:t>verträgt</a:t>
            </a:r>
            <a:r>
              <a:rPr lang="cs-CZ" i="1" dirty="0">
                <a:latin typeface="Calibri Light" pitchFamily="34" charset="0"/>
              </a:rPr>
              <a:t> man </a:t>
            </a:r>
            <a:r>
              <a:rPr lang="cs-CZ" i="1" dirty="0" err="1">
                <a:latin typeface="Calibri Light" pitchFamily="34" charset="0"/>
              </a:rPr>
              <a:t>sich</a:t>
            </a:r>
            <a:r>
              <a:rPr lang="cs-CZ" i="1" dirty="0">
                <a:latin typeface="Calibri Light" pitchFamily="34" charset="0"/>
              </a:rPr>
              <a:t> </a:t>
            </a:r>
            <a:r>
              <a:rPr lang="cs-CZ" i="1" dirty="0" err="1">
                <a:latin typeface="Calibri Light" pitchFamily="34" charset="0"/>
              </a:rPr>
              <a:t>fast</a:t>
            </a:r>
            <a:r>
              <a:rPr lang="cs-CZ" i="1" dirty="0">
                <a:latin typeface="Calibri Light" pitchFamily="34" charset="0"/>
              </a:rPr>
              <a:t> </a:t>
            </a:r>
            <a:r>
              <a:rPr lang="cs-CZ" i="1" dirty="0" err="1">
                <a:latin typeface="Calibri Light" pitchFamily="34" charset="0"/>
              </a:rPr>
              <a:t>mit</a:t>
            </a:r>
            <a:r>
              <a:rPr lang="cs-CZ" i="1" dirty="0">
                <a:latin typeface="Calibri Light" pitchFamily="34" charset="0"/>
              </a:rPr>
              <a:t> jedem </a:t>
            </a:r>
            <a:r>
              <a:rPr lang="cs-CZ" i="1" dirty="0" err="1">
                <a:latin typeface="Calibri Light" pitchFamily="34" charset="0"/>
              </a:rPr>
              <a:t>wie</a:t>
            </a:r>
            <a:endParaRPr lang="cs-CZ" dirty="0">
              <a:latin typeface="Calibri Light" pitchFamily="34" charset="0"/>
            </a:endParaRPr>
          </a:p>
          <a:p>
            <a:pPr>
              <a:buNone/>
            </a:pPr>
            <a:r>
              <a:rPr lang="cs-CZ" b="1" dirty="0">
                <a:latin typeface="Calibri Light" pitchFamily="34" charset="0"/>
              </a:rPr>
              <a:t>He </a:t>
            </a:r>
            <a:r>
              <a:rPr lang="cs-CZ" b="1" dirty="0" err="1">
                <a:latin typeface="Calibri Light" pitchFamily="34" charset="0"/>
              </a:rPr>
              <a:t>who</a:t>
            </a:r>
            <a:r>
              <a:rPr lang="cs-CZ" b="1" dirty="0">
                <a:latin typeface="Calibri Light" pitchFamily="34" charset="0"/>
              </a:rPr>
              <a:t> has a </a:t>
            </a:r>
            <a:r>
              <a:rPr lang="cs-CZ" b="1" dirty="0" err="1">
                <a:latin typeface="Calibri Light" pitchFamily="34" charset="0"/>
              </a:rPr>
              <a:t>Why</a:t>
            </a:r>
            <a:r>
              <a:rPr lang="cs-CZ" b="1" dirty="0">
                <a:latin typeface="Calibri Light" pitchFamily="34" charset="0"/>
              </a:rPr>
              <a:t> in </a:t>
            </a:r>
            <a:r>
              <a:rPr lang="cs-CZ" b="1" dirty="0" err="1">
                <a:latin typeface="Calibri Light" pitchFamily="34" charset="0"/>
              </a:rPr>
              <a:t>life</a:t>
            </a:r>
            <a:r>
              <a:rPr lang="cs-CZ" b="1" dirty="0">
                <a:latin typeface="Calibri Light" pitchFamily="34" charset="0"/>
              </a:rPr>
              <a:t> </a:t>
            </a:r>
            <a:r>
              <a:rPr lang="cs-CZ" b="1" dirty="0" err="1">
                <a:latin typeface="Calibri Light" pitchFamily="34" charset="0"/>
              </a:rPr>
              <a:t>can</a:t>
            </a:r>
            <a:r>
              <a:rPr lang="cs-CZ" b="1" dirty="0">
                <a:latin typeface="Calibri Light" pitchFamily="34" charset="0"/>
              </a:rPr>
              <a:t> </a:t>
            </a:r>
            <a:r>
              <a:rPr lang="cs-CZ" b="1" dirty="0" err="1">
                <a:latin typeface="Calibri Light" pitchFamily="34" charset="0"/>
              </a:rPr>
              <a:t>tolerate</a:t>
            </a:r>
            <a:r>
              <a:rPr lang="cs-CZ" b="1" dirty="0">
                <a:latin typeface="Calibri Light" pitchFamily="34" charset="0"/>
              </a:rPr>
              <a:t> </a:t>
            </a:r>
            <a:r>
              <a:rPr lang="cs-CZ" b="1" dirty="0" err="1">
                <a:latin typeface="Calibri Light" pitchFamily="34" charset="0"/>
              </a:rPr>
              <a:t>almost</a:t>
            </a:r>
            <a:r>
              <a:rPr lang="cs-CZ" b="1" dirty="0">
                <a:latin typeface="Calibri Light" pitchFamily="34" charset="0"/>
              </a:rPr>
              <a:t> </a:t>
            </a:r>
            <a:r>
              <a:rPr lang="cs-CZ" b="1" dirty="0" err="1">
                <a:latin typeface="Calibri Light" pitchFamily="34" charset="0"/>
              </a:rPr>
              <a:t>any</a:t>
            </a:r>
            <a:r>
              <a:rPr lang="cs-CZ" b="1" dirty="0">
                <a:latin typeface="Calibri Light" pitchFamily="34" charset="0"/>
              </a:rPr>
              <a:t> </a:t>
            </a:r>
            <a:r>
              <a:rPr lang="cs-CZ" b="1" dirty="0" err="1">
                <a:latin typeface="Calibri Light" pitchFamily="34" charset="0"/>
              </a:rPr>
              <a:t>How</a:t>
            </a:r>
            <a:endParaRPr lang="cs-CZ" dirty="0">
              <a:latin typeface="Calibri Light" pitchFamily="34" charset="0"/>
            </a:endParaRPr>
          </a:p>
          <a:p>
            <a:pPr>
              <a:buNone/>
            </a:pPr>
            <a:endParaRPr lang="cs-CZ" dirty="0">
              <a:latin typeface="Calibri Light" pitchFamily="34" charset="0"/>
            </a:endParaRPr>
          </a:p>
          <a:p>
            <a:pPr algn="r">
              <a:buNone/>
            </a:pPr>
            <a:r>
              <a:rPr lang="cs-CZ" i="1" dirty="0">
                <a:latin typeface="Calibri Light" pitchFamily="34" charset="0"/>
              </a:rPr>
              <a:t>(</a:t>
            </a:r>
            <a:r>
              <a:rPr lang="cs-CZ" i="1" dirty="0" err="1">
                <a:latin typeface="Calibri Light" pitchFamily="34" charset="0"/>
              </a:rPr>
              <a:t>Nietzsche</a:t>
            </a:r>
            <a:r>
              <a:rPr lang="cs-CZ" i="1" dirty="0">
                <a:latin typeface="Calibri Light" pitchFamily="34" charset="0"/>
              </a:rPr>
              <a:t>)</a:t>
            </a:r>
          </a:p>
          <a:p>
            <a:pPr>
              <a:buNone/>
            </a:pPr>
            <a:endParaRPr lang="cs-CZ" dirty="0">
              <a:latin typeface="Calibri Light" pitchFamily="34" charset="0"/>
            </a:endParaRPr>
          </a:p>
          <a:p>
            <a:pPr>
              <a:buNone/>
            </a:pPr>
            <a:endParaRPr lang="cs-CZ" dirty="0">
              <a:latin typeface="Calibri Light" pitchFamily="34" charset="0"/>
            </a:endParaRPr>
          </a:p>
        </p:txBody>
      </p:sp>
    </p:spTree>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8146" y="264695"/>
            <a:ext cx="9875253" cy="995516"/>
          </a:xfrm>
        </p:spPr>
        <p:txBody>
          <a:bodyPr>
            <a:normAutofit/>
          </a:bodyPr>
          <a:lstStyle/>
          <a:p>
            <a:r>
              <a:rPr lang="cs-CZ" dirty="0" err="1">
                <a:latin typeface="Calibri" pitchFamily="34" charset="0"/>
              </a:rPr>
              <a:t>Freedom</a:t>
            </a:r>
            <a:r>
              <a:rPr lang="cs-CZ" dirty="0">
                <a:latin typeface="Calibri" pitchFamily="34" charset="0"/>
              </a:rPr>
              <a:t> – </a:t>
            </a:r>
            <a:r>
              <a:rPr lang="cs-CZ" dirty="0" err="1">
                <a:latin typeface="Calibri" pitchFamily="34" charset="0"/>
              </a:rPr>
              <a:t>Responsibility</a:t>
            </a:r>
            <a:r>
              <a:rPr lang="cs-CZ" dirty="0">
                <a:latin typeface="Calibri" pitchFamily="34" charset="0"/>
              </a:rPr>
              <a:t> – Love – </a:t>
            </a:r>
            <a:r>
              <a:rPr lang="cs-CZ" dirty="0" err="1">
                <a:latin typeface="Calibri" pitchFamily="34" charset="0"/>
              </a:rPr>
              <a:t>Thinking</a:t>
            </a:r>
            <a:r>
              <a:rPr lang="cs-CZ" dirty="0">
                <a:latin typeface="Calibri" pitchFamily="34" charset="0"/>
              </a:rPr>
              <a:t>  </a:t>
            </a:r>
          </a:p>
        </p:txBody>
      </p:sp>
      <p:sp>
        <p:nvSpPr>
          <p:cNvPr id="3" name="Zástupný symbol pro obsah 2"/>
          <p:cNvSpPr>
            <a:spLocks noGrp="1"/>
          </p:cNvSpPr>
          <p:nvPr>
            <p:ph idx="1"/>
          </p:nvPr>
        </p:nvSpPr>
        <p:spPr>
          <a:xfrm>
            <a:off x="294139" y="1716436"/>
            <a:ext cx="10020913" cy="4990084"/>
          </a:xfrm>
        </p:spPr>
        <p:txBody>
          <a:bodyPr/>
          <a:lstStyle/>
          <a:p>
            <a:pPr>
              <a:buNone/>
            </a:pPr>
            <a:r>
              <a:rPr lang="en-US" i="1" dirty="0">
                <a:latin typeface="Calibri Light" pitchFamily="34" charset="0"/>
              </a:rPr>
              <a:t>The aim of art, </a:t>
            </a:r>
            <a:r>
              <a:rPr lang="en-US" b="1" i="1" dirty="0">
                <a:latin typeface="Calibri Light" pitchFamily="34" charset="0"/>
              </a:rPr>
              <a:t>the aim of a life can only be to increase the sum of freedom and responsibility </a:t>
            </a:r>
            <a:r>
              <a:rPr lang="en-US" i="1" dirty="0">
                <a:latin typeface="Calibri Light" pitchFamily="34" charset="0"/>
              </a:rPr>
              <a:t>to be found in every man and in the world.</a:t>
            </a:r>
            <a:endParaRPr lang="cs-CZ" i="1" dirty="0">
              <a:latin typeface="Calibri Light" pitchFamily="34" charset="0"/>
            </a:endParaRPr>
          </a:p>
          <a:p>
            <a:pPr>
              <a:buNone/>
            </a:pPr>
            <a:r>
              <a:rPr lang="en-US" i="1" dirty="0">
                <a:latin typeface="Calibri Light" pitchFamily="34" charset="0"/>
              </a:rPr>
              <a:t>It takes time to live. Like any work of art, </a:t>
            </a:r>
            <a:r>
              <a:rPr lang="en-US" b="1" i="1" dirty="0">
                <a:latin typeface="Calibri Light" pitchFamily="34" charset="0"/>
              </a:rPr>
              <a:t>life needs to be thought about</a:t>
            </a:r>
            <a:r>
              <a:rPr lang="en-US" i="1" dirty="0">
                <a:latin typeface="Calibri Light" pitchFamily="34" charset="0"/>
              </a:rPr>
              <a:t>.</a:t>
            </a:r>
            <a:endParaRPr lang="cs-CZ" i="1" dirty="0">
              <a:latin typeface="Calibri Light" pitchFamily="34" charset="0"/>
            </a:endParaRPr>
          </a:p>
          <a:p>
            <a:pPr>
              <a:buNone/>
            </a:pPr>
            <a:r>
              <a:rPr lang="en-US" b="1" i="1" dirty="0">
                <a:latin typeface="Calibri Light" pitchFamily="34" charset="0"/>
              </a:rPr>
              <a:t>The opposite of an idealist is too often a man without love.</a:t>
            </a:r>
            <a:endParaRPr lang="cs-CZ" i="1" dirty="0">
              <a:latin typeface="Calibri Light" pitchFamily="34" charset="0"/>
            </a:endParaRPr>
          </a:p>
          <a:p>
            <a:pPr algn="r">
              <a:buNone/>
            </a:pPr>
            <a:r>
              <a:rPr lang="cs-CZ" i="1" dirty="0">
                <a:latin typeface="Calibri Light" pitchFamily="34" charset="0"/>
              </a:rPr>
              <a:t>(Albert </a:t>
            </a:r>
            <a:r>
              <a:rPr lang="cs-CZ" i="1" dirty="0" err="1">
                <a:latin typeface="Calibri Light" pitchFamily="34" charset="0"/>
              </a:rPr>
              <a:t>Camus</a:t>
            </a:r>
            <a:r>
              <a:rPr lang="cs-CZ" i="1" dirty="0">
                <a:latin typeface="Calibri Light" pitchFamily="34" charset="0"/>
              </a:rPr>
              <a:t>)</a:t>
            </a:r>
          </a:p>
        </p:txBody>
      </p:sp>
    </p:spTree>
  </p:cSld>
  <p:clrMapOvr>
    <a:masterClrMapping/>
  </p:clrMapOvr>
  <p:transition spd="slow">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Calibri" pitchFamily="34" charset="0"/>
              </a:rPr>
              <a:t>Virtues</a:t>
            </a:r>
            <a:r>
              <a:rPr lang="cs-CZ" dirty="0">
                <a:latin typeface="Calibri" pitchFamily="34" charset="0"/>
              </a:rPr>
              <a:t> – to </a:t>
            </a:r>
            <a:r>
              <a:rPr lang="cs-CZ" dirty="0" err="1">
                <a:latin typeface="Calibri" pitchFamily="34" charset="0"/>
              </a:rPr>
              <a:t>act</a:t>
            </a:r>
            <a:r>
              <a:rPr lang="cs-CZ" dirty="0">
                <a:latin typeface="Calibri" pitchFamily="34" charset="0"/>
              </a:rPr>
              <a:t> </a:t>
            </a:r>
            <a:r>
              <a:rPr lang="cs-CZ" dirty="0" err="1">
                <a:latin typeface="Calibri" pitchFamily="34" charset="0"/>
              </a:rPr>
              <a:t>virtuously</a:t>
            </a:r>
            <a:endParaRPr lang="cs-CZ" dirty="0">
              <a:latin typeface="Calibri" pitchFamily="34" charset="0"/>
            </a:endParaRPr>
          </a:p>
        </p:txBody>
      </p:sp>
      <p:sp>
        <p:nvSpPr>
          <p:cNvPr id="3" name="Zástupný symbol pro obsah 2"/>
          <p:cNvSpPr>
            <a:spLocks noGrp="1"/>
          </p:cNvSpPr>
          <p:nvPr>
            <p:ph idx="1"/>
          </p:nvPr>
        </p:nvSpPr>
        <p:spPr/>
        <p:txBody>
          <a:bodyPr/>
          <a:lstStyle/>
          <a:p>
            <a:pPr>
              <a:buNone/>
            </a:pPr>
            <a:r>
              <a:rPr lang="en-US" b="1" i="1" dirty="0">
                <a:latin typeface="Calibri Light" pitchFamily="34" charset="0"/>
              </a:rPr>
              <a:t>Virtues</a:t>
            </a:r>
            <a:r>
              <a:rPr lang="en-US" i="1" dirty="0">
                <a:latin typeface="Calibri Light" pitchFamily="34" charset="0"/>
              </a:rPr>
              <a:t> are </a:t>
            </a:r>
            <a:r>
              <a:rPr lang="en-US" b="1" i="1" dirty="0">
                <a:latin typeface="Calibri Light" pitchFamily="34" charset="0"/>
              </a:rPr>
              <a:t>dispositions</a:t>
            </a:r>
            <a:r>
              <a:rPr lang="en-US" i="1" dirty="0">
                <a:latin typeface="Calibri Light" pitchFamily="34" charset="0"/>
              </a:rPr>
              <a:t> not only </a:t>
            </a:r>
            <a:r>
              <a:rPr lang="en-US" b="1" i="1" dirty="0">
                <a:latin typeface="Calibri Light" pitchFamily="34" charset="0"/>
              </a:rPr>
              <a:t>to act in particular ways</a:t>
            </a:r>
            <a:r>
              <a:rPr lang="en-US" i="1" dirty="0">
                <a:latin typeface="Calibri Light" pitchFamily="34" charset="0"/>
              </a:rPr>
              <a:t>, but also </a:t>
            </a:r>
            <a:r>
              <a:rPr lang="en-US" b="1" i="1" dirty="0">
                <a:latin typeface="Calibri Light" pitchFamily="34" charset="0"/>
              </a:rPr>
              <a:t>to feel in particular ways</a:t>
            </a:r>
            <a:r>
              <a:rPr lang="en-US" i="1" dirty="0">
                <a:latin typeface="Calibri Light" pitchFamily="34" charset="0"/>
              </a:rPr>
              <a:t>. </a:t>
            </a:r>
            <a:r>
              <a:rPr lang="en-US" b="1" i="1" dirty="0">
                <a:latin typeface="Calibri Light" pitchFamily="34" charset="0"/>
              </a:rPr>
              <a:t>To act virtuously is </a:t>
            </a:r>
            <a:r>
              <a:rPr lang="en-US" i="1" dirty="0">
                <a:latin typeface="Calibri Light" pitchFamily="34" charset="0"/>
              </a:rPr>
              <a:t>not, as Kant was later to think, to act against inclination; it is </a:t>
            </a:r>
            <a:r>
              <a:rPr lang="en-US" b="1" i="1" dirty="0">
                <a:latin typeface="Calibri Light" pitchFamily="34" charset="0"/>
              </a:rPr>
              <a:t>to act from inclination formed by the cultivation of the virtues</a:t>
            </a:r>
            <a:r>
              <a:rPr lang="en-US" b="1" dirty="0">
                <a:latin typeface="Calibri Light" pitchFamily="34" charset="0"/>
              </a:rPr>
              <a:t>.</a:t>
            </a:r>
            <a:endParaRPr lang="cs-CZ" b="1" dirty="0">
              <a:latin typeface="Calibri Light" pitchFamily="34" charset="0"/>
            </a:endParaRPr>
          </a:p>
          <a:p>
            <a:pPr algn="r">
              <a:buNone/>
            </a:pPr>
            <a:r>
              <a:rPr lang="cs-CZ" dirty="0">
                <a:latin typeface="Calibri Light" pitchFamily="34" charset="0"/>
              </a:rPr>
              <a:t>(</a:t>
            </a:r>
            <a:r>
              <a:rPr lang="cs-CZ" dirty="0" err="1">
                <a:latin typeface="Calibri Light" pitchFamily="34" charset="0"/>
              </a:rPr>
              <a:t>Alasdair</a:t>
            </a:r>
            <a:r>
              <a:rPr lang="cs-CZ" dirty="0">
                <a:latin typeface="Calibri Light" pitchFamily="34" charset="0"/>
              </a:rPr>
              <a:t> </a:t>
            </a:r>
            <a:r>
              <a:rPr lang="cs-CZ" dirty="0" err="1">
                <a:latin typeface="Calibri Light" pitchFamily="34" charset="0"/>
              </a:rPr>
              <a:t>MacIntyre</a:t>
            </a:r>
            <a:r>
              <a:rPr lang="cs-CZ" dirty="0">
                <a:latin typeface="Calibri Light" pitchFamily="34" charset="0"/>
              </a:rPr>
              <a:t>)</a:t>
            </a:r>
          </a:p>
        </p:txBody>
      </p:sp>
    </p:spTree>
  </p:cSld>
  <p:clrMapOvr>
    <a:masterClrMapping/>
  </p:clrMapOvr>
  <p:transition spd="slow">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4670" y="302801"/>
            <a:ext cx="9624060" cy="1413634"/>
          </a:xfrm>
        </p:spPr>
        <p:txBody>
          <a:bodyPr>
            <a:normAutofit/>
          </a:bodyPr>
          <a:lstStyle/>
          <a:p>
            <a:pPr eaLnBrk="1" hangingPunct="1"/>
            <a:r>
              <a:rPr lang="cs-CZ" dirty="0" err="1">
                <a:latin typeface="Calibri" pitchFamily="34" charset="0"/>
              </a:rPr>
              <a:t>Jacques</a:t>
            </a:r>
            <a:r>
              <a:rPr lang="cs-CZ" dirty="0">
                <a:latin typeface="Calibri" pitchFamily="34" charset="0"/>
              </a:rPr>
              <a:t> </a:t>
            </a:r>
            <a:r>
              <a:rPr lang="cs-CZ" dirty="0" err="1">
                <a:latin typeface="Calibri" pitchFamily="34" charset="0"/>
              </a:rPr>
              <a:t>Derrida</a:t>
            </a:r>
            <a:r>
              <a:rPr lang="cs-CZ" dirty="0">
                <a:latin typeface="Calibri" pitchFamily="34" charset="0"/>
              </a:rPr>
              <a:t>:</a:t>
            </a:r>
            <a:br>
              <a:rPr lang="cs-CZ" dirty="0">
                <a:latin typeface="Calibri" pitchFamily="34" charset="0"/>
              </a:rPr>
            </a:br>
            <a:r>
              <a:rPr lang="cs-CZ" dirty="0">
                <a:latin typeface="Calibri" pitchFamily="34" charset="0"/>
              </a:rPr>
              <a:t>tolerance  →  </a:t>
            </a:r>
            <a:r>
              <a:rPr lang="cs-CZ" dirty="0" err="1">
                <a:latin typeface="Calibri" pitchFamily="34" charset="0"/>
              </a:rPr>
              <a:t>hospitality</a:t>
            </a:r>
            <a:endParaRPr lang="cs-CZ" dirty="0">
              <a:latin typeface="Calibri" pitchFamily="34" charset="0"/>
            </a:endParaRPr>
          </a:p>
        </p:txBody>
      </p:sp>
      <p:sp>
        <p:nvSpPr>
          <p:cNvPr id="30723" name="Rectangle 3"/>
          <p:cNvSpPr>
            <a:spLocks noGrp="1" noChangeArrowheads="1"/>
          </p:cNvSpPr>
          <p:nvPr>
            <p:ph type="body" idx="1"/>
          </p:nvPr>
        </p:nvSpPr>
        <p:spPr>
          <a:xfrm>
            <a:off x="294139" y="2034004"/>
            <a:ext cx="10106748" cy="5240211"/>
          </a:xfrm>
        </p:spPr>
        <p:txBody>
          <a:bodyPr>
            <a:noAutofit/>
          </a:bodyPr>
          <a:lstStyle/>
          <a:p>
            <a:pPr>
              <a:lnSpc>
                <a:spcPct val="80000"/>
              </a:lnSpc>
              <a:buNone/>
            </a:pPr>
            <a:r>
              <a:rPr lang="en-US" sz="3600" dirty="0">
                <a:latin typeface="Calibri Light" pitchFamily="34" charset="0"/>
              </a:rPr>
              <a:t>Instead of "tolerance" Derrida suggests "hospitality"</a:t>
            </a:r>
            <a:r>
              <a:rPr lang="cs-CZ" sz="3600" dirty="0">
                <a:latin typeface="Calibri Light" pitchFamily="34" charset="0"/>
                <a:cs typeface="Arial" charset="0"/>
              </a:rPr>
              <a:t>:</a:t>
            </a:r>
          </a:p>
          <a:p>
            <a:pPr>
              <a:lnSpc>
                <a:spcPct val="80000"/>
              </a:lnSpc>
              <a:buNone/>
            </a:pPr>
            <a:r>
              <a:rPr lang="cs-CZ" sz="3600" i="1" dirty="0">
                <a:latin typeface="Calibri Light" pitchFamily="34" charset="0"/>
                <a:cs typeface="Arial" charset="0"/>
              </a:rPr>
              <a:t>„</a:t>
            </a:r>
            <a:r>
              <a:rPr lang="cs-CZ" sz="3600" dirty="0" err="1">
                <a:latin typeface="Calibri Light" pitchFamily="34" charset="0"/>
              </a:rPr>
              <a:t>Pure</a:t>
            </a:r>
            <a:r>
              <a:rPr lang="cs-CZ" sz="3600" dirty="0">
                <a:latin typeface="Calibri Light" pitchFamily="34" charset="0"/>
              </a:rPr>
              <a:t> </a:t>
            </a:r>
            <a:r>
              <a:rPr lang="cs-CZ" sz="3600" dirty="0" err="1">
                <a:latin typeface="Calibri Light" pitchFamily="34" charset="0"/>
              </a:rPr>
              <a:t>and</a:t>
            </a:r>
            <a:r>
              <a:rPr lang="cs-CZ" sz="3600" dirty="0">
                <a:latin typeface="Calibri Light" pitchFamily="34" charset="0"/>
              </a:rPr>
              <a:t> </a:t>
            </a:r>
            <a:r>
              <a:rPr lang="cs-CZ" sz="3600" dirty="0" err="1">
                <a:latin typeface="Calibri Light" pitchFamily="34" charset="0"/>
              </a:rPr>
              <a:t>unconditional</a:t>
            </a:r>
            <a:r>
              <a:rPr lang="cs-CZ" sz="3600" dirty="0">
                <a:latin typeface="Calibri Light" pitchFamily="34" charset="0"/>
              </a:rPr>
              <a:t> </a:t>
            </a:r>
            <a:r>
              <a:rPr lang="cs-CZ" sz="3600" b="1" dirty="0" err="1">
                <a:latin typeface="Calibri Light" pitchFamily="34" charset="0"/>
              </a:rPr>
              <a:t>hospitality</a:t>
            </a:r>
            <a:r>
              <a:rPr lang="cs-CZ" sz="3600" dirty="0">
                <a:latin typeface="Calibri Light" pitchFamily="34" charset="0"/>
              </a:rPr>
              <a:t>, </a:t>
            </a:r>
            <a:r>
              <a:rPr lang="cs-CZ" sz="3600" dirty="0" err="1">
                <a:latin typeface="Calibri Light" pitchFamily="34" charset="0"/>
              </a:rPr>
              <a:t>hospitality</a:t>
            </a:r>
            <a:r>
              <a:rPr lang="cs-CZ" sz="3600" dirty="0">
                <a:latin typeface="Calibri Light" pitchFamily="34" charset="0"/>
              </a:rPr>
              <a:t> </a:t>
            </a:r>
            <a:r>
              <a:rPr lang="cs-CZ" sz="3600" dirty="0" err="1">
                <a:latin typeface="Calibri Light" pitchFamily="34" charset="0"/>
              </a:rPr>
              <a:t>itself</a:t>
            </a:r>
            <a:r>
              <a:rPr lang="cs-CZ" sz="3600" dirty="0">
                <a:latin typeface="Calibri Light" pitchFamily="34" charset="0"/>
              </a:rPr>
              <a:t>, </a:t>
            </a:r>
            <a:r>
              <a:rPr lang="cs-CZ" sz="3600" b="1" dirty="0" err="1">
                <a:latin typeface="Calibri Light" pitchFamily="34" charset="0"/>
              </a:rPr>
              <a:t>opens</a:t>
            </a:r>
            <a:r>
              <a:rPr lang="cs-CZ" sz="3600" dirty="0">
                <a:latin typeface="Calibri Light" pitchFamily="34" charset="0"/>
              </a:rPr>
              <a:t>, </a:t>
            </a:r>
            <a:r>
              <a:rPr lang="cs-CZ" sz="3600" dirty="0" err="1">
                <a:latin typeface="Calibri Light" pitchFamily="34" charset="0"/>
              </a:rPr>
              <a:t>or</a:t>
            </a:r>
            <a:r>
              <a:rPr lang="cs-CZ" sz="3600" dirty="0">
                <a:latin typeface="Calibri Light" pitchFamily="34" charset="0"/>
              </a:rPr>
              <a:t> </a:t>
            </a:r>
            <a:r>
              <a:rPr lang="cs-CZ" sz="3600" dirty="0" err="1">
                <a:latin typeface="Calibri Light" pitchFamily="34" charset="0"/>
              </a:rPr>
              <a:t>is</a:t>
            </a:r>
            <a:r>
              <a:rPr lang="cs-CZ" sz="3600" dirty="0">
                <a:latin typeface="Calibri Light" pitchFamily="34" charset="0"/>
              </a:rPr>
              <a:t> in </a:t>
            </a:r>
            <a:r>
              <a:rPr lang="cs-CZ" sz="3600" dirty="0" err="1">
                <a:latin typeface="Calibri Light" pitchFamily="34" charset="0"/>
              </a:rPr>
              <a:t>advance</a:t>
            </a:r>
            <a:r>
              <a:rPr lang="cs-CZ" sz="3600" dirty="0">
                <a:latin typeface="Calibri Light" pitchFamily="34" charset="0"/>
              </a:rPr>
              <a:t> open to </a:t>
            </a:r>
            <a:r>
              <a:rPr lang="cs-CZ" sz="3600" dirty="0" err="1">
                <a:latin typeface="Calibri Light" pitchFamily="34" charset="0"/>
              </a:rPr>
              <a:t>someone</a:t>
            </a:r>
            <a:r>
              <a:rPr lang="cs-CZ" sz="3600" dirty="0">
                <a:latin typeface="Calibri Light" pitchFamily="34" charset="0"/>
              </a:rPr>
              <a:t> </a:t>
            </a:r>
            <a:r>
              <a:rPr lang="cs-CZ" sz="3600" dirty="0" err="1">
                <a:latin typeface="Calibri Light" pitchFamily="34" charset="0"/>
              </a:rPr>
              <a:t>who</a:t>
            </a:r>
            <a:r>
              <a:rPr lang="cs-CZ" sz="3600" dirty="0">
                <a:latin typeface="Calibri Light" pitchFamily="34" charset="0"/>
              </a:rPr>
              <a:t> </a:t>
            </a:r>
            <a:r>
              <a:rPr lang="cs-CZ" sz="3600" dirty="0" err="1">
                <a:latin typeface="Calibri Light" pitchFamily="34" charset="0"/>
              </a:rPr>
              <a:t>is</a:t>
            </a:r>
            <a:r>
              <a:rPr lang="cs-CZ" sz="3600" dirty="0">
                <a:latin typeface="Calibri Light" pitchFamily="34" charset="0"/>
              </a:rPr>
              <a:t> </a:t>
            </a:r>
            <a:r>
              <a:rPr lang="cs-CZ" sz="3600" dirty="0" err="1">
                <a:latin typeface="Calibri Light" pitchFamily="34" charset="0"/>
              </a:rPr>
              <a:t>neither</a:t>
            </a:r>
            <a:r>
              <a:rPr lang="cs-CZ" sz="3600" dirty="0">
                <a:latin typeface="Calibri Light" pitchFamily="34" charset="0"/>
              </a:rPr>
              <a:t> </a:t>
            </a:r>
            <a:r>
              <a:rPr lang="cs-CZ" sz="3600" dirty="0" err="1">
                <a:latin typeface="Calibri Light" pitchFamily="34" charset="0"/>
              </a:rPr>
              <a:t>expected</a:t>
            </a:r>
            <a:r>
              <a:rPr lang="cs-CZ" sz="3600" dirty="0">
                <a:latin typeface="Calibri Light" pitchFamily="34" charset="0"/>
              </a:rPr>
              <a:t> nor </a:t>
            </a:r>
            <a:r>
              <a:rPr lang="cs-CZ" sz="3600" dirty="0" err="1">
                <a:latin typeface="Calibri Light" pitchFamily="34" charset="0"/>
              </a:rPr>
              <a:t>invited</a:t>
            </a:r>
            <a:r>
              <a:rPr lang="cs-CZ" sz="3600" dirty="0">
                <a:latin typeface="Calibri Light" pitchFamily="34" charset="0"/>
              </a:rPr>
              <a:t>, to </a:t>
            </a:r>
            <a:r>
              <a:rPr lang="cs-CZ" sz="3600" dirty="0" err="1">
                <a:latin typeface="Calibri Light" pitchFamily="34" charset="0"/>
              </a:rPr>
              <a:t>whoever</a:t>
            </a:r>
            <a:r>
              <a:rPr lang="cs-CZ" sz="3600" dirty="0">
                <a:latin typeface="Calibri Light" pitchFamily="34" charset="0"/>
              </a:rPr>
              <a:t> </a:t>
            </a:r>
            <a:r>
              <a:rPr lang="cs-CZ" sz="3600" dirty="0" err="1">
                <a:latin typeface="Calibri Light" pitchFamily="34" charset="0"/>
              </a:rPr>
              <a:t>arrives</a:t>
            </a:r>
            <a:r>
              <a:rPr lang="cs-CZ" sz="3600" dirty="0">
                <a:latin typeface="Calibri Light" pitchFamily="34" charset="0"/>
              </a:rPr>
              <a:t> as </a:t>
            </a:r>
            <a:r>
              <a:rPr lang="cs-CZ" sz="3600" dirty="0" err="1">
                <a:latin typeface="Calibri Light" pitchFamily="34" charset="0"/>
              </a:rPr>
              <a:t>an</a:t>
            </a:r>
            <a:r>
              <a:rPr lang="cs-CZ" sz="3600" b="1" dirty="0">
                <a:latin typeface="Calibri Light" pitchFamily="34" charset="0"/>
              </a:rPr>
              <a:t> </a:t>
            </a:r>
            <a:r>
              <a:rPr lang="cs-CZ" sz="3600" b="1" dirty="0" err="1">
                <a:latin typeface="Calibri Light" pitchFamily="34" charset="0"/>
              </a:rPr>
              <a:t>absolute</a:t>
            </a:r>
            <a:r>
              <a:rPr lang="cs-CZ" sz="3600" b="1" dirty="0">
                <a:latin typeface="Calibri Light" pitchFamily="34" charset="0"/>
              </a:rPr>
              <a:t> </a:t>
            </a:r>
            <a:r>
              <a:rPr lang="cs-CZ" sz="3600" b="1" dirty="0" err="1">
                <a:latin typeface="Calibri Light" pitchFamily="34" charset="0"/>
              </a:rPr>
              <a:t>foreign</a:t>
            </a:r>
            <a:r>
              <a:rPr lang="cs-CZ" sz="3600" b="1" dirty="0">
                <a:latin typeface="Calibri Light" pitchFamily="34" charset="0"/>
              </a:rPr>
              <a:t> </a:t>
            </a:r>
            <a:r>
              <a:rPr lang="cs-CZ" sz="3600" dirty="0" err="1">
                <a:latin typeface="Calibri Light" pitchFamily="34" charset="0"/>
              </a:rPr>
              <a:t>visitor</a:t>
            </a:r>
            <a:r>
              <a:rPr lang="cs-CZ" sz="3600" dirty="0">
                <a:latin typeface="Calibri Light" pitchFamily="34" charset="0"/>
              </a:rPr>
              <a:t>, as a </a:t>
            </a:r>
            <a:r>
              <a:rPr lang="cs-CZ" sz="3600" dirty="0" err="1">
                <a:latin typeface="Calibri Light" pitchFamily="34" charset="0"/>
              </a:rPr>
              <a:t>new</a:t>
            </a:r>
            <a:r>
              <a:rPr lang="cs-CZ" sz="3600" dirty="0">
                <a:latin typeface="Calibri Light" pitchFamily="34" charset="0"/>
              </a:rPr>
              <a:t> </a:t>
            </a:r>
            <a:r>
              <a:rPr lang="cs-CZ" sz="3600" dirty="0" err="1">
                <a:latin typeface="Calibri Light" pitchFamily="34" charset="0"/>
              </a:rPr>
              <a:t>arrival</a:t>
            </a:r>
            <a:r>
              <a:rPr lang="cs-CZ" sz="3600" dirty="0">
                <a:latin typeface="Calibri Light" pitchFamily="34" charset="0"/>
              </a:rPr>
              <a:t>, non-</a:t>
            </a:r>
            <a:r>
              <a:rPr lang="cs-CZ" sz="3600" dirty="0" err="1">
                <a:latin typeface="Calibri Light" pitchFamily="34" charset="0"/>
              </a:rPr>
              <a:t>identifiable</a:t>
            </a:r>
            <a:r>
              <a:rPr lang="cs-CZ" sz="3600" dirty="0">
                <a:latin typeface="Calibri Light" pitchFamily="34" charset="0"/>
              </a:rPr>
              <a:t> </a:t>
            </a:r>
            <a:r>
              <a:rPr lang="cs-CZ" sz="3600" dirty="0" err="1">
                <a:latin typeface="Calibri Light" pitchFamily="34" charset="0"/>
              </a:rPr>
              <a:t>and</a:t>
            </a:r>
            <a:r>
              <a:rPr lang="cs-CZ" sz="3600" dirty="0">
                <a:latin typeface="Calibri Light" pitchFamily="34" charset="0"/>
              </a:rPr>
              <a:t> </a:t>
            </a:r>
            <a:r>
              <a:rPr lang="cs-CZ" sz="3600" dirty="0" err="1">
                <a:latin typeface="Calibri Light" pitchFamily="34" charset="0"/>
              </a:rPr>
              <a:t>unforeseeable</a:t>
            </a:r>
            <a:r>
              <a:rPr lang="cs-CZ" sz="3600" dirty="0">
                <a:latin typeface="Calibri Light" pitchFamily="34" charset="0"/>
              </a:rPr>
              <a:t>, in </a:t>
            </a:r>
            <a:r>
              <a:rPr lang="cs-CZ" sz="3600" dirty="0" err="1">
                <a:latin typeface="Calibri Light" pitchFamily="34" charset="0"/>
              </a:rPr>
              <a:t>short</a:t>
            </a:r>
            <a:r>
              <a:rPr lang="cs-CZ" sz="3600" dirty="0">
                <a:latin typeface="Calibri Light" pitchFamily="34" charset="0"/>
              </a:rPr>
              <a:t> </a:t>
            </a:r>
            <a:r>
              <a:rPr lang="cs-CZ" sz="3600" b="1" dirty="0" err="1">
                <a:latin typeface="Calibri Light" pitchFamily="34" charset="0"/>
              </a:rPr>
              <a:t>wholly</a:t>
            </a:r>
            <a:r>
              <a:rPr lang="cs-CZ" sz="3600" b="1" dirty="0">
                <a:latin typeface="Calibri Light" pitchFamily="34" charset="0"/>
              </a:rPr>
              <a:t> </a:t>
            </a:r>
            <a:r>
              <a:rPr lang="cs-CZ" sz="3600" b="1" dirty="0" err="1">
                <a:latin typeface="Calibri Light" pitchFamily="34" charset="0"/>
              </a:rPr>
              <a:t>other</a:t>
            </a:r>
            <a:r>
              <a:rPr lang="cs-CZ" sz="3600" dirty="0">
                <a:latin typeface="Calibri Light" pitchFamily="34" charset="0"/>
              </a:rPr>
              <a:t>.</a:t>
            </a:r>
            <a:r>
              <a:rPr lang="cs-CZ" sz="3600" i="1" dirty="0">
                <a:latin typeface="Calibri Light" pitchFamily="34" charset="0"/>
                <a:cs typeface="Arial" charset="0"/>
              </a:rPr>
              <a:t>“ </a:t>
            </a:r>
            <a:r>
              <a:rPr lang="cs-CZ" sz="3600" dirty="0">
                <a:latin typeface="Calibri Light" pitchFamily="34" charset="0"/>
                <a:cs typeface="Arial" charset="0"/>
              </a:rPr>
              <a:t>(</a:t>
            </a:r>
            <a:r>
              <a:rPr lang="cs-CZ" sz="3600" dirty="0" err="1">
                <a:latin typeface="Calibri Light" pitchFamily="34" charset="0"/>
                <a:cs typeface="Arial" charset="0"/>
              </a:rPr>
              <a:t>Derrida</a:t>
            </a:r>
            <a:r>
              <a:rPr lang="cs-CZ" sz="3600" dirty="0">
                <a:latin typeface="Calibri Light" pitchFamily="34" charset="0"/>
                <a:cs typeface="Arial" charset="0"/>
              </a:rPr>
              <a:t>, 2000: 128-129)</a:t>
            </a:r>
          </a:p>
        </p:txBody>
      </p:sp>
    </p:spTree>
  </p:cSld>
  <p:clrMapOvr>
    <a:masterClrMapping/>
  </p:clrMapOvr>
  <p:transition spd="slow">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l" eaLnBrk="1" hangingPunct="1"/>
            <a:r>
              <a:rPr lang="cs-CZ" dirty="0" err="1">
                <a:latin typeface="Calibri" pitchFamily="34" charset="0"/>
              </a:rPr>
              <a:t>Jacques</a:t>
            </a:r>
            <a:r>
              <a:rPr lang="cs-CZ" dirty="0">
                <a:latin typeface="Calibri" pitchFamily="34" charset="0"/>
              </a:rPr>
              <a:t> </a:t>
            </a:r>
            <a:r>
              <a:rPr lang="cs-CZ" dirty="0" err="1">
                <a:latin typeface="Calibri" pitchFamily="34" charset="0"/>
              </a:rPr>
              <a:t>Derrida</a:t>
            </a:r>
            <a:endParaRPr lang="cs-CZ" dirty="0">
              <a:latin typeface="Calibri" pitchFamily="34" charset="0"/>
            </a:endParaRPr>
          </a:p>
        </p:txBody>
      </p:sp>
      <p:sp>
        <p:nvSpPr>
          <p:cNvPr id="32771" name="Rectangle 3"/>
          <p:cNvSpPr>
            <a:spLocks noGrp="1" noChangeArrowheads="1"/>
          </p:cNvSpPr>
          <p:nvPr>
            <p:ph type="body" idx="1"/>
          </p:nvPr>
        </p:nvSpPr>
        <p:spPr>
          <a:xfrm>
            <a:off x="546767" y="1875220"/>
            <a:ext cx="7494633" cy="4990084"/>
          </a:xfrm>
        </p:spPr>
        <p:txBody>
          <a:bodyPr/>
          <a:lstStyle/>
          <a:p>
            <a:pPr eaLnBrk="1" hangingPunct="1">
              <a:lnSpc>
                <a:spcPct val="90000"/>
              </a:lnSpc>
            </a:pPr>
            <a:r>
              <a:rPr lang="cs-CZ" dirty="0" err="1">
                <a:latin typeface="Calibri Light" pitchFamily="34" charset="0"/>
              </a:rPr>
              <a:t>each</a:t>
            </a:r>
            <a:r>
              <a:rPr lang="cs-CZ" dirty="0">
                <a:latin typeface="Calibri Light" pitchFamily="34" charset="0"/>
              </a:rPr>
              <a:t> </a:t>
            </a:r>
            <a:r>
              <a:rPr lang="cs-CZ" b="1" dirty="0">
                <a:latin typeface="Calibri Light" pitchFamily="34" charset="0"/>
              </a:rPr>
              <a:t>justice</a:t>
            </a:r>
            <a:r>
              <a:rPr lang="cs-CZ" dirty="0">
                <a:latin typeface="Calibri Light" pitchFamily="34" charset="0"/>
              </a:rPr>
              <a:t> </a:t>
            </a:r>
            <a:r>
              <a:rPr lang="cs-CZ" dirty="0" err="1">
                <a:latin typeface="Calibri Light" pitchFamily="34" charset="0"/>
              </a:rPr>
              <a:t>begins</a:t>
            </a:r>
            <a:endParaRPr lang="cs-CZ" dirty="0">
              <a:latin typeface="Calibri Light" pitchFamily="34" charset="0"/>
            </a:endParaRPr>
          </a:p>
          <a:p>
            <a:pPr eaLnBrk="1" hangingPunct="1">
              <a:lnSpc>
                <a:spcPct val="90000"/>
              </a:lnSpc>
              <a:buNone/>
            </a:pPr>
            <a:r>
              <a:rPr lang="cs-CZ" dirty="0">
                <a:latin typeface="Calibri Light" pitchFamily="34" charset="0"/>
              </a:rPr>
              <a:t>by </a:t>
            </a:r>
            <a:r>
              <a:rPr lang="cs-CZ" b="1" dirty="0" err="1">
                <a:latin typeface="Calibri Light" pitchFamily="34" charset="0"/>
              </a:rPr>
              <a:t>talking</a:t>
            </a:r>
            <a:endParaRPr lang="cs-CZ" b="1" dirty="0">
              <a:latin typeface="Calibri Light" pitchFamily="34" charset="0"/>
            </a:endParaRPr>
          </a:p>
          <a:p>
            <a:pPr eaLnBrk="1" hangingPunct="1">
              <a:lnSpc>
                <a:spcPct val="90000"/>
              </a:lnSpc>
              <a:buNone/>
            </a:pPr>
            <a:endParaRPr lang="cs-CZ" b="1" dirty="0">
              <a:latin typeface="Calibri Light" pitchFamily="34" charset="0"/>
            </a:endParaRPr>
          </a:p>
          <a:p>
            <a:pPr>
              <a:lnSpc>
                <a:spcPct val="90000"/>
              </a:lnSpc>
            </a:pPr>
            <a:r>
              <a:rPr lang="en-US" b="1" dirty="0">
                <a:latin typeface="Calibri Light" pitchFamily="34" charset="0"/>
              </a:rPr>
              <a:t>responsibility</a:t>
            </a:r>
            <a:r>
              <a:rPr lang="en-US" dirty="0">
                <a:latin typeface="Calibri Light" pitchFamily="34" charset="0"/>
              </a:rPr>
              <a:t> before otherness and difference for what is beyond description, what is </a:t>
            </a:r>
            <a:r>
              <a:rPr lang="en-US" b="1" dirty="0">
                <a:latin typeface="Calibri Light" pitchFamily="34" charset="0"/>
              </a:rPr>
              <a:t>silent </a:t>
            </a:r>
            <a:endParaRPr lang="cs-CZ" b="1" dirty="0">
              <a:latin typeface="Calibri Light" pitchFamily="34" charset="0"/>
            </a:endParaRPr>
          </a:p>
        </p:txBody>
      </p:sp>
      <p:pic>
        <p:nvPicPr>
          <p:cNvPr id="4" name="Picture 4"/>
          <p:cNvPicPr>
            <a:picLocks noChangeAspect="1" noChangeArrowheads="1"/>
          </p:cNvPicPr>
          <p:nvPr/>
        </p:nvPicPr>
        <p:blipFill>
          <a:blip r:embed="rId3" cstate="print"/>
          <a:srcRect/>
          <a:stretch>
            <a:fillRect/>
          </a:stretch>
        </p:blipFill>
        <p:spPr bwMode="auto">
          <a:xfrm>
            <a:off x="7367725" y="287377"/>
            <a:ext cx="3038489" cy="3583204"/>
          </a:xfrm>
          <a:prstGeom prst="rect">
            <a:avLst/>
          </a:prstGeom>
          <a:noFill/>
          <a:ln w="9525">
            <a:noFill/>
            <a:miter lim="800000"/>
            <a:headEnd/>
            <a:tailEnd/>
          </a:ln>
        </p:spPr>
      </p:pic>
    </p:spTree>
  </p:cSld>
  <p:clrMapOvr>
    <a:masterClrMapping/>
  </p:clrMapOvr>
  <p:transition spd="slow">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Plato. </a:t>
            </a:r>
            <a:r>
              <a:rPr lang="cs-CZ" i="1" dirty="0" err="1">
                <a:latin typeface="Calibri" pitchFamily="34" charset="0"/>
                <a:hlinkClick r:id="rId2"/>
              </a:rPr>
              <a:t>Meno</a:t>
            </a:r>
            <a:r>
              <a:rPr lang="cs-CZ" i="1" dirty="0">
                <a:latin typeface="Calibri" pitchFamily="34" charset="0"/>
              </a:rPr>
              <a:t> </a:t>
            </a:r>
            <a:r>
              <a:rPr lang="cs-CZ" sz="3700" dirty="0">
                <a:latin typeface="Calibri" pitchFamily="34" charset="0"/>
              </a:rPr>
              <a:t>(1/15)</a:t>
            </a:r>
          </a:p>
        </p:txBody>
      </p:sp>
      <p:sp>
        <p:nvSpPr>
          <p:cNvPr id="3" name="Zástupný symbol pro obsah 2"/>
          <p:cNvSpPr>
            <a:spLocks noGrp="1"/>
          </p:cNvSpPr>
          <p:nvPr>
            <p:ph idx="1"/>
          </p:nvPr>
        </p:nvSpPr>
        <p:spPr>
          <a:xfrm>
            <a:off x="534670" y="1398867"/>
            <a:ext cx="9624060" cy="5875020"/>
          </a:xfrm>
        </p:spPr>
        <p:txBody>
          <a:bodyPr>
            <a:normAutofit/>
          </a:bodyPr>
          <a:lstStyle/>
          <a:p>
            <a:pPr>
              <a:buNone/>
            </a:pPr>
            <a:r>
              <a:rPr lang="en-US" sz="2400" b="1" dirty="0" err="1">
                <a:latin typeface="Calibri Light" pitchFamily="34" charset="0"/>
              </a:rPr>
              <a:t>Meno</a:t>
            </a:r>
            <a:r>
              <a:rPr lang="cs-CZ" sz="2400" b="1" dirty="0">
                <a:latin typeface="Calibri Light" pitchFamily="34" charset="0"/>
              </a:rPr>
              <a:t> </a:t>
            </a:r>
            <a:r>
              <a:rPr lang="cs-CZ" sz="2400" dirty="0">
                <a:solidFill>
                  <a:srgbClr val="FF0000"/>
                </a:solidFill>
                <a:latin typeface="Calibri Light" pitchFamily="34" charset="0"/>
              </a:rPr>
              <a:t>[70a] </a:t>
            </a:r>
            <a:br>
              <a:rPr lang="en-US" sz="2400" dirty="0">
                <a:latin typeface="Calibri Light" pitchFamily="34" charset="0"/>
              </a:rPr>
            </a:br>
            <a:r>
              <a:rPr lang="en-US" sz="2400" dirty="0">
                <a:latin typeface="Calibri Light" pitchFamily="34" charset="0"/>
              </a:rPr>
              <a:t>Can you tell me, Socrates, </a:t>
            </a:r>
            <a:r>
              <a:rPr lang="en-US" sz="2400" b="1" dirty="0">
                <a:latin typeface="Calibri Light" pitchFamily="34" charset="0"/>
              </a:rPr>
              <a:t>whether virtue can be taught, or is acquired by practice, not teaching</a:t>
            </a:r>
            <a:r>
              <a:rPr lang="en-US" sz="2400" dirty="0">
                <a:latin typeface="Calibri Light" pitchFamily="34" charset="0"/>
              </a:rPr>
              <a:t>? Or if neither by practice nor by learning, </a:t>
            </a:r>
            <a:r>
              <a:rPr lang="en-US" sz="2400" b="1" dirty="0">
                <a:latin typeface="Calibri Light" pitchFamily="34" charset="0"/>
              </a:rPr>
              <a:t>whether it comes to mankind by nature or in some other way</a:t>
            </a:r>
            <a:r>
              <a:rPr lang="en-US" sz="2400" dirty="0">
                <a:latin typeface="Calibri Light" pitchFamily="34" charset="0"/>
              </a:rPr>
              <a:t>?</a:t>
            </a:r>
            <a:endParaRPr lang="cs-CZ" sz="2400" dirty="0">
              <a:latin typeface="Calibri Light" pitchFamily="34" charset="0"/>
            </a:endParaRPr>
          </a:p>
          <a:p>
            <a:pPr>
              <a:buNone/>
            </a:pPr>
            <a:r>
              <a:rPr lang="cs-CZ" sz="2400" b="1" dirty="0">
                <a:latin typeface="Calibri Light" pitchFamily="34" charset="0"/>
              </a:rPr>
              <a:t>…</a:t>
            </a:r>
          </a:p>
          <a:p>
            <a:pPr>
              <a:buNone/>
            </a:pPr>
            <a:r>
              <a:rPr lang="en-US" sz="2400" b="1" dirty="0">
                <a:latin typeface="Calibri Light" pitchFamily="34" charset="0"/>
              </a:rPr>
              <a:t>Socrates</a:t>
            </a:r>
            <a:r>
              <a:rPr lang="cs-CZ" sz="2400" b="1" dirty="0">
                <a:latin typeface="Calibri Light" pitchFamily="34" charset="0"/>
              </a:rPr>
              <a:t> </a:t>
            </a:r>
            <a:r>
              <a:rPr lang="cs-CZ" sz="2400" dirty="0">
                <a:solidFill>
                  <a:srgbClr val="FF0000"/>
                </a:solidFill>
                <a:latin typeface="Calibri Light" pitchFamily="34" charset="0"/>
              </a:rPr>
              <a:t>[71a]</a:t>
            </a:r>
            <a:endParaRPr lang="cs-CZ" sz="2400" b="1" dirty="0">
              <a:solidFill>
                <a:srgbClr val="FF0000"/>
              </a:solidFill>
              <a:latin typeface="Calibri Light" pitchFamily="34" charset="0"/>
            </a:endParaRPr>
          </a:p>
          <a:p>
            <a:pPr>
              <a:buNone/>
            </a:pPr>
            <a:r>
              <a:rPr lang="cs-CZ" sz="2400" dirty="0">
                <a:latin typeface="Calibri Light" pitchFamily="34" charset="0"/>
              </a:rPr>
              <a:t>… </a:t>
            </a:r>
            <a:r>
              <a:rPr lang="en-US" sz="2400" dirty="0">
                <a:latin typeface="Calibri Light" pitchFamily="34" charset="0"/>
              </a:rPr>
              <a:t>it seems as though wisdom had deserted our borders in </a:t>
            </a:r>
            <a:r>
              <a:rPr lang="en-US" sz="2400" dirty="0" err="1">
                <a:latin typeface="Calibri Light" pitchFamily="34" charset="0"/>
              </a:rPr>
              <a:t>favour</a:t>
            </a:r>
            <a:r>
              <a:rPr lang="en-US" sz="2400" dirty="0">
                <a:latin typeface="Calibri Light" pitchFamily="34" charset="0"/>
              </a:rPr>
              <a:t> of yours. You have only to ask one of our people a question such as that, and he will be sure to laugh and say: Stranger, you must think me a specially </a:t>
            </a:r>
            <a:r>
              <a:rPr lang="en-US" sz="2400" dirty="0" err="1">
                <a:latin typeface="Calibri Light" pitchFamily="34" charset="0"/>
              </a:rPr>
              <a:t>favoured</a:t>
            </a:r>
            <a:r>
              <a:rPr lang="en-US" sz="2400" dirty="0">
                <a:latin typeface="Calibri Light" pitchFamily="34" charset="0"/>
              </a:rPr>
              <a:t> mortal, to be able to tell whether virtue can be taught, or in what way it comes to one: so far am I from knowing whether it can be taught or not, that </a:t>
            </a:r>
            <a:r>
              <a:rPr lang="en-US" sz="2400" b="1" dirty="0">
                <a:latin typeface="Calibri Light" pitchFamily="34" charset="0"/>
              </a:rPr>
              <a:t>I actually do not even know what the thing itself, virtue, is at all</a:t>
            </a:r>
            <a:r>
              <a:rPr lang="en-US" sz="2400" dirty="0">
                <a:latin typeface="Calibri Light" pitchFamily="34" charset="0"/>
              </a:rPr>
              <a:t>.</a:t>
            </a:r>
            <a:endParaRPr lang="cs-CZ" sz="2400" dirty="0">
              <a:latin typeface="Calibri Light" pitchFamily="34" charset="0"/>
            </a:endParaRPr>
          </a:p>
        </p:txBody>
      </p:sp>
    </p:spTree>
  </p:cSld>
  <p:clrMapOvr>
    <a:masterClrMapping/>
  </p:clrMapOvr>
  <p:transition spd="slow">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Plato. </a:t>
            </a:r>
            <a:r>
              <a:rPr lang="cs-CZ" i="1" dirty="0" err="1">
                <a:latin typeface="Calibri" pitchFamily="34" charset="0"/>
              </a:rPr>
              <a:t>Meno</a:t>
            </a:r>
            <a:r>
              <a:rPr lang="cs-CZ" i="1" dirty="0">
                <a:latin typeface="Calibri" pitchFamily="34" charset="0"/>
              </a:rPr>
              <a:t> </a:t>
            </a:r>
            <a:r>
              <a:rPr lang="cs-CZ" sz="3700" dirty="0">
                <a:latin typeface="Calibri" pitchFamily="34" charset="0"/>
              </a:rPr>
              <a:t>(2/15)</a:t>
            </a:r>
          </a:p>
        </p:txBody>
      </p:sp>
      <p:sp>
        <p:nvSpPr>
          <p:cNvPr id="3" name="Zástupný symbol pro obsah 2"/>
          <p:cNvSpPr>
            <a:spLocks noGrp="1"/>
          </p:cNvSpPr>
          <p:nvPr>
            <p:ph idx="1"/>
          </p:nvPr>
        </p:nvSpPr>
        <p:spPr/>
        <p:txBody>
          <a:bodyPr>
            <a:normAutofit fontScale="85000" lnSpcReduction="10000"/>
          </a:bodyPr>
          <a:lstStyle/>
          <a:p>
            <a:pPr>
              <a:buNone/>
            </a:pPr>
            <a:r>
              <a:rPr lang="en-US" b="1" dirty="0">
                <a:latin typeface="Calibri Light" pitchFamily="34" charset="0"/>
              </a:rPr>
              <a:t>Socrates</a:t>
            </a:r>
            <a:endParaRPr lang="cs-CZ" b="1" dirty="0">
              <a:latin typeface="Calibri Light" pitchFamily="34" charset="0"/>
            </a:endParaRPr>
          </a:p>
          <a:p>
            <a:pPr>
              <a:buNone/>
            </a:pPr>
            <a:r>
              <a:rPr lang="en-US" dirty="0">
                <a:solidFill>
                  <a:srgbClr val="FF0000"/>
                </a:solidFill>
                <a:latin typeface="Calibri Light" pitchFamily="34" charset="0"/>
              </a:rPr>
              <a:t>[71b] </a:t>
            </a:r>
            <a:r>
              <a:rPr lang="en-US" dirty="0">
                <a:latin typeface="Calibri Light" pitchFamily="34" charset="0"/>
              </a:rPr>
              <a:t>And I myself, </a:t>
            </a:r>
            <a:r>
              <a:rPr lang="en-US" dirty="0" err="1">
                <a:latin typeface="Calibri Light" pitchFamily="34" charset="0"/>
              </a:rPr>
              <a:t>Meno</a:t>
            </a:r>
            <a:r>
              <a:rPr lang="en-US" dirty="0">
                <a:latin typeface="Calibri Light" pitchFamily="34" charset="0"/>
              </a:rPr>
              <a:t>, am in the same case; I share my townsmen's poverty in this matter: I have to reproach myself with an utter </a:t>
            </a:r>
            <a:r>
              <a:rPr lang="en-US" b="1" dirty="0">
                <a:latin typeface="Calibri Light" pitchFamily="34" charset="0"/>
              </a:rPr>
              <a:t>ignorance about virtue</a:t>
            </a:r>
            <a:r>
              <a:rPr lang="en-US" dirty="0">
                <a:latin typeface="Calibri Light" pitchFamily="34" charset="0"/>
              </a:rPr>
              <a:t>; and if I do not know what a thing is, how can I know what its nature may be? Or do you imagine it possible, if one has no cognizance at all of </a:t>
            </a:r>
            <a:r>
              <a:rPr lang="en-US" dirty="0" err="1">
                <a:latin typeface="Calibri Light" pitchFamily="34" charset="0"/>
              </a:rPr>
              <a:t>Meno</a:t>
            </a:r>
            <a:r>
              <a:rPr lang="en-US" dirty="0">
                <a:latin typeface="Calibri Light" pitchFamily="34" charset="0"/>
              </a:rPr>
              <a:t>, that one could know whether he is handsome or rich or noble, or the reverse of these? Do you suppose that one could?</a:t>
            </a:r>
          </a:p>
          <a:p>
            <a:pPr>
              <a:buNone/>
            </a:pPr>
            <a:r>
              <a:rPr lang="en-US" b="1" dirty="0" err="1">
                <a:latin typeface="Calibri Light" pitchFamily="34" charset="0"/>
              </a:rPr>
              <a:t>Meno</a:t>
            </a:r>
            <a:br>
              <a:rPr lang="en-US" dirty="0">
                <a:latin typeface="Calibri Light" pitchFamily="34" charset="0"/>
              </a:rPr>
            </a:br>
            <a:r>
              <a:rPr lang="en-US" dirty="0">
                <a:latin typeface="Calibri Light" pitchFamily="34" charset="0"/>
              </a:rPr>
              <a:t>Not I. But is it true, Socrates, </a:t>
            </a:r>
            <a:r>
              <a:rPr lang="en-US" dirty="0">
                <a:solidFill>
                  <a:srgbClr val="FF0000"/>
                </a:solidFill>
                <a:latin typeface="Calibri Light" pitchFamily="34" charset="0"/>
              </a:rPr>
              <a:t>[71c] </a:t>
            </a:r>
            <a:r>
              <a:rPr lang="en-US" dirty="0">
                <a:latin typeface="Calibri Light" pitchFamily="34" charset="0"/>
              </a:rPr>
              <a:t>that you do not even know what virtue is? Are we to return home with this report of you?</a:t>
            </a:r>
          </a:p>
          <a:p>
            <a:pPr>
              <a:buNone/>
            </a:pPr>
            <a:r>
              <a:rPr lang="en-US" b="1" dirty="0">
                <a:latin typeface="Calibri Light" pitchFamily="34" charset="0"/>
              </a:rPr>
              <a:t>Socrates</a:t>
            </a:r>
            <a:br>
              <a:rPr lang="en-US" dirty="0">
                <a:latin typeface="Calibri Light" pitchFamily="34" charset="0"/>
              </a:rPr>
            </a:br>
            <a:r>
              <a:rPr lang="en-US" dirty="0">
                <a:latin typeface="Calibri Light" pitchFamily="34" charset="0"/>
              </a:rPr>
              <a:t>Not only this, my friend, but also that </a:t>
            </a:r>
            <a:r>
              <a:rPr lang="en-US" b="1" dirty="0">
                <a:latin typeface="Calibri Light" pitchFamily="34" charset="0"/>
              </a:rPr>
              <a:t>I never yet came across anybody who did know</a:t>
            </a:r>
            <a:r>
              <a:rPr lang="en-US" dirty="0">
                <a:latin typeface="Calibri Light" pitchFamily="34" charset="0"/>
              </a:rPr>
              <a:t>, in my opinion.</a:t>
            </a:r>
            <a:endParaRPr lang="cs-CZ" dirty="0">
              <a:latin typeface="Calibri Light" pitchFamily="34" charset="0"/>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k vase painting showing Eileithyia and Hera assisting Zeus in the birth of Athena. Eileithyia stands behind Zeus, who is seated, and Her stands in front of him, both with outstretched hands to catch Athena, who emerges in full armour with shield and spear from the top of Zeus' head.  Circa 500 B.C.E. (Louvre CA616; photograph by Maria Daniels)."/>
          <p:cNvPicPr>
            <a:picLocks noChangeAspect="1" noChangeArrowheads="1"/>
          </p:cNvPicPr>
          <p:nvPr/>
        </p:nvPicPr>
        <p:blipFill>
          <a:blip r:embed="rId3" cstate="print"/>
          <a:srcRect l="17010" t="12096" r="18731" b="10167"/>
          <a:stretch>
            <a:fillRect/>
          </a:stretch>
        </p:blipFill>
        <p:spPr bwMode="auto">
          <a:xfrm>
            <a:off x="2736210" y="-2170"/>
            <a:ext cx="5305189" cy="7563434"/>
          </a:xfrm>
          <a:prstGeom prst="rect">
            <a:avLst/>
          </a:prstGeom>
          <a:noFill/>
        </p:spPr>
      </p:pic>
    </p:spTree>
  </p:cSld>
  <p:clrMapOvr>
    <a:masterClrMapping/>
  </p:clrMapOvr>
  <p:transition spd="slow">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6767" y="0"/>
            <a:ext cx="9624060" cy="1260211"/>
          </a:xfrm>
        </p:spPr>
        <p:txBody>
          <a:bodyPr/>
          <a:lstStyle/>
          <a:p>
            <a:r>
              <a:rPr lang="cs-CZ" dirty="0">
                <a:latin typeface="Calibri" pitchFamily="34" charset="0"/>
              </a:rPr>
              <a:t>Plato. </a:t>
            </a:r>
            <a:r>
              <a:rPr lang="cs-CZ" i="1" dirty="0" err="1">
                <a:latin typeface="Calibri" pitchFamily="34" charset="0"/>
                <a:hlinkClick r:id="rId2"/>
              </a:rPr>
              <a:t>Meno</a:t>
            </a:r>
            <a:r>
              <a:rPr lang="cs-CZ" i="1" dirty="0">
                <a:latin typeface="Calibri" pitchFamily="34" charset="0"/>
              </a:rPr>
              <a:t> </a:t>
            </a:r>
            <a:r>
              <a:rPr lang="cs-CZ" sz="3700" dirty="0">
                <a:latin typeface="Calibri" pitchFamily="34" charset="0"/>
              </a:rPr>
              <a:t>(3/15)</a:t>
            </a:r>
          </a:p>
        </p:txBody>
      </p:sp>
      <p:sp>
        <p:nvSpPr>
          <p:cNvPr id="3" name="Zástupný symbol pro obsah 2"/>
          <p:cNvSpPr>
            <a:spLocks noGrp="1"/>
          </p:cNvSpPr>
          <p:nvPr>
            <p:ph idx="1"/>
          </p:nvPr>
        </p:nvSpPr>
        <p:spPr>
          <a:xfrm>
            <a:off x="378348" y="1160690"/>
            <a:ext cx="10020913" cy="5795628"/>
          </a:xfrm>
        </p:spPr>
        <p:txBody>
          <a:bodyPr>
            <a:normAutofit fontScale="70000" lnSpcReduction="20000"/>
          </a:bodyPr>
          <a:lstStyle/>
          <a:p>
            <a:r>
              <a:rPr lang="cs-CZ" b="1" dirty="0">
                <a:latin typeface="Calibri Light" pitchFamily="34" charset="0"/>
              </a:rPr>
              <a:t>…</a:t>
            </a:r>
          </a:p>
          <a:p>
            <a:r>
              <a:rPr lang="en-US" b="1" dirty="0">
                <a:latin typeface="Calibri Light" pitchFamily="34" charset="0"/>
              </a:rPr>
              <a:t>Socrates</a:t>
            </a:r>
            <a:br>
              <a:rPr lang="en-US" dirty="0">
                <a:latin typeface="Calibri Light" pitchFamily="34" charset="0"/>
              </a:rPr>
            </a:br>
            <a:r>
              <a:rPr lang="en-US" dirty="0">
                <a:latin typeface="Calibri Light" pitchFamily="34" charset="0"/>
              </a:rPr>
              <a:t>Well, if neither the sophists nor the men who are themselves good and honorable are teachers of the subject, clearly no others can be?</a:t>
            </a:r>
          </a:p>
          <a:p>
            <a:r>
              <a:rPr lang="en-US" b="1" dirty="0" err="1">
                <a:latin typeface="Calibri Light" pitchFamily="34" charset="0"/>
              </a:rPr>
              <a:t>Meno</a:t>
            </a:r>
            <a:br>
              <a:rPr lang="en-US" dirty="0">
                <a:latin typeface="Calibri Light" pitchFamily="34" charset="0"/>
              </a:rPr>
            </a:br>
            <a:r>
              <a:rPr lang="en-US" dirty="0">
                <a:latin typeface="Calibri Light" pitchFamily="34" charset="0"/>
              </a:rPr>
              <a:t>I agree. </a:t>
            </a:r>
            <a:r>
              <a:rPr lang="en-US" dirty="0">
                <a:solidFill>
                  <a:srgbClr val="FF0000"/>
                </a:solidFill>
                <a:latin typeface="Calibri Light" pitchFamily="34" charset="0"/>
              </a:rPr>
              <a:t>[96c] </a:t>
            </a:r>
          </a:p>
          <a:p>
            <a:r>
              <a:rPr lang="en-US" b="1" dirty="0">
                <a:latin typeface="Calibri Light" pitchFamily="34" charset="0"/>
              </a:rPr>
              <a:t>Socrates</a:t>
            </a:r>
            <a:br>
              <a:rPr lang="en-US" dirty="0">
                <a:latin typeface="Calibri Light" pitchFamily="34" charset="0"/>
              </a:rPr>
            </a:br>
            <a:r>
              <a:rPr lang="en-US" dirty="0">
                <a:latin typeface="Calibri Light" pitchFamily="34" charset="0"/>
              </a:rPr>
              <a:t>And if there are no teachers, there can be no disciples either?</a:t>
            </a:r>
          </a:p>
          <a:p>
            <a:r>
              <a:rPr lang="en-US" b="1" dirty="0" err="1">
                <a:latin typeface="Calibri Light" pitchFamily="34" charset="0"/>
              </a:rPr>
              <a:t>Meno</a:t>
            </a:r>
            <a:br>
              <a:rPr lang="en-US" dirty="0">
                <a:latin typeface="Calibri Light" pitchFamily="34" charset="0"/>
              </a:rPr>
            </a:br>
            <a:r>
              <a:rPr lang="en-US" dirty="0">
                <a:latin typeface="Calibri Light" pitchFamily="34" charset="0"/>
              </a:rPr>
              <a:t>I think that statement is true.</a:t>
            </a:r>
          </a:p>
          <a:p>
            <a:r>
              <a:rPr lang="en-US" b="1" dirty="0">
                <a:latin typeface="Calibri Light" pitchFamily="34" charset="0"/>
              </a:rPr>
              <a:t>Socrates</a:t>
            </a:r>
            <a:br>
              <a:rPr lang="en-US" dirty="0">
                <a:latin typeface="Calibri Light" pitchFamily="34" charset="0"/>
              </a:rPr>
            </a:br>
            <a:r>
              <a:rPr lang="en-US" dirty="0">
                <a:latin typeface="Calibri Light" pitchFamily="34" charset="0"/>
              </a:rPr>
              <a:t>And we have admitted that a thing of which there are neither teachers nor disciples cannot be taught?</a:t>
            </a:r>
          </a:p>
          <a:p>
            <a:r>
              <a:rPr lang="en-US" b="1" dirty="0" err="1">
                <a:latin typeface="Calibri Light" pitchFamily="34" charset="0"/>
              </a:rPr>
              <a:t>Meno</a:t>
            </a:r>
            <a:br>
              <a:rPr lang="en-US" dirty="0">
                <a:latin typeface="Calibri Light" pitchFamily="34" charset="0"/>
              </a:rPr>
            </a:br>
            <a:r>
              <a:rPr lang="en-US" dirty="0">
                <a:latin typeface="Calibri Light" pitchFamily="34" charset="0"/>
              </a:rPr>
              <a:t>We have.</a:t>
            </a:r>
          </a:p>
          <a:p>
            <a:r>
              <a:rPr lang="en-US" b="1" dirty="0">
                <a:latin typeface="Calibri Light" pitchFamily="34" charset="0"/>
              </a:rPr>
              <a:t>Socrates</a:t>
            </a:r>
            <a:br>
              <a:rPr lang="en-US" dirty="0">
                <a:latin typeface="Calibri Light" pitchFamily="34" charset="0"/>
              </a:rPr>
            </a:br>
            <a:r>
              <a:rPr lang="en-US" dirty="0">
                <a:latin typeface="Calibri Light" pitchFamily="34" charset="0"/>
              </a:rPr>
              <a:t>So nowhere are any teachers of virtue to be found?</a:t>
            </a:r>
          </a:p>
        </p:txBody>
      </p:sp>
    </p:spTree>
  </p:cSld>
  <p:clrMapOvr>
    <a:masterClrMapping/>
  </p:clrMapOvr>
  <p:transition spd="slow">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Plato. </a:t>
            </a:r>
            <a:r>
              <a:rPr lang="cs-CZ" i="1" dirty="0" err="1">
                <a:latin typeface="Calibri" pitchFamily="34" charset="0"/>
              </a:rPr>
              <a:t>Meno</a:t>
            </a:r>
            <a:r>
              <a:rPr lang="cs-CZ" i="1" dirty="0">
                <a:latin typeface="Calibri" pitchFamily="34" charset="0"/>
              </a:rPr>
              <a:t> </a:t>
            </a:r>
            <a:r>
              <a:rPr lang="cs-CZ" sz="3700" dirty="0">
                <a:latin typeface="Calibri" pitchFamily="34" charset="0"/>
              </a:rPr>
              <a:t>(4/15)</a:t>
            </a:r>
          </a:p>
        </p:txBody>
      </p:sp>
      <p:sp>
        <p:nvSpPr>
          <p:cNvPr id="3" name="Zástupný symbol pro obsah 2"/>
          <p:cNvSpPr>
            <a:spLocks noGrp="1"/>
          </p:cNvSpPr>
          <p:nvPr>
            <p:ph idx="1"/>
          </p:nvPr>
        </p:nvSpPr>
        <p:spPr/>
        <p:txBody>
          <a:bodyPr>
            <a:normAutofit fontScale="92500" lnSpcReduction="10000"/>
          </a:bodyPr>
          <a:lstStyle/>
          <a:p>
            <a:r>
              <a:rPr lang="en-US" b="1" dirty="0" err="1">
                <a:latin typeface="Calibri Light" pitchFamily="34" charset="0"/>
              </a:rPr>
              <a:t>Meno</a:t>
            </a:r>
            <a:br>
              <a:rPr lang="en-US" dirty="0">
                <a:latin typeface="Calibri Light" pitchFamily="34" charset="0"/>
              </a:rPr>
            </a:br>
            <a:r>
              <a:rPr lang="en-US" dirty="0">
                <a:latin typeface="Calibri Light" pitchFamily="34" charset="0"/>
              </a:rPr>
              <a:t>We have.</a:t>
            </a:r>
          </a:p>
          <a:p>
            <a:r>
              <a:rPr lang="en-US" b="1" dirty="0">
                <a:latin typeface="Calibri Light" pitchFamily="34" charset="0"/>
              </a:rPr>
              <a:t>Socrates</a:t>
            </a:r>
            <a:br>
              <a:rPr lang="en-US" dirty="0">
                <a:latin typeface="Calibri Light" pitchFamily="34" charset="0"/>
              </a:rPr>
            </a:br>
            <a:r>
              <a:rPr lang="en-US" dirty="0">
                <a:latin typeface="Calibri Light" pitchFamily="34" charset="0"/>
              </a:rPr>
              <a:t>So nowhere are any teachers of virtue to be found?</a:t>
            </a:r>
          </a:p>
          <a:p>
            <a:r>
              <a:rPr lang="en-US" b="1" dirty="0" err="1">
                <a:latin typeface="Calibri Light" pitchFamily="34" charset="0"/>
              </a:rPr>
              <a:t>Meno</a:t>
            </a:r>
            <a:br>
              <a:rPr lang="en-US" dirty="0">
                <a:latin typeface="Calibri Light" pitchFamily="34" charset="0"/>
              </a:rPr>
            </a:br>
            <a:r>
              <a:rPr lang="en-US" dirty="0">
                <a:latin typeface="Calibri Light" pitchFamily="34" charset="0"/>
              </a:rPr>
              <a:t>That is so.</a:t>
            </a:r>
          </a:p>
          <a:p>
            <a:r>
              <a:rPr lang="en-US" b="1" dirty="0">
                <a:latin typeface="Calibri Light" pitchFamily="34" charset="0"/>
              </a:rPr>
              <a:t>Socrates</a:t>
            </a:r>
            <a:br>
              <a:rPr lang="en-US" dirty="0">
                <a:latin typeface="Calibri Light" pitchFamily="34" charset="0"/>
              </a:rPr>
            </a:br>
            <a:r>
              <a:rPr lang="en-US" dirty="0">
                <a:latin typeface="Calibri Light" pitchFamily="34" charset="0"/>
              </a:rPr>
              <a:t>And if no teachers, then no disciples?</a:t>
            </a:r>
          </a:p>
          <a:p>
            <a:r>
              <a:rPr lang="en-US" b="1" dirty="0" err="1">
                <a:latin typeface="Calibri Light" pitchFamily="34" charset="0"/>
              </a:rPr>
              <a:t>Meno</a:t>
            </a:r>
            <a:br>
              <a:rPr lang="en-US" dirty="0">
                <a:latin typeface="Calibri Light" pitchFamily="34" charset="0"/>
              </a:rPr>
            </a:br>
            <a:r>
              <a:rPr lang="en-US" dirty="0">
                <a:latin typeface="Calibri Light" pitchFamily="34" charset="0"/>
              </a:rPr>
              <a:t>So it appears.</a:t>
            </a:r>
            <a:endParaRPr lang="cs-CZ" dirty="0">
              <a:latin typeface="Calibri Light" pitchFamily="34" charset="0"/>
            </a:endParaRPr>
          </a:p>
          <a:p>
            <a:r>
              <a:rPr lang="en-US" b="1" dirty="0">
                <a:latin typeface="Calibri Light" pitchFamily="34" charset="0"/>
              </a:rPr>
              <a:t>Socrates</a:t>
            </a:r>
            <a:br>
              <a:rPr lang="en-US" dirty="0">
                <a:latin typeface="Calibri Light" pitchFamily="34" charset="0"/>
              </a:rPr>
            </a:br>
            <a:r>
              <a:rPr lang="en-US" dirty="0">
                <a:latin typeface="Calibri Light" pitchFamily="34" charset="0"/>
              </a:rPr>
              <a:t>Hence virtue cannot be taught? </a:t>
            </a:r>
            <a:r>
              <a:rPr lang="en-US" dirty="0">
                <a:solidFill>
                  <a:srgbClr val="FF0000"/>
                </a:solidFill>
                <a:latin typeface="Calibri Light" pitchFamily="34" charset="0"/>
              </a:rPr>
              <a:t>[96d] </a:t>
            </a:r>
          </a:p>
          <a:p>
            <a:pPr>
              <a:buNone/>
            </a:pPr>
            <a:endParaRPr lang="en-US" dirty="0"/>
          </a:p>
        </p:txBody>
      </p:sp>
    </p:spTree>
  </p:cSld>
  <p:clrMapOvr>
    <a:masterClrMapping/>
  </p:clrMapOvr>
  <p:transition spd="slow">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Plato. </a:t>
            </a:r>
            <a:r>
              <a:rPr lang="cs-CZ" i="1" dirty="0" err="1">
                <a:latin typeface="Calibri" pitchFamily="34" charset="0"/>
              </a:rPr>
              <a:t>Meno</a:t>
            </a:r>
            <a:r>
              <a:rPr lang="cs-CZ" i="1" dirty="0">
                <a:latin typeface="Calibri" pitchFamily="34" charset="0"/>
              </a:rPr>
              <a:t> </a:t>
            </a:r>
            <a:r>
              <a:rPr lang="cs-CZ" sz="3700" dirty="0">
                <a:latin typeface="Calibri" pitchFamily="34" charset="0"/>
              </a:rPr>
              <a:t>(5/15)</a:t>
            </a:r>
          </a:p>
        </p:txBody>
      </p:sp>
      <p:sp>
        <p:nvSpPr>
          <p:cNvPr id="3" name="Zástupný symbol pro obsah 2"/>
          <p:cNvSpPr>
            <a:spLocks noGrp="1"/>
          </p:cNvSpPr>
          <p:nvPr>
            <p:ph idx="1"/>
          </p:nvPr>
        </p:nvSpPr>
        <p:spPr/>
        <p:txBody>
          <a:bodyPr>
            <a:normAutofit fontScale="85000" lnSpcReduction="20000"/>
          </a:bodyPr>
          <a:lstStyle/>
          <a:p>
            <a:r>
              <a:rPr lang="en-US" b="1" dirty="0" err="1">
                <a:latin typeface="Calibri Light" pitchFamily="34" charset="0"/>
              </a:rPr>
              <a:t>Meno</a:t>
            </a:r>
            <a:br>
              <a:rPr lang="en-US" dirty="0">
                <a:latin typeface="Calibri Light" pitchFamily="34" charset="0"/>
              </a:rPr>
            </a:br>
            <a:r>
              <a:rPr lang="en-US" dirty="0">
                <a:latin typeface="Calibri Light" pitchFamily="34" charset="0"/>
              </a:rPr>
              <a:t>It seems likely, if our investigation is correct. And that makes me wonder, I must say, Socrates, </a:t>
            </a:r>
            <a:r>
              <a:rPr lang="en-US" b="1" dirty="0">
                <a:latin typeface="Calibri Light" pitchFamily="34" charset="0"/>
              </a:rPr>
              <a:t>whether perhaps there are no good men at all, or by what possible sort of process good people can come to exist</a:t>
            </a:r>
            <a:r>
              <a:rPr lang="en-US" dirty="0">
                <a:latin typeface="Calibri Light" pitchFamily="34" charset="0"/>
              </a:rPr>
              <a:t>?</a:t>
            </a:r>
          </a:p>
          <a:p>
            <a:r>
              <a:rPr lang="en-US" b="1" dirty="0">
                <a:latin typeface="Calibri Light" pitchFamily="34" charset="0"/>
              </a:rPr>
              <a:t>Socrates</a:t>
            </a:r>
            <a:br>
              <a:rPr lang="en-US" dirty="0">
                <a:latin typeface="Calibri Light" pitchFamily="34" charset="0"/>
              </a:rPr>
            </a:br>
            <a:r>
              <a:rPr lang="en-US" dirty="0">
                <a:latin typeface="Calibri Light" pitchFamily="34" charset="0"/>
              </a:rPr>
              <a:t>I fear, </a:t>
            </a:r>
            <a:r>
              <a:rPr lang="en-US" dirty="0" err="1">
                <a:latin typeface="Calibri Light" pitchFamily="34" charset="0"/>
              </a:rPr>
              <a:t>Meno</a:t>
            </a:r>
            <a:r>
              <a:rPr lang="en-US" dirty="0">
                <a:latin typeface="Calibri Light" pitchFamily="34" charset="0"/>
              </a:rPr>
              <a:t>, you and I are but poor creatures, and </a:t>
            </a:r>
            <a:r>
              <a:rPr lang="en-US" dirty="0" err="1">
                <a:latin typeface="Calibri Light" pitchFamily="34" charset="0"/>
              </a:rPr>
              <a:t>Gorgias</a:t>
            </a:r>
            <a:r>
              <a:rPr lang="en-US" dirty="0">
                <a:latin typeface="Calibri Light" pitchFamily="34" charset="0"/>
              </a:rPr>
              <a:t> has been as faulty an educator of you as </a:t>
            </a:r>
            <a:r>
              <a:rPr lang="en-US" dirty="0" err="1">
                <a:latin typeface="Calibri Light" pitchFamily="34" charset="0"/>
              </a:rPr>
              <a:t>Prodicus</a:t>
            </a:r>
            <a:r>
              <a:rPr lang="en-US" dirty="0">
                <a:latin typeface="Calibri Light" pitchFamily="34" charset="0"/>
              </a:rPr>
              <a:t> of me. So our first duty is to look to ourselves, and try to find somebody who will have some means or other of making us better. </a:t>
            </a:r>
            <a:r>
              <a:rPr lang="en-US" dirty="0">
                <a:solidFill>
                  <a:srgbClr val="FF0000"/>
                </a:solidFill>
                <a:latin typeface="Calibri Light" pitchFamily="34" charset="0"/>
              </a:rPr>
              <a:t>[96e] </a:t>
            </a:r>
            <a:r>
              <a:rPr lang="en-US" dirty="0">
                <a:latin typeface="Calibri Light" pitchFamily="34" charset="0"/>
              </a:rPr>
              <a:t>I say this with special reference to our recent inquiry, in which </a:t>
            </a:r>
            <a:r>
              <a:rPr lang="en-US" b="1" dirty="0">
                <a:latin typeface="Calibri Light" pitchFamily="34" charset="0"/>
              </a:rPr>
              <a:t>I see that we absurdly failed to note that it is not only through the guidance of knowledge that human conduct is right and good; and it is probably owing to this that we fail to perceive by what means good men can be produced</a:t>
            </a:r>
            <a:r>
              <a:rPr lang="en-US" dirty="0">
                <a:latin typeface="Calibri Light" pitchFamily="34" charset="0"/>
              </a:rPr>
              <a:t>.</a:t>
            </a:r>
            <a:r>
              <a:rPr lang="cs-CZ" dirty="0">
                <a:latin typeface="Calibri Light" pitchFamily="34" charset="0"/>
              </a:rPr>
              <a:t> …</a:t>
            </a:r>
            <a:endParaRPr lang="en-US" dirty="0">
              <a:latin typeface="Calibri Light" pitchFamily="34" charset="0"/>
            </a:endParaRPr>
          </a:p>
          <a:p>
            <a:endParaRPr lang="cs-CZ" dirty="0">
              <a:latin typeface="Calibri Light" pitchFamily="34" charset="0"/>
            </a:endParaRPr>
          </a:p>
        </p:txBody>
      </p:sp>
    </p:spTree>
  </p:cSld>
  <p:clrMapOvr>
    <a:masterClrMapping/>
  </p:clrMapOvr>
  <p:transition spd="slow">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Plato. </a:t>
            </a:r>
            <a:r>
              <a:rPr lang="cs-CZ" i="1" dirty="0" err="1">
                <a:latin typeface="Calibri" pitchFamily="34" charset="0"/>
              </a:rPr>
              <a:t>Meno</a:t>
            </a:r>
            <a:r>
              <a:rPr lang="cs-CZ" i="1" dirty="0">
                <a:latin typeface="Calibri" pitchFamily="34" charset="0"/>
              </a:rPr>
              <a:t> </a:t>
            </a:r>
            <a:r>
              <a:rPr lang="cs-CZ" sz="3700" dirty="0">
                <a:latin typeface="Calibri" pitchFamily="34" charset="0"/>
              </a:rPr>
              <a:t>(6/15)</a:t>
            </a:r>
          </a:p>
        </p:txBody>
      </p:sp>
      <p:sp>
        <p:nvSpPr>
          <p:cNvPr id="3" name="Zástupný symbol pro obsah 2"/>
          <p:cNvSpPr>
            <a:spLocks noGrp="1"/>
          </p:cNvSpPr>
          <p:nvPr>
            <p:ph idx="1"/>
          </p:nvPr>
        </p:nvSpPr>
        <p:spPr/>
        <p:txBody>
          <a:bodyPr>
            <a:normAutofit/>
          </a:bodyPr>
          <a:lstStyle/>
          <a:p>
            <a:r>
              <a:rPr lang="en-US" b="1" dirty="0">
                <a:latin typeface="Calibri Light" pitchFamily="34" charset="0"/>
              </a:rPr>
              <a:t>Socrates</a:t>
            </a:r>
            <a:br>
              <a:rPr lang="en-US" dirty="0">
                <a:latin typeface="Calibri Light" pitchFamily="34" charset="0"/>
              </a:rPr>
            </a:br>
            <a:r>
              <a:rPr lang="en-US" dirty="0">
                <a:latin typeface="Calibri Light" pitchFamily="34" charset="0"/>
              </a:rPr>
              <a:t>Since then it is not only because of </a:t>
            </a:r>
            <a:r>
              <a:rPr lang="en-US" b="1" dirty="0">
                <a:latin typeface="Calibri Light" pitchFamily="34" charset="0"/>
              </a:rPr>
              <a:t>knowledge</a:t>
            </a:r>
            <a:r>
              <a:rPr lang="en-US" dirty="0">
                <a:latin typeface="Calibri Light" pitchFamily="34" charset="0"/>
              </a:rPr>
              <a:t> that men will be good and useful to their country, where such men are to be found, but also on account of </a:t>
            </a:r>
            <a:r>
              <a:rPr lang="en-US" b="1" dirty="0">
                <a:latin typeface="Calibri Light" pitchFamily="34" charset="0"/>
              </a:rPr>
              <a:t>right opinion</a:t>
            </a:r>
            <a:r>
              <a:rPr lang="en-US" dirty="0">
                <a:latin typeface="Calibri Light" pitchFamily="34" charset="0"/>
              </a:rPr>
              <a:t>; and since neither of these two things—knowledge </a:t>
            </a:r>
            <a:r>
              <a:rPr lang="en-US" dirty="0">
                <a:solidFill>
                  <a:srgbClr val="FF0000"/>
                </a:solidFill>
                <a:latin typeface="Calibri Light" pitchFamily="34" charset="0"/>
              </a:rPr>
              <a:t>[98d] </a:t>
            </a:r>
            <a:r>
              <a:rPr lang="en-US" dirty="0">
                <a:latin typeface="Calibri Light" pitchFamily="34" charset="0"/>
              </a:rPr>
              <a:t>and true opinion—is a natural property of mankind, being acquired—or do you think that </a:t>
            </a:r>
            <a:r>
              <a:rPr lang="en-US" b="1" dirty="0">
                <a:latin typeface="Calibri Light" pitchFamily="34" charset="0"/>
              </a:rPr>
              <a:t>either of them is natural</a:t>
            </a:r>
            <a:r>
              <a:rPr lang="en-US" dirty="0">
                <a:latin typeface="Calibri Light" pitchFamily="34" charset="0"/>
              </a:rPr>
              <a:t>?</a:t>
            </a:r>
          </a:p>
          <a:p>
            <a:r>
              <a:rPr lang="en-US" b="1" dirty="0" err="1">
                <a:latin typeface="Calibri Light" pitchFamily="34" charset="0"/>
              </a:rPr>
              <a:t>Meno</a:t>
            </a:r>
            <a:br>
              <a:rPr lang="en-US" dirty="0">
                <a:latin typeface="Calibri Light" pitchFamily="34" charset="0"/>
              </a:rPr>
            </a:br>
            <a:r>
              <a:rPr lang="en-US" dirty="0">
                <a:latin typeface="Calibri Light" pitchFamily="34" charset="0"/>
              </a:rPr>
              <a:t>Not I.</a:t>
            </a:r>
          </a:p>
        </p:txBody>
      </p:sp>
    </p:spTree>
  </p:cSld>
  <p:clrMapOvr>
    <a:masterClrMapping/>
  </p:clrMapOvr>
  <p:transition spd="slow">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Plato. </a:t>
            </a:r>
            <a:r>
              <a:rPr lang="cs-CZ" i="1" dirty="0" err="1">
                <a:latin typeface="Calibri" pitchFamily="34" charset="0"/>
              </a:rPr>
              <a:t>Meno</a:t>
            </a:r>
            <a:r>
              <a:rPr lang="cs-CZ" i="1" dirty="0">
                <a:latin typeface="Calibri" pitchFamily="34" charset="0"/>
              </a:rPr>
              <a:t> </a:t>
            </a:r>
            <a:r>
              <a:rPr lang="cs-CZ" sz="3700" dirty="0">
                <a:latin typeface="Calibri" pitchFamily="34" charset="0"/>
              </a:rPr>
              <a:t>(7/15)</a:t>
            </a:r>
          </a:p>
        </p:txBody>
      </p:sp>
      <p:sp>
        <p:nvSpPr>
          <p:cNvPr id="3" name="Zástupný symbol pro obsah 2"/>
          <p:cNvSpPr>
            <a:spLocks noGrp="1"/>
          </p:cNvSpPr>
          <p:nvPr>
            <p:ph idx="1"/>
          </p:nvPr>
        </p:nvSpPr>
        <p:spPr/>
        <p:txBody>
          <a:bodyPr>
            <a:normAutofit/>
          </a:bodyPr>
          <a:lstStyle/>
          <a:p>
            <a:r>
              <a:rPr lang="en-US" b="1" dirty="0">
                <a:latin typeface="Calibri Light" pitchFamily="34" charset="0"/>
              </a:rPr>
              <a:t>Socrates</a:t>
            </a:r>
            <a:br>
              <a:rPr lang="en-US" dirty="0">
                <a:latin typeface="Calibri Light" pitchFamily="34" charset="0"/>
              </a:rPr>
            </a:br>
            <a:r>
              <a:rPr lang="en-US" dirty="0">
                <a:latin typeface="Calibri Light" pitchFamily="34" charset="0"/>
              </a:rPr>
              <a:t>Then </a:t>
            </a:r>
            <a:r>
              <a:rPr lang="en-US" b="1" dirty="0">
                <a:latin typeface="Calibri Light" pitchFamily="34" charset="0"/>
              </a:rPr>
              <a:t>if they are not natural, good people cannot be good by nature either</a:t>
            </a:r>
            <a:r>
              <a:rPr lang="en-US" dirty="0">
                <a:latin typeface="Calibri Light" pitchFamily="34" charset="0"/>
              </a:rPr>
              <a:t>.</a:t>
            </a:r>
          </a:p>
          <a:p>
            <a:r>
              <a:rPr lang="en-US" b="1" dirty="0" err="1">
                <a:latin typeface="Calibri Light" pitchFamily="34" charset="0"/>
              </a:rPr>
              <a:t>Meno</a:t>
            </a:r>
            <a:br>
              <a:rPr lang="en-US" dirty="0">
                <a:latin typeface="Calibri Light" pitchFamily="34" charset="0"/>
              </a:rPr>
            </a:br>
            <a:r>
              <a:rPr lang="en-US" dirty="0">
                <a:latin typeface="Calibri Light" pitchFamily="34" charset="0"/>
              </a:rPr>
              <a:t>Of course not.</a:t>
            </a:r>
          </a:p>
          <a:p>
            <a:r>
              <a:rPr lang="en-US" b="1" dirty="0">
                <a:latin typeface="Calibri Light" pitchFamily="34" charset="0"/>
              </a:rPr>
              <a:t>Socrates</a:t>
            </a:r>
            <a:br>
              <a:rPr lang="en-US" dirty="0">
                <a:latin typeface="Calibri Light" pitchFamily="34" charset="0"/>
              </a:rPr>
            </a:br>
            <a:r>
              <a:rPr lang="en-US" dirty="0">
                <a:latin typeface="Calibri Light" pitchFamily="34" charset="0"/>
              </a:rPr>
              <a:t>And since they are not an effect of nature, we next considered </a:t>
            </a:r>
            <a:r>
              <a:rPr lang="en-US" b="1" dirty="0">
                <a:latin typeface="Calibri Light" pitchFamily="34" charset="0"/>
              </a:rPr>
              <a:t>whether virtue can be taught</a:t>
            </a:r>
            <a:r>
              <a:rPr lang="en-US" dirty="0">
                <a:latin typeface="Calibri Light" pitchFamily="34" charset="0"/>
              </a:rPr>
              <a:t>.</a:t>
            </a:r>
          </a:p>
        </p:txBody>
      </p:sp>
    </p:spTree>
  </p:cSld>
  <p:clrMapOvr>
    <a:masterClrMapping/>
  </p:clrMapOvr>
  <p:transition spd="slow">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Plato. </a:t>
            </a:r>
            <a:r>
              <a:rPr lang="cs-CZ" i="1" dirty="0" err="1">
                <a:latin typeface="Calibri" pitchFamily="34" charset="0"/>
              </a:rPr>
              <a:t>Meno</a:t>
            </a:r>
            <a:r>
              <a:rPr lang="cs-CZ" i="1" dirty="0">
                <a:latin typeface="Calibri" pitchFamily="34" charset="0"/>
              </a:rPr>
              <a:t> </a:t>
            </a:r>
            <a:r>
              <a:rPr lang="cs-CZ" sz="3700" dirty="0">
                <a:latin typeface="Calibri" pitchFamily="34" charset="0"/>
              </a:rPr>
              <a:t>(8/15)</a:t>
            </a:r>
          </a:p>
        </p:txBody>
      </p:sp>
      <p:sp>
        <p:nvSpPr>
          <p:cNvPr id="3" name="Zástupný symbol pro obsah 2"/>
          <p:cNvSpPr>
            <a:spLocks noGrp="1"/>
          </p:cNvSpPr>
          <p:nvPr>
            <p:ph idx="1"/>
          </p:nvPr>
        </p:nvSpPr>
        <p:spPr/>
        <p:txBody>
          <a:bodyPr>
            <a:normAutofit fontScale="92500" lnSpcReduction="20000"/>
          </a:bodyPr>
          <a:lstStyle/>
          <a:p>
            <a:r>
              <a:rPr lang="en-US" b="1" dirty="0" err="1">
                <a:latin typeface="Calibri Light" pitchFamily="34" charset="0"/>
              </a:rPr>
              <a:t>Meno</a:t>
            </a:r>
            <a:br>
              <a:rPr lang="en-US" dirty="0">
                <a:latin typeface="Calibri Light" pitchFamily="34" charset="0"/>
              </a:rPr>
            </a:br>
            <a:r>
              <a:rPr lang="en-US" dirty="0">
                <a:latin typeface="Calibri Light" pitchFamily="34" charset="0"/>
              </a:rPr>
              <a:t>Yes.</a:t>
            </a:r>
          </a:p>
          <a:p>
            <a:r>
              <a:rPr lang="en-US" b="1" dirty="0">
                <a:latin typeface="Calibri Light" pitchFamily="34" charset="0"/>
              </a:rPr>
              <a:t>Socrates</a:t>
            </a:r>
            <a:br>
              <a:rPr lang="en-US" dirty="0">
                <a:latin typeface="Calibri Light" pitchFamily="34" charset="0"/>
              </a:rPr>
            </a:br>
            <a:r>
              <a:rPr lang="en-US" dirty="0">
                <a:latin typeface="Calibri Light" pitchFamily="34" charset="0"/>
              </a:rPr>
              <a:t>And we thought it </a:t>
            </a:r>
            <a:r>
              <a:rPr lang="en-US" b="1" dirty="0">
                <a:latin typeface="Calibri Light" pitchFamily="34" charset="0"/>
              </a:rPr>
              <a:t>teachable if virtue is wisdom</a:t>
            </a:r>
            <a:r>
              <a:rPr lang="en-US" dirty="0">
                <a:latin typeface="Calibri Light" pitchFamily="34" charset="0"/>
              </a:rPr>
              <a:t>?</a:t>
            </a:r>
          </a:p>
          <a:p>
            <a:r>
              <a:rPr lang="en-US" b="1" dirty="0" err="1">
                <a:latin typeface="Calibri Light" pitchFamily="34" charset="0"/>
              </a:rPr>
              <a:t>Meno</a:t>
            </a:r>
            <a:br>
              <a:rPr lang="en-US" dirty="0">
                <a:latin typeface="Calibri Light" pitchFamily="34" charset="0"/>
              </a:rPr>
            </a:br>
            <a:r>
              <a:rPr lang="en-US" dirty="0">
                <a:latin typeface="Calibri Light" pitchFamily="34" charset="0"/>
              </a:rPr>
              <a:t>Yes.</a:t>
            </a:r>
          </a:p>
          <a:p>
            <a:r>
              <a:rPr lang="en-US" b="1" dirty="0">
                <a:latin typeface="Calibri Light" pitchFamily="34" charset="0"/>
              </a:rPr>
              <a:t>Socrates</a:t>
            </a:r>
            <a:br>
              <a:rPr lang="en-US" dirty="0">
                <a:latin typeface="Calibri Light" pitchFamily="34" charset="0"/>
              </a:rPr>
            </a:br>
            <a:r>
              <a:rPr lang="en-US" dirty="0">
                <a:latin typeface="Calibri Light" pitchFamily="34" charset="0"/>
              </a:rPr>
              <a:t>And </a:t>
            </a:r>
            <a:r>
              <a:rPr lang="en-US" b="1" dirty="0">
                <a:latin typeface="Calibri Light" pitchFamily="34" charset="0"/>
              </a:rPr>
              <a:t>if teachable, it must be wisdom</a:t>
            </a:r>
            <a:r>
              <a:rPr lang="en-US" dirty="0">
                <a:latin typeface="Calibri Light" pitchFamily="34" charset="0"/>
              </a:rPr>
              <a:t>?</a:t>
            </a:r>
          </a:p>
          <a:p>
            <a:r>
              <a:rPr lang="en-US" b="1" dirty="0" err="1">
                <a:latin typeface="Calibri Light" pitchFamily="34" charset="0"/>
              </a:rPr>
              <a:t>Meno</a:t>
            </a:r>
            <a:br>
              <a:rPr lang="en-US" dirty="0">
                <a:latin typeface="Calibri Light" pitchFamily="34" charset="0"/>
              </a:rPr>
            </a:br>
            <a:r>
              <a:rPr lang="en-US" dirty="0">
                <a:latin typeface="Calibri Light" pitchFamily="34" charset="0"/>
              </a:rPr>
              <a:t>Certainly.</a:t>
            </a:r>
          </a:p>
          <a:p>
            <a:r>
              <a:rPr lang="en-US" b="1" dirty="0">
                <a:latin typeface="Calibri Light" pitchFamily="34" charset="0"/>
              </a:rPr>
              <a:t>Socrates</a:t>
            </a:r>
            <a:br>
              <a:rPr lang="en-US" dirty="0">
                <a:latin typeface="Calibri Light" pitchFamily="34" charset="0"/>
              </a:rPr>
            </a:br>
            <a:r>
              <a:rPr lang="en-US" dirty="0">
                <a:latin typeface="Calibri Light" pitchFamily="34" charset="0"/>
              </a:rPr>
              <a:t>And </a:t>
            </a:r>
            <a:r>
              <a:rPr lang="en-US" b="1" dirty="0">
                <a:latin typeface="Calibri Light" pitchFamily="34" charset="0"/>
              </a:rPr>
              <a:t>if there were teachers, it could be taught, </a:t>
            </a:r>
            <a:r>
              <a:rPr lang="en-US" b="1" dirty="0">
                <a:solidFill>
                  <a:srgbClr val="FF0000"/>
                </a:solidFill>
                <a:latin typeface="Calibri Light" pitchFamily="34" charset="0"/>
              </a:rPr>
              <a:t>[98e] </a:t>
            </a:r>
            <a:r>
              <a:rPr lang="en-US" b="1" dirty="0">
                <a:latin typeface="Calibri Light" pitchFamily="34" charset="0"/>
              </a:rPr>
              <a:t>but if there were none, it could not</a:t>
            </a:r>
            <a:r>
              <a:rPr lang="en-US" dirty="0">
                <a:latin typeface="Calibri Light" pitchFamily="34" charset="0"/>
              </a:rPr>
              <a:t>?</a:t>
            </a:r>
          </a:p>
        </p:txBody>
      </p:sp>
    </p:spTree>
  </p:cSld>
  <p:clrMapOvr>
    <a:masterClrMapping/>
  </p:clrMapOvr>
  <p:transition spd="slow">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Plato. </a:t>
            </a:r>
            <a:r>
              <a:rPr lang="cs-CZ" i="1" dirty="0" err="1">
                <a:latin typeface="Calibri" pitchFamily="34" charset="0"/>
              </a:rPr>
              <a:t>Meno</a:t>
            </a:r>
            <a:r>
              <a:rPr lang="cs-CZ" i="1" dirty="0">
                <a:latin typeface="Calibri" pitchFamily="34" charset="0"/>
              </a:rPr>
              <a:t> </a:t>
            </a:r>
            <a:r>
              <a:rPr lang="cs-CZ" sz="3700" dirty="0">
                <a:latin typeface="Calibri" pitchFamily="34" charset="0"/>
              </a:rPr>
              <a:t>(9/15)</a:t>
            </a:r>
          </a:p>
        </p:txBody>
      </p:sp>
      <p:sp>
        <p:nvSpPr>
          <p:cNvPr id="3" name="Zástupný symbol pro obsah 2"/>
          <p:cNvSpPr>
            <a:spLocks noGrp="1"/>
          </p:cNvSpPr>
          <p:nvPr>
            <p:ph idx="1"/>
          </p:nvPr>
        </p:nvSpPr>
        <p:spPr/>
        <p:txBody>
          <a:bodyPr>
            <a:normAutofit lnSpcReduction="10000"/>
          </a:bodyPr>
          <a:lstStyle/>
          <a:p>
            <a:r>
              <a:rPr lang="en-US" b="1" dirty="0" err="1">
                <a:latin typeface="Calibri Light" pitchFamily="34" charset="0"/>
              </a:rPr>
              <a:t>Meno</a:t>
            </a:r>
            <a:br>
              <a:rPr lang="en-US" dirty="0">
                <a:latin typeface="Calibri Light" pitchFamily="34" charset="0"/>
              </a:rPr>
            </a:br>
            <a:r>
              <a:rPr lang="en-US" dirty="0">
                <a:latin typeface="Calibri Light" pitchFamily="34" charset="0"/>
              </a:rPr>
              <a:t>Quite so.</a:t>
            </a:r>
          </a:p>
          <a:p>
            <a:r>
              <a:rPr lang="en-US" b="1" dirty="0">
                <a:latin typeface="Calibri Light" pitchFamily="34" charset="0"/>
              </a:rPr>
              <a:t>Socrates</a:t>
            </a:r>
            <a:br>
              <a:rPr lang="en-US" dirty="0">
                <a:latin typeface="Calibri Light" pitchFamily="34" charset="0"/>
              </a:rPr>
            </a:br>
            <a:r>
              <a:rPr lang="en-US" dirty="0">
                <a:latin typeface="Calibri Light" pitchFamily="34" charset="0"/>
              </a:rPr>
              <a:t>But surely we acknowledged that </a:t>
            </a:r>
            <a:r>
              <a:rPr lang="en-US" b="1" dirty="0">
                <a:latin typeface="Calibri Light" pitchFamily="34" charset="0"/>
              </a:rPr>
              <a:t>it had no teachers</a:t>
            </a:r>
            <a:r>
              <a:rPr lang="en-US" dirty="0">
                <a:latin typeface="Calibri Light" pitchFamily="34" charset="0"/>
              </a:rPr>
              <a:t>?</a:t>
            </a:r>
          </a:p>
          <a:p>
            <a:r>
              <a:rPr lang="en-US" b="1" dirty="0" err="1">
                <a:latin typeface="Calibri Light" pitchFamily="34" charset="0"/>
              </a:rPr>
              <a:t>Meno</a:t>
            </a:r>
            <a:br>
              <a:rPr lang="en-US" dirty="0">
                <a:latin typeface="Calibri Light" pitchFamily="34" charset="0"/>
              </a:rPr>
            </a:br>
            <a:r>
              <a:rPr lang="en-US" dirty="0">
                <a:latin typeface="Calibri Light" pitchFamily="34" charset="0"/>
              </a:rPr>
              <a:t>That is true.</a:t>
            </a:r>
          </a:p>
          <a:p>
            <a:r>
              <a:rPr lang="en-US" b="1" dirty="0">
                <a:latin typeface="Calibri Light" pitchFamily="34" charset="0"/>
              </a:rPr>
              <a:t>Socrates</a:t>
            </a:r>
            <a:br>
              <a:rPr lang="en-US" dirty="0">
                <a:latin typeface="Calibri Light" pitchFamily="34" charset="0"/>
              </a:rPr>
            </a:br>
            <a:r>
              <a:rPr lang="en-US" dirty="0">
                <a:latin typeface="Calibri Light" pitchFamily="34" charset="0"/>
              </a:rPr>
              <a:t>Then we acknowledged it </a:t>
            </a:r>
            <a:r>
              <a:rPr lang="en-US" b="1" dirty="0">
                <a:latin typeface="Calibri Light" pitchFamily="34" charset="0"/>
              </a:rPr>
              <a:t>neither was taught nor was wisdom</a:t>
            </a:r>
            <a:r>
              <a:rPr lang="en-US" dirty="0">
                <a:latin typeface="Calibri Light" pitchFamily="34" charset="0"/>
              </a:rPr>
              <a:t>?</a:t>
            </a:r>
          </a:p>
          <a:p>
            <a:r>
              <a:rPr lang="en-US" b="1" dirty="0" err="1">
                <a:latin typeface="Calibri Light" pitchFamily="34" charset="0"/>
              </a:rPr>
              <a:t>Meno</a:t>
            </a:r>
            <a:br>
              <a:rPr lang="en-US" dirty="0">
                <a:latin typeface="Calibri Light" pitchFamily="34" charset="0"/>
              </a:rPr>
            </a:br>
            <a:r>
              <a:rPr lang="en-US" dirty="0">
                <a:latin typeface="Calibri Light" pitchFamily="34" charset="0"/>
              </a:rPr>
              <a:t>Certainly.</a:t>
            </a:r>
          </a:p>
        </p:txBody>
      </p:sp>
    </p:spTree>
  </p:cSld>
  <p:clrMapOvr>
    <a:masterClrMapping/>
  </p:clrMapOvr>
  <p:transition spd="slow">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Plato. </a:t>
            </a:r>
            <a:r>
              <a:rPr lang="cs-CZ" i="1" dirty="0" err="1">
                <a:latin typeface="Calibri" pitchFamily="34" charset="0"/>
              </a:rPr>
              <a:t>Meno</a:t>
            </a:r>
            <a:r>
              <a:rPr lang="cs-CZ" i="1" dirty="0">
                <a:latin typeface="Calibri" pitchFamily="34" charset="0"/>
              </a:rPr>
              <a:t> </a:t>
            </a:r>
            <a:r>
              <a:rPr lang="cs-CZ" sz="3700" dirty="0">
                <a:latin typeface="Calibri" pitchFamily="34" charset="0"/>
              </a:rPr>
              <a:t>(10/15)</a:t>
            </a:r>
          </a:p>
        </p:txBody>
      </p:sp>
      <p:sp>
        <p:nvSpPr>
          <p:cNvPr id="3" name="Zástupný symbol pro obsah 2"/>
          <p:cNvSpPr>
            <a:spLocks noGrp="1"/>
          </p:cNvSpPr>
          <p:nvPr>
            <p:ph idx="1"/>
          </p:nvPr>
        </p:nvSpPr>
        <p:spPr/>
        <p:txBody>
          <a:bodyPr>
            <a:normAutofit/>
          </a:bodyPr>
          <a:lstStyle/>
          <a:p>
            <a:r>
              <a:rPr lang="en-US" b="1" dirty="0">
                <a:latin typeface="Calibri Light" pitchFamily="34" charset="0"/>
              </a:rPr>
              <a:t>Socrates</a:t>
            </a:r>
            <a:br>
              <a:rPr lang="en-US" dirty="0">
                <a:latin typeface="Calibri Light" pitchFamily="34" charset="0"/>
              </a:rPr>
            </a:br>
            <a:r>
              <a:rPr lang="en-US" dirty="0">
                <a:latin typeface="Calibri Light" pitchFamily="34" charset="0"/>
              </a:rPr>
              <a:t>But yet we admitted it was a good?</a:t>
            </a:r>
          </a:p>
          <a:p>
            <a:r>
              <a:rPr lang="en-US" b="1" dirty="0" err="1">
                <a:latin typeface="Calibri Light" pitchFamily="34" charset="0"/>
              </a:rPr>
              <a:t>Meno</a:t>
            </a:r>
            <a:br>
              <a:rPr lang="en-US" dirty="0">
                <a:latin typeface="Calibri Light" pitchFamily="34" charset="0"/>
              </a:rPr>
            </a:br>
            <a:r>
              <a:rPr lang="en-US" dirty="0">
                <a:latin typeface="Calibri Light" pitchFamily="34" charset="0"/>
              </a:rPr>
              <a:t>Yes.</a:t>
            </a:r>
          </a:p>
          <a:p>
            <a:r>
              <a:rPr lang="en-US" b="1" dirty="0">
                <a:latin typeface="Calibri Light" pitchFamily="34" charset="0"/>
              </a:rPr>
              <a:t>Socrates</a:t>
            </a:r>
            <a:br>
              <a:rPr lang="en-US" dirty="0">
                <a:latin typeface="Calibri Light" pitchFamily="34" charset="0"/>
              </a:rPr>
            </a:br>
            <a:r>
              <a:rPr lang="en-US" dirty="0">
                <a:latin typeface="Calibri Light" pitchFamily="34" charset="0"/>
              </a:rPr>
              <a:t>And that </a:t>
            </a:r>
            <a:r>
              <a:rPr lang="en-US" b="1" dirty="0">
                <a:latin typeface="Calibri Light" pitchFamily="34" charset="0"/>
              </a:rPr>
              <a:t>which guides rightly is useful and good</a:t>
            </a:r>
            <a:r>
              <a:rPr lang="en-US" dirty="0">
                <a:latin typeface="Calibri Light" pitchFamily="34" charset="0"/>
              </a:rPr>
              <a:t>?</a:t>
            </a:r>
            <a:endParaRPr lang="cs-CZ" dirty="0">
              <a:latin typeface="Calibri Light" pitchFamily="34" charset="0"/>
            </a:endParaRPr>
          </a:p>
          <a:p>
            <a:r>
              <a:rPr lang="en-US" b="1" dirty="0" err="1">
                <a:latin typeface="Calibri Light" pitchFamily="34" charset="0"/>
              </a:rPr>
              <a:t>Meno</a:t>
            </a:r>
            <a:br>
              <a:rPr lang="en-US" dirty="0">
                <a:latin typeface="Calibri Light" pitchFamily="34" charset="0"/>
              </a:rPr>
            </a:br>
            <a:r>
              <a:rPr lang="en-US" dirty="0">
                <a:latin typeface="Calibri Light" pitchFamily="34" charset="0"/>
              </a:rPr>
              <a:t>Certainly.</a:t>
            </a:r>
          </a:p>
          <a:p>
            <a:pPr>
              <a:buNone/>
            </a:pPr>
            <a:endParaRPr lang="en-US" dirty="0"/>
          </a:p>
        </p:txBody>
      </p:sp>
    </p:spTree>
  </p:cSld>
  <p:clrMapOvr>
    <a:masterClrMapping/>
  </p:clrMapOvr>
  <p:transition spd="slow">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Plato. </a:t>
            </a:r>
            <a:r>
              <a:rPr lang="cs-CZ" i="1" dirty="0" err="1">
                <a:latin typeface="Calibri" pitchFamily="34" charset="0"/>
              </a:rPr>
              <a:t>Meno</a:t>
            </a:r>
            <a:r>
              <a:rPr lang="cs-CZ" i="1" dirty="0">
                <a:latin typeface="Calibri" pitchFamily="34" charset="0"/>
              </a:rPr>
              <a:t> </a:t>
            </a:r>
            <a:r>
              <a:rPr lang="cs-CZ" sz="3700" dirty="0">
                <a:latin typeface="Calibri" pitchFamily="34" charset="0"/>
              </a:rPr>
              <a:t>(11/15)</a:t>
            </a:r>
          </a:p>
        </p:txBody>
      </p:sp>
      <p:sp>
        <p:nvSpPr>
          <p:cNvPr id="3" name="Zástupný symbol pro obsah 2"/>
          <p:cNvSpPr>
            <a:spLocks noGrp="1"/>
          </p:cNvSpPr>
          <p:nvPr>
            <p:ph idx="1"/>
          </p:nvPr>
        </p:nvSpPr>
        <p:spPr>
          <a:xfrm>
            <a:off x="378348" y="1478259"/>
            <a:ext cx="9936704" cy="5509592"/>
          </a:xfrm>
        </p:spPr>
        <p:txBody>
          <a:bodyPr>
            <a:normAutofit fontScale="92500" lnSpcReduction="20000"/>
          </a:bodyPr>
          <a:lstStyle/>
          <a:p>
            <a:r>
              <a:rPr lang="en-US" b="1" dirty="0">
                <a:latin typeface="Calibri Light" pitchFamily="34" charset="0"/>
              </a:rPr>
              <a:t>Socrates</a:t>
            </a:r>
            <a:br>
              <a:rPr lang="en-US" dirty="0">
                <a:latin typeface="Calibri Light" pitchFamily="34" charset="0"/>
              </a:rPr>
            </a:br>
            <a:r>
              <a:rPr lang="en-US" dirty="0">
                <a:latin typeface="Calibri Light" pitchFamily="34" charset="0"/>
              </a:rPr>
              <a:t>And that there are only two things— </a:t>
            </a:r>
            <a:r>
              <a:rPr lang="en-US" dirty="0">
                <a:solidFill>
                  <a:srgbClr val="FF0000"/>
                </a:solidFill>
                <a:latin typeface="Calibri Light" pitchFamily="34" charset="0"/>
              </a:rPr>
              <a:t>[99a] </a:t>
            </a:r>
            <a:r>
              <a:rPr lang="en-US" dirty="0">
                <a:latin typeface="Calibri Light" pitchFamily="34" charset="0"/>
              </a:rPr>
              <a:t>true opinion and knowledge—that guide rightly and a man guides rightly if he have these; for things that come about </a:t>
            </a:r>
            <a:r>
              <a:rPr lang="en-US" b="1" dirty="0">
                <a:latin typeface="Calibri Light" pitchFamily="34" charset="0"/>
              </a:rPr>
              <a:t>by chance</a:t>
            </a:r>
            <a:r>
              <a:rPr lang="en-US" dirty="0">
                <a:latin typeface="Calibri Light" pitchFamily="34" charset="0"/>
              </a:rPr>
              <a:t> do not occur through human guidance; but </a:t>
            </a:r>
            <a:r>
              <a:rPr lang="en-US" b="1" dirty="0">
                <a:latin typeface="Calibri Light" pitchFamily="34" charset="0"/>
              </a:rPr>
              <a:t>where a man is a guide to what is right we find these two things—true opinion and knowledge</a:t>
            </a:r>
            <a:r>
              <a:rPr lang="en-US" dirty="0">
                <a:latin typeface="Calibri Light" pitchFamily="34" charset="0"/>
              </a:rPr>
              <a:t>.</a:t>
            </a:r>
          </a:p>
          <a:p>
            <a:r>
              <a:rPr lang="en-US" b="1" dirty="0" err="1">
                <a:latin typeface="Calibri Light" pitchFamily="34" charset="0"/>
              </a:rPr>
              <a:t>Meno</a:t>
            </a:r>
            <a:br>
              <a:rPr lang="en-US" dirty="0">
                <a:latin typeface="Calibri Light" pitchFamily="34" charset="0"/>
              </a:rPr>
            </a:br>
            <a:r>
              <a:rPr lang="en-US" dirty="0">
                <a:latin typeface="Calibri Light" pitchFamily="34" charset="0"/>
              </a:rPr>
              <a:t>I agree.</a:t>
            </a:r>
          </a:p>
          <a:p>
            <a:r>
              <a:rPr lang="en-US" b="1" dirty="0">
                <a:latin typeface="Calibri Light" pitchFamily="34" charset="0"/>
              </a:rPr>
              <a:t>Socrates</a:t>
            </a:r>
            <a:br>
              <a:rPr lang="en-US" dirty="0">
                <a:latin typeface="Calibri Light" pitchFamily="34" charset="0"/>
              </a:rPr>
            </a:br>
            <a:r>
              <a:rPr lang="en-US" dirty="0">
                <a:latin typeface="Calibri Light" pitchFamily="34" charset="0"/>
              </a:rPr>
              <a:t>Well now, </a:t>
            </a:r>
            <a:r>
              <a:rPr lang="en-US" b="1" dirty="0">
                <a:latin typeface="Calibri Light" pitchFamily="34" charset="0"/>
              </a:rPr>
              <a:t>since virtue is not taught, we no longer take it to be knowledge</a:t>
            </a:r>
            <a:r>
              <a:rPr lang="en-US" dirty="0">
                <a:latin typeface="Calibri Light" pitchFamily="34" charset="0"/>
              </a:rPr>
              <a:t>?</a:t>
            </a:r>
            <a:endParaRPr lang="cs-CZ" dirty="0">
              <a:latin typeface="Calibri Light" pitchFamily="34" charset="0"/>
            </a:endParaRPr>
          </a:p>
          <a:p>
            <a:r>
              <a:rPr lang="en-US" b="1" dirty="0" err="1">
                <a:latin typeface="Calibri Light" pitchFamily="34" charset="0"/>
              </a:rPr>
              <a:t>Meno</a:t>
            </a:r>
            <a:br>
              <a:rPr lang="en-US" dirty="0">
                <a:latin typeface="Calibri Light" pitchFamily="34" charset="0"/>
              </a:rPr>
            </a:br>
            <a:r>
              <a:rPr lang="en-US" dirty="0">
                <a:latin typeface="Calibri Light" pitchFamily="34" charset="0"/>
              </a:rPr>
              <a:t>Apparently not. </a:t>
            </a:r>
            <a:r>
              <a:rPr lang="en-US" dirty="0">
                <a:solidFill>
                  <a:srgbClr val="FF0000"/>
                </a:solidFill>
                <a:latin typeface="Calibri Light" pitchFamily="34" charset="0"/>
              </a:rPr>
              <a:t>[99b] </a:t>
            </a:r>
          </a:p>
        </p:txBody>
      </p:sp>
    </p:spTree>
  </p:cSld>
  <p:clrMapOvr>
    <a:masterClrMapping/>
  </p:clrMapOvr>
  <p:transition spd="slow">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Calibri" pitchFamily="34" charset="0"/>
              </a:rPr>
              <a:t>Plato. </a:t>
            </a:r>
            <a:r>
              <a:rPr lang="cs-CZ" i="1" dirty="0" err="1">
                <a:latin typeface="Calibri" pitchFamily="34" charset="0"/>
              </a:rPr>
              <a:t>Meno</a:t>
            </a:r>
            <a:r>
              <a:rPr lang="cs-CZ" i="1" dirty="0">
                <a:latin typeface="Calibri" pitchFamily="34" charset="0"/>
              </a:rPr>
              <a:t> </a:t>
            </a:r>
            <a:r>
              <a:rPr lang="cs-CZ" sz="3700" dirty="0">
                <a:latin typeface="Calibri" pitchFamily="34" charset="0"/>
              </a:rPr>
              <a:t>(12/15)</a:t>
            </a:r>
          </a:p>
        </p:txBody>
      </p:sp>
      <p:sp>
        <p:nvSpPr>
          <p:cNvPr id="3" name="Zástupný symbol pro obsah 2"/>
          <p:cNvSpPr>
            <a:spLocks noGrp="1"/>
          </p:cNvSpPr>
          <p:nvPr>
            <p:ph idx="1"/>
          </p:nvPr>
        </p:nvSpPr>
        <p:spPr/>
        <p:txBody>
          <a:bodyPr>
            <a:normAutofit fontScale="92500" lnSpcReduction="20000"/>
          </a:bodyPr>
          <a:lstStyle/>
          <a:p>
            <a:r>
              <a:rPr lang="en-US" b="1" dirty="0">
                <a:latin typeface="Calibri Light" pitchFamily="34" charset="0"/>
              </a:rPr>
              <a:t>Socrates</a:t>
            </a:r>
            <a:br>
              <a:rPr lang="en-US" dirty="0">
                <a:latin typeface="Calibri Light" pitchFamily="34" charset="0"/>
              </a:rPr>
            </a:br>
            <a:r>
              <a:rPr lang="en-US" dirty="0">
                <a:latin typeface="Calibri Light" pitchFamily="34" charset="0"/>
              </a:rPr>
              <a:t>So of two good and useful things one has been rejected: knowledge cannot be our guide in political conduct.</a:t>
            </a:r>
          </a:p>
          <a:p>
            <a:r>
              <a:rPr lang="en-US" b="1" dirty="0" err="1">
                <a:latin typeface="Calibri Light" pitchFamily="34" charset="0"/>
              </a:rPr>
              <a:t>Meno</a:t>
            </a:r>
            <a:br>
              <a:rPr lang="en-US" dirty="0">
                <a:latin typeface="Calibri Light" pitchFamily="34" charset="0"/>
              </a:rPr>
            </a:br>
            <a:r>
              <a:rPr lang="en-US" dirty="0">
                <a:latin typeface="Calibri Light" pitchFamily="34" charset="0"/>
              </a:rPr>
              <a:t>I think not.</a:t>
            </a:r>
          </a:p>
          <a:p>
            <a:r>
              <a:rPr lang="en-US" b="1" dirty="0">
                <a:latin typeface="Calibri Light" pitchFamily="34" charset="0"/>
              </a:rPr>
              <a:t>Socrates</a:t>
            </a:r>
            <a:br>
              <a:rPr lang="en-US" dirty="0">
                <a:latin typeface="Calibri Light" pitchFamily="34" charset="0"/>
              </a:rPr>
            </a:br>
            <a:r>
              <a:rPr lang="en-US" dirty="0">
                <a:latin typeface="Calibri Light" pitchFamily="34" charset="0"/>
              </a:rPr>
              <a:t>Therefore it was not by any wisdom, nor because </a:t>
            </a:r>
            <a:r>
              <a:rPr lang="en-US" b="1" dirty="0">
                <a:latin typeface="Calibri Light" pitchFamily="34" charset="0"/>
              </a:rPr>
              <a:t>they were wise</a:t>
            </a:r>
            <a:r>
              <a:rPr lang="en-US" dirty="0">
                <a:latin typeface="Calibri Light" pitchFamily="34" charset="0"/>
              </a:rPr>
              <a:t>, that the sort of men we spoke of controlled their states—Themistocles and the rest of them, to whom our friend </a:t>
            </a:r>
            <a:r>
              <a:rPr lang="en-US" dirty="0" err="1">
                <a:latin typeface="Calibri Light" pitchFamily="34" charset="0"/>
              </a:rPr>
              <a:t>Anytus</a:t>
            </a:r>
            <a:r>
              <a:rPr lang="en-US" dirty="0">
                <a:latin typeface="Calibri Light" pitchFamily="34" charset="0"/>
              </a:rPr>
              <a:t> was referring a moment ago. For this reason it was that they were unable to make others like unto themselves—because </a:t>
            </a:r>
            <a:r>
              <a:rPr lang="en-US" b="1" dirty="0">
                <a:latin typeface="Calibri Light" pitchFamily="34" charset="0"/>
              </a:rPr>
              <a:t>their qualities were not an effect of knowledge</a:t>
            </a:r>
            <a:r>
              <a:rPr lang="en-US" dirty="0">
                <a:latin typeface="Calibri Light" pitchFamily="34" charset="0"/>
              </a:rPr>
              <a:t>.</a:t>
            </a:r>
          </a:p>
        </p:txBody>
      </p:sp>
    </p:spTree>
  </p:cSld>
  <p:clrMapOvr>
    <a:masterClrMapping/>
  </p:clrMapOvr>
  <p:transition spd="slow">
    <p:fade/>
  </p:transition>
</p:sld>
</file>

<file path=ppt/theme/theme1.xml><?xml version="1.0" encoding="utf-8"?>
<a:theme xmlns:a="http://schemas.openxmlformats.org/drawingml/2006/main" name="JU_OPVVV">
  <a:themeElements>
    <a:clrScheme name="JU">
      <a:dk1>
        <a:srgbClr val="151515"/>
      </a:dk1>
      <a:lt1>
        <a:sysClr val="window" lastClr="FFFFFF"/>
      </a:lt1>
      <a:dk2>
        <a:srgbClr val="E00034"/>
      </a:dk2>
      <a:lt2>
        <a:srgbClr val="D8D8D8"/>
      </a:lt2>
      <a:accent1>
        <a:srgbClr val="E00034"/>
      </a:accent1>
      <a:accent2>
        <a:srgbClr val="E98300"/>
      </a:accent2>
      <a:accent3>
        <a:srgbClr val="007D57"/>
      </a:accent3>
      <a:accent4>
        <a:srgbClr val="9C5FB5"/>
      </a:accent4>
      <a:accent5>
        <a:srgbClr val="5BBBB7"/>
      </a:accent5>
      <a:accent6>
        <a:srgbClr val="D10074"/>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U_OPVVV" id="{308B95AC-FC2F-4F17-80AD-0B8665254CCB}" vid="{353A2476-A1C0-4E71-97AE-34FA5EB80CF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553</TotalTime>
  <Words>18521</Words>
  <Application>Microsoft Office PowerPoint</Application>
  <PresentationFormat>Vlastní</PresentationFormat>
  <Paragraphs>1058</Paragraphs>
  <Slides>176</Slides>
  <Notes>67</Notes>
  <HiddenSlides>1</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176</vt:i4>
      </vt:variant>
    </vt:vector>
  </HeadingPairs>
  <TitlesOfParts>
    <vt:vector size="181" baseType="lpstr">
      <vt:lpstr>Arial</vt:lpstr>
      <vt:lpstr>Calibri</vt:lpstr>
      <vt:lpstr>Calibri Light</vt:lpstr>
      <vt:lpstr>Clara Sans</vt:lpstr>
      <vt:lpstr>JU_OPVVV</vt:lpstr>
      <vt:lpstr>Conceptions of Ethical Education</vt:lpstr>
      <vt:lpstr>Contents</vt:lpstr>
      <vt:lpstr> philosophia  love of wisdom or wisdom of love  from Greek philein (to love) + sophia (wisdom)   philosophers: lovers of wisdom</vt:lpstr>
      <vt:lpstr>Structure</vt:lpstr>
      <vt:lpstr> </vt:lpstr>
      <vt:lpstr>Where does philosophy (ethics) come from?</vt:lpstr>
      <vt:lpstr>Where does philosophy (ethics) come from?</vt:lpstr>
      <vt:lpstr>Prezentace aplikace PowerPoint</vt:lpstr>
      <vt:lpstr>Prezentace aplikace PowerPoint</vt:lpstr>
      <vt:lpstr>   ∆  Ethics as a Practical Philosophy</vt:lpstr>
      <vt:lpstr> </vt:lpstr>
      <vt:lpstr>Philosophy – love of wisdom</vt:lpstr>
      <vt:lpstr>Prezentace aplikace PowerPoint</vt:lpstr>
      <vt:lpstr>Prezentace aplikace PowerPoint</vt:lpstr>
      <vt:lpstr>What is … (value after your motivation?)   (well-being, life, love, fortitude, …)    dignity?     virtue?                 value ?</vt:lpstr>
      <vt:lpstr>Value</vt:lpstr>
      <vt:lpstr>Ontology, the science of being, is (since Aristotle) the first philosophy.</vt:lpstr>
      <vt:lpstr>But for someone  (according to Emmanuel Lévinas, the "ethical turn" in Continental philosophy)  the first philosophy  is  ethics.  Why?</vt:lpstr>
      <vt:lpstr>Responsibility precedes being.  „ Morale governed work of truth.“ (Totalité et infini, 280) „ The truth as a respect to what is, it is the sense of metaphysical truth.“ (279)</vt:lpstr>
      <vt:lpstr>Philosophy  philosophia literally means the love of wisdom from Greek philein (to love) + sophia (wisdom) → philosophers: lovers of wisdom</vt:lpstr>
      <vt:lpstr>Prezentace aplikace PowerPoint</vt:lpstr>
      <vt:lpstr>Philosophy</vt:lpstr>
      <vt:lpstr>When does philosophical thinking happen?</vt:lpstr>
      <vt:lpstr>Prezentace aplikace PowerPoint</vt:lpstr>
      <vt:lpstr>Methods of philosophy</vt:lpstr>
      <vt:lpstr>Prezentace aplikace PowerPoint</vt:lpstr>
      <vt:lpstr>There are no facts, only interpretations.</vt:lpstr>
      <vt:lpstr>Reflection about differences</vt:lpstr>
      <vt:lpstr> </vt:lpstr>
      <vt:lpstr>Etymology of Ethics</vt:lpstr>
      <vt:lpstr>Ethics as a part of Political science</vt:lpstr>
      <vt:lpstr>Ethics → Bioethics</vt:lpstr>
      <vt:lpstr>Pla428/7-348/7 BC)The Allegory of the Cave (The Constitution/Republic, VII) by Plato</vt:lpstr>
      <vt:lpstr>From Letter to Menoeceus by Epicurus (341-270 BC)</vt:lpstr>
      <vt:lpstr>Prezentace aplikace PowerPoint</vt:lpstr>
      <vt:lpstr>The School of Athens</vt:lpstr>
      <vt:lpstr>Prezentace aplikace PowerPoint</vt:lpstr>
      <vt:lpstr>Prezentace aplikace PowerPoint</vt:lpstr>
      <vt:lpstr>Basic issues of this part (Introduction to Philosophy and Ethics)</vt:lpstr>
      <vt:lpstr>References</vt:lpstr>
      <vt:lpstr>The Arguments for Morality</vt:lpstr>
      <vt:lpstr>After this part of course, you should be able to answer the following questions:</vt:lpstr>
      <vt:lpstr>The Definition of Morality</vt:lpstr>
      <vt:lpstr>Speech – Morality – Society</vt:lpstr>
      <vt:lpstr>Prezentace aplikace PowerPoint</vt:lpstr>
      <vt:lpstr>Plato (428/7-348/7 BC) The Allegory of the Cave (The Constitution/Republic, VII)</vt:lpstr>
      <vt:lpstr> </vt:lpstr>
      <vt:lpstr>Prezentace aplikace PowerPoint</vt:lpstr>
      <vt:lpstr>Prezentace aplikace PowerPoint</vt:lpstr>
      <vt:lpstr>Prezentace aplikace PowerPoint</vt:lpstr>
      <vt:lpstr>The arguments for morality</vt:lpstr>
      <vt:lpstr>Consequentialist – Deontological Ethics</vt:lpstr>
      <vt:lpstr>The Four Levels of Moral Discourse</vt:lpstr>
      <vt:lpstr>Metaethics</vt:lpstr>
      <vt:lpstr>Prezentace aplikace PowerPoint</vt:lpstr>
      <vt:lpstr>Prezentace aplikace PowerPoint</vt:lpstr>
      <vt:lpstr>The positions in metaethics</vt:lpstr>
      <vt:lpstr>The positions in metaethics</vt:lpstr>
      <vt:lpstr>How Rigidly Do Rules Apply?</vt:lpstr>
      <vt:lpstr>Normative Ethics</vt:lpstr>
      <vt:lpstr>Prezentace aplikace PowerPoint</vt:lpstr>
      <vt:lpstr>Source</vt:lpstr>
      <vt:lpstr>References</vt:lpstr>
      <vt:lpstr>Virtue Ethics To the Sources of our Actions </vt:lpstr>
      <vt:lpstr>After this part of course, you should be able to answer the following questions:</vt:lpstr>
      <vt:lpstr>The Four Levels of Moral Discourse</vt:lpstr>
      <vt:lpstr>Normative Ethics</vt:lpstr>
      <vt:lpstr>Prezentace aplikace PowerPoint</vt:lpstr>
      <vt:lpstr>Value Theory </vt:lpstr>
      <vt:lpstr>Value Theory </vt:lpstr>
      <vt:lpstr>Virtue Theory</vt:lpstr>
      <vt:lpstr>Religious Virtues</vt:lpstr>
      <vt:lpstr>Secular Virtues</vt:lpstr>
      <vt:lpstr>Professional Virtues</vt:lpstr>
      <vt:lpstr>Prezentace aplikace PowerPoint</vt:lpstr>
      <vt:lpstr>Care (epimeleia)</vt:lpstr>
      <vt:lpstr>Prezentace aplikace PowerPoint</vt:lpstr>
      <vt:lpstr>Problems with the Virtues</vt:lpstr>
      <vt:lpstr>What is the best way to encourage the corresponding behavior?</vt:lpstr>
      <vt:lpstr>Voluntariness</vt:lpstr>
      <vt:lpstr>voluntary – purpose – virtue – right </vt:lpstr>
      <vt:lpstr>practice – ethos – éthos – moral virtue </vt:lpstr>
      <vt:lpstr>Why should be before How</vt:lpstr>
      <vt:lpstr>Freedom – Responsibility – Love – Thinking  </vt:lpstr>
      <vt:lpstr>Virtues – to act virtuously</vt:lpstr>
      <vt:lpstr>Jacques Derrida: tolerance  →  hospitality</vt:lpstr>
      <vt:lpstr>Jacques Derrida</vt:lpstr>
      <vt:lpstr>Plato. Meno (1/15)</vt:lpstr>
      <vt:lpstr>Plato. Meno (2/15)</vt:lpstr>
      <vt:lpstr>Plato. Meno (3/15)</vt:lpstr>
      <vt:lpstr>Plato. Meno (4/15)</vt:lpstr>
      <vt:lpstr>Plato. Meno (5/15)</vt:lpstr>
      <vt:lpstr>Plato. Meno (6/15)</vt:lpstr>
      <vt:lpstr>Plato. Meno (7/15)</vt:lpstr>
      <vt:lpstr>Plato. Meno (8/15)</vt:lpstr>
      <vt:lpstr>Plato. Meno (9/15)</vt:lpstr>
      <vt:lpstr>Plato. Meno (10/15)</vt:lpstr>
      <vt:lpstr>Plato. Meno (11/15)</vt:lpstr>
      <vt:lpstr>Plato. Meno (12/15)</vt:lpstr>
      <vt:lpstr>Plato. Meno (13/15)</vt:lpstr>
      <vt:lpstr>Plato. Meno (14/15)</vt:lpstr>
      <vt:lpstr>Plato. Meno (15/15)</vt:lpstr>
      <vt:lpstr>References</vt:lpstr>
      <vt:lpstr>Humanity and Integrity Ethics around the World</vt:lpstr>
      <vt:lpstr>Structure</vt:lpstr>
      <vt:lpstr>Prezentace aplikace PowerPoint</vt:lpstr>
      <vt:lpstr>Prezentace aplikace PowerPoint</vt:lpstr>
      <vt:lpstr>Prezentace aplikace PowerPoint</vt:lpstr>
      <vt:lpstr>Prezentace aplikace PowerPoint</vt:lpstr>
      <vt:lpstr>Prezentace aplikace PowerPoint</vt:lpstr>
      <vt:lpstr>Integrity</vt:lpstr>
      <vt:lpstr>Humanity – basic concepts</vt:lpstr>
      <vt:lpstr>Humanity is a possibility</vt:lpstr>
      <vt:lpstr>Person</vt:lpstr>
      <vt:lpstr>Etymology</vt:lpstr>
      <vt:lpstr>a nonpersonal being</vt:lpstr>
      <vt:lpstr>Person – value /virtue – world</vt:lpstr>
      <vt:lpstr>Boethius</vt:lpstr>
      <vt:lpstr>René Descartes / Cartesius (1596–1650)</vt:lpstr>
      <vt:lpstr>Thinking reed</vt:lpstr>
      <vt:lpstr>Thinking man – loving being</vt:lpstr>
      <vt:lpstr>Friedrich Nietzsche (1844-1900)</vt:lpstr>
      <vt:lpstr>Man as a problematic being </vt:lpstr>
      <vt:lpstr>Man is a disease of the eart. The overman is the meaning of the earth.</vt:lpstr>
      <vt:lpstr>Martin Heidegger (1889-1976)</vt:lpstr>
      <vt:lpstr>Jacques Derrida</vt:lpstr>
      <vt:lpstr>Ethics around the World</vt:lpstr>
      <vt:lpstr>Prezentace aplikace PowerPoint</vt:lpstr>
      <vt:lpstr>Confucianism</vt:lpstr>
      <vt:lpstr>Confucianism – Virtue  </vt:lpstr>
      <vt:lpstr>Confucianism – The „nine wishes“ </vt:lpstr>
      <vt:lpstr>Confucianism – Mencius – The most important 5 relations</vt:lpstr>
      <vt:lpstr>Hinduism – Implication for Ethics and Integrity</vt:lpstr>
      <vt:lpstr>Hinduism – Implication for Ethics and Integrity</vt:lpstr>
      <vt:lpstr>Islamic Ethics</vt:lpstr>
      <vt:lpstr>Islamic Ethics – Al Fārābī</vt:lpstr>
      <vt:lpstr>Islamic Ethics – Al Fārābī</vt:lpstr>
      <vt:lpstr>Islamic Ethics – Al Ghazzāli </vt:lpstr>
      <vt:lpstr>How does the difference in traditions affect our moral reasoning?</vt:lpstr>
      <vt:lpstr>Cultural Conflict or Dialog? Critiques.</vt:lpstr>
      <vt:lpstr>Cultural Conflict – or Dialog?</vt:lpstr>
      <vt:lpstr>Charter of Fundamental Rights of the European Union</vt:lpstr>
      <vt:lpstr>Charter of Fundamental Rights of the European Union</vt:lpstr>
      <vt:lpstr>Charter of Fundamental Rights of the European Union</vt:lpstr>
      <vt:lpstr>Charter of Fundamental Rights of the European Union</vt:lpstr>
      <vt:lpstr>Sources</vt:lpstr>
      <vt:lpstr>Bibliography</vt:lpstr>
      <vt:lpstr>Ethics in Education</vt:lpstr>
      <vt:lpstr>Theory of stages of moral development Lawrence Kohlberg</vt:lpstr>
      <vt:lpstr>Heinz's dilemma</vt:lpstr>
      <vt:lpstr>Heinz's dilemma</vt:lpstr>
      <vt:lpstr>Heinz's dilemma</vt:lpstr>
      <vt:lpstr>"The Three Metamorphoses" From "Thus spoke Zarathustra" by Friedrich Nietzsche </vt:lpstr>
      <vt:lpstr>"The Three Metamorphoses" From "Thus spoke Zarathustra" by Friedrich Nietzsche </vt:lpstr>
      <vt:lpstr>"The Three Metamorphoses" From "Thus spoke Zarathustra" by Friedrich Nietzsche </vt:lpstr>
      <vt:lpstr>"The Three Metamorphoses" From "Thus spoke Zarathustra" by Friedrich Nietzsche </vt:lpstr>
      <vt:lpstr>"The Three Metamorphoses" From "Thus spoke Zarathustra" by Friedrich Nietzsche </vt:lpstr>
      <vt:lpstr>Aims in Ethics in Education</vt:lpstr>
      <vt:lpstr>Inspirations for your Ethics in Education</vt:lpstr>
      <vt:lpstr>Compass: Manual for Human Rights Education with Young people  (Council of Europe)</vt:lpstr>
      <vt:lpstr>Compasito Manual on human rights education for children</vt:lpstr>
      <vt:lpstr>Compasito: Children’s developmental levels</vt:lpstr>
      <vt:lpstr>Children’s developmental level: 6 to 7 years olds:</vt:lpstr>
      <vt:lpstr>Children’s developmental level: 8 to 10 years olds:</vt:lpstr>
      <vt:lpstr>Children’s developmental level: 11 to 13 years olds:</vt:lpstr>
      <vt:lpstr>Prezentace aplikace PowerPoint</vt:lpstr>
      <vt:lpstr>Bibliography</vt:lpstr>
      <vt:lpstr>Bibliography</vt:lpstr>
      <vt:lpstr>Bibliography</vt:lpstr>
      <vt:lpstr>Sources</vt:lpstr>
      <vt:lpstr>Bibliography</vt:lpstr>
      <vt:lpstr>Bibliography</vt:lpstr>
      <vt:lpstr>Bibliography</vt:lpstr>
      <vt:lpstr>Bibliography</vt:lpstr>
      <vt:lpstr>Bibliography</vt:lpstr>
      <vt:lpstr>Bibliography</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Ing. Tomáš Lysenko-Chvíla</dc:creator>
  <cp:lastModifiedBy>Svobodová Zuzana PhDr. Ph.D.</cp:lastModifiedBy>
  <cp:revision>7</cp:revision>
  <dcterms:created xsi:type="dcterms:W3CDTF">2017-07-17T18:52:59Z</dcterms:created>
  <dcterms:modified xsi:type="dcterms:W3CDTF">2020-12-28T20:45:43Z</dcterms:modified>
</cp:coreProperties>
</file>