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 autoAdjust="0"/>
  </p:normalViewPr>
  <p:slideViewPr>
    <p:cSldViewPr snapToGrid="0">
      <p:cViewPr>
        <p:scale>
          <a:sx n="33" d="100"/>
          <a:sy n="33" d="100"/>
        </p:scale>
        <p:origin x="-2008" y="-69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48" y="1964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07.06.2021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07.06.2021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07.06.2021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07.06.2021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Wisdom</a:t>
            </a:r>
            <a:endParaRPr lang="cs-CZ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 fontScale="92500" lnSpcReduction="10000"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 err="1">
                <a:solidFill>
                  <a:schemeClr val="accent6">
                    <a:lumMod val="50000"/>
                  </a:schemeClr>
                </a:solidFill>
              </a:rPr>
              <a:t>Qohelet</a:t>
            </a: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500" dirty="0"/>
          </a:p>
          <a:p>
            <a:pPr marL="521528" indent="-521528">
              <a:buAutoNum type="arabicParenBoth"/>
            </a:pPr>
            <a:r>
              <a:rPr lang="en-GB" sz="2500" dirty="0"/>
              <a:t>Human life is full of contradictions. </a:t>
            </a:r>
            <a:r>
              <a:rPr lang="en-GB" sz="2500" b="1" dirty="0"/>
              <a:t>Everything is </a:t>
            </a:r>
            <a:r>
              <a:rPr lang="en-US" sz="2500" b="1" dirty="0"/>
              <a:t>momentary</a:t>
            </a:r>
            <a:r>
              <a:rPr lang="en-US" sz="2500" dirty="0"/>
              <a:t>, temporary, unstable, and therefore futile. Death steadfastly robs a man of everything he has </a:t>
            </a:r>
            <a:r>
              <a:rPr lang="en-US" sz="2500" dirty="0"/>
              <a:t>created</a:t>
            </a:r>
            <a:r>
              <a:rPr lang="cs-CZ" sz="2500" dirty="0"/>
              <a:t>  and</a:t>
            </a:r>
            <a:r>
              <a:rPr lang="en-US" sz="2500" dirty="0"/>
              <a:t> </a:t>
            </a:r>
            <a:r>
              <a:rPr lang="en-US" sz="2500" dirty="0"/>
              <a:t>accumulated, and </a:t>
            </a:r>
            <a:r>
              <a:rPr lang="en-GB" sz="2500" dirty="0"/>
              <a:t>destroys</a:t>
            </a:r>
            <a:r>
              <a:rPr lang="cs-CZ" sz="2500" dirty="0"/>
              <a:t> </a:t>
            </a:r>
            <a:r>
              <a:rPr lang="en-US" sz="2500" dirty="0"/>
              <a:t>all </a:t>
            </a:r>
            <a:r>
              <a:rPr lang="en-US" sz="2500" dirty="0"/>
              <a:t>his plans. Man's ultimate destiny is an uncertain and mysterious posthumous destiny</a:t>
            </a:r>
            <a:r>
              <a:rPr lang="en-US" sz="2500" dirty="0"/>
              <a:t>.</a:t>
            </a:r>
          </a:p>
          <a:p>
            <a:pPr marL="521528" indent="-521528">
              <a:buAutoNum type="arabicParenBoth"/>
            </a:pPr>
            <a:r>
              <a:rPr lang="en-US" sz="2500" dirty="0"/>
              <a:t>Only God, the lord of creation, who </a:t>
            </a:r>
            <a:r>
              <a:rPr lang="cs-CZ" sz="2500" dirty="0" err="1"/>
              <a:t>since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creation</a:t>
            </a:r>
            <a:r>
              <a:rPr lang="cs-CZ" sz="2500" dirty="0"/>
              <a:t> </a:t>
            </a:r>
            <a:r>
              <a:rPr lang="en-US" sz="2500" dirty="0"/>
              <a:t>has </a:t>
            </a:r>
            <a:r>
              <a:rPr lang="en-US" sz="2500" dirty="0"/>
              <a:t>firmly established the unchangeable order of events in the world, knows the meaning of life and </a:t>
            </a:r>
            <a:r>
              <a:rPr lang="en-US" sz="2500" dirty="0"/>
              <a:t>world</a:t>
            </a:r>
            <a:r>
              <a:rPr lang="cs-CZ" sz="2500" dirty="0"/>
              <a:t>,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meaning</a:t>
            </a:r>
            <a:r>
              <a:rPr lang="en-US" sz="2500" dirty="0"/>
              <a:t> </a:t>
            </a:r>
            <a:r>
              <a:rPr lang="en-US" sz="2500" dirty="0"/>
              <a:t>that is a mystery to man. The </a:t>
            </a:r>
            <a:r>
              <a:rPr lang="en-US" sz="2500" dirty="0"/>
              <a:t>only </a:t>
            </a:r>
            <a:r>
              <a:rPr lang="en-US" sz="2500" dirty="0"/>
              <a:t>wisdom is </a:t>
            </a:r>
            <a:r>
              <a:rPr lang="en-US" sz="2500" b="1" dirty="0"/>
              <a:t>to submit with fear to God's law</a:t>
            </a:r>
            <a:r>
              <a:rPr lang="en-US" sz="2500" dirty="0"/>
              <a:t>.</a:t>
            </a:r>
            <a:endParaRPr lang="cs-CZ" sz="2500" dirty="0"/>
          </a:p>
          <a:p>
            <a:pPr marL="521528" indent="-521528">
              <a:buAutoNum type="arabicParenBoth"/>
            </a:pPr>
            <a:r>
              <a:rPr lang="en-US" sz="2500" dirty="0"/>
              <a:t>Since man is subject to God </a:t>
            </a:r>
            <a:r>
              <a:rPr lang="cs-CZ" sz="2500" dirty="0" err="1"/>
              <a:t>with</a:t>
            </a:r>
            <a:r>
              <a:rPr lang="cs-CZ" sz="2500" dirty="0"/>
              <a:t> </a:t>
            </a:r>
            <a:r>
              <a:rPr lang="cs-CZ" sz="2500" dirty="0" err="1"/>
              <a:t>all</a:t>
            </a:r>
            <a:r>
              <a:rPr lang="cs-CZ" sz="2500" dirty="0"/>
              <a:t> </a:t>
            </a:r>
            <a:r>
              <a:rPr lang="en-US" sz="2500" dirty="0"/>
              <a:t>his </a:t>
            </a:r>
            <a:r>
              <a:rPr lang="en-US" sz="2500" dirty="0"/>
              <a:t>being and cannot understand his plans </a:t>
            </a:r>
            <a:r>
              <a:rPr lang="en-US" sz="2500" dirty="0"/>
              <a:t>or </a:t>
            </a:r>
            <a:r>
              <a:rPr lang="en-US" sz="2500" dirty="0"/>
              <a:t>the </a:t>
            </a:r>
            <a:r>
              <a:rPr lang="en-US" sz="2500" dirty="0"/>
              <a:t>afterlife, </a:t>
            </a:r>
            <a:r>
              <a:rPr lang="en-US" sz="2500" dirty="0"/>
              <a:t>he must </a:t>
            </a:r>
            <a:r>
              <a:rPr lang="en-US" sz="2500" b="1" dirty="0"/>
              <a:t>accept life and God's gifts</a:t>
            </a:r>
            <a:r>
              <a:rPr lang="en-US" sz="2500" dirty="0"/>
              <a:t> as he receives them, but knowing that one day he must appear before God's judgment</a:t>
            </a:r>
            <a:r>
              <a:rPr lang="en-US" sz="2500" dirty="0"/>
              <a:t>.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dirty="0"/>
              <a:t>(</a:t>
            </a:r>
            <a:r>
              <a:rPr lang="cs-CZ" sz="2500" dirty="0"/>
              <a:t>Source: Jozef </a:t>
            </a:r>
            <a:r>
              <a:rPr lang="en-GB" sz="2500" dirty="0" err="1"/>
              <a:t>Heriban</a:t>
            </a:r>
            <a:r>
              <a:rPr lang="en-GB" sz="2500" dirty="0"/>
              <a:t>) </a:t>
            </a:r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181898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cs-CZ" sz="2500" b="1" dirty="0">
                <a:solidFill>
                  <a:schemeClr val="accent6">
                    <a:lumMod val="50000"/>
                  </a:schemeClr>
                </a:solidFill>
              </a:rPr>
              <a:t>Job</a:t>
            </a:r>
          </a:p>
          <a:p>
            <a:pPr marL="0" indent="0">
              <a:buNone/>
            </a:pPr>
            <a:endParaRPr lang="en-GB" sz="2500" b="1" dirty="0"/>
          </a:p>
          <a:p>
            <a:pPr marL="0" indent="0">
              <a:buNone/>
            </a:pPr>
            <a:r>
              <a:rPr lang="cs-CZ" sz="2500" b="1" dirty="0" err="1"/>
              <a:t>Date</a:t>
            </a:r>
            <a:r>
              <a:rPr lang="en-GB" sz="2500" b="1" dirty="0"/>
              <a:t>: </a:t>
            </a:r>
            <a:r>
              <a:rPr lang="cs-CZ" sz="2500" dirty="0" err="1"/>
              <a:t>after</a:t>
            </a:r>
            <a:r>
              <a:rPr lang="cs-CZ" sz="2500" dirty="0"/>
              <a:t> exile, </a:t>
            </a:r>
            <a:r>
              <a:rPr lang="cs-CZ" sz="2500" dirty="0" err="1"/>
              <a:t>before</a:t>
            </a:r>
            <a:r>
              <a:rPr lang="cs-CZ" sz="2500" dirty="0"/>
              <a:t> 200 </a:t>
            </a:r>
            <a:r>
              <a:rPr lang="en-GB" sz="2500" dirty="0"/>
              <a:t>BC </a:t>
            </a:r>
          </a:p>
          <a:p>
            <a:pPr marL="0" indent="0">
              <a:buNone/>
            </a:pPr>
            <a:r>
              <a:rPr lang="en-GB" sz="2500" dirty="0"/>
              <a:t>(Thought the character is mentioned already in </a:t>
            </a:r>
            <a:r>
              <a:rPr lang="en-GB" sz="2500" dirty="0" err="1"/>
              <a:t>Ezechiel</a:t>
            </a:r>
            <a:r>
              <a:rPr lang="en-GB" sz="2500" dirty="0"/>
              <a:t>) 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Author: </a:t>
            </a:r>
            <a:r>
              <a:rPr lang="cs-CZ" sz="2500" dirty="0" err="1"/>
              <a:t>unknown</a:t>
            </a:r>
            <a:r>
              <a:rPr lang="cs-CZ" sz="2500" dirty="0"/>
              <a:t> </a:t>
            </a:r>
            <a:endParaRPr lang="cs-CZ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Language: </a:t>
            </a:r>
            <a:r>
              <a:rPr lang="en-GB" sz="2500" dirty="0"/>
              <a:t>Hebrew </a:t>
            </a:r>
            <a:endParaRPr lang="cs-CZ" sz="2500" dirty="0"/>
          </a:p>
          <a:p>
            <a:pPr marL="0" indent="0">
              <a:buNone/>
            </a:pPr>
            <a:r>
              <a:rPr lang="cs-CZ" sz="2500" dirty="0" err="1"/>
              <a:t>One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most </a:t>
            </a:r>
            <a:r>
              <a:rPr lang="cs-CZ" sz="2500" dirty="0" err="1"/>
              <a:t>difficult</a:t>
            </a:r>
            <a:r>
              <a:rPr lang="cs-CZ" sz="2500" dirty="0"/>
              <a:t>,</a:t>
            </a:r>
            <a:r>
              <a:rPr lang="cs-CZ" sz="2500" dirty="0"/>
              <a:t> </a:t>
            </a:r>
            <a:r>
              <a:rPr lang="cs-CZ" sz="2500" dirty="0" err="1"/>
              <a:t>poetic</a:t>
            </a:r>
            <a:r>
              <a:rPr lang="cs-CZ" sz="2500" dirty="0"/>
              <a:t> and </a:t>
            </a:r>
            <a:r>
              <a:rPr lang="cs-CZ" sz="2500" dirty="0" err="1"/>
              <a:t>beautiful</a:t>
            </a:r>
            <a:r>
              <a:rPr lang="cs-CZ" sz="2500" dirty="0"/>
              <a:t> </a:t>
            </a:r>
            <a:r>
              <a:rPr lang="cs-CZ" sz="2500" dirty="0" err="1"/>
              <a:t>examples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Hebrew</a:t>
            </a:r>
            <a:r>
              <a:rPr lang="cs-CZ" sz="2500" dirty="0"/>
              <a:t> </a:t>
            </a:r>
            <a:r>
              <a:rPr lang="cs-CZ" sz="2500" dirty="0" err="1"/>
              <a:t>language</a:t>
            </a:r>
            <a:r>
              <a:rPr lang="cs-CZ" sz="2500" dirty="0"/>
              <a:t> 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58223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cs-CZ" sz="2500" b="1" dirty="0">
                <a:solidFill>
                  <a:schemeClr val="accent6">
                    <a:lumMod val="50000"/>
                  </a:schemeClr>
                </a:solidFill>
              </a:rPr>
              <a:t>Job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en-GB" sz="2500" b="1" dirty="0"/>
              <a:t>Structure</a:t>
            </a:r>
          </a:p>
          <a:p>
            <a:pPr marL="0" indent="0">
              <a:buNone/>
            </a:pPr>
            <a:r>
              <a:rPr lang="it-IT" sz="2500" dirty="0"/>
              <a:t>1-2 		Prologue (in prose)</a:t>
            </a:r>
          </a:p>
          <a:p>
            <a:pPr marL="0" indent="0">
              <a:buNone/>
            </a:pPr>
            <a:r>
              <a:rPr lang="en-GB" sz="2500" dirty="0"/>
              <a:t>3-14		First cycle of dialogues</a:t>
            </a:r>
          </a:p>
          <a:p>
            <a:pPr marL="0" indent="0">
              <a:buNone/>
            </a:pPr>
            <a:r>
              <a:rPr lang="en-GB" sz="2500" dirty="0"/>
              <a:t>15-21 		Second cycle of dialogues </a:t>
            </a:r>
          </a:p>
          <a:p>
            <a:pPr marL="0" indent="0">
              <a:buNone/>
            </a:pPr>
            <a:r>
              <a:rPr lang="en-GB" sz="2500" dirty="0"/>
              <a:t>22-27 		Third cycle of dialogues </a:t>
            </a:r>
          </a:p>
          <a:p>
            <a:pPr marL="0" indent="0">
              <a:buNone/>
            </a:pPr>
            <a:r>
              <a:rPr lang="en-GB" sz="2500" dirty="0"/>
              <a:t>28 		Praise of wisdom </a:t>
            </a:r>
          </a:p>
          <a:p>
            <a:pPr marL="0" indent="0">
              <a:buNone/>
            </a:pPr>
            <a:r>
              <a:rPr lang="en-GB" sz="2500" dirty="0"/>
              <a:t>29-31 		Final speech of Job </a:t>
            </a:r>
          </a:p>
          <a:p>
            <a:pPr marL="0" indent="0">
              <a:buNone/>
            </a:pPr>
            <a:r>
              <a:rPr lang="en-GB" sz="2500" dirty="0"/>
              <a:t>32-37 		</a:t>
            </a:r>
            <a:r>
              <a:rPr lang="en-GB" sz="2500" dirty="0" err="1"/>
              <a:t>Elihu’s</a:t>
            </a:r>
            <a:r>
              <a:rPr lang="en-GB" sz="2500" dirty="0"/>
              <a:t> speeches </a:t>
            </a:r>
          </a:p>
          <a:p>
            <a:pPr marL="0" indent="0">
              <a:buNone/>
            </a:pPr>
            <a:r>
              <a:rPr lang="en-GB" sz="2500" dirty="0"/>
              <a:t>38:1-42:9 	Two God’s speeches and Job’s reaction </a:t>
            </a:r>
          </a:p>
          <a:p>
            <a:pPr marL="0" indent="0">
              <a:buNone/>
            </a:pPr>
            <a:r>
              <a:rPr lang="en-GB" sz="2500" dirty="0"/>
              <a:t>42:10-17 	Epilogue (in prose) 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83845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Job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500" dirty="0"/>
          </a:p>
          <a:p>
            <a:pPr>
              <a:buFontTx/>
              <a:buChar char="-"/>
            </a:pPr>
            <a:r>
              <a:rPr lang="en-GB" sz="2500" b="1" dirty="0"/>
              <a:t>Prose vs. poetry </a:t>
            </a:r>
            <a:r>
              <a:rPr lang="en-GB" sz="2500" dirty="0"/>
              <a:t>– the Prologue and Epilogue are written in prose, the rest (dialogues and speeches) in poetry. Does it say something about the history of the book? </a:t>
            </a:r>
          </a:p>
          <a:p>
            <a:pPr>
              <a:buFontTx/>
              <a:buChar char="-"/>
            </a:pPr>
            <a:r>
              <a:rPr lang="en-GB" sz="2500" dirty="0"/>
              <a:t>The main theme is the undeserved (or rather undeservedly harsh) </a:t>
            </a:r>
            <a:r>
              <a:rPr lang="en-GB" sz="2500" b="1" dirty="0"/>
              <a:t>suffering of man </a:t>
            </a:r>
            <a:r>
              <a:rPr lang="en-GB" sz="2500" dirty="0"/>
              <a:t>and – in light of this – the meaning of life. </a:t>
            </a:r>
          </a:p>
          <a:p>
            <a:pPr>
              <a:buFontTx/>
              <a:buChar char="-"/>
            </a:pPr>
            <a:r>
              <a:rPr lang="en-GB" sz="2500" dirty="0"/>
              <a:t>There are </a:t>
            </a:r>
            <a:r>
              <a:rPr lang="en-GB" sz="2500" b="1" dirty="0"/>
              <a:t>several points of view</a:t>
            </a:r>
            <a:r>
              <a:rPr lang="en-GB" sz="2500" dirty="0"/>
              <a:t> of the problem: Job’s self-defending position; his friend’s traditional position; </a:t>
            </a:r>
            <a:r>
              <a:rPr lang="en-GB" sz="2500" dirty="0" err="1"/>
              <a:t>Elihu’s</a:t>
            </a:r>
            <a:r>
              <a:rPr lang="en-GB" sz="2500" dirty="0"/>
              <a:t> position; God’s point of view.  </a:t>
            </a:r>
          </a:p>
          <a:p>
            <a:pPr>
              <a:buFontTx/>
              <a:buChar char="-"/>
            </a:pPr>
            <a:r>
              <a:rPr lang="en-GB" sz="2500" dirty="0"/>
              <a:t>The </a:t>
            </a:r>
            <a:r>
              <a:rPr lang="en-GB" sz="2500" b="1" dirty="0"/>
              <a:t>final answer of God</a:t>
            </a:r>
            <a:r>
              <a:rPr lang="en-GB" sz="2500" dirty="0"/>
              <a:t>: Man is not able to understand the creation, and its meaning. On the other hand, man can use the suffering to get closer to God. </a:t>
            </a:r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31206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Wisdom of Solomon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2500" b="1" dirty="0"/>
          </a:p>
          <a:p>
            <a:pPr marL="0" indent="0">
              <a:buNone/>
            </a:pPr>
            <a:r>
              <a:rPr lang="en-GB" sz="2500" b="1" dirty="0"/>
              <a:t>Title: 	</a:t>
            </a:r>
            <a:r>
              <a:rPr lang="en-GB" sz="2500" dirty="0"/>
              <a:t>Greek: </a:t>
            </a:r>
            <a:r>
              <a:rPr lang="el-GR" sz="2500" dirty="0"/>
              <a:t>Σοφια </a:t>
            </a:r>
            <a:r>
              <a:rPr lang="el-GR" sz="2500" dirty="0"/>
              <a:t>Σαλωμωνος</a:t>
            </a:r>
            <a:r>
              <a:rPr lang="en-GB" sz="2500" dirty="0"/>
              <a:t> (Wisdom of Solomon) </a:t>
            </a:r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sz="2500" dirty="0"/>
              <a:t>Latin: Liber </a:t>
            </a:r>
            <a:r>
              <a:rPr lang="en-GB" sz="2500" dirty="0" err="1"/>
              <a:t>sapientiae</a:t>
            </a:r>
            <a:r>
              <a:rPr lang="en-GB" sz="2500" dirty="0"/>
              <a:t> (Book of Wisdom) </a:t>
            </a:r>
          </a:p>
          <a:p>
            <a:pPr marL="0" indent="0">
              <a:buNone/>
            </a:pPr>
            <a:endParaRPr lang="en-GB" sz="2500" b="1" dirty="0"/>
          </a:p>
          <a:p>
            <a:pPr marL="0" indent="0">
              <a:buNone/>
            </a:pPr>
            <a:r>
              <a:rPr lang="cs-CZ" sz="2500" b="1" dirty="0" err="1"/>
              <a:t>Date</a:t>
            </a:r>
            <a:r>
              <a:rPr lang="en-GB" sz="2500" b="1" dirty="0"/>
              <a:t>: </a:t>
            </a:r>
            <a:r>
              <a:rPr lang="en-GB" sz="2500" dirty="0"/>
              <a:t>80-30 BC </a:t>
            </a:r>
          </a:p>
          <a:p>
            <a:pPr marL="0" indent="0">
              <a:buNone/>
            </a:pPr>
            <a:r>
              <a:rPr lang="en-GB" sz="2500" dirty="0"/>
              <a:t>(Some scholars affirm its origin AD) 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Author: 	</a:t>
            </a:r>
            <a:r>
              <a:rPr lang="en-GB" sz="2500" dirty="0"/>
              <a:t>Solomon (traditionally) </a:t>
            </a:r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sz="2500" dirty="0"/>
              <a:t>	a Hellenistic Jew in Alexandria </a:t>
            </a:r>
            <a:endParaRPr lang="cs-CZ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Language: </a:t>
            </a:r>
            <a:r>
              <a:rPr lang="en-GB" sz="2500" dirty="0"/>
              <a:t>Greek </a:t>
            </a:r>
            <a:endParaRPr lang="cs-CZ" sz="2500" dirty="0"/>
          </a:p>
          <a:p>
            <a:pPr marL="0" indent="0">
              <a:buNone/>
            </a:pPr>
            <a:r>
              <a:rPr lang="en-GB" sz="2500" dirty="0"/>
              <a:t>The most beautiful example of OT Greek 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05641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Wisdom of Solomon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en-GB" sz="2500" b="1" dirty="0"/>
              <a:t>Structure</a:t>
            </a:r>
          </a:p>
          <a:p>
            <a:pPr marL="0" indent="0">
              <a:buNone/>
            </a:pPr>
            <a:r>
              <a:rPr lang="it-IT" sz="2500" dirty="0"/>
              <a:t>1-5 	Wisdom and retribution (wisdom as a virtue) </a:t>
            </a:r>
          </a:p>
          <a:p>
            <a:pPr marL="1023137" indent="-1023137">
              <a:buNone/>
            </a:pPr>
            <a:r>
              <a:rPr lang="it-IT" sz="2500" dirty="0"/>
              <a:t>6-9 	Praise and nature of wisdom, how to get ‘her’ (</a:t>
            </a:r>
            <a:r>
              <a:rPr lang="it-IT" sz="2500" dirty="0"/>
              <a:t>W</a:t>
            </a:r>
            <a:r>
              <a:rPr lang="it-IT" sz="2500" dirty="0"/>
              <a:t>isdom is a mediator between God and humanity) </a:t>
            </a:r>
          </a:p>
          <a:p>
            <a:pPr marL="1023137" indent="-1023137">
              <a:buNone/>
            </a:pPr>
            <a:r>
              <a:rPr lang="it-IT" sz="2500" dirty="0"/>
              <a:t>10-19 	God’s wisdom in history of Israel (esp. in getting out of Egypt) (wisdom as a means of God’s providence in history of Israel) </a:t>
            </a:r>
          </a:p>
        </p:txBody>
      </p:sp>
    </p:spTree>
    <p:extLst>
      <p:ext uri="{BB962C8B-B14F-4D97-AF65-F5344CB8AC3E}">
        <p14:creationId xmlns:p14="http://schemas.microsoft.com/office/powerpoint/2010/main" val="179886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Wisdom of Solomon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sz="2500" dirty="0"/>
              <a:t>An example of </a:t>
            </a:r>
            <a:r>
              <a:rPr lang="en-GB" sz="2500" b="1" dirty="0"/>
              <a:t>intercultural dialogue </a:t>
            </a:r>
            <a:r>
              <a:rPr lang="en-GB" sz="2500" dirty="0"/>
              <a:t>between Judaism and Hellenism</a:t>
            </a:r>
          </a:p>
          <a:p>
            <a:pPr>
              <a:buFontTx/>
              <a:buChar char="-"/>
            </a:pPr>
            <a:r>
              <a:rPr lang="en-GB" sz="2500" b="1" dirty="0"/>
              <a:t>Revision of established values </a:t>
            </a:r>
            <a:r>
              <a:rPr lang="en-GB" sz="2500" dirty="0"/>
              <a:t>vis </a:t>
            </a:r>
            <a:r>
              <a:rPr lang="it-IT" sz="2500" dirty="0"/>
              <a:t>à vis </a:t>
            </a:r>
            <a:r>
              <a:rPr lang="en-GB" sz="2500" dirty="0"/>
              <a:t>belief in afterlife (resurrection) </a:t>
            </a:r>
          </a:p>
          <a:p>
            <a:pPr>
              <a:buFontTx/>
              <a:buChar char="-"/>
            </a:pPr>
            <a:r>
              <a:rPr lang="en-GB" sz="2500" dirty="0"/>
              <a:t>Almost allegorical interpretation (</a:t>
            </a:r>
            <a:r>
              <a:rPr lang="en-GB" sz="2500" i="1" dirty="0" err="1"/>
              <a:t>relectura</a:t>
            </a:r>
            <a:r>
              <a:rPr lang="en-GB" sz="2500" dirty="0"/>
              <a:t>) of Old Testament tradition (exodus from Egypt) </a:t>
            </a:r>
          </a:p>
          <a:p>
            <a:pPr>
              <a:buFontTx/>
              <a:buChar char="-"/>
            </a:pPr>
            <a:r>
              <a:rPr lang="en-GB" sz="2500" b="1" dirty="0"/>
              <a:t>Wisdom as mediator</a:t>
            </a:r>
            <a:r>
              <a:rPr lang="en-GB" sz="2500" dirty="0"/>
              <a:t> between man a God, the highest gift God can give a man. </a:t>
            </a:r>
          </a:p>
          <a:p>
            <a:pPr>
              <a:buFontTx/>
              <a:buChar char="-"/>
            </a:pPr>
            <a:endParaRPr lang="en-GB" sz="2500" dirty="0"/>
          </a:p>
          <a:p>
            <a:pPr>
              <a:buFontTx/>
              <a:buChar char="-"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89286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dirty="0"/>
              <a:t>Wisdom</a:t>
            </a:r>
            <a:r>
              <a:rPr lang="cs-CZ" sz="2500" dirty="0"/>
              <a:t>: </a:t>
            </a:r>
          </a:p>
          <a:p>
            <a:pPr>
              <a:buFontTx/>
              <a:buChar char="-"/>
            </a:pPr>
            <a:r>
              <a:rPr lang="en-GB" sz="2500" dirty="0"/>
              <a:t>What is a ‘wise life’? </a:t>
            </a:r>
          </a:p>
          <a:p>
            <a:pPr>
              <a:buFontTx/>
              <a:buChar char="-"/>
            </a:pPr>
            <a:r>
              <a:rPr lang="en-GB" sz="2500" dirty="0"/>
              <a:t>Focuses on the real, daily life of man </a:t>
            </a:r>
          </a:p>
          <a:p>
            <a:pPr>
              <a:buFontTx/>
              <a:buChar char="-"/>
            </a:pPr>
            <a:r>
              <a:rPr lang="en-GB" sz="2500" dirty="0"/>
              <a:t>History of salvation is pushed to background, </a:t>
            </a:r>
            <a:r>
              <a:rPr lang="cs-CZ" sz="2500" dirty="0" err="1"/>
              <a:t>God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creator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world</a:t>
            </a:r>
            <a:r>
              <a:rPr lang="cs-CZ" sz="2500" dirty="0"/>
              <a:t> </a:t>
            </a:r>
            <a:r>
              <a:rPr lang="en-GB" sz="2500" dirty="0"/>
              <a:t>is brought to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foreground</a:t>
            </a:r>
            <a:r>
              <a:rPr lang="cs-CZ" sz="2500" dirty="0"/>
              <a:t> </a:t>
            </a:r>
          </a:p>
          <a:p>
            <a:pPr>
              <a:buFontTx/>
              <a:buChar char="-"/>
            </a:pPr>
            <a:endParaRPr lang="cs-CZ" sz="2500" dirty="0"/>
          </a:p>
          <a:p>
            <a:pPr>
              <a:buFontTx/>
              <a:buChar char="-"/>
            </a:pPr>
            <a:endParaRPr lang="cs-CZ" sz="2500" dirty="0"/>
          </a:p>
        </p:txBody>
      </p:sp>
      <p:sp>
        <p:nvSpPr>
          <p:cNvPr id="16" name="Obdélník 15"/>
          <p:cNvSpPr/>
          <p:nvPr/>
        </p:nvSpPr>
        <p:spPr>
          <a:xfrm>
            <a:off x="1085887" y="4371114"/>
            <a:ext cx="3334511" cy="1950067"/>
          </a:xfrm>
          <a:prstGeom prst="rect">
            <a:avLst/>
          </a:prstGeom>
          <a:solidFill>
            <a:srgbClr val="FAE7C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 err="1">
                <a:solidFill>
                  <a:schemeClr val="tx1"/>
                </a:solidFill>
              </a:rPr>
              <a:t>Scholarly</a:t>
            </a:r>
            <a:endParaRPr lang="cs-CZ" sz="2500" b="1" dirty="0">
              <a:solidFill>
                <a:schemeClr val="tx1"/>
              </a:solidFill>
            </a:endParaRPr>
          </a:p>
          <a:p>
            <a:pPr algn="ctr"/>
            <a:r>
              <a:rPr lang="cs-CZ" sz="2500" dirty="0" err="1">
                <a:solidFill>
                  <a:schemeClr val="tx1"/>
                </a:solidFill>
              </a:rPr>
              <a:t>They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  <a:r>
              <a:rPr lang="cs-CZ" sz="2500" dirty="0" err="1">
                <a:solidFill>
                  <a:schemeClr val="tx1"/>
                </a:solidFill>
              </a:rPr>
              <a:t>teach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  <a:r>
              <a:rPr lang="cs-CZ" sz="2500" dirty="0" err="1">
                <a:solidFill>
                  <a:schemeClr val="tx1"/>
                </a:solidFill>
              </a:rPr>
              <a:t>how</a:t>
            </a:r>
            <a:r>
              <a:rPr lang="cs-CZ" sz="2500" dirty="0">
                <a:solidFill>
                  <a:schemeClr val="tx1"/>
                </a:solidFill>
              </a:rPr>
              <a:t> to live</a:t>
            </a:r>
          </a:p>
          <a:p>
            <a:pPr algn="ctr"/>
            <a:endParaRPr lang="cs-CZ" sz="2500" dirty="0">
              <a:solidFill>
                <a:schemeClr val="tx1"/>
              </a:solidFill>
            </a:endParaRPr>
          </a:p>
          <a:p>
            <a:pPr marL="1021326" indent="-391146">
              <a:buFont typeface="Arial" panose="020B0604020202020204" pitchFamily="34" charset="0"/>
              <a:buChar char="•"/>
            </a:pPr>
            <a:r>
              <a:rPr lang="cs-CZ" sz="2500" dirty="0" err="1">
                <a:solidFill>
                  <a:schemeClr val="tx1"/>
                </a:solidFill>
              </a:rPr>
              <a:t>Proverbs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</a:p>
          <a:p>
            <a:pPr marL="1021326" indent="-391146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Ben </a:t>
            </a:r>
            <a:r>
              <a:rPr lang="cs-CZ" sz="2500" dirty="0" err="1">
                <a:solidFill>
                  <a:schemeClr val="tx1"/>
                </a:solidFill>
              </a:rPr>
              <a:t>Sirach</a:t>
            </a:r>
            <a:endParaRPr lang="cs-CZ" sz="2500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946678" y="4335737"/>
            <a:ext cx="3621002" cy="2620581"/>
          </a:xfrm>
          <a:prstGeom prst="rect">
            <a:avLst/>
          </a:prstGeom>
          <a:solidFill>
            <a:srgbClr val="FAE7C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 err="1">
                <a:solidFill>
                  <a:schemeClr val="tx1"/>
                </a:solidFill>
              </a:rPr>
              <a:t>Speculative</a:t>
            </a:r>
            <a:endParaRPr lang="cs-CZ" sz="2500" b="1" dirty="0">
              <a:solidFill>
                <a:schemeClr val="tx1"/>
              </a:solidFill>
            </a:endParaRPr>
          </a:p>
          <a:p>
            <a:pPr algn="ctr"/>
            <a:r>
              <a:rPr lang="cs-CZ" sz="2500" dirty="0" err="1">
                <a:solidFill>
                  <a:schemeClr val="tx1"/>
                </a:solidFill>
              </a:rPr>
              <a:t>They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  <a:r>
              <a:rPr lang="cs-CZ" sz="2500" dirty="0" err="1">
                <a:solidFill>
                  <a:schemeClr val="tx1"/>
                </a:solidFill>
              </a:rPr>
              <a:t>question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  <a:br>
              <a:rPr lang="cs-CZ" sz="2500" dirty="0">
                <a:solidFill>
                  <a:schemeClr val="tx1"/>
                </a:solidFill>
              </a:rPr>
            </a:br>
            <a:r>
              <a:rPr lang="cs-CZ" sz="2500" dirty="0" err="1">
                <a:solidFill>
                  <a:schemeClr val="tx1"/>
                </a:solidFill>
              </a:rPr>
              <a:t>what</a:t>
            </a:r>
            <a:r>
              <a:rPr lang="cs-CZ" sz="2500" dirty="0">
                <a:solidFill>
                  <a:schemeClr val="tx1"/>
                </a:solidFill>
              </a:rPr>
              <a:t> has </a:t>
            </a:r>
            <a:r>
              <a:rPr lang="cs-CZ" sz="2500" dirty="0" err="1">
                <a:solidFill>
                  <a:schemeClr val="tx1"/>
                </a:solidFill>
              </a:rPr>
              <a:t>been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  <a:r>
              <a:rPr lang="cs-CZ" sz="2500" dirty="0" err="1">
                <a:solidFill>
                  <a:schemeClr val="tx1"/>
                </a:solidFill>
              </a:rPr>
              <a:t>learnt</a:t>
            </a:r>
            <a:endParaRPr lang="cs-CZ" sz="2500" dirty="0">
              <a:solidFill>
                <a:schemeClr val="tx1"/>
              </a:solidFill>
            </a:endParaRPr>
          </a:p>
          <a:p>
            <a:pPr algn="ctr"/>
            <a:endParaRPr lang="cs-CZ" sz="2500" dirty="0">
              <a:solidFill>
                <a:schemeClr val="tx1"/>
              </a:solidFill>
            </a:endParaRP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cs-CZ" sz="2500" dirty="0">
                <a:solidFill>
                  <a:schemeClr val="tx1"/>
                </a:solidFill>
              </a:rPr>
              <a:t>Job 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cs-CZ" sz="2500" dirty="0" err="1">
                <a:solidFill>
                  <a:schemeClr val="tx1"/>
                </a:solidFill>
              </a:rPr>
              <a:t>Qohelet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</a:p>
          <a:p>
            <a:pPr marL="391146" indent="-391146">
              <a:buFont typeface="Arial" panose="020B0604020202020204" pitchFamily="34" charset="0"/>
              <a:buChar char="•"/>
            </a:pPr>
            <a:r>
              <a:rPr lang="cs-CZ" sz="2500" dirty="0" err="1">
                <a:solidFill>
                  <a:schemeClr val="tx1"/>
                </a:solidFill>
              </a:rPr>
              <a:t>Wisdom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  <a:r>
              <a:rPr lang="cs-CZ" sz="2500" dirty="0" err="1">
                <a:solidFill>
                  <a:schemeClr val="tx1"/>
                </a:solidFill>
              </a:rPr>
              <a:t>of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  <a:r>
              <a:rPr lang="cs-CZ" sz="2500" dirty="0" err="1">
                <a:solidFill>
                  <a:schemeClr val="tx1"/>
                </a:solidFill>
              </a:rPr>
              <a:t>Solomon</a:t>
            </a:r>
            <a:r>
              <a:rPr lang="cs-CZ" sz="2500" dirty="0">
                <a:solidFill>
                  <a:schemeClr val="tx1"/>
                </a:solidFill>
              </a:rPr>
              <a:t> </a:t>
            </a:r>
            <a:endParaRPr lang="cs-CZ" sz="2500" dirty="0">
              <a:solidFill>
                <a:schemeClr val="tx1"/>
              </a:solidFill>
            </a:endParaRPr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4504606" y="4115669"/>
            <a:ext cx="1178931" cy="101462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5931721" y="4115669"/>
            <a:ext cx="930748" cy="85584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4588816" y="3640596"/>
            <a:ext cx="3005069" cy="490045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r>
              <a:rPr lang="cs-CZ" sz="2500" b="1" dirty="0" err="1"/>
              <a:t>Books</a:t>
            </a:r>
            <a:r>
              <a:rPr lang="cs-CZ" sz="2500" b="1" dirty="0"/>
              <a:t> </a:t>
            </a:r>
            <a:r>
              <a:rPr lang="cs-CZ" sz="2500" b="1" dirty="0" err="1"/>
              <a:t>of</a:t>
            </a:r>
            <a:r>
              <a:rPr lang="cs-CZ" sz="2500" b="1" dirty="0"/>
              <a:t> </a:t>
            </a:r>
            <a:r>
              <a:rPr lang="cs-CZ" sz="2500" b="1" dirty="0" err="1"/>
              <a:t>Wisdom</a:t>
            </a:r>
            <a:r>
              <a:rPr lang="cs-CZ" sz="25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301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cs-CZ" sz="2500" b="1" dirty="0" err="1">
                <a:solidFill>
                  <a:schemeClr val="accent6">
                    <a:lumMod val="50000"/>
                  </a:schemeClr>
                </a:solidFill>
              </a:rPr>
              <a:t>Proverbs</a:t>
            </a:r>
            <a:r>
              <a:rPr lang="cs-CZ" sz="25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2500" b="1" dirty="0" err="1"/>
              <a:t>Date</a:t>
            </a:r>
            <a:r>
              <a:rPr lang="en-GB" sz="2500" b="1" dirty="0"/>
              <a:t>: </a:t>
            </a:r>
            <a:r>
              <a:rPr lang="en-GB" sz="2500" dirty="0"/>
              <a:t>4</a:t>
            </a:r>
            <a:r>
              <a:rPr lang="en-GB" sz="2500" baseline="30000" dirty="0"/>
              <a:t>th</a:t>
            </a:r>
            <a:r>
              <a:rPr lang="en-GB" sz="2500" dirty="0"/>
              <a:t> century BC </a:t>
            </a:r>
          </a:p>
          <a:p>
            <a:pPr marL="0" indent="0">
              <a:buNone/>
            </a:pPr>
            <a:r>
              <a:rPr lang="en-GB" sz="2500" dirty="0"/>
              <a:t>(though individual collections and/or proverbs might be much older, even from monarchical times)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Author: </a:t>
            </a:r>
            <a:r>
              <a:rPr lang="cs-CZ" sz="2500" dirty="0" err="1"/>
              <a:t>Solomon</a:t>
            </a:r>
            <a:r>
              <a:rPr lang="cs-CZ" sz="2500" dirty="0"/>
              <a:t> (</a:t>
            </a:r>
            <a:r>
              <a:rPr lang="cs-CZ" sz="2500" dirty="0" err="1"/>
              <a:t>traditionally</a:t>
            </a:r>
            <a:r>
              <a:rPr lang="cs-CZ" sz="2500" dirty="0"/>
              <a:t>) </a:t>
            </a:r>
            <a:endParaRPr lang="cs-CZ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Language: </a:t>
            </a:r>
            <a:r>
              <a:rPr lang="en-GB" sz="2500" dirty="0"/>
              <a:t>Hebrew 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61849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 fontScale="92500" lnSpcReduction="10000"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cs-CZ" sz="2500" b="1" dirty="0" err="1">
                <a:solidFill>
                  <a:schemeClr val="accent6">
                    <a:lumMod val="50000"/>
                  </a:schemeClr>
                </a:solidFill>
              </a:rPr>
              <a:t>Proverbs</a:t>
            </a:r>
            <a:r>
              <a:rPr lang="cs-CZ" sz="25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en-GB" sz="2500" b="1" dirty="0"/>
              <a:t>Structure</a:t>
            </a:r>
          </a:p>
          <a:p>
            <a:pPr marL="0" indent="0">
              <a:buNone/>
            </a:pPr>
            <a:r>
              <a:rPr lang="en-GB" sz="2500" dirty="0"/>
              <a:t>The book consists of 9 separate collections of proverbs and sayings. 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dirty="0"/>
              <a:t>1-9 		Introduction </a:t>
            </a:r>
          </a:p>
          <a:p>
            <a:pPr marL="0" indent="0">
              <a:buNone/>
            </a:pPr>
            <a:r>
              <a:rPr lang="en-GB" sz="2500" dirty="0"/>
              <a:t>10:1-22:16	1</a:t>
            </a:r>
            <a:r>
              <a:rPr lang="en-GB" sz="2500" baseline="30000" dirty="0"/>
              <a:t>st</a:t>
            </a:r>
            <a:r>
              <a:rPr lang="en-GB" sz="2500" dirty="0"/>
              <a:t> collection of Solomon’s proverbs </a:t>
            </a:r>
          </a:p>
          <a:p>
            <a:pPr marL="0" indent="0">
              <a:buNone/>
            </a:pPr>
            <a:r>
              <a:rPr lang="en-GB" sz="2500" dirty="0"/>
              <a:t>22:17-24:22	Sayings of wise men </a:t>
            </a:r>
          </a:p>
          <a:p>
            <a:pPr marL="0" indent="0">
              <a:buNone/>
            </a:pPr>
            <a:r>
              <a:rPr lang="en-GB" sz="2500" dirty="0"/>
              <a:t>24:23-34 	Five sayings against partiality in tribunals </a:t>
            </a:r>
          </a:p>
          <a:p>
            <a:pPr marL="2147681" indent="-2147681">
              <a:buNone/>
            </a:pPr>
            <a:r>
              <a:rPr lang="en-GB" sz="2500" dirty="0"/>
              <a:t>25-29 	2</a:t>
            </a:r>
            <a:r>
              <a:rPr lang="en-GB" sz="2500" baseline="30000" dirty="0"/>
              <a:t>nd</a:t>
            </a:r>
            <a:r>
              <a:rPr lang="en-GB" sz="2500" dirty="0"/>
              <a:t> collection of Solomon’s proverbs (collected by Hezekiah’s men)</a:t>
            </a:r>
          </a:p>
          <a:p>
            <a:pPr marL="2147681" indent="-2147681">
              <a:buNone/>
            </a:pPr>
            <a:r>
              <a:rPr lang="en-GB" sz="2500" dirty="0"/>
              <a:t>30:1-14 	Words of </a:t>
            </a:r>
            <a:r>
              <a:rPr lang="en-GB" sz="2500" dirty="0" err="1"/>
              <a:t>Agur</a:t>
            </a:r>
            <a:r>
              <a:rPr lang="en-GB" sz="2500" dirty="0"/>
              <a:t> </a:t>
            </a:r>
          </a:p>
          <a:p>
            <a:pPr marL="2147681" indent="-2147681">
              <a:buNone/>
            </a:pPr>
            <a:r>
              <a:rPr lang="en-GB" sz="2500" dirty="0"/>
              <a:t>30:15-33 	Number sayings </a:t>
            </a:r>
          </a:p>
          <a:p>
            <a:pPr marL="2147681" indent="-2147681">
              <a:buNone/>
            </a:pPr>
            <a:r>
              <a:rPr lang="en-GB" sz="2500" dirty="0"/>
              <a:t>31:1-9 	Instructions of Lemuel </a:t>
            </a:r>
          </a:p>
          <a:p>
            <a:pPr marL="2147681" indent="-2147681">
              <a:buNone/>
            </a:pPr>
            <a:r>
              <a:rPr lang="en-GB" sz="2500" dirty="0"/>
              <a:t>31:10-31	Praise of a good woman 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310233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 fontScale="92500" lnSpcReduction="10000"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Proverbs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GB" sz="2500" b="1" dirty="0" err="1"/>
              <a:t>Prov</a:t>
            </a:r>
            <a:r>
              <a:rPr lang="en-GB" sz="2500" b="1" dirty="0"/>
              <a:t> 1-9 contain </a:t>
            </a:r>
            <a:r>
              <a:rPr lang="en-GB" sz="2500" dirty="0"/>
              <a:t>an introduction and invitation to wisdom and instruction with personified ‘Lady Wisdom’. These are probably the youngest chapters of the book.  </a:t>
            </a:r>
          </a:p>
          <a:p>
            <a:pPr>
              <a:buFontTx/>
              <a:buChar char="-"/>
            </a:pPr>
            <a:r>
              <a:rPr lang="en-GB" sz="2500" dirty="0"/>
              <a:t>The proverbs in the proper sense that follow deal mainly with the contrast between </a:t>
            </a:r>
            <a:r>
              <a:rPr lang="en-GB" sz="2500" b="1" dirty="0"/>
              <a:t>wise and fool</a:t>
            </a:r>
            <a:r>
              <a:rPr lang="en-GB" sz="2500" dirty="0"/>
              <a:t>, or </a:t>
            </a:r>
            <a:r>
              <a:rPr lang="en-GB" sz="2500" b="1" dirty="0"/>
              <a:t>righteous and wicked</a:t>
            </a:r>
            <a:r>
              <a:rPr lang="en-GB" sz="2500" dirty="0"/>
              <a:t>, adding later the contrast between </a:t>
            </a:r>
            <a:r>
              <a:rPr lang="en-GB" sz="2500" b="1" dirty="0"/>
              <a:t>rich and poor</a:t>
            </a:r>
            <a:r>
              <a:rPr lang="en-GB" sz="2500" dirty="0"/>
              <a:t>. At the end there are short collections with </a:t>
            </a:r>
            <a:r>
              <a:rPr lang="en-GB" sz="2500" b="1" dirty="0"/>
              <a:t>various observations </a:t>
            </a:r>
            <a:r>
              <a:rPr lang="en-GB" sz="2500" dirty="0"/>
              <a:t>of human life and nature. The book concludes with a famous poem on a </a:t>
            </a:r>
            <a:r>
              <a:rPr lang="en-GB" sz="2500" b="1" dirty="0"/>
              <a:t>‘woman of substance’</a:t>
            </a:r>
            <a:r>
              <a:rPr lang="en-GB" sz="2500" dirty="0"/>
              <a:t>. </a:t>
            </a:r>
          </a:p>
          <a:p>
            <a:pPr>
              <a:buFontTx/>
              <a:buChar char="-"/>
            </a:pPr>
            <a:r>
              <a:rPr lang="en-GB" sz="2500" dirty="0"/>
              <a:t>The proverbs draw on </a:t>
            </a:r>
            <a:r>
              <a:rPr lang="en-GB" sz="2500" b="1" dirty="0"/>
              <a:t>various sources, not necessarily Israelite</a:t>
            </a:r>
            <a:r>
              <a:rPr lang="en-GB" sz="2500" dirty="0"/>
              <a:t>. For instance, 22:17-23:10 show a striking resemblance with the Egyptian</a:t>
            </a:r>
            <a:r>
              <a:rPr lang="cs-CZ" sz="2500" dirty="0"/>
              <a:t> </a:t>
            </a:r>
            <a:r>
              <a:rPr lang="en-GB" sz="2500" dirty="0"/>
              <a:t>‘Instruction of </a:t>
            </a:r>
            <a:r>
              <a:rPr lang="en-GB" sz="2500" dirty="0" err="1"/>
              <a:t>Amenemope</a:t>
            </a:r>
            <a:r>
              <a:rPr lang="en-GB" sz="2500" dirty="0"/>
              <a:t>’ from 11</a:t>
            </a:r>
            <a:r>
              <a:rPr lang="en-GB" sz="2500" baseline="30000" dirty="0"/>
              <a:t>th</a:t>
            </a:r>
            <a:r>
              <a:rPr lang="en-GB" sz="2500" dirty="0"/>
              <a:t>/10</a:t>
            </a:r>
            <a:r>
              <a:rPr lang="en-GB" sz="2500" baseline="30000" dirty="0"/>
              <a:t>th</a:t>
            </a:r>
            <a:r>
              <a:rPr lang="en-GB" sz="2500" dirty="0"/>
              <a:t> century BC. </a:t>
            </a:r>
          </a:p>
          <a:p>
            <a:pPr>
              <a:buFontTx/>
              <a:buChar char="-"/>
            </a:pPr>
            <a:r>
              <a:rPr lang="en-GB" sz="2500" dirty="0"/>
              <a:t>The main theme is a – at first glance – </a:t>
            </a:r>
            <a:r>
              <a:rPr lang="en-GB" sz="2500" b="1" dirty="0"/>
              <a:t>a ‘simplistic view’ of life</a:t>
            </a:r>
            <a:r>
              <a:rPr lang="en-GB" sz="2500" dirty="0"/>
              <a:t>: </a:t>
            </a:r>
            <a:r>
              <a:rPr lang="en-GB" sz="2500" dirty="0"/>
              <a:t>a man who follows the basic moral rule is rewarded, while a man who violates the rules will face disaster. Exactly this in the OT so important idea of retribution will be questioned by </a:t>
            </a:r>
            <a:r>
              <a:rPr lang="en-GB" sz="2500" dirty="0" err="1"/>
              <a:t>Qohelet</a:t>
            </a:r>
            <a:r>
              <a:rPr lang="en-GB" sz="2500" dirty="0"/>
              <a:t>, and especially by Job. 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72317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 lnSpcReduction="10000"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Wisdom of Sirach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en-GB" sz="2500" b="1" dirty="0"/>
              <a:t>Title: </a:t>
            </a:r>
            <a:r>
              <a:rPr lang="en-GB" sz="2500" dirty="0"/>
              <a:t>Book of Sirach, Wisdom of Sirach and var. </a:t>
            </a:r>
          </a:p>
          <a:p>
            <a:pPr marL="0" indent="0">
              <a:buNone/>
            </a:pPr>
            <a:r>
              <a:rPr lang="en-GB" sz="2500" dirty="0"/>
              <a:t>Latin title: Ecclesiasticus (not to be confused with Ecclesiastes!) </a:t>
            </a:r>
          </a:p>
          <a:p>
            <a:pPr marL="0" indent="0">
              <a:buNone/>
            </a:pPr>
            <a:endParaRPr lang="en-GB" sz="2500" b="1" dirty="0"/>
          </a:p>
          <a:p>
            <a:pPr marL="0" indent="0">
              <a:buNone/>
            </a:pPr>
            <a:r>
              <a:rPr lang="cs-CZ" sz="2500" b="1" dirty="0" err="1"/>
              <a:t>Date</a:t>
            </a:r>
            <a:r>
              <a:rPr lang="en-GB" sz="2500" b="1" dirty="0"/>
              <a:t>: 	</a:t>
            </a:r>
            <a:r>
              <a:rPr lang="en-GB" sz="2500" dirty="0"/>
              <a:t>200-175 BC (Hebrew) </a:t>
            </a:r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sz="2500" dirty="0"/>
              <a:t>132 BC 	(Greek translation by author’s grandson) 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Author: </a:t>
            </a:r>
            <a:r>
              <a:rPr lang="cs-CZ" sz="2500" dirty="0" err="1"/>
              <a:t>Shimon</a:t>
            </a:r>
            <a:r>
              <a:rPr lang="cs-CZ" sz="2500" dirty="0"/>
              <a:t> ben </a:t>
            </a:r>
            <a:r>
              <a:rPr lang="cs-CZ" sz="2500" dirty="0" err="1"/>
              <a:t>Yeshua</a:t>
            </a:r>
            <a:r>
              <a:rPr lang="cs-CZ" sz="2500" dirty="0"/>
              <a:t> ben </a:t>
            </a:r>
            <a:r>
              <a:rPr lang="cs-CZ" sz="2500" dirty="0" err="1"/>
              <a:t>Eliezer</a:t>
            </a:r>
            <a:r>
              <a:rPr lang="cs-CZ" sz="2500" dirty="0"/>
              <a:t> ben </a:t>
            </a:r>
            <a:r>
              <a:rPr lang="cs-CZ" sz="2500" dirty="0"/>
              <a:t>Sira</a:t>
            </a:r>
            <a:r>
              <a:rPr lang="en-GB" sz="2500" dirty="0"/>
              <a:t> (Hebrew text) </a:t>
            </a:r>
            <a:endParaRPr lang="cs-CZ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Language: </a:t>
            </a:r>
            <a:r>
              <a:rPr lang="en-GB" sz="2500" dirty="0"/>
              <a:t>Hebrew (original) </a:t>
            </a:r>
          </a:p>
          <a:p>
            <a:pPr marL="0" indent="0">
              <a:buNone/>
            </a:pPr>
            <a:r>
              <a:rPr lang="en-GB" sz="2500" dirty="0"/>
              <a:t>The only complete text is in Greek. The Hebrew original is preserved partially. Significant parts of the Hebrew text were found in Cairo </a:t>
            </a:r>
            <a:r>
              <a:rPr lang="en-GB" sz="2500" dirty="0" err="1"/>
              <a:t>Geniza</a:t>
            </a:r>
            <a:r>
              <a:rPr lang="en-GB" sz="2500" dirty="0"/>
              <a:t> in 1896, some pieces also in Qumran and </a:t>
            </a:r>
            <a:r>
              <a:rPr lang="en-GB" sz="2500" dirty="0" err="1"/>
              <a:t>Massada</a:t>
            </a:r>
            <a:r>
              <a:rPr lang="en-GB" sz="2500" dirty="0"/>
              <a:t>. 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42894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748334"/>
          </a:xfrm>
        </p:spPr>
        <p:txBody>
          <a:bodyPr>
            <a:normAutofit fontScale="92500" lnSpcReduction="10000"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Wisdom of Sirach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en-GB" sz="2500" b="1" dirty="0"/>
              <a:t>Structure</a:t>
            </a:r>
          </a:p>
          <a:p>
            <a:pPr marL="0" indent="0">
              <a:buNone/>
            </a:pPr>
            <a:r>
              <a:rPr lang="en-GB" sz="2500" dirty="0"/>
              <a:t>The book consists of topically ordered instructions for daily life (with headings in Hebrew text). 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dirty="0"/>
              <a:t>1:1-42:15 	Instructions for pious, and virtuous life </a:t>
            </a:r>
          </a:p>
          <a:p>
            <a:pPr marL="2044463" indent="-2044463">
              <a:buNone/>
            </a:pPr>
            <a:r>
              <a:rPr lang="en-GB" sz="2500" dirty="0"/>
              <a:t>42:15-51:30 	Praise of God’s creation and God’s activity in history, including: </a:t>
            </a:r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sz="2500" dirty="0"/>
              <a:t>		Praise of the ancestors (44:1-50:26) </a:t>
            </a:r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sz="2500" dirty="0"/>
              <a:t>		Epilogue (50:27-31) </a:t>
            </a:r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sz="2500" dirty="0"/>
              <a:t>		Addition (51) </a:t>
            </a:r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dirty="0"/>
              <a:t>Some see a certain structure in 6 poems on wisdom scattered throughout the book (</a:t>
            </a:r>
            <a:r>
              <a:rPr lang="en-US" sz="2500" dirty="0"/>
              <a:t>1:1–10, 4:11–19; 6:18–37; 14:20–15:10; 24:1–33; and </a:t>
            </a:r>
            <a:r>
              <a:rPr lang="en-US" sz="2500" dirty="0"/>
              <a:t>38:24–39:11). 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45452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Wisdom of Sirach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500" dirty="0"/>
          </a:p>
          <a:p>
            <a:pPr>
              <a:buFontTx/>
              <a:buChar char="-"/>
            </a:pPr>
            <a:r>
              <a:rPr lang="en-GB" sz="2500" dirty="0"/>
              <a:t>The book focus on </a:t>
            </a:r>
            <a:r>
              <a:rPr lang="en-GB" sz="2500" b="1" dirty="0"/>
              <a:t>several recurrent themes</a:t>
            </a:r>
            <a:r>
              <a:rPr lang="en-GB" sz="2500" dirty="0"/>
              <a:t>: </a:t>
            </a:r>
            <a:r>
              <a:rPr lang="en-US" sz="2500" dirty="0"/>
              <a:t>the creation; death; friendship; happiness; honor </a:t>
            </a:r>
            <a:r>
              <a:rPr lang="en-US" sz="2500" dirty="0"/>
              <a:t>and </a:t>
            </a:r>
            <a:r>
              <a:rPr lang="en-US" sz="2500" dirty="0"/>
              <a:t>shame; money matters; sin; social justice; speech; women. The book is a kind of handbook of ethics, covering a large body of life areas. </a:t>
            </a:r>
          </a:p>
          <a:p>
            <a:pPr>
              <a:buFontTx/>
              <a:buChar char="-"/>
            </a:pPr>
            <a:r>
              <a:rPr lang="en-US" sz="2500" b="1" dirty="0"/>
              <a:t>Wisdom</a:t>
            </a:r>
            <a:r>
              <a:rPr lang="en-US" sz="2500" dirty="0"/>
              <a:t> is synonymous for Ben Sirach with the </a:t>
            </a:r>
            <a:r>
              <a:rPr lang="en-US" sz="2500" b="1" dirty="0"/>
              <a:t>fear of God </a:t>
            </a:r>
            <a:r>
              <a:rPr lang="en-US" sz="2500" dirty="0"/>
              <a:t>and sometimes with the </a:t>
            </a:r>
            <a:r>
              <a:rPr lang="en-US" sz="2500" b="1" dirty="0"/>
              <a:t>observation of the Law</a:t>
            </a:r>
            <a:r>
              <a:rPr lang="en-US" sz="2500" dirty="0"/>
              <a:t>. </a:t>
            </a:r>
          </a:p>
          <a:p>
            <a:pPr>
              <a:buFontTx/>
              <a:buChar char="-"/>
            </a:pPr>
            <a:r>
              <a:rPr lang="en-US" sz="2500" dirty="0"/>
              <a:t>The final and very long ‘Praise of the Fathers’ present an interesting review of history of Israel and of the Old Testament, understood as a list of moral examples, rather than a witness to God’s care and revelation. Striking is the absence of Ezra, Daniel, Ruth, Esther (and perhaps Chronicles). </a:t>
            </a:r>
          </a:p>
          <a:p>
            <a:pPr>
              <a:buFontTx/>
              <a:buChar char="-"/>
            </a:pPr>
            <a:endParaRPr lang="en-US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19389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883604" y="922514"/>
            <a:ext cx="9809796" cy="6638749"/>
          </a:xfrm>
        </p:spPr>
        <p:txBody>
          <a:bodyPr>
            <a:normAutofit fontScale="92500" lnSpcReduction="10000"/>
          </a:bodyPr>
          <a:lstStyle/>
          <a:p>
            <a:endParaRPr lang="cs-CZ" sz="2500" dirty="0"/>
          </a:p>
          <a:p>
            <a:pPr marL="0" indent="0">
              <a:buNone/>
            </a:pPr>
            <a:r>
              <a:rPr lang="en-GB" sz="2500" b="1" dirty="0" err="1">
                <a:solidFill>
                  <a:schemeClr val="accent6">
                    <a:lumMod val="50000"/>
                  </a:schemeClr>
                </a:solidFill>
              </a:rPr>
              <a:t>Qohelet</a:t>
            </a:r>
            <a:r>
              <a:rPr lang="en-GB" sz="25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cs-CZ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en-GB" sz="2500" b="1" dirty="0"/>
              <a:t>Title: 	Hebrew: </a:t>
            </a:r>
            <a:r>
              <a:rPr lang="he-IL" sz="2500" dirty="0">
                <a:cs typeface="+mj-cs"/>
              </a:rPr>
              <a:t>קֹהֶלֶת</a:t>
            </a:r>
            <a:r>
              <a:rPr lang="he-IL" sz="2500" dirty="0"/>
              <a:t> </a:t>
            </a:r>
            <a:r>
              <a:rPr lang="en-GB" sz="2500" dirty="0"/>
              <a:t> </a:t>
            </a:r>
            <a:r>
              <a:rPr lang="cs-CZ" sz="2500" i="1" dirty="0"/>
              <a:t>q</a:t>
            </a:r>
            <a:r>
              <a:rPr lang="en-GB" sz="2500" i="1" dirty="0"/>
              <a:t>o</a:t>
            </a:r>
            <a:r>
              <a:rPr lang="cs-CZ" sz="2500" i="1" dirty="0"/>
              <a:t>hele</a:t>
            </a:r>
            <a:r>
              <a:rPr lang="en-GB" sz="2500" i="1" dirty="0"/>
              <a:t>t</a:t>
            </a:r>
            <a:r>
              <a:rPr lang="en-GB" sz="2500" dirty="0"/>
              <a:t> </a:t>
            </a:r>
            <a:endParaRPr lang="en-GB" sz="2500" dirty="0"/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sz="2500" b="1" dirty="0"/>
              <a:t>Greek:</a:t>
            </a:r>
            <a:r>
              <a:rPr lang="en-GB" sz="2500" dirty="0"/>
              <a:t> </a:t>
            </a:r>
            <a:r>
              <a:rPr lang="el-GR" sz="2500" dirty="0"/>
              <a:t>Ἐκκλησιαστής</a:t>
            </a:r>
            <a:r>
              <a:rPr lang="el-GR" sz="2500" dirty="0"/>
              <a:t> </a:t>
            </a:r>
            <a:r>
              <a:rPr lang="cs-CZ" sz="2500" i="1" dirty="0" err="1"/>
              <a:t>Ekklēsiastēs</a:t>
            </a:r>
            <a:endParaRPr lang="en-GB" sz="2500" i="1" dirty="0"/>
          </a:p>
          <a:p>
            <a:pPr marL="0" indent="0">
              <a:buNone/>
            </a:pPr>
            <a:r>
              <a:rPr lang="en-GB" sz="2500" i="1" dirty="0"/>
              <a:t>	</a:t>
            </a:r>
            <a:r>
              <a:rPr lang="en-GB" sz="2500" b="1" dirty="0"/>
              <a:t>German:</a:t>
            </a:r>
            <a:r>
              <a:rPr lang="en-GB" sz="2500" i="1" dirty="0"/>
              <a:t> </a:t>
            </a:r>
            <a:r>
              <a:rPr lang="en-GB" sz="2500" dirty="0" err="1"/>
              <a:t>Prediger</a:t>
            </a:r>
            <a:r>
              <a:rPr lang="en-GB" sz="2500" i="1" dirty="0"/>
              <a:t> (= Preacher)</a:t>
            </a:r>
            <a:endParaRPr lang="en-GB" sz="2500" dirty="0"/>
          </a:p>
          <a:p>
            <a:pPr marL="0" indent="0">
              <a:buNone/>
            </a:pPr>
            <a:endParaRPr lang="en-GB" sz="2500" b="1" dirty="0"/>
          </a:p>
          <a:p>
            <a:pPr marL="0" indent="0">
              <a:buNone/>
            </a:pPr>
            <a:r>
              <a:rPr lang="cs-CZ" sz="2500" b="1" dirty="0" err="1"/>
              <a:t>Date</a:t>
            </a:r>
            <a:r>
              <a:rPr lang="en-GB" sz="2500" b="1" dirty="0"/>
              <a:t>: </a:t>
            </a:r>
            <a:r>
              <a:rPr lang="en-GB" sz="2500" dirty="0"/>
              <a:t>3</a:t>
            </a:r>
            <a:r>
              <a:rPr lang="en-GB" sz="2500" baseline="30000" dirty="0"/>
              <a:t>rd</a:t>
            </a:r>
            <a:r>
              <a:rPr lang="en-GB" sz="2500" dirty="0"/>
              <a:t> century BC 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Author: </a:t>
            </a:r>
            <a:r>
              <a:rPr lang="en-GB" sz="2500" dirty="0"/>
              <a:t>Palestinian Jew  </a:t>
            </a:r>
            <a:endParaRPr lang="cs-CZ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Language: </a:t>
            </a:r>
            <a:r>
              <a:rPr lang="en-GB" sz="2500" dirty="0"/>
              <a:t>Hebrew </a:t>
            </a:r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b="1" dirty="0"/>
              <a:t>Structure</a:t>
            </a:r>
          </a:p>
          <a:p>
            <a:pPr marL="0" indent="0">
              <a:buNone/>
            </a:pPr>
            <a:r>
              <a:rPr lang="en-GB" sz="2500" dirty="0"/>
              <a:t>The book consists of several thoughts and reflections without any clear and precise order. 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40140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60</TotalTime>
  <Words>787</Words>
  <Application>Microsoft Office PowerPoint</Application>
  <PresentationFormat>Vlastní</PresentationFormat>
  <Paragraphs>163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JU_OPVVV</vt:lpstr>
      <vt:lpstr>Old Testament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11</cp:revision>
  <dcterms:created xsi:type="dcterms:W3CDTF">2017-07-17T18:52:59Z</dcterms:created>
  <dcterms:modified xsi:type="dcterms:W3CDTF">2021-06-07T12:22:51Z</dcterms:modified>
</cp:coreProperties>
</file>