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 ContentType="image/tiff"/>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7"/>
  </p:notesMasterIdLst>
  <p:sldIdLst>
    <p:sldId id="256" r:id="rId2"/>
    <p:sldId id="334" r:id="rId3"/>
    <p:sldId id="258" r:id="rId4"/>
    <p:sldId id="333" r:id="rId5"/>
    <p:sldId id="367" r:id="rId6"/>
    <p:sldId id="364" r:id="rId7"/>
    <p:sldId id="365" r:id="rId8"/>
    <p:sldId id="353" r:id="rId9"/>
    <p:sldId id="259" r:id="rId10"/>
    <p:sldId id="260" r:id="rId11"/>
    <p:sldId id="261" r:id="rId12"/>
    <p:sldId id="361" r:id="rId13"/>
    <p:sldId id="363" r:id="rId14"/>
    <p:sldId id="262" r:id="rId15"/>
    <p:sldId id="263" r:id="rId16"/>
    <p:sldId id="264" r:id="rId17"/>
    <p:sldId id="265" r:id="rId18"/>
    <p:sldId id="266" r:id="rId19"/>
    <p:sldId id="285" r:id="rId20"/>
    <p:sldId id="286" r:id="rId21"/>
    <p:sldId id="358" r:id="rId22"/>
    <p:sldId id="360" r:id="rId23"/>
    <p:sldId id="267" r:id="rId24"/>
    <p:sldId id="268" r:id="rId25"/>
    <p:sldId id="287" r:id="rId26"/>
    <p:sldId id="269" r:id="rId27"/>
    <p:sldId id="270" r:id="rId28"/>
    <p:sldId id="271" r:id="rId29"/>
    <p:sldId id="272" r:id="rId30"/>
    <p:sldId id="356" r:id="rId31"/>
    <p:sldId id="357" r:id="rId32"/>
    <p:sldId id="273" r:id="rId33"/>
    <p:sldId id="274" r:id="rId34"/>
    <p:sldId id="275" r:id="rId35"/>
    <p:sldId id="276" r:id="rId36"/>
    <p:sldId id="277" r:id="rId37"/>
    <p:sldId id="278" r:id="rId38"/>
    <p:sldId id="335" r:id="rId39"/>
    <p:sldId id="336" r:id="rId40"/>
    <p:sldId id="279" r:id="rId41"/>
    <p:sldId id="280" r:id="rId42"/>
    <p:sldId id="281" r:id="rId43"/>
    <p:sldId id="282" r:id="rId44"/>
    <p:sldId id="283" r:id="rId45"/>
    <p:sldId id="331" r:id="rId46"/>
    <p:sldId id="330" r:id="rId47"/>
    <p:sldId id="329" r:id="rId48"/>
    <p:sldId id="332" r:id="rId49"/>
    <p:sldId id="366" r:id="rId50"/>
    <p:sldId id="368" r:id="rId51"/>
    <p:sldId id="369" r:id="rId52"/>
    <p:sldId id="284" r:id="rId53"/>
    <p:sldId id="326" r:id="rId54"/>
    <p:sldId id="327" r:id="rId55"/>
    <p:sldId id="303" r:id="rId56"/>
    <p:sldId id="289" r:id="rId57"/>
    <p:sldId id="290" r:id="rId58"/>
    <p:sldId id="288" r:id="rId59"/>
    <p:sldId id="302" r:id="rId60"/>
    <p:sldId id="301" r:id="rId61"/>
    <p:sldId id="304" r:id="rId62"/>
    <p:sldId id="309" r:id="rId63"/>
    <p:sldId id="305" r:id="rId64"/>
    <p:sldId id="306" r:id="rId65"/>
    <p:sldId id="307" r:id="rId66"/>
    <p:sldId id="308" r:id="rId67"/>
    <p:sldId id="310" r:id="rId68"/>
    <p:sldId id="323" r:id="rId69"/>
    <p:sldId id="324" r:id="rId70"/>
    <p:sldId id="311" r:id="rId71"/>
    <p:sldId id="312" r:id="rId72"/>
    <p:sldId id="313" r:id="rId73"/>
    <p:sldId id="314" r:id="rId74"/>
    <p:sldId id="315" r:id="rId75"/>
    <p:sldId id="320" r:id="rId76"/>
    <p:sldId id="325" r:id="rId77"/>
    <p:sldId id="292" r:id="rId78"/>
    <p:sldId id="293" r:id="rId79"/>
    <p:sldId id="294" r:id="rId80"/>
    <p:sldId id="299" r:id="rId81"/>
    <p:sldId id="300" r:id="rId82"/>
    <p:sldId id="296" r:id="rId83"/>
    <p:sldId id="297" r:id="rId84"/>
    <p:sldId id="298" r:id="rId85"/>
    <p:sldId id="291" r:id="rId86"/>
    <p:sldId id="317" r:id="rId87"/>
    <p:sldId id="318" r:id="rId88"/>
    <p:sldId id="342" r:id="rId89"/>
    <p:sldId id="322" r:id="rId90"/>
    <p:sldId id="337" r:id="rId91"/>
    <p:sldId id="338" r:id="rId92"/>
    <p:sldId id="339" r:id="rId93"/>
    <p:sldId id="340" r:id="rId94"/>
    <p:sldId id="321" r:id="rId95"/>
    <p:sldId id="341" r:id="rId96"/>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C237"/>
    <a:srgbClr val="78C2F0"/>
    <a:srgbClr val="178BD3"/>
    <a:srgbClr val="009900"/>
    <a:srgbClr val="B3A2D2"/>
    <a:srgbClr val="A38EC8"/>
    <a:srgbClr val="7AF13F"/>
    <a:srgbClr val="FFE389"/>
    <a:srgbClr val="FFFC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Bez stylu, mřížka tabulky">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1681" autoAdjust="0"/>
  </p:normalViewPr>
  <p:slideViewPr>
    <p:cSldViewPr snapToGrid="0">
      <p:cViewPr varScale="1">
        <p:scale>
          <a:sx n="95" d="100"/>
          <a:sy n="95" d="100"/>
        </p:scale>
        <p:origin x="2046"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485"/>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A62ACF-B30B-4984-9EC2-234A86008FD3}" type="datetimeFigureOut">
              <a:rPr lang="cs-CZ" smtClean="0"/>
              <a:t>27.3.2019</a:t>
            </a:fld>
            <a:endParaRPr lang="cs-CZ"/>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C6EEF6-FC08-4466-8EA9-6F35BD6D5936}" type="slidenum">
              <a:rPr lang="cs-CZ" smtClean="0"/>
              <a:t>‹#›</a:t>
            </a:fld>
            <a:endParaRPr lang="cs-CZ"/>
          </a:p>
        </p:txBody>
      </p:sp>
    </p:spTree>
    <p:extLst>
      <p:ext uri="{BB962C8B-B14F-4D97-AF65-F5344CB8AC3E}">
        <p14:creationId xmlns:p14="http://schemas.microsoft.com/office/powerpoint/2010/main" val="1793225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0EC6EEF6-FC08-4466-8EA9-6F35BD6D5936}" type="slidenum">
              <a:rPr lang="cs-CZ" smtClean="0"/>
              <a:t>1</a:t>
            </a:fld>
            <a:endParaRPr lang="cs-CZ" dirty="0"/>
          </a:p>
        </p:txBody>
      </p:sp>
    </p:spTree>
    <p:extLst>
      <p:ext uri="{BB962C8B-B14F-4D97-AF65-F5344CB8AC3E}">
        <p14:creationId xmlns:p14="http://schemas.microsoft.com/office/powerpoint/2010/main" val="24935441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dirty="0" smtClean="0"/>
              <a:t>Recesivní </a:t>
            </a:r>
            <a:r>
              <a:rPr lang="cs-CZ" dirty="0" err="1" smtClean="0"/>
              <a:t>epistáze</a:t>
            </a:r>
            <a:r>
              <a:rPr lang="cs-CZ" dirty="0" smtClean="0"/>
              <a:t> je typ genové</a:t>
            </a:r>
            <a:r>
              <a:rPr lang="cs-CZ" baseline="0" dirty="0" smtClean="0"/>
              <a:t> i</a:t>
            </a:r>
            <a:r>
              <a:rPr lang="cs-CZ" dirty="0" smtClean="0"/>
              <a:t>nterakce, kdy jeden gen (</a:t>
            </a:r>
            <a:r>
              <a:rPr lang="cs-CZ" dirty="0" err="1" smtClean="0"/>
              <a:t>epistatický</a:t>
            </a:r>
            <a:r>
              <a:rPr lang="cs-CZ" dirty="0" smtClean="0"/>
              <a:t>) potlačuje funkci</a:t>
            </a:r>
            <a:r>
              <a:rPr lang="cs-CZ" baseline="0" dirty="0" smtClean="0"/>
              <a:t> druhého (hypostatického) genu tím, že nemá dominantní alelu. Na obrázku je situace, kdy jdou geny </a:t>
            </a:r>
            <a:r>
              <a:rPr lang="cs-CZ" i="1" baseline="0" dirty="0" smtClean="0"/>
              <a:t>C</a:t>
            </a:r>
            <a:r>
              <a:rPr lang="cs-CZ" baseline="0" dirty="0" smtClean="0"/>
              <a:t> a </a:t>
            </a:r>
            <a:r>
              <a:rPr lang="cs-CZ" i="1" baseline="0" dirty="0" smtClean="0"/>
              <a:t>D</a:t>
            </a:r>
            <a:r>
              <a:rPr lang="cs-CZ" baseline="0" dirty="0" smtClean="0"/>
              <a:t> součástí dráhy syntetizující modrý pigment. Enzym C kóduje enzym, který z bezbarvého substrátu dělá bledě modrý meziprodukt, který je následně zpracován enzymem kódovaným genem </a:t>
            </a:r>
            <a:r>
              <a:rPr lang="cs-CZ" i="1" baseline="0" dirty="0" smtClean="0"/>
              <a:t>D</a:t>
            </a:r>
            <a:r>
              <a:rPr lang="cs-CZ" baseline="0" dirty="0" smtClean="0"/>
              <a:t> na sytě modrý produkt. Pokud jedinec nemá dominantní alelu genu </a:t>
            </a:r>
            <a:r>
              <a:rPr lang="cs-CZ" i="1" baseline="0" dirty="0" smtClean="0"/>
              <a:t>C</a:t>
            </a:r>
            <a:r>
              <a:rPr lang="cs-CZ" baseline="0" dirty="0" smtClean="0"/>
              <a:t>, dominantní alela genu </a:t>
            </a:r>
            <a:r>
              <a:rPr lang="cs-CZ" i="1" baseline="0" dirty="0" smtClean="0"/>
              <a:t>D</a:t>
            </a:r>
            <a:r>
              <a:rPr lang="cs-CZ" baseline="0" dirty="0" smtClean="0"/>
              <a:t> se nemůže projevit, protože chybí meziprodukt, který by její enzym zpracoval. Gen </a:t>
            </a:r>
            <a:r>
              <a:rPr lang="cs-CZ" i="1" baseline="0" dirty="0" smtClean="0"/>
              <a:t>C</a:t>
            </a:r>
            <a:r>
              <a:rPr lang="cs-CZ" baseline="0" dirty="0" smtClean="0"/>
              <a:t> je tedy </a:t>
            </a:r>
            <a:r>
              <a:rPr lang="cs-CZ" baseline="0" dirty="0" err="1" smtClean="0"/>
              <a:t>epistatický</a:t>
            </a:r>
            <a:r>
              <a:rPr lang="cs-CZ" baseline="0" dirty="0" smtClean="0"/>
              <a:t>, gen </a:t>
            </a:r>
            <a:r>
              <a:rPr lang="cs-CZ" i="1" baseline="0" dirty="0" smtClean="0"/>
              <a:t>D</a:t>
            </a:r>
            <a:r>
              <a:rPr lang="cs-CZ" baseline="0" dirty="0" smtClean="0"/>
              <a:t> hypostatický. Pokud by situace byla opačná a gen </a:t>
            </a:r>
            <a:r>
              <a:rPr lang="cs-CZ" i="1" baseline="0" dirty="0" smtClean="0"/>
              <a:t>C</a:t>
            </a:r>
            <a:r>
              <a:rPr lang="cs-CZ" baseline="0" dirty="0" smtClean="0"/>
              <a:t> má dominantní alelu a gen </a:t>
            </a:r>
            <a:r>
              <a:rPr lang="cs-CZ" i="1" baseline="0" dirty="0" smtClean="0"/>
              <a:t>D</a:t>
            </a:r>
            <a:r>
              <a:rPr lang="cs-CZ" baseline="0" dirty="0" smtClean="0"/>
              <a:t> ne, o </a:t>
            </a:r>
            <a:r>
              <a:rPr lang="cs-CZ" baseline="0" dirty="0" err="1" smtClean="0"/>
              <a:t>epistázi</a:t>
            </a:r>
            <a:r>
              <a:rPr lang="cs-CZ" baseline="0" dirty="0" smtClean="0"/>
              <a:t> se nejedná, protože gen </a:t>
            </a:r>
            <a:r>
              <a:rPr lang="cs-CZ" i="1" baseline="0" dirty="0" smtClean="0"/>
              <a:t>C</a:t>
            </a:r>
            <a:r>
              <a:rPr lang="cs-CZ" baseline="0" dirty="0" smtClean="0"/>
              <a:t> se projeví výrobou bledě modrého meziproduktu.  </a:t>
            </a:r>
            <a:endParaRPr lang="en-US" dirty="0" smtClean="0"/>
          </a:p>
          <a:p>
            <a:endParaRPr lang="en-US" dirty="0"/>
          </a:p>
        </p:txBody>
      </p:sp>
      <p:sp>
        <p:nvSpPr>
          <p:cNvPr id="4" name="Zástupný symbol pro číslo snímku 3"/>
          <p:cNvSpPr>
            <a:spLocks noGrp="1"/>
          </p:cNvSpPr>
          <p:nvPr>
            <p:ph type="sldNum" sz="quarter" idx="10"/>
          </p:nvPr>
        </p:nvSpPr>
        <p:spPr/>
        <p:txBody>
          <a:bodyPr/>
          <a:lstStyle/>
          <a:p>
            <a:fld id="{0EC6EEF6-FC08-4466-8EA9-6F35BD6D5936}" type="slidenum">
              <a:rPr lang="cs-CZ" smtClean="0"/>
              <a:t>13</a:t>
            </a:fld>
            <a:endParaRPr lang="cs-CZ"/>
          </a:p>
        </p:txBody>
      </p:sp>
    </p:spTree>
    <p:extLst>
      <p:ext uri="{BB962C8B-B14F-4D97-AF65-F5344CB8AC3E}">
        <p14:creationId xmlns:p14="http://schemas.microsoft.com/office/powerpoint/2010/main" val="8361957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smtClean="0"/>
              <a:t>http://www.lorenwebster.net/In_a_Dark_Time/category/special-places/pt-defiance-park/page/2/</a:t>
            </a:r>
            <a:endParaRPr lang="cs-CZ" dirty="0" smtClean="0"/>
          </a:p>
          <a:p>
            <a:r>
              <a:rPr lang="en-US" dirty="0" smtClean="0"/>
              <a:t>http://www.bigdahlias.com/dahlias/ivory-palaces.html</a:t>
            </a:r>
            <a:endParaRPr lang="cs-CZ" dirty="0" smtClean="0"/>
          </a:p>
          <a:p>
            <a:r>
              <a:rPr lang="en-US" dirty="0" smtClean="0"/>
              <a:t>https://www.pinterest.com/pin/532972937123809642/</a:t>
            </a:r>
            <a:endParaRPr lang="en-US"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14</a:t>
            </a:fld>
            <a:endParaRPr lang="cs-CZ"/>
          </a:p>
        </p:txBody>
      </p:sp>
    </p:spTree>
    <p:extLst>
      <p:ext uri="{BB962C8B-B14F-4D97-AF65-F5344CB8AC3E}">
        <p14:creationId xmlns:p14="http://schemas.microsoft.com/office/powerpoint/2010/main" val="19979807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15</a:t>
            </a:fld>
            <a:endParaRPr lang="cs-CZ"/>
          </a:p>
        </p:txBody>
      </p:sp>
    </p:spTree>
    <p:extLst>
      <p:ext uri="{BB962C8B-B14F-4D97-AF65-F5344CB8AC3E}">
        <p14:creationId xmlns:p14="http://schemas.microsoft.com/office/powerpoint/2010/main" val="5419148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16</a:t>
            </a:fld>
            <a:endParaRPr lang="cs-CZ"/>
          </a:p>
        </p:txBody>
      </p:sp>
    </p:spTree>
    <p:extLst>
      <p:ext uri="{BB962C8B-B14F-4D97-AF65-F5344CB8AC3E}">
        <p14:creationId xmlns:p14="http://schemas.microsoft.com/office/powerpoint/2010/main" val="32831276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17</a:t>
            </a:fld>
            <a:endParaRPr lang="cs-CZ"/>
          </a:p>
        </p:txBody>
      </p:sp>
    </p:spTree>
    <p:extLst>
      <p:ext uri="{BB962C8B-B14F-4D97-AF65-F5344CB8AC3E}">
        <p14:creationId xmlns:p14="http://schemas.microsoft.com/office/powerpoint/2010/main" val="31198077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18</a:t>
            </a:fld>
            <a:endParaRPr lang="cs-CZ"/>
          </a:p>
        </p:txBody>
      </p:sp>
    </p:spTree>
    <p:extLst>
      <p:ext uri="{BB962C8B-B14F-4D97-AF65-F5344CB8AC3E}">
        <p14:creationId xmlns:p14="http://schemas.microsoft.com/office/powerpoint/2010/main" val="27954366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Příkladem dominantní </a:t>
            </a:r>
            <a:r>
              <a:rPr lang="cs-CZ" dirty="0" err="1" smtClean="0"/>
              <a:t>epistáze</a:t>
            </a:r>
            <a:r>
              <a:rPr lang="cs-CZ" dirty="0" smtClean="0"/>
              <a:t> je zbarvení u </a:t>
            </a:r>
            <a:r>
              <a:rPr lang="cs-CZ" dirty="0" err="1" smtClean="0"/>
              <a:t>patizonu</a:t>
            </a:r>
            <a:r>
              <a:rPr lang="cs-CZ" baseline="0" dirty="0" smtClean="0"/>
              <a:t> řídí alely dvou genů. Dominantní alela W brání syntéze pigmentu, takže je-li přítomna, plod je bílý. Alela w kóduje enzym, který přeměňuje bezbarvý prekurzor na zelené barvivo, takže jsou-li přítomny dvě alely w, plod je zbarvený. </a:t>
            </a:r>
            <a:r>
              <a:rPr lang="cs-CZ" baseline="0" dirty="0" smtClean="0"/>
              <a:t>Žluté zbarvení </a:t>
            </a:r>
            <a:r>
              <a:rPr lang="cs-CZ" baseline="0" dirty="0" smtClean="0"/>
              <a:t>plodu řídí gen Y, jehož dominantní alela Y  přeměňuje zelené </a:t>
            </a:r>
            <a:r>
              <a:rPr lang="cs-CZ" baseline="0" dirty="0" smtClean="0"/>
              <a:t>barvivo </a:t>
            </a:r>
            <a:r>
              <a:rPr lang="cs-CZ" baseline="0" dirty="0" smtClean="0"/>
              <a:t>(produkt w) na žlutý pigment. </a:t>
            </a:r>
            <a:endParaRPr lang="cs-CZ" dirty="0" smtClean="0"/>
          </a:p>
          <a:p>
            <a:endParaRPr lang="cs-CZ" dirty="0" smtClean="0"/>
          </a:p>
          <a:p>
            <a:endParaRPr lang="cs-CZ" dirty="0" smtClean="0"/>
          </a:p>
          <a:p>
            <a:r>
              <a:rPr lang="cs-CZ" dirty="0" smtClean="0"/>
              <a:t>Obrázky z http://</a:t>
            </a:r>
            <a:r>
              <a:rPr lang="cs-CZ" dirty="0" err="1" smtClean="0"/>
              <a:t>www.ingegnoli.it</a:t>
            </a:r>
            <a:r>
              <a:rPr lang="cs-CZ" dirty="0" smtClean="0"/>
              <a:t>/</a:t>
            </a:r>
            <a:r>
              <a:rPr lang="cs-CZ" dirty="0" err="1" smtClean="0"/>
              <a:t>zucchino</a:t>
            </a:r>
            <a:r>
              <a:rPr lang="cs-CZ" dirty="0" smtClean="0"/>
              <a:t>-early-</a:t>
            </a:r>
            <a:r>
              <a:rPr lang="cs-CZ" dirty="0" err="1" smtClean="0"/>
              <a:t>white</a:t>
            </a:r>
            <a:r>
              <a:rPr lang="cs-CZ" dirty="0" smtClean="0"/>
              <a:t>-</a:t>
            </a:r>
            <a:r>
              <a:rPr lang="cs-CZ" dirty="0" err="1" smtClean="0"/>
              <a:t>scallop.html</a:t>
            </a:r>
            <a:endParaRPr lang="cs-CZ" dirty="0" smtClean="0"/>
          </a:p>
          <a:p>
            <a:r>
              <a:rPr lang="cs-CZ" dirty="0" smtClean="0"/>
              <a:t>http://</a:t>
            </a:r>
            <a:r>
              <a:rPr lang="cs-CZ" dirty="0" err="1" smtClean="0"/>
              <a:t>www.lasalad.com</a:t>
            </a:r>
            <a:r>
              <a:rPr lang="cs-CZ" dirty="0" smtClean="0"/>
              <a:t>/</a:t>
            </a:r>
            <a:r>
              <a:rPr lang="cs-CZ" dirty="0" err="1" smtClean="0"/>
              <a:t>Products-rt-SummerSquash.html</a:t>
            </a:r>
            <a:endParaRPr lang="cs-CZ" dirty="0" smtClean="0"/>
          </a:p>
          <a:p>
            <a:endParaRPr lang="cs-CZ" dirty="0" smtClean="0"/>
          </a:p>
          <a:p>
            <a:r>
              <a:rPr lang="en-US" dirty="0" smtClean="0"/>
              <a:t>http://</a:t>
            </a:r>
            <a:r>
              <a:rPr lang="en-US" dirty="0" err="1" smtClean="0"/>
              <a:t>www.foodsubs.com</a:t>
            </a:r>
            <a:r>
              <a:rPr lang="en-US" dirty="0" smtClean="0"/>
              <a:t>/</a:t>
            </a:r>
            <a:r>
              <a:rPr lang="en-US" dirty="0" err="1" smtClean="0"/>
              <a:t>Squashsum.html</a:t>
            </a:r>
            <a:endParaRPr lang="en-US"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19</a:t>
            </a:fld>
            <a:endParaRPr lang="cs-CZ"/>
          </a:p>
        </p:txBody>
      </p:sp>
    </p:spTree>
    <p:extLst>
      <p:ext uri="{BB962C8B-B14F-4D97-AF65-F5344CB8AC3E}">
        <p14:creationId xmlns:p14="http://schemas.microsoft.com/office/powerpoint/2010/main" val="4719749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Příkladem dominantní </a:t>
            </a:r>
            <a:r>
              <a:rPr lang="cs-CZ" dirty="0" err="1" smtClean="0"/>
              <a:t>epistáze</a:t>
            </a:r>
            <a:r>
              <a:rPr lang="cs-CZ" dirty="0" smtClean="0"/>
              <a:t> je zbarvení u </a:t>
            </a:r>
            <a:r>
              <a:rPr lang="cs-CZ" dirty="0" err="1" smtClean="0"/>
              <a:t>patizonu</a:t>
            </a:r>
            <a:r>
              <a:rPr lang="cs-CZ" baseline="0" dirty="0" smtClean="0"/>
              <a:t> (</a:t>
            </a:r>
            <a:r>
              <a:rPr lang="en-US" sz="1200" i="1" kern="1200" dirty="0" smtClean="0">
                <a:solidFill>
                  <a:schemeClr val="tx1"/>
                </a:solidFill>
                <a:effectLst/>
                <a:latin typeface="+mn-lt"/>
                <a:ea typeface="+mn-ea"/>
                <a:cs typeface="+mn-cs"/>
              </a:rPr>
              <a:t>Cucurbita pepo</a:t>
            </a:r>
            <a:r>
              <a:rPr lang="cs-CZ" sz="1200" i="0" kern="1200" dirty="0" smtClean="0">
                <a:solidFill>
                  <a:schemeClr val="tx1"/>
                </a:solidFill>
                <a:effectLst/>
                <a:latin typeface="+mn-lt"/>
                <a:ea typeface="+mn-ea"/>
                <a:cs typeface="+mn-cs"/>
              </a:rPr>
              <a:t>), které </a:t>
            </a:r>
            <a:r>
              <a:rPr lang="cs-CZ" baseline="0" dirty="0" smtClean="0"/>
              <a:t>řídí alely dvou genů. Dominantní alela </a:t>
            </a:r>
            <a:r>
              <a:rPr lang="cs-CZ" i="1" baseline="0" dirty="0" smtClean="0"/>
              <a:t>W</a:t>
            </a:r>
            <a:r>
              <a:rPr lang="cs-CZ" baseline="0" dirty="0" smtClean="0"/>
              <a:t> brání syntéze pigmentu, takže je-li přítomna, plod je bílý. Alela </a:t>
            </a:r>
            <a:r>
              <a:rPr lang="cs-CZ" i="1" baseline="0" dirty="0" smtClean="0"/>
              <a:t>w</a:t>
            </a:r>
            <a:r>
              <a:rPr lang="cs-CZ" baseline="0" dirty="0" smtClean="0"/>
              <a:t> kóduje enzym, který přeměňuje bezbarvý prekurzor na zelené barvivo, takže jsou-li přítomny dvě alely </a:t>
            </a:r>
            <a:r>
              <a:rPr lang="cs-CZ" i="1" baseline="0" dirty="0" smtClean="0"/>
              <a:t>w</a:t>
            </a:r>
            <a:r>
              <a:rPr lang="cs-CZ" baseline="0" dirty="0" smtClean="0"/>
              <a:t>, plod je zbarvený. Zbarvení plodu řídí gen </a:t>
            </a:r>
            <a:r>
              <a:rPr lang="cs-CZ" i="1" baseline="0" dirty="0" smtClean="0"/>
              <a:t>Y</a:t>
            </a:r>
            <a:r>
              <a:rPr lang="cs-CZ" baseline="0" dirty="0" smtClean="0"/>
              <a:t>, jehož dominantní alela </a:t>
            </a:r>
            <a:r>
              <a:rPr lang="cs-CZ" i="1" baseline="0" dirty="0" smtClean="0"/>
              <a:t>Y </a:t>
            </a:r>
            <a:r>
              <a:rPr lang="cs-CZ" baseline="0" dirty="0" smtClean="0"/>
              <a:t>přeměňuje zelené barvivo (produkt enzymu kódovaného alelou </a:t>
            </a:r>
            <a:r>
              <a:rPr lang="cs-CZ" i="1" baseline="0" dirty="0" smtClean="0"/>
              <a:t>w</a:t>
            </a:r>
            <a:r>
              <a:rPr lang="cs-CZ" baseline="0" dirty="0" smtClean="0"/>
              <a:t>) na žlutý pigment. Jsou-li přítomny jen dvě alely </a:t>
            </a:r>
            <a:r>
              <a:rPr lang="cs-CZ" i="1" baseline="0" dirty="0" smtClean="0"/>
              <a:t>y</a:t>
            </a:r>
            <a:r>
              <a:rPr lang="cs-CZ" baseline="0" dirty="0" smtClean="0"/>
              <a:t>, plod zůstane zelený. </a:t>
            </a:r>
            <a:endParaRPr lang="cs-CZ" dirty="0" smtClean="0"/>
          </a:p>
          <a:p>
            <a:endParaRPr lang="cs-CZ" dirty="0" smtClean="0"/>
          </a:p>
          <a:p>
            <a:r>
              <a:rPr lang="cs-CZ" dirty="0" smtClean="0"/>
              <a:t>Obrázky z http://</a:t>
            </a:r>
            <a:r>
              <a:rPr lang="cs-CZ" dirty="0" err="1" smtClean="0"/>
              <a:t>www.ingegnoli.it</a:t>
            </a:r>
            <a:r>
              <a:rPr lang="cs-CZ" dirty="0" smtClean="0"/>
              <a:t>/</a:t>
            </a:r>
            <a:r>
              <a:rPr lang="cs-CZ" dirty="0" err="1" smtClean="0"/>
              <a:t>zucchino</a:t>
            </a:r>
            <a:r>
              <a:rPr lang="cs-CZ" dirty="0" smtClean="0"/>
              <a:t>-early-</a:t>
            </a:r>
            <a:r>
              <a:rPr lang="cs-CZ" dirty="0" err="1" smtClean="0"/>
              <a:t>white</a:t>
            </a:r>
            <a:r>
              <a:rPr lang="cs-CZ" dirty="0" smtClean="0"/>
              <a:t>-</a:t>
            </a:r>
            <a:r>
              <a:rPr lang="cs-CZ" dirty="0" err="1" smtClean="0"/>
              <a:t>scallop.html</a:t>
            </a:r>
            <a:endParaRPr lang="cs-CZ" dirty="0" smtClean="0"/>
          </a:p>
          <a:p>
            <a:r>
              <a:rPr lang="cs-CZ" dirty="0" smtClean="0"/>
              <a:t>http://</a:t>
            </a:r>
            <a:r>
              <a:rPr lang="cs-CZ" dirty="0" err="1" smtClean="0"/>
              <a:t>www.lasalad.com</a:t>
            </a:r>
            <a:r>
              <a:rPr lang="cs-CZ" dirty="0" smtClean="0"/>
              <a:t>/</a:t>
            </a:r>
            <a:r>
              <a:rPr lang="cs-CZ" dirty="0" err="1" smtClean="0"/>
              <a:t>Products-rt-SummerSquash.html</a:t>
            </a:r>
            <a:endParaRPr lang="cs-CZ" dirty="0" smtClean="0"/>
          </a:p>
          <a:p>
            <a:endParaRPr lang="cs-CZ" dirty="0" smtClean="0"/>
          </a:p>
          <a:p>
            <a:r>
              <a:rPr lang="en-US" dirty="0" smtClean="0"/>
              <a:t>http://</a:t>
            </a:r>
            <a:r>
              <a:rPr lang="en-US" dirty="0" err="1" smtClean="0"/>
              <a:t>www.foodsubs.com</a:t>
            </a:r>
            <a:r>
              <a:rPr lang="en-US" dirty="0" smtClean="0"/>
              <a:t>/</a:t>
            </a:r>
            <a:r>
              <a:rPr lang="en-US" dirty="0" err="1" smtClean="0"/>
              <a:t>Squashsum.html</a:t>
            </a:r>
            <a:endParaRPr lang="en-US"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20</a:t>
            </a:fld>
            <a:endParaRPr lang="cs-CZ"/>
          </a:p>
        </p:txBody>
      </p:sp>
    </p:spTree>
    <p:extLst>
      <p:ext uri="{BB962C8B-B14F-4D97-AF65-F5344CB8AC3E}">
        <p14:creationId xmlns:p14="http://schemas.microsoft.com/office/powerpoint/2010/main" val="14436518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fld id="{0EC6EEF6-FC08-4466-8EA9-6F35BD6D5936}" type="slidenum">
              <a:rPr lang="cs-CZ" smtClean="0"/>
              <a:t>21</a:t>
            </a:fld>
            <a:endParaRPr lang="cs-CZ"/>
          </a:p>
        </p:txBody>
      </p:sp>
    </p:spTree>
    <p:extLst>
      <p:ext uri="{BB962C8B-B14F-4D97-AF65-F5344CB8AC3E}">
        <p14:creationId xmlns:p14="http://schemas.microsoft.com/office/powerpoint/2010/main" val="23118246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dirty="0" smtClean="0"/>
              <a:t>Dominantní </a:t>
            </a:r>
            <a:r>
              <a:rPr lang="cs-CZ" dirty="0" err="1" smtClean="0"/>
              <a:t>epistáze</a:t>
            </a:r>
            <a:r>
              <a:rPr lang="cs-CZ" baseline="0" dirty="0" smtClean="0"/>
              <a:t> je typ genové interakce, kdy dominantní alela jednoho genu potlačuje funkční alelu druhého genu. Na obrázku je případ, kdy geny </a:t>
            </a:r>
            <a:r>
              <a:rPr lang="cs-CZ" i="1" baseline="0" dirty="0" smtClean="0"/>
              <a:t>G</a:t>
            </a:r>
            <a:r>
              <a:rPr lang="cs-CZ" baseline="0" dirty="0" smtClean="0"/>
              <a:t> a </a:t>
            </a:r>
            <a:r>
              <a:rPr lang="cs-CZ" i="1" baseline="0" dirty="0" smtClean="0"/>
              <a:t>H</a:t>
            </a:r>
            <a:r>
              <a:rPr lang="cs-CZ" baseline="0" dirty="0" smtClean="0"/>
              <a:t> kódují enzymy, které syntetizují různě barevné pigmenty, enzym </a:t>
            </a:r>
            <a:r>
              <a:rPr lang="cs-CZ" i="1" baseline="0" dirty="0" smtClean="0"/>
              <a:t>G</a:t>
            </a:r>
            <a:r>
              <a:rPr lang="cs-CZ" baseline="0" dirty="0" smtClean="0"/>
              <a:t> dělá tmavý pigment, enzym </a:t>
            </a:r>
            <a:r>
              <a:rPr lang="cs-CZ" i="1" baseline="0" dirty="0" smtClean="0"/>
              <a:t>H</a:t>
            </a:r>
            <a:r>
              <a:rPr lang="cs-CZ" baseline="0" dirty="0" smtClean="0"/>
              <a:t> světlý pigment. Je-li přítomna dominantní alela genu </a:t>
            </a:r>
            <a:r>
              <a:rPr lang="cs-CZ" i="1" baseline="0" dirty="0" smtClean="0"/>
              <a:t>G</a:t>
            </a:r>
            <a:r>
              <a:rPr lang="cs-CZ" baseline="0" dirty="0" smtClean="0"/>
              <a:t>, vznikne tmavý pigment který překryje ten světlý. Jediná chvíle, kdy se dominantní alela geny </a:t>
            </a:r>
            <a:r>
              <a:rPr lang="cs-CZ" i="1" baseline="0" dirty="0" smtClean="0"/>
              <a:t>H</a:t>
            </a:r>
            <a:r>
              <a:rPr lang="cs-CZ" baseline="0" dirty="0" smtClean="0"/>
              <a:t> projeví, je tehdy, když není přítomna dominantní alela genu </a:t>
            </a:r>
            <a:r>
              <a:rPr lang="cs-CZ" i="1" baseline="0" dirty="0" smtClean="0"/>
              <a:t>G</a:t>
            </a:r>
            <a:r>
              <a:rPr lang="cs-CZ" baseline="0" dirty="0" smtClean="0"/>
              <a:t>.  </a:t>
            </a:r>
            <a:endParaRPr lang="en-US" dirty="0" smtClean="0"/>
          </a:p>
          <a:p>
            <a:endParaRPr lang="en-US" dirty="0"/>
          </a:p>
        </p:txBody>
      </p:sp>
      <p:sp>
        <p:nvSpPr>
          <p:cNvPr id="4" name="Zástupný symbol pro číslo snímku 3"/>
          <p:cNvSpPr>
            <a:spLocks noGrp="1"/>
          </p:cNvSpPr>
          <p:nvPr>
            <p:ph type="sldNum" sz="quarter" idx="10"/>
          </p:nvPr>
        </p:nvSpPr>
        <p:spPr/>
        <p:txBody>
          <a:bodyPr/>
          <a:lstStyle/>
          <a:p>
            <a:fld id="{0EC6EEF6-FC08-4466-8EA9-6F35BD6D5936}" type="slidenum">
              <a:rPr lang="cs-CZ" smtClean="0"/>
              <a:t>22</a:t>
            </a:fld>
            <a:endParaRPr lang="cs-CZ"/>
          </a:p>
        </p:txBody>
      </p:sp>
    </p:spTree>
    <p:extLst>
      <p:ext uri="{BB962C8B-B14F-4D97-AF65-F5344CB8AC3E}">
        <p14:creationId xmlns:p14="http://schemas.microsoft.com/office/powerpoint/2010/main" val="2311824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EC6EEF6-FC08-4466-8EA9-6F35BD6D5936}" type="slidenum">
              <a:rPr lang="cs-CZ" smtClean="0"/>
              <a:t>3</a:t>
            </a:fld>
            <a:endParaRPr lang="cs-CZ"/>
          </a:p>
        </p:txBody>
      </p:sp>
    </p:spTree>
    <p:extLst>
      <p:ext uri="{BB962C8B-B14F-4D97-AF65-F5344CB8AC3E}">
        <p14:creationId xmlns:p14="http://schemas.microsoft.com/office/powerpoint/2010/main" val="42072641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Inhibice</a:t>
            </a:r>
            <a:r>
              <a:rPr lang="cs-CZ" baseline="0" dirty="0" smtClean="0"/>
              <a:t> je typ genové interakce, kdy dominantní alela inhibujícího genu potlačuje projev dominantní alely potlačovaného genu. Příkladem je rezavé zbarvení u slepic, které je dáno dominantní alelou </a:t>
            </a:r>
            <a:r>
              <a:rPr lang="cs-CZ" i="1" baseline="0" dirty="0" smtClean="0"/>
              <a:t>C</a:t>
            </a:r>
            <a:r>
              <a:rPr lang="cs-CZ" baseline="0" dirty="0" smtClean="0"/>
              <a:t> genu </a:t>
            </a:r>
            <a:r>
              <a:rPr lang="cs-CZ" i="1" baseline="0" dirty="0" smtClean="0"/>
              <a:t>C</a:t>
            </a:r>
            <a:r>
              <a:rPr lang="cs-CZ" baseline="0" dirty="0" smtClean="0"/>
              <a:t>. Alela </a:t>
            </a:r>
            <a:r>
              <a:rPr lang="cs-CZ" i="1" baseline="0" dirty="0" smtClean="0"/>
              <a:t>c</a:t>
            </a:r>
            <a:r>
              <a:rPr lang="cs-CZ" baseline="0" dirty="0" smtClean="0"/>
              <a:t> je nefunkční. Alela genu </a:t>
            </a:r>
            <a:r>
              <a:rPr lang="cs-CZ" i="1" baseline="0" dirty="0" smtClean="0"/>
              <a:t>I</a:t>
            </a:r>
            <a:r>
              <a:rPr lang="cs-CZ" baseline="0" dirty="0" smtClean="0"/>
              <a:t> inhibuje alelu </a:t>
            </a:r>
            <a:r>
              <a:rPr lang="cs-CZ" i="1" baseline="0" dirty="0" smtClean="0"/>
              <a:t>C</a:t>
            </a:r>
            <a:r>
              <a:rPr lang="cs-CZ" baseline="0" dirty="0" smtClean="0"/>
              <a:t>, recesivní alela </a:t>
            </a:r>
            <a:r>
              <a:rPr lang="cs-CZ" i="1" baseline="0" dirty="0" smtClean="0"/>
              <a:t>i </a:t>
            </a:r>
            <a:r>
              <a:rPr lang="cs-CZ" baseline="0" dirty="0" smtClean="0"/>
              <a:t>ne. Alela </a:t>
            </a:r>
            <a:r>
              <a:rPr lang="cs-CZ" i="1" baseline="0" dirty="0" smtClean="0"/>
              <a:t>C </a:t>
            </a:r>
            <a:r>
              <a:rPr lang="cs-CZ" baseline="0" dirty="0" smtClean="0"/>
              <a:t>se tak může projevit pouze pokud jsou v genu </a:t>
            </a:r>
            <a:r>
              <a:rPr lang="cs-CZ" i="1" baseline="0" dirty="0" smtClean="0"/>
              <a:t>I</a:t>
            </a:r>
            <a:r>
              <a:rPr lang="cs-CZ" baseline="0" dirty="0" smtClean="0"/>
              <a:t> přítomny jen recesivní alely (</a:t>
            </a:r>
            <a:r>
              <a:rPr lang="cs-CZ" i="1" baseline="0" dirty="0" err="1" smtClean="0"/>
              <a:t>ii</a:t>
            </a:r>
            <a:r>
              <a:rPr lang="cs-CZ" i="1" baseline="0" dirty="0" smtClean="0"/>
              <a:t> C-</a:t>
            </a:r>
            <a:r>
              <a:rPr lang="cs-CZ" baseline="0" dirty="0" smtClean="0"/>
              <a:t>). Výsledkem všech ostatních genotypů je bílé zbarvení, takže výsledný fenotypový štěpný poměr </a:t>
            </a:r>
            <a:r>
              <a:rPr lang="cs-CZ" baseline="0" dirty="0" err="1" smtClean="0"/>
              <a:t>F2</a:t>
            </a:r>
            <a:r>
              <a:rPr lang="cs-CZ" baseline="0" dirty="0" smtClean="0"/>
              <a:t> je 13 bílých : 3 rezavým slepicím. </a:t>
            </a:r>
            <a:endParaRPr lang="cs-CZ" dirty="0" smtClean="0"/>
          </a:p>
          <a:p>
            <a:endParaRPr lang="cs-CZ" dirty="0" smtClean="0"/>
          </a:p>
          <a:p>
            <a:r>
              <a:rPr lang="cs-CZ" dirty="0" smtClean="0"/>
              <a:t>Obrázky</a:t>
            </a:r>
            <a:r>
              <a:rPr lang="cs-CZ" baseline="0" dirty="0" smtClean="0"/>
              <a:t> z http://</a:t>
            </a:r>
            <a:r>
              <a:rPr lang="cs-CZ" baseline="0" dirty="0" err="1" smtClean="0"/>
              <a:t>nobacks.com</a:t>
            </a:r>
            <a:r>
              <a:rPr lang="cs-CZ" baseline="0" dirty="0" smtClean="0"/>
              <a:t>/</a:t>
            </a:r>
            <a:r>
              <a:rPr lang="cs-CZ" baseline="0" dirty="0" err="1" smtClean="0"/>
              <a:t>keywords</a:t>
            </a:r>
            <a:r>
              <a:rPr lang="cs-CZ" baseline="0" dirty="0" smtClean="0"/>
              <a:t>/hen/</a:t>
            </a:r>
            <a:endParaRPr lang="en-US"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23</a:t>
            </a:fld>
            <a:endParaRPr lang="cs-CZ"/>
          </a:p>
        </p:txBody>
      </p:sp>
    </p:spTree>
    <p:extLst>
      <p:ext uri="{BB962C8B-B14F-4D97-AF65-F5344CB8AC3E}">
        <p14:creationId xmlns:p14="http://schemas.microsoft.com/office/powerpoint/2010/main" val="33250297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Obrázky</a:t>
            </a:r>
            <a:r>
              <a:rPr lang="cs-CZ" baseline="0" dirty="0" smtClean="0"/>
              <a:t> z http://</a:t>
            </a:r>
            <a:r>
              <a:rPr lang="cs-CZ" baseline="0" dirty="0" err="1" smtClean="0"/>
              <a:t>nobacks.com</a:t>
            </a:r>
            <a:r>
              <a:rPr lang="cs-CZ" baseline="0" dirty="0" smtClean="0"/>
              <a:t>/</a:t>
            </a:r>
            <a:r>
              <a:rPr lang="cs-CZ" baseline="0" dirty="0" err="1" smtClean="0"/>
              <a:t>keywords</a:t>
            </a:r>
            <a:r>
              <a:rPr lang="cs-CZ" baseline="0" dirty="0" smtClean="0"/>
              <a:t>/hen/</a:t>
            </a:r>
            <a:endParaRPr lang="en-US"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24</a:t>
            </a:fld>
            <a:endParaRPr lang="cs-CZ"/>
          </a:p>
        </p:txBody>
      </p:sp>
    </p:spTree>
    <p:extLst>
      <p:ext uri="{BB962C8B-B14F-4D97-AF65-F5344CB8AC3E}">
        <p14:creationId xmlns:p14="http://schemas.microsoft.com/office/powerpoint/2010/main" val="9390076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Dominantní </a:t>
            </a:r>
            <a:r>
              <a:rPr lang="cs-CZ" dirty="0" err="1" smtClean="0"/>
              <a:t>epistáze</a:t>
            </a:r>
            <a:r>
              <a:rPr lang="cs-CZ" baseline="0" dirty="0" smtClean="0"/>
              <a:t> a inhibice jsou dvě podobné interakce, protože v obou případech dominantní alela jednoho genu potlačuje vliv dominantní alely druhého genu. Rozdíl je v tom, že u inhibice alely inhibujícího genu nic jiného nedělají, zatímco u dominantní </a:t>
            </a:r>
            <a:r>
              <a:rPr lang="cs-CZ" baseline="0" dirty="0" err="1" smtClean="0"/>
              <a:t>epistáze</a:t>
            </a:r>
            <a:r>
              <a:rPr lang="cs-CZ" baseline="0" dirty="0" smtClean="0"/>
              <a:t> alela </a:t>
            </a:r>
            <a:r>
              <a:rPr lang="cs-CZ" baseline="0" dirty="0" err="1" smtClean="0"/>
              <a:t>epistatického</a:t>
            </a:r>
            <a:r>
              <a:rPr lang="cs-CZ" baseline="0" dirty="0" smtClean="0"/>
              <a:t> genu (dominantní nebo recesivní) má fenotypová projev. Klasickým (a zároveň ne příliš šťastným) příkladem dominantní </a:t>
            </a:r>
            <a:r>
              <a:rPr lang="cs-CZ" baseline="0" dirty="0" err="1" smtClean="0"/>
              <a:t>epistáze</a:t>
            </a:r>
            <a:r>
              <a:rPr lang="cs-CZ" baseline="0" dirty="0" smtClean="0"/>
              <a:t> je zbarvení plodů </a:t>
            </a:r>
            <a:r>
              <a:rPr lang="cs-CZ" baseline="0" dirty="0" err="1" smtClean="0"/>
              <a:t>patizonu</a:t>
            </a:r>
            <a:r>
              <a:rPr lang="cs-CZ" baseline="0" dirty="0" smtClean="0"/>
              <a:t> (popsaná na dřívějším </a:t>
            </a:r>
            <a:r>
              <a:rPr lang="cs-CZ" baseline="0" dirty="0" err="1" smtClean="0"/>
              <a:t>slidu</a:t>
            </a:r>
            <a:r>
              <a:rPr lang="cs-CZ" baseline="0" dirty="0" smtClean="0"/>
              <a:t>), kdy dominantní alela inhibujícího genu </a:t>
            </a:r>
            <a:r>
              <a:rPr lang="cs-CZ" i="1" baseline="0" dirty="0" smtClean="0"/>
              <a:t>W</a:t>
            </a:r>
            <a:r>
              <a:rPr lang="cs-CZ" baseline="0" dirty="0" smtClean="0"/>
              <a:t> způsobí, že chybí zelený prekurzor, který vyrábí alela </a:t>
            </a:r>
            <a:r>
              <a:rPr lang="cs-CZ" i="1" baseline="0" dirty="0" smtClean="0"/>
              <a:t>w</a:t>
            </a:r>
            <a:r>
              <a:rPr lang="cs-CZ" baseline="0" dirty="0" smtClean="0"/>
              <a:t>. Recesivní alela </a:t>
            </a:r>
            <a:r>
              <a:rPr lang="cs-CZ" i="1" baseline="0" dirty="0" smtClean="0"/>
              <a:t>w</a:t>
            </a:r>
            <a:r>
              <a:rPr lang="cs-CZ" baseline="0" dirty="0" smtClean="0"/>
              <a:t> </a:t>
            </a:r>
            <a:r>
              <a:rPr lang="cs-CZ" baseline="0" dirty="0" err="1" smtClean="0"/>
              <a:t>epistatického</a:t>
            </a:r>
            <a:r>
              <a:rPr lang="cs-CZ" baseline="0" dirty="0" smtClean="0"/>
              <a:t> genu tedy má fenotypový projev (zelenou barvu). Kdyby tomu tak nebylo, a alely </a:t>
            </a:r>
            <a:r>
              <a:rPr lang="cs-CZ" i="1" baseline="0" dirty="0" smtClean="0"/>
              <a:t>W</a:t>
            </a:r>
            <a:r>
              <a:rPr lang="cs-CZ" baseline="0" dirty="0" smtClean="0"/>
              <a:t> i </a:t>
            </a:r>
            <a:r>
              <a:rPr lang="cs-CZ" i="1" baseline="0" dirty="0" smtClean="0"/>
              <a:t>w</a:t>
            </a:r>
            <a:r>
              <a:rPr lang="cs-CZ" baseline="0" dirty="0" smtClean="0"/>
              <a:t> neměly fenotypový projev (respektive jejich projevem by byl bílý plod), tak fenotypová třída </a:t>
            </a:r>
            <a:r>
              <a:rPr lang="cs-CZ" i="1" u="none" baseline="0" dirty="0" err="1" smtClean="0"/>
              <a:t>wy</a:t>
            </a:r>
            <a:r>
              <a:rPr lang="cs-CZ" i="1" u="none" baseline="0" dirty="0" smtClean="0"/>
              <a:t> </a:t>
            </a:r>
            <a:r>
              <a:rPr lang="cs-CZ" baseline="0" dirty="0" smtClean="0"/>
              <a:t>by byla bílá a výsledný fenotypový štěpný poměr </a:t>
            </a:r>
            <a:r>
              <a:rPr lang="cs-CZ" baseline="0" dirty="0" err="1" smtClean="0"/>
              <a:t>F2</a:t>
            </a:r>
            <a:r>
              <a:rPr lang="cs-CZ" baseline="0" dirty="0" smtClean="0"/>
              <a:t> by byl 13:3, což je typické pro inhibici. </a:t>
            </a:r>
            <a:endParaRPr lang="cs-CZ" dirty="0"/>
          </a:p>
        </p:txBody>
      </p:sp>
      <p:sp>
        <p:nvSpPr>
          <p:cNvPr id="4" name="Zástupný symbol pro číslo snímku 3"/>
          <p:cNvSpPr>
            <a:spLocks noGrp="1"/>
          </p:cNvSpPr>
          <p:nvPr>
            <p:ph type="sldNum" sz="quarter" idx="10"/>
          </p:nvPr>
        </p:nvSpPr>
        <p:spPr/>
        <p:txBody>
          <a:bodyPr/>
          <a:lstStyle/>
          <a:p>
            <a:fld id="{0EC6EEF6-FC08-4466-8EA9-6F35BD6D5936}" type="slidenum">
              <a:rPr lang="cs-CZ" smtClean="0"/>
              <a:t>25</a:t>
            </a:fld>
            <a:endParaRPr lang="cs-CZ"/>
          </a:p>
        </p:txBody>
      </p:sp>
    </p:spTree>
    <p:extLst>
      <p:ext uri="{BB962C8B-B14F-4D97-AF65-F5344CB8AC3E}">
        <p14:creationId xmlns:p14="http://schemas.microsoft.com/office/powerpoint/2010/main" val="34780928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Komplementarita</a:t>
            </a:r>
            <a:r>
              <a:rPr lang="cs-CZ" baseline="0" dirty="0" smtClean="0"/>
              <a:t> (též dvojitá recesivní </a:t>
            </a:r>
            <a:r>
              <a:rPr lang="cs-CZ" baseline="0" dirty="0" err="1" smtClean="0"/>
              <a:t>epistáze</a:t>
            </a:r>
            <a:r>
              <a:rPr lang="cs-CZ" baseline="0" dirty="0" smtClean="0"/>
              <a:t>) je interakce, kde jsou pro projev znaku potřeba dominantní alely v obou genech. Příkladem je zbarvení květu hrachoru vonného, který je buď fialový (obsahuje </a:t>
            </a:r>
            <a:r>
              <a:rPr lang="cs-CZ" baseline="0" dirty="0" err="1" smtClean="0"/>
              <a:t>anthokyan</a:t>
            </a:r>
            <a:r>
              <a:rPr lang="cs-CZ" baseline="0" dirty="0" smtClean="0"/>
              <a:t>) nebo bílý. Oba geny se patrně účastní syntézy </a:t>
            </a:r>
            <a:r>
              <a:rPr lang="cs-CZ" baseline="0" dirty="0" err="1" smtClean="0"/>
              <a:t>anthokyanů</a:t>
            </a:r>
            <a:r>
              <a:rPr lang="cs-CZ" baseline="0" dirty="0" smtClean="0"/>
              <a:t>, a pokud u některého genu chybí dominantní alela, chybí příslušný enzym a syntéza pigmentu nedoběhne do konce. Recesivní alely obou genů tak brání projevu dominantních alel druhého genu. </a:t>
            </a:r>
          </a:p>
          <a:p>
            <a:endParaRPr lang="cs-CZ" baseline="0" dirty="0" smtClean="0"/>
          </a:p>
          <a:p>
            <a:r>
              <a:rPr lang="cs-CZ" baseline="0" dirty="0" smtClean="0"/>
              <a:t>Obrázky z http://</a:t>
            </a:r>
            <a:r>
              <a:rPr lang="cs-CZ" baseline="0" dirty="0" err="1" smtClean="0"/>
              <a:t>www.edenbrothers.com</a:t>
            </a:r>
            <a:r>
              <a:rPr lang="cs-CZ" baseline="0" dirty="0" smtClean="0"/>
              <a:t>/</a:t>
            </a:r>
            <a:r>
              <a:rPr lang="cs-CZ" baseline="0" dirty="0" err="1" smtClean="0"/>
              <a:t>store</a:t>
            </a:r>
            <a:r>
              <a:rPr lang="cs-CZ" baseline="0" dirty="0" smtClean="0"/>
              <a:t>/</a:t>
            </a:r>
            <a:r>
              <a:rPr lang="cs-CZ" baseline="0" dirty="0" err="1" smtClean="0"/>
              <a:t>sweet_pea_seeds.html</a:t>
            </a:r>
            <a:endParaRPr lang="en-US"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26</a:t>
            </a:fld>
            <a:endParaRPr lang="cs-CZ"/>
          </a:p>
        </p:txBody>
      </p:sp>
    </p:spTree>
    <p:extLst>
      <p:ext uri="{BB962C8B-B14F-4D97-AF65-F5344CB8AC3E}">
        <p14:creationId xmlns:p14="http://schemas.microsoft.com/office/powerpoint/2010/main" val="2837960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27</a:t>
            </a:fld>
            <a:endParaRPr lang="cs-CZ"/>
          </a:p>
        </p:txBody>
      </p:sp>
    </p:spTree>
    <p:extLst>
      <p:ext uri="{BB962C8B-B14F-4D97-AF65-F5344CB8AC3E}">
        <p14:creationId xmlns:p14="http://schemas.microsoft.com/office/powerpoint/2010/main" val="22146355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EC6EEF6-FC08-4466-8EA9-6F35BD6D5936}" type="slidenum">
              <a:rPr lang="cs-CZ" smtClean="0"/>
              <a:t>28</a:t>
            </a:fld>
            <a:endParaRPr lang="cs-CZ"/>
          </a:p>
        </p:txBody>
      </p:sp>
    </p:spTree>
    <p:extLst>
      <p:ext uri="{BB962C8B-B14F-4D97-AF65-F5344CB8AC3E}">
        <p14:creationId xmlns:p14="http://schemas.microsoft.com/office/powerpoint/2010/main" val="16301091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EC6EEF6-FC08-4466-8EA9-6F35BD6D5936}" type="slidenum">
              <a:rPr lang="cs-CZ" smtClean="0"/>
              <a:t>29</a:t>
            </a:fld>
            <a:endParaRPr lang="cs-CZ"/>
          </a:p>
        </p:txBody>
      </p:sp>
    </p:spTree>
    <p:extLst>
      <p:ext uri="{BB962C8B-B14F-4D97-AF65-F5344CB8AC3E}">
        <p14:creationId xmlns:p14="http://schemas.microsoft.com/office/powerpoint/2010/main" val="19234297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Duplicita je typ genové interakce, kdy dva geny dělají totéž,</a:t>
            </a:r>
            <a:r>
              <a:rPr lang="cs-CZ" baseline="0" dirty="0" smtClean="0"/>
              <a:t> což může být tím, že došlo ke genové duplikaci a oba geny si zachovaly původní funkci, nebo se geny liší, ale jejich výsledný produkt je stejný. Na obrázku jsou dva geny, které kódují různé enzymy zpracovávající různé substráty, ale jejich produkt je stejná látka. K tomu, aby byl konečný produkt přítomen, tedy stačí jen jedna dominantní alela u jednoho z genů. </a:t>
            </a:r>
            <a:endParaRPr lang="en-US" dirty="0"/>
          </a:p>
        </p:txBody>
      </p:sp>
      <p:sp>
        <p:nvSpPr>
          <p:cNvPr id="4" name="Zástupný symbol pro číslo snímku 3"/>
          <p:cNvSpPr>
            <a:spLocks noGrp="1"/>
          </p:cNvSpPr>
          <p:nvPr>
            <p:ph type="sldNum" sz="quarter" idx="10"/>
          </p:nvPr>
        </p:nvSpPr>
        <p:spPr/>
        <p:txBody>
          <a:bodyPr/>
          <a:lstStyle/>
          <a:p>
            <a:fld id="{F35ADD73-E976-4031-8FBC-C9261AF8B01C}" type="slidenum">
              <a:rPr lang="cs-CZ" smtClean="0"/>
              <a:t>31</a:t>
            </a:fld>
            <a:endParaRPr lang="cs-CZ"/>
          </a:p>
        </p:txBody>
      </p:sp>
    </p:spTree>
    <p:extLst>
      <p:ext uri="{BB962C8B-B14F-4D97-AF65-F5344CB8AC3E}">
        <p14:creationId xmlns:p14="http://schemas.microsoft.com/office/powerpoint/2010/main" val="30413753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EC6EEF6-FC08-4466-8EA9-6F35BD6D5936}" type="slidenum">
              <a:rPr lang="cs-CZ" smtClean="0"/>
              <a:t>32</a:t>
            </a:fld>
            <a:endParaRPr lang="cs-CZ"/>
          </a:p>
        </p:txBody>
      </p:sp>
    </p:spTree>
    <p:extLst>
      <p:ext uri="{BB962C8B-B14F-4D97-AF65-F5344CB8AC3E}">
        <p14:creationId xmlns:p14="http://schemas.microsoft.com/office/powerpoint/2010/main" val="11606746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EC6EEF6-FC08-4466-8EA9-6F35BD6D5936}" type="slidenum">
              <a:rPr lang="cs-CZ" smtClean="0"/>
              <a:t>33</a:t>
            </a:fld>
            <a:endParaRPr lang="cs-CZ"/>
          </a:p>
        </p:txBody>
      </p:sp>
    </p:spTree>
    <p:extLst>
      <p:ext uri="{BB962C8B-B14F-4D97-AF65-F5344CB8AC3E}">
        <p14:creationId xmlns:p14="http://schemas.microsoft.com/office/powerpoint/2010/main" val="32588932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0EC6EEF6-FC08-4466-8EA9-6F35BD6D5936}" type="slidenum">
              <a:rPr lang="cs-CZ" smtClean="0"/>
              <a:t>5</a:t>
            </a:fld>
            <a:endParaRPr lang="cs-CZ"/>
          </a:p>
        </p:txBody>
      </p:sp>
    </p:spTree>
    <p:extLst>
      <p:ext uri="{BB962C8B-B14F-4D97-AF65-F5344CB8AC3E}">
        <p14:creationId xmlns:p14="http://schemas.microsoft.com/office/powerpoint/2010/main" val="9724981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EC6EEF6-FC08-4466-8EA9-6F35BD6D5936}" type="slidenum">
              <a:rPr lang="cs-CZ" smtClean="0"/>
              <a:t>34</a:t>
            </a:fld>
            <a:endParaRPr lang="cs-CZ"/>
          </a:p>
        </p:txBody>
      </p:sp>
    </p:spTree>
    <p:extLst>
      <p:ext uri="{BB962C8B-B14F-4D97-AF65-F5344CB8AC3E}">
        <p14:creationId xmlns:p14="http://schemas.microsoft.com/office/powerpoint/2010/main" val="23601752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Obrázek z http://</a:t>
            </a:r>
            <a:r>
              <a:rPr lang="cs-CZ" dirty="0" err="1" smtClean="0"/>
              <a:t>thebreadlab.wsu.edu</a:t>
            </a:r>
            <a:r>
              <a:rPr lang="cs-CZ" dirty="0" smtClean="0"/>
              <a:t>/</a:t>
            </a:r>
            <a:r>
              <a:rPr lang="cs-CZ" dirty="0" err="1" smtClean="0"/>
              <a:t>colored</a:t>
            </a:r>
            <a:r>
              <a:rPr lang="cs-CZ" dirty="0" smtClean="0"/>
              <a:t>-</a:t>
            </a:r>
            <a:r>
              <a:rPr lang="cs-CZ" dirty="0" err="1" smtClean="0"/>
              <a:t>barley</a:t>
            </a:r>
            <a:r>
              <a:rPr lang="cs-CZ" dirty="0" smtClean="0"/>
              <a:t>-</a:t>
            </a:r>
            <a:r>
              <a:rPr lang="cs-CZ" dirty="0" err="1" smtClean="0"/>
              <a:t>research</a:t>
            </a:r>
            <a:r>
              <a:rPr lang="cs-CZ" dirty="0" smtClean="0"/>
              <a:t>-in-</a:t>
            </a:r>
            <a:r>
              <a:rPr lang="cs-CZ" dirty="0" err="1" smtClean="0"/>
              <a:t>the</a:t>
            </a:r>
            <a:r>
              <a:rPr lang="cs-CZ" dirty="0" smtClean="0"/>
              <a:t>-</a:t>
            </a:r>
            <a:r>
              <a:rPr lang="cs-CZ" dirty="0" err="1" smtClean="0"/>
              <a:t>skagit-valley</a:t>
            </a:r>
            <a:r>
              <a:rPr lang="cs-CZ" dirty="0" smtClean="0"/>
              <a:t>/</a:t>
            </a:r>
            <a:endParaRPr lang="en-US"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35</a:t>
            </a:fld>
            <a:endParaRPr lang="cs-CZ"/>
          </a:p>
        </p:txBody>
      </p:sp>
    </p:spTree>
    <p:extLst>
      <p:ext uri="{BB962C8B-B14F-4D97-AF65-F5344CB8AC3E}">
        <p14:creationId xmlns:p14="http://schemas.microsoft.com/office/powerpoint/2010/main" val="7752676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Obrázek z http://</a:t>
            </a:r>
            <a:r>
              <a:rPr lang="cs-CZ" dirty="0" err="1" smtClean="0"/>
              <a:t>thebreadlab.wsu.edu</a:t>
            </a:r>
            <a:r>
              <a:rPr lang="cs-CZ" dirty="0" smtClean="0"/>
              <a:t>/</a:t>
            </a:r>
            <a:r>
              <a:rPr lang="cs-CZ" dirty="0" err="1" smtClean="0"/>
              <a:t>colored</a:t>
            </a:r>
            <a:r>
              <a:rPr lang="cs-CZ" dirty="0" smtClean="0"/>
              <a:t>-</a:t>
            </a:r>
            <a:r>
              <a:rPr lang="cs-CZ" dirty="0" err="1" smtClean="0"/>
              <a:t>barley</a:t>
            </a:r>
            <a:r>
              <a:rPr lang="cs-CZ" dirty="0" smtClean="0"/>
              <a:t>-</a:t>
            </a:r>
            <a:r>
              <a:rPr lang="cs-CZ" dirty="0" err="1" smtClean="0"/>
              <a:t>research</a:t>
            </a:r>
            <a:r>
              <a:rPr lang="cs-CZ" dirty="0" smtClean="0"/>
              <a:t>-in-</a:t>
            </a:r>
            <a:r>
              <a:rPr lang="cs-CZ" dirty="0" err="1" smtClean="0"/>
              <a:t>the</a:t>
            </a:r>
            <a:r>
              <a:rPr lang="cs-CZ" dirty="0" smtClean="0"/>
              <a:t>-</a:t>
            </a:r>
            <a:r>
              <a:rPr lang="cs-CZ" dirty="0" err="1" smtClean="0"/>
              <a:t>skagit-valley</a:t>
            </a:r>
            <a:r>
              <a:rPr lang="cs-CZ" dirty="0" smtClean="0"/>
              <a:t>/</a:t>
            </a:r>
            <a:endParaRPr lang="en-US"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36</a:t>
            </a:fld>
            <a:endParaRPr lang="cs-CZ"/>
          </a:p>
        </p:txBody>
      </p:sp>
    </p:spTree>
    <p:extLst>
      <p:ext uri="{BB962C8B-B14F-4D97-AF65-F5344CB8AC3E}">
        <p14:creationId xmlns:p14="http://schemas.microsoft.com/office/powerpoint/2010/main" val="851033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0EC6EEF6-FC08-4466-8EA9-6F35BD6D5936}" type="slidenum">
              <a:rPr lang="cs-CZ" smtClean="0"/>
              <a:t>37</a:t>
            </a:fld>
            <a:endParaRPr lang="cs-CZ"/>
          </a:p>
        </p:txBody>
      </p:sp>
    </p:spTree>
    <p:extLst>
      <p:ext uri="{BB962C8B-B14F-4D97-AF65-F5344CB8AC3E}">
        <p14:creationId xmlns:p14="http://schemas.microsoft.com/office/powerpoint/2010/main" val="41042961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EC6EEF6-FC08-4466-8EA9-6F35BD6D5936}" type="slidenum">
              <a:rPr lang="cs-CZ" smtClean="0"/>
              <a:t>40</a:t>
            </a:fld>
            <a:endParaRPr lang="cs-CZ"/>
          </a:p>
        </p:txBody>
      </p:sp>
    </p:spTree>
    <p:extLst>
      <p:ext uri="{BB962C8B-B14F-4D97-AF65-F5344CB8AC3E}">
        <p14:creationId xmlns:p14="http://schemas.microsoft.com/office/powerpoint/2010/main" val="665612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EC6EEF6-FC08-4466-8EA9-6F35BD6D5936}" type="slidenum">
              <a:rPr lang="cs-CZ" smtClean="0"/>
              <a:t>41</a:t>
            </a:fld>
            <a:endParaRPr lang="cs-CZ"/>
          </a:p>
        </p:txBody>
      </p:sp>
    </p:spTree>
    <p:extLst>
      <p:ext uri="{BB962C8B-B14F-4D97-AF65-F5344CB8AC3E}">
        <p14:creationId xmlns:p14="http://schemas.microsoft.com/office/powerpoint/2010/main" val="19915737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EC6EEF6-FC08-4466-8EA9-6F35BD6D5936}" type="slidenum">
              <a:rPr lang="cs-CZ" smtClean="0"/>
              <a:t>42</a:t>
            </a:fld>
            <a:endParaRPr lang="cs-CZ"/>
          </a:p>
        </p:txBody>
      </p:sp>
    </p:spTree>
    <p:extLst>
      <p:ext uri="{BB962C8B-B14F-4D97-AF65-F5344CB8AC3E}">
        <p14:creationId xmlns:p14="http://schemas.microsoft.com/office/powerpoint/2010/main" val="5490011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EC6EEF6-FC08-4466-8EA9-6F35BD6D5936}" type="slidenum">
              <a:rPr lang="cs-CZ" smtClean="0"/>
              <a:t>43</a:t>
            </a:fld>
            <a:endParaRPr lang="cs-CZ"/>
          </a:p>
        </p:txBody>
      </p:sp>
    </p:spTree>
    <p:extLst>
      <p:ext uri="{BB962C8B-B14F-4D97-AF65-F5344CB8AC3E}">
        <p14:creationId xmlns:p14="http://schemas.microsoft.com/office/powerpoint/2010/main" val="6057923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EC6EEF6-FC08-4466-8EA9-6F35BD6D5936}" type="slidenum">
              <a:rPr lang="cs-CZ" smtClean="0"/>
              <a:t>44</a:t>
            </a:fld>
            <a:endParaRPr lang="cs-CZ"/>
          </a:p>
        </p:txBody>
      </p:sp>
    </p:spTree>
    <p:extLst>
      <p:ext uri="{BB962C8B-B14F-4D97-AF65-F5344CB8AC3E}">
        <p14:creationId xmlns:p14="http://schemas.microsoft.com/office/powerpoint/2010/main" val="16466655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0EC6EEF6-FC08-4466-8EA9-6F35BD6D5936}" type="slidenum">
              <a:rPr lang="cs-CZ" smtClean="0"/>
              <a:t>46</a:t>
            </a:fld>
            <a:endParaRPr lang="cs-CZ"/>
          </a:p>
        </p:txBody>
      </p:sp>
    </p:spTree>
    <p:extLst>
      <p:ext uri="{BB962C8B-B14F-4D97-AF65-F5344CB8AC3E}">
        <p14:creationId xmlns:p14="http://schemas.microsoft.com/office/powerpoint/2010/main" val="4104296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dirty="0" smtClean="0"/>
              <a:t>Reciproká interakce je typ genové interakce, kdy různé</a:t>
            </a:r>
            <a:r>
              <a:rPr lang="cs-CZ" baseline="0" dirty="0" smtClean="0"/>
              <a:t> kombinace alel obou genů dají čtyři různé fenotypy. Na obrázku jsou dva geny, účastnící se dvou nezávislých drah, které ovlivňují zbarvení plodu papriky. Enzym C přeměňuje zelené barvivo na bezbarvý produkt, enzym R přeměňuje žlutý substrát na červený produkt. Je-li u obou genů přítomna dominantní alela, tak zelený pigment je odbourán a zároveň vzniká červený pigment – výsledkem je červená barva. Je-li přítomna dominantní alela v genu </a:t>
            </a:r>
            <a:r>
              <a:rPr lang="cs-CZ" i="1" baseline="0" dirty="0" smtClean="0"/>
              <a:t>C</a:t>
            </a:r>
            <a:r>
              <a:rPr lang="cs-CZ" baseline="0" dirty="0" smtClean="0"/>
              <a:t>, ale v genu </a:t>
            </a:r>
            <a:r>
              <a:rPr lang="cs-CZ" i="1" baseline="0" dirty="0" smtClean="0"/>
              <a:t>R</a:t>
            </a:r>
            <a:r>
              <a:rPr lang="cs-CZ" baseline="0" dirty="0" smtClean="0"/>
              <a:t> ne, vzniká žluté zbarvení. Pokud jsou v genu </a:t>
            </a:r>
            <a:r>
              <a:rPr lang="cs-CZ" i="1" baseline="0" dirty="0" smtClean="0"/>
              <a:t>C</a:t>
            </a:r>
            <a:r>
              <a:rPr lang="cs-CZ" baseline="0" dirty="0" smtClean="0"/>
              <a:t> jen recesivní alely, ale v genu </a:t>
            </a:r>
            <a:r>
              <a:rPr lang="cs-CZ" i="1" baseline="0" dirty="0" smtClean="0"/>
              <a:t>R</a:t>
            </a:r>
            <a:r>
              <a:rPr lang="cs-CZ" baseline="0" dirty="0" smtClean="0"/>
              <a:t> aspoň jedna dominantní, tak vzniká hnědá barva. Pokud jsou přítomny jen recesivní alely u obou genů, tak je výsledné zbarvení zelené.</a:t>
            </a:r>
          </a:p>
          <a:p>
            <a:endParaRPr lang="en-US" dirty="0"/>
          </a:p>
        </p:txBody>
      </p:sp>
      <p:sp>
        <p:nvSpPr>
          <p:cNvPr id="4" name="Zástupný symbol pro číslo snímku 3"/>
          <p:cNvSpPr>
            <a:spLocks noGrp="1"/>
          </p:cNvSpPr>
          <p:nvPr>
            <p:ph type="sldNum" sz="quarter" idx="10"/>
          </p:nvPr>
        </p:nvSpPr>
        <p:spPr/>
        <p:txBody>
          <a:bodyPr/>
          <a:lstStyle/>
          <a:p>
            <a:fld id="{0EC6EEF6-FC08-4466-8EA9-6F35BD6D5936}" type="slidenum">
              <a:rPr lang="cs-CZ" smtClean="0"/>
              <a:t>6</a:t>
            </a:fld>
            <a:endParaRPr lang="cs-CZ"/>
          </a:p>
        </p:txBody>
      </p:sp>
    </p:spTree>
    <p:extLst>
      <p:ext uri="{BB962C8B-B14F-4D97-AF65-F5344CB8AC3E}">
        <p14:creationId xmlns:p14="http://schemas.microsoft.com/office/powerpoint/2010/main" val="40460922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Tady je výborná</a:t>
            </a:r>
            <a:r>
              <a:rPr lang="cs-CZ" baseline="0" dirty="0" smtClean="0"/>
              <a:t> stránka o tom, že znaky, které jsou používány při výuce genetiky jako </a:t>
            </a:r>
            <a:r>
              <a:rPr lang="cs-CZ" baseline="0" dirty="0" err="1" smtClean="0"/>
              <a:t>monofaktoriální</a:t>
            </a:r>
            <a:r>
              <a:rPr lang="cs-CZ" baseline="0" dirty="0" smtClean="0"/>
              <a:t> (řízené jedním genem) jsou ve skutečnosti řízeny více geny (a vždy se to vědělo): http://udel.edu/~mcdonald/mythintro.html</a:t>
            </a:r>
            <a:endParaRPr lang="cs-CZ" dirty="0" smtClean="0"/>
          </a:p>
          <a:p>
            <a:r>
              <a:rPr lang="cs-CZ" dirty="0" smtClean="0"/>
              <a:t>Genetika zbarvení očí je pěkně popsaná tady: https://www.news-medical.net/health/Genetics-of-Eye-Color.aspx</a:t>
            </a:r>
          </a:p>
          <a:p>
            <a:endParaRPr lang="cs-CZ" dirty="0" smtClean="0"/>
          </a:p>
          <a:p>
            <a:r>
              <a:rPr lang="cs-CZ" dirty="0" smtClean="0"/>
              <a:t>Obrázky z http://udel.edu/~mcdonald/mythintro.html</a:t>
            </a:r>
          </a:p>
          <a:p>
            <a:r>
              <a:rPr lang="cs-CZ" dirty="0" smtClean="0"/>
              <a:t>https://www.news-medical.net/health/Genetics-of-Eye-Color.aspx</a:t>
            </a:r>
          </a:p>
          <a:p>
            <a:r>
              <a:rPr lang="cs-CZ" dirty="0" smtClean="0"/>
              <a:t>https://www.dreamplasticsurgery.com/news-media/our-media/news/179-dimples-did-you-know-that-it-is-a-genetic-flaw</a:t>
            </a:r>
            <a:endParaRPr lang="cs-CZ" dirty="0"/>
          </a:p>
        </p:txBody>
      </p:sp>
      <p:sp>
        <p:nvSpPr>
          <p:cNvPr id="4" name="Zástupný symbol pro číslo snímku 3"/>
          <p:cNvSpPr>
            <a:spLocks noGrp="1"/>
          </p:cNvSpPr>
          <p:nvPr>
            <p:ph type="sldNum" sz="quarter" idx="10"/>
          </p:nvPr>
        </p:nvSpPr>
        <p:spPr/>
        <p:txBody>
          <a:bodyPr/>
          <a:lstStyle/>
          <a:p>
            <a:fld id="{0EC6EEF6-FC08-4466-8EA9-6F35BD6D5936}" type="slidenum">
              <a:rPr lang="cs-CZ" smtClean="0"/>
              <a:t>50</a:t>
            </a:fld>
            <a:endParaRPr lang="cs-CZ"/>
          </a:p>
        </p:txBody>
      </p:sp>
    </p:spTree>
    <p:extLst>
      <p:ext uri="{BB962C8B-B14F-4D97-AF65-F5344CB8AC3E}">
        <p14:creationId xmlns:p14="http://schemas.microsoft.com/office/powerpoint/2010/main" val="31501299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0EC6EEF6-FC08-4466-8EA9-6F35BD6D5936}" type="slidenum">
              <a:rPr lang="cs-CZ" smtClean="0"/>
              <a:t>51</a:t>
            </a:fld>
            <a:endParaRPr lang="cs-CZ"/>
          </a:p>
        </p:txBody>
      </p:sp>
    </p:spTree>
    <p:extLst>
      <p:ext uri="{BB962C8B-B14F-4D97-AF65-F5344CB8AC3E}">
        <p14:creationId xmlns:p14="http://schemas.microsoft.com/office/powerpoint/2010/main" val="18342923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0EC6EEF6-FC08-4466-8EA9-6F35BD6D5936}" type="slidenum">
              <a:rPr lang="cs-CZ" smtClean="0"/>
              <a:t>52</a:t>
            </a:fld>
            <a:endParaRPr lang="cs-CZ"/>
          </a:p>
        </p:txBody>
      </p:sp>
    </p:spTree>
    <p:extLst>
      <p:ext uri="{BB962C8B-B14F-4D97-AF65-F5344CB8AC3E}">
        <p14:creationId xmlns:p14="http://schemas.microsoft.com/office/powerpoint/2010/main" val="10363130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Obrázky z http://</a:t>
            </a:r>
            <a:r>
              <a:rPr lang="cs-CZ" dirty="0" err="1" smtClean="0"/>
              <a:t>physicianassistantboards.com</a:t>
            </a:r>
            <a:r>
              <a:rPr lang="cs-CZ" dirty="0" smtClean="0"/>
              <a:t>/2014/05/05/</a:t>
            </a:r>
            <a:r>
              <a:rPr lang="cs-CZ" dirty="0" err="1" smtClean="0"/>
              <a:t>preparing-for-the-pance</a:t>
            </a:r>
            <a:r>
              <a:rPr lang="cs-CZ" dirty="0" smtClean="0"/>
              <a:t>/</a:t>
            </a:r>
            <a:endParaRPr lang="cs-CZ" dirty="0"/>
          </a:p>
        </p:txBody>
      </p:sp>
      <p:sp>
        <p:nvSpPr>
          <p:cNvPr id="4" name="Zástupný symbol pro číslo snímku 3"/>
          <p:cNvSpPr>
            <a:spLocks noGrp="1"/>
          </p:cNvSpPr>
          <p:nvPr>
            <p:ph type="sldNum" sz="quarter" idx="10"/>
          </p:nvPr>
        </p:nvSpPr>
        <p:spPr/>
        <p:txBody>
          <a:bodyPr/>
          <a:lstStyle/>
          <a:p>
            <a:fld id="{0EC6EEF6-FC08-4466-8EA9-6F35BD6D5936}" type="slidenum">
              <a:rPr lang="cs-CZ" smtClean="0"/>
              <a:t>53</a:t>
            </a:fld>
            <a:endParaRPr lang="cs-CZ"/>
          </a:p>
        </p:txBody>
      </p:sp>
    </p:spTree>
    <p:extLst>
      <p:ext uri="{BB962C8B-B14F-4D97-AF65-F5344CB8AC3E}">
        <p14:creationId xmlns:p14="http://schemas.microsoft.com/office/powerpoint/2010/main" val="10363130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EC6EEF6-FC08-4466-8EA9-6F35BD6D5936}" type="slidenum">
              <a:rPr lang="cs-CZ" smtClean="0"/>
              <a:t>55</a:t>
            </a:fld>
            <a:endParaRPr lang="cs-CZ"/>
          </a:p>
        </p:txBody>
      </p:sp>
    </p:spTree>
    <p:extLst>
      <p:ext uri="{BB962C8B-B14F-4D97-AF65-F5344CB8AC3E}">
        <p14:creationId xmlns:p14="http://schemas.microsoft.com/office/powerpoint/2010/main" val="1030890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Obrázky z </a:t>
            </a:r>
            <a:r>
              <a:rPr lang="en-US" dirty="0" smtClean="0"/>
              <a:t>https://www.reddit.com/r/aww/comments/1qnqnv/never_thought_having_identical_twin_boys_could_be/</a:t>
            </a:r>
            <a:endParaRPr lang="cs-CZ" dirty="0" smtClean="0"/>
          </a:p>
          <a:p>
            <a:r>
              <a:rPr lang="en-US" dirty="0" smtClean="0"/>
              <a:t>https://celiac.org/live-gluten-free/lifestyle/for-parents-and-children/</a:t>
            </a:r>
            <a:endParaRPr lang="en-US" dirty="0"/>
          </a:p>
        </p:txBody>
      </p:sp>
      <p:sp>
        <p:nvSpPr>
          <p:cNvPr id="4" name="Zástupný symbol pro číslo snímku 3"/>
          <p:cNvSpPr>
            <a:spLocks noGrp="1"/>
          </p:cNvSpPr>
          <p:nvPr>
            <p:ph type="sldNum" sz="quarter" idx="10"/>
          </p:nvPr>
        </p:nvSpPr>
        <p:spPr/>
        <p:txBody>
          <a:bodyPr/>
          <a:lstStyle/>
          <a:p>
            <a:fld id="{0EC6EEF6-FC08-4466-8EA9-6F35BD6D5936}" type="slidenum">
              <a:rPr lang="cs-CZ" smtClean="0"/>
              <a:t>56</a:t>
            </a:fld>
            <a:endParaRPr lang="cs-CZ"/>
          </a:p>
        </p:txBody>
      </p:sp>
    </p:spTree>
    <p:extLst>
      <p:ext uri="{BB962C8B-B14F-4D97-AF65-F5344CB8AC3E}">
        <p14:creationId xmlns:p14="http://schemas.microsoft.com/office/powerpoint/2010/main" val="20641083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EC6EEF6-FC08-4466-8EA9-6F35BD6D5936}" type="slidenum">
              <a:rPr lang="cs-CZ" smtClean="0"/>
              <a:t>57</a:t>
            </a:fld>
            <a:endParaRPr lang="cs-CZ"/>
          </a:p>
        </p:txBody>
      </p:sp>
    </p:spTree>
    <p:extLst>
      <p:ext uri="{BB962C8B-B14F-4D97-AF65-F5344CB8AC3E}">
        <p14:creationId xmlns:p14="http://schemas.microsoft.com/office/powerpoint/2010/main" val="15435601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EC6EEF6-FC08-4466-8EA9-6F35BD6D5936}" type="slidenum">
              <a:rPr lang="cs-CZ" smtClean="0"/>
              <a:t>58</a:t>
            </a:fld>
            <a:endParaRPr lang="cs-CZ"/>
          </a:p>
        </p:txBody>
      </p:sp>
    </p:spTree>
    <p:extLst>
      <p:ext uri="{BB962C8B-B14F-4D97-AF65-F5344CB8AC3E}">
        <p14:creationId xmlns:p14="http://schemas.microsoft.com/office/powerpoint/2010/main" val="15683729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baseline="0" dirty="0" smtClean="0"/>
                  <a:t>Fenotypové hodnoty kvantitativních znaků mají obvykle tzv. normální rozdělení, tj. na obě strany od průměru je přibližně stejné množství naměřených hodnot (např. velikost plodu). V takovém případě můžeme soubor charakterizovat dvěma veličinami: aritmetickým průměrem (tj. součet všech hodnot/počet analyzovaných jedinců) a variancí (rozptylem). Variance nám ukazuje, jak moc jsou naše data variabilní. Pokud se většina hodnot pohybuje kolem průměru, je variance malá, pokud se mezi sebou hodnoty hodně liší, je vysoká. Variance (</a:t>
                </a:r>
                <a:r>
                  <a:rPr lang="cs-CZ" sz="1200" dirty="0" err="1" smtClean="0"/>
                  <a:t>s</a:t>
                </a:r>
                <a:r>
                  <a:rPr lang="cs-CZ" sz="1200" baseline="30000" dirty="0" err="1" smtClean="0"/>
                  <a:t>2</a:t>
                </a:r>
                <a:r>
                  <a:rPr lang="cs-CZ" sz="1200" baseline="0" dirty="0" smtClean="0"/>
                  <a:t>) </a:t>
                </a:r>
                <a:r>
                  <a:rPr lang="cs-CZ" baseline="0" dirty="0" smtClean="0"/>
                  <a:t>se počítá </a:t>
                </a:r>
                <a:r>
                  <a:rPr lang="cs-CZ" sz="1200" dirty="0" err="1" smtClean="0"/>
                  <a:t>s</a:t>
                </a:r>
                <a:r>
                  <a:rPr lang="cs-CZ" sz="1200" baseline="30000" dirty="0" err="1" smtClean="0"/>
                  <a:t>2</a:t>
                </a:r>
                <a:r>
                  <a:rPr lang="cs-CZ" sz="1200" dirty="0" smtClean="0"/>
                  <a:t> = </a:t>
                </a:r>
                <a:r>
                  <a:rPr lang="cs-CZ" sz="1200" dirty="0" smtClean="0">
                    <a:latin typeface="Symbol" panose="05050102010706020507" pitchFamily="18" charset="2"/>
                    <a:sym typeface="Symbol"/>
                  </a:rPr>
                  <a:t></a:t>
                </a:r>
                <a:r>
                  <a:rPr lang="cs-CZ" sz="1200" dirty="0" smtClean="0"/>
                  <a:t>(X</a:t>
                </a:r>
                <a14:m>
                  <m:oMath xmlns:m="http://schemas.openxmlformats.org/officeDocument/2006/math">
                    <m:r>
                      <a:rPr lang="cs-CZ" sz="1200" i="1" baseline="-25000" dirty="0" smtClean="0">
                        <a:latin typeface="Cambria Math"/>
                      </a:rPr>
                      <m:t>𝑘</m:t>
                    </m:r>
                  </m:oMath>
                </a14:m>
                <a:r>
                  <a:rPr lang="cs-CZ" sz="1200" dirty="0" smtClean="0"/>
                  <a:t>-</a:t>
                </a:r>
                <a14:m>
                  <m:oMath xmlns:m="http://schemas.openxmlformats.org/officeDocument/2006/math">
                    <m:acc>
                      <m:accPr>
                        <m:chr m:val="̅"/>
                        <m:ctrlPr>
                          <a:rPr lang="cs-CZ" sz="1200" i="1" dirty="0" smtClean="0">
                            <a:latin typeface="Cambria Math" panose="02040503050406030204" pitchFamily="18" charset="0"/>
                          </a:rPr>
                        </m:ctrlPr>
                      </m:accPr>
                      <m:e>
                        <m:r>
                          <m:rPr>
                            <m:sty m:val="p"/>
                          </m:rPr>
                          <a:rPr lang="cs-CZ" sz="1200" b="0" i="0" dirty="0" smtClean="0">
                            <a:latin typeface="Cambria Math"/>
                          </a:rPr>
                          <m:t>X</m:t>
                        </m:r>
                      </m:e>
                    </m:acc>
                  </m:oMath>
                </a14:m>
                <a:r>
                  <a:rPr lang="cs-CZ" sz="1200" dirty="0" smtClean="0"/>
                  <a:t>)</a:t>
                </a:r>
                <a:r>
                  <a:rPr lang="cs-CZ" sz="1200" baseline="30000" dirty="0" smtClean="0"/>
                  <a:t>2</a:t>
                </a:r>
                <a:r>
                  <a:rPr lang="cs-CZ" sz="1200" dirty="0" smtClean="0"/>
                  <a:t>/(n-1), přičemž X</a:t>
                </a:r>
                <a14:m>
                  <m:oMath xmlns:m="http://schemas.openxmlformats.org/officeDocument/2006/math">
                    <m:r>
                      <a:rPr lang="cs-CZ" sz="1200" i="1" baseline="-25000" dirty="0" smtClean="0">
                        <a:latin typeface="Cambria Math"/>
                      </a:rPr>
                      <m:t>𝑘</m:t>
                    </m:r>
                  </m:oMath>
                </a14:m>
                <a:r>
                  <a:rPr lang="cs-CZ" sz="1200" dirty="0" smtClean="0"/>
                  <a:t> je</a:t>
                </a:r>
                <a:r>
                  <a:rPr lang="cs-CZ" sz="1200" baseline="0" dirty="0" smtClean="0"/>
                  <a:t> fenotypová hodnota konkrétního jedince, </a:t>
                </a:r>
                <a14:m>
                  <m:oMath xmlns:m="http://schemas.openxmlformats.org/officeDocument/2006/math">
                    <m:acc>
                      <m:accPr>
                        <m:chr m:val="̅"/>
                        <m:ctrlPr>
                          <a:rPr lang="cs-CZ" sz="1200" b="0" i="1" dirty="0" smtClean="0">
                            <a:latin typeface="Cambria Math" panose="02040503050406030204" pitchFamily="18" charset="0"/>
                          </a:rPr>
                        </m:ctrlPr>
                      </m:accPr>
                      <m:e>
                        <m:r>
                          <m:rPr>
                            <m:sty m:val="p"/>
                          </m:rPr>
                          <a:rPr lang="cs-CZ" sz="1200" b="0" i="0" dirty="0" smtClean="0">
                            <a:latin typeface="Cambria Math"/>
                          </a:rPr>
                          <m:t>X</m:t>
                        </m:r>
                      </m:e>
                    </m:acc>
                  </m:oMath>
                </a14:m>
                <a:r>
                  <a:rPr lang="cs-CZ" i="0" dirty="0" smtClean="0"/>
                  <a:t> </a:t>
                </a:r>
                <a:r>
                  <a:rPr lang="cs-CZ" dirty="0" smtClean="0"/>
                  <a:t>je aritmetický průměr, n je celkový počet analyzovaných jedinců.</a:t>
                </a:r>
                <a:r>
                  <a:rPr lang="cs-CZ"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cs-CZ" baseline="0" dirty="0" smtClean="0"/>
                  <a:t>  Z praktických důvodů se místo variance používá směrodatná odchylka, což je odmocnina z variance. Na rozdíl od variance se tak udává ve stejných jednotkách jako původní naměřené hodnoty (tedy např. 121 dní místo 121</a:t>
                </a:r>
                <a:r>
                  <a:rPr lang="cs-CZ" baseline="30000" dirty="0" smtClean="0"/>
                  <a:t>2</a:t>
                </a:r>
                <a:r>
                  <a:rPr lang="cs-CZ" baseline="0" dirty="0" smtClean="0"/>
                  <a:t>)</a:t>
                </a:r>
                <a:endParaRPr lang="en-US" dirty="0"/>
              </a:p>
            </p:txBody>
          </p:sp>
        </mc:Choice>
        <mc:Fallback xmlns="">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baseline="0" dirty="0" smtClean="0"/>
                  <a:t>Fenotypové hodnoty kvantitativních znaků mají obvykle tzv. normální rozdělení, tj. na obě strany od průměru je přibližně stejné množství naměřených hodnot (např. velikost plodu). V takovém případě můžeme soubor charakterizovat dvěma veličinami: aritmetickým průměrem (tj. součet všech hodnot/počet analyzovaných jedinců) a variancí (rozptylem). Variance nám ukazuje, jak moc jsou naše data variabilní. Pokud se většina hodnot pohybuje kolem průměru, je variance malá, pokud se mezi sebou hodnoty hodně liší, je vysoká. Variance (</a:t>
                </a:r>
                <a:r>
                  <a:rPr lang="cs-CZ" sz="1200" dirty="0" err="1" smtClean="0"/>
                  <a:t>s</a:t>
                </a:r>
                <a:r>
                  <a:rPr lang="cs-CZ" sz="1200" baseline="30000" dirty="0" err="1" smtClean="0"/>
                  <a:t>2</a:t>
                </a:r>
                <a:r>
                  <a:rPr lang="cs-CZ" sz="1200" baseline="0" dirty="0" smtClean="0"/>
                  <a:t>) </a:t>
                </a:r>
                <a:r>
                  <a:rPr lang="cs-CZ" baseline="0" dirty="0" smtClean="0"/>
                  <a:t>se počítá </a:t>
                </a:r>
                <a:r>
                  <a:rPr lang="cs-CZ" sz="1200" dirty="0" err="1" smtClean="0"/>
                  <a:t>s</a:t>
                </a:r>
                <a:r>
                  <a:rPr lang="cs-CZ" sz="1200" baseline="30000" dirty="0" err="1" smtClean="0"/>
                  <a:t>2</a:t>
                </a:r>
                <a:r>
                  <a:rPr lang="cs-CZ" sz="1200" dirty="0" smtClean="0"/>
                  <a:t> = </a:t>
                </a:r>
                <a:r>
                  <a:rPr lang="cs-CZ" sz="1200" dirty="0" smtClean="0">
                    <a:latin typeface="Symbol" panose="05050102010706020507" pitchFamily="18" charset="2"/>
                  </a:rPr>
                  <a:t>S</a:t>
                </a:r>
                <a:r>
                  <a:rPr lang="cs-CZ" sz="1200" dirty="0" smtClean="0"/>
                  <a:t>(X</a:t>
                </a:r>
                <a:r>
                  <a:rPr lang="cs-CZ" sz="1200" i="0" baseline="-25000" dirty="0" smtClean="0">
                    <a:latin typeface="Cambria Math"/>
                  </a:rPr>
                  <a:t>𝑘</a:t>
                </a:r>
                <a:r>
                  <a:rPr lang="cs-CZ" sz="1200" dirty="0" smtClean="0"/>
                  <a:t>-</a:t>
                </a:r>
                <a:r>
                  <a:rPr lang="cs-CZ" sz="1200" b="0" i="0" dirty="0" smtClean="0">
                    <a:latin typeface="Cambria Math"/>
                  </a:rPr>
                  <a:t>X ̅</a:t>
                </a:r>
                <a:r>
                  <a:rPr lang="cs-CZ" sz="1200" dirty="0" smtClean="0"/>
                  <a:t>)</a:t>
                </a:r>
                <a:r>
                  <a:rPr lang="cs-CZ" sz="1200" baseline="30000" dirty="0" smtClean="0"/>
                  <a:t>2</a:t>
                </a:r>
                <a:r>
                  <a:rPr lang="cs-CZ" sz="1200" dirty="0" smtClean="0"/>
                  <a:t>/(n-1</a:t>
                </a:r>
                <a:r>
                  <a:rPr lang="cs-CZ" sz="1200" dirty="0" smtClean="0"/>
                  <a:t>), přičemž X</a:t>
                </a:r>
                <a:r>
                  <a:rPr lang="cs-CZ" sz="1200" i="0" baseline="-25000" dirty="0" smtClean="0">
                    <a:latin typeface="Cambria Math"/>
                  </a:rPr>
                  <a:t>𝑘</a:t>
                </a:r>
                <a:r>
                  <a:rPr lang="cs-CZ" sz="1200" dirty="0" smtClean="0"/>
                  <a:t> je</a:t>
                </a:r>
                <a:r>
                  <a:rPr lang="cs-CZ" sz="1200" baseline="0" dirty="0" smtClean="0"/>
                  <a:t> fenotypová hodnota konkrétního jedince, </a:t>
                </a:r>
                <a:r>
                  <a:rPr lang="cs-CZ" sz="1200" b="0" i="0" dirty="0" smtClean="0">
                    <a:latin typeface="Cambria Math"/>
                  </a:rPr>
                  <a:t>X ̅</a:t>
                </a:r>
                <a:r>
                  <a:rPr lang="cs-CZ" i="0" dirty="0" smtClean="0"/>
                  <a:t> </a:t>
                </a:r>
                <a:r>
                  <a:rPr lang="cs-CZ" dirty="0" smtClean="0"/>
                  <a:t>je aritmetický průměr, n je celkový počet analyzovaných jedinců.</a:t>
                </a:r>
                <a:r>
                  <a:rPr lang="cs-CZ"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cs-CZ" baseline="0" dirty="0" smtClean="0"/>
                  <a:t>  Z praktických důvodů se místo variance používá směrodatná odchylka, což je odmocnina z variance. Na rozdíl od variance se tak udává ve stejných jednotkách jako původní naměřené hodnoty (tedy např. 121 dní místo 121</a:t>
                </a:r>
                <a:r>
                  <a:rPr lang="cs-CZ" baseline="30000" dirty="0" smtClean="0"/>
                  <a:t>2</a:t>
                </a:r>
                <a:r>
                  <a:rPr lang="cs-CZ" baseline="0" dirty="0" smtClean="0"/>
                  <a:t>)</a:t>
                </a:r>
                <a:endParaRPr lang="en-US" dirty="0"/>
              </a:p>
            </p:txBody>
          </p:sp>
        </mc:Fallback>
      </mc:AlternateContent>
      <p:sp>
        <p:nvSpPr>
          <p:cNvPr id="4" name="Zástupný symbol pro číslo snímku 3"/>
          <p:cNvSpPr>
            <a:spLocks noGrp="1"/>
          </p:cNvSpPr>
          <p:nvPr>
            <p:ph type="sldNum" sz="quarter" idx="10"/>
          </p:nvPr>
        </p:nvSpPr>
        <p:spPr/>
        <p:txBody>
          <a:bodyPr/>
          <a:lstStyle/>
          <a:p>
            <a:fld id="{0EC6EEF6-FC08-4466-8EA9-6F35BD6D5936}" type="slidenum">
              <a:rPr lang="cs-CZ" smtClean="0"/>
              <a:t>59</a:t>
            </a:fld>
            <a:endParaRPr lang="cs-CZ"/>
          </a:p>
        </p:txBody>
      </p:sp>
    </p:spTree>
    <p:extLst>
      <p:ext uri="{BB962C8B-B14F-4D97-AF65-F5344CB8AC3E}">
        <p14:creationId xmlns:p14="http://schemas.microsoft.com/office/powerpoint/2010/main" val="34026396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EC6EEF6-FC08-4466-8EA9-6F35BD6D5936}" type="slidenum">
              <a:rPr lang="cs-CZ" smtClean="0"/>
              <a:t>60</a:t>
            </a:fld>
            <a:endParaRPr lang="cs-CZ"/>
          </a:p>
        </p:txBody>
      </p:sp>
    </p:spTree>
    <p:extLst>
      <p:ext uri="{BB962C8B-B14F-4D97-AF65-F5344CB8AC3E}">
        <p14:creationId xmlns:p14="http://schemas.microsoft.com/office/powerpoint/2010/main" val="4274988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dirty="0" smtClean="0"/>
              <a:t>Reciproká interakce je typ genové interakce, kdy různé</a:t>
            </a:r>
            <a:r>
              <a:rPr lang="cs-CZ" baseline="0" dirty="0" smtClean="0"/>
              <a:t> kombinace alel obou genů dají čtyři různé fenotypy. Na obrázku jsou dva geny, účastnící se dvou nezávislých drah, které ovlivňují zbarvení plodu papriky. Enzym C přeměňuje zelené barvivo na bezbarvý produkt, enzym R přeměňuje žlutý substrát na červený produkt. Je-li u obou genů přítomna dominantní alela, tak zelený pigment je odbourán a zároveň vzniká červený pigment – výsledkem je červená barva. Je-li přítomna dominantní alela v genu </a:t>
            </a:r>
            <a:r>
              <a:rPr lang="cs-CZ" i="1" baseline="0" dirty="0" smtClean="0"/>
              <a:t>C</a:t>
            </a:r>
            <a:r>
              <a:rPr lang="cs-CZ" baseline="0" dirty="0" smtClean="0"/>
              <a:t>, ale v genu </a:t>
            </a:r>
            <a:r>
              <a:rPr lang="cs-CZ" i="1" baseline="0" dirty="0" smtClean="0"/>
              <a:t>R</a:t>
            </a:r>
            <a:r>
              <a:rPr lang="cs-CZ" baseline="0" dirty="0" smtClean="0"/>
              <a:t> ne, vzniká žluté zbarvení. Pokud jsou v genu </a:t>
            </a:r>
            <a:r>
              <a:rPr lang="cs-CZ" i="1" baseline="0" dirty="0" smtClean="0"/>
              <a:t>C</a:t>
            </a:r>
            <a:r>
              <a:rPr lang="cs-CZ" baseline="0" dirty="0" smtClean="0"/>
              <a:t> jen recesivní alely, ale v genu </a:t>
            </a:r>
            <a:r>
              <a:rPr lang="cs-CZ" i="1" baseline="0" dirty="0" smtClean="0"/>
              <a:t>R</a:t>
            </a:r>
            <a:r>
              <a:rPr lang="cs-CZ" baseline="0" dirty="0" smtClean="0"/>
              <a:t> aspoň jedna dominantní, tak vzniká hnědá barva. Pokud jsou přítomny jen recesivní alely u obou genů, tak je výsledné zbarvení zelené.</a:t>
            </a:r>
          </a:p>
          <a:p>
            <a:endParaRPr lang="en-US" dirty="0"/>
          </a:p>
        </p:txBody>
      </p:sp>
      <p:sp>
        <p:nvSpPr>
          <p:cNvPr id="4" name="Zástupný symbol pro číslo snímku 3"/>
          <p:cNvSpPr>
            <a:spLocks noGrp="1"/>
          </p:cNvSpPr>
          <p:nvPr>
            <p:ph type="sldNum" sz="quarter" idx="10"/>
          </p:nvPr>
        </p:nvSpPr>
        <p:spPr/>
        <p:txBody>
          <a:bodyPr/>
          <a:lstStyle/>
          <a:p>
            <a:fld id="{0EC6EEF6-FC08-4466-8EA9-6F35BD6D5936}" type="slidenum">
              <a:rPr lang="cs-CZ" smtClean="0"/>
              <a:t>7</a:t>
            </a:fld>
            <a:endParaRPr lang="cs-CZ"/>
          </a:p>
        </p:txBody>
      </p:sp>
    </p:spTree>
    <p:extLst>
      <p:ext uri="{BB962C8B-B14F-4D97-AF65-F5344CB8AC3E}">
        <p14:creationId xmlns:p14="http://schemas.microsoft.com/office/powerpoint/2010/main" val="40460922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smtClean="0"/>
              <a:t>Obrázek upraven podle </a:t>
            </a:r>
            <a:r>
              <a:rPr lang="cs-CZ" dirty="0" err="1" smtClean="0"/>
              <a:t>Snustad</a:t>
            </a:r>
            <a:r>
              <a:rPr lang="cs-CZ" dirty="0" smtClean="0"/>
              <a:t> a </a:t>
            </a:r>
            <a:r>
              <a:rPr lang="cs-CZ" dirty="0" err="1" smtClean="0"/>
              <a:t>Simmons</a:t>
            </a:r>
            <a:r>
              <a:rPr lang="cs-CZ" dirty="0" smtClean="0"/>
              <a:t> (Genetika) 2009.</a:t>
            </a:r>
          </a:p>
          <a:p>
            <a:endParaRPr lang="cs-CZ" dirty="0"/>
          </a:p>
        </p:txBody>
      </p:sp>
      <p:sp>
        <p:nvSpPr>
          <p:cNvPr id="4" name="Zástupný symbol pro číslo snímku 3"/>
          <p:cNvSpPr>
            <a:spLocks noGrp="1"/>
          </p:cNvSpPr>
          <p:nvPr>
            <p:ph type="sldNum" sz="quarter" idx="10"/>
          </p:nvPr>
        </p:nvSpPr>
        <p:spPr/>
        <p:txBody>
          <a:bodyPr/>
          <a:lstStyle/>
          <a:p>
            <a:fld id="{0EC6EEF6-FC08-4466-8EA9-6F35BD6D5936}" type="slidenum">
              <a:rPr lang="cs-CZ" smtClean="0"/>
              <a:t>61</a:t>
            </a:fld>
            <a:endParaRPr lang="cs-CZ"/>
          </a:p>
        </p:txBody>
      </p:sp>
    </p:spTree>
    <p:extLst>
      <p:ext uri="{BB962C8B-B14F-4D97-AF65-F5344CB8AC3E}">
        <p14:creationId xmlns:p14="http://schemas.microsoft.com/office/powerpoint/2010/main" val="19174717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EC6EEF6-FC08-4466-8EA9-6F35BD6D5936}" type="slidenum">
              <a:rPr lang="cs-CZ" smtClean="0"/>
              <a:t>62</a:t>
            </a:fld>
            <a:endParaRPr lang="cs-CZ"/>
          </a:p>
        </p:txBody>
      </p:sp>
    </p:spTree>
    <p:extLst>
      <p:ext uri="{BB962C8B-B14F-4D97-AF65-F5344CB8AC3E}">
        <p14:creationId xmlns:p14="http://schemas.microsoft.com/office/powerpoint/2010/main" val="15971349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EC6EEF6-FC08-4466-8EA9-6F35BD6D5936}" type="slidenum">
              <a:rPr lang="cs-CZ" smtClean="0"/>
              <a:t>63</a:t>
            </a:fld>
            <a:endParaRPr lang="cs-CZ"/>
          </a:p>
        </p:txBody>
      </p:sp>
    </p:spTree>
    <p:extLst>
      <p:ext uri="{BB962C8B-B14F-4D97-AF65-F5344CB8AC3E}">
        <p14:creationId xmlns:p14="http://schemas.microsoft.com/office/powerpoint/2010/main" val="19378851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EC6EEF6-FC08-4466-8EA9-6F35BD6D5936}" type="slidenum">
              <a:rPr lang="cs-CZ" smtClean="0"/>
              <a:t>64</a:t>
            </a:fld>
            <a:endParaRPr lang="cs-CZ"/>
          </a:p>
        </p:txBody>
      </p:sp>
    </p:spTree>
    <p:extLst>
      <p:ext uri="{BB962C8B-B14F-4D97-AF65-F5344CB8AC3E}">
        <p14:creationId xmlns:p14="http://schemas.microsoft.com/office/powerpoint/2010/main" val="400374564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200" kern="1200" dirty="0" smtClean="0">
                <a:solidFill>
                  <a:schemeClr val="tx1"/>
                </a:solidFill>
                <a:effectLst/>
                <a:latin typeface="+mn-lt"/>
                <a:ea typeface="+mn-ea"/>
                <a:cs typeface="+mn-cs"/>
              </a:rPr>
              <a:t>Genetická variance se mění, pokud se změní frekvence alel v populaci (selekcí nebo </a:t>
            </a:r>
            <a:r>
              <a:rPr lang="cs-CZ" sz="1200" kern="1200" dirty="0" err="1" smtClean="0">
                <a:solidFill>
                  <a:schemeClr val="tx1"/>
                </a:solidFill>
                <a:effectLst/>
                <a:latin typeface="+mn-lt"/>
                <a:ea typeface="+mn-ea"/>
                <a:cs typeface="+mn-cs"/>
              </a:rPr>
              <a:t>inbreedingem</a:t>
            </a:r>
            <a:r>
              <a:rPr lang="cs-CZ" sz="1200" kern="1200" dirty="0" smtClean="0">
                <a:solidFill>
                  <a:schemeClr val="tx1"/>
                </a:solidFill>
                <a:effectLst/>
                <a:latin typeface="+mn-lt"/>
                <a:ea typeface="+mn-ea"/>
                <a:cs typeface="+mn-cs"/>
              </a:rPr>
              <a:t>) nebo pokud se v populaci objeví nové alely (mutací nebo migrací jedinců z jiné populace). Variance způsobená vlivem prostředí se také může měnit</a:t>
            </a:r>
            <a:r>
              <a:rPr lang="en-US" sz="1200" kern="1200" dirty="0" smtClean="0">
                <a:solidFill>
                  <a:schemeClr val="tx1"/>
                </a:solidFill>
                <a:effectLst/>
                <a:latin typeface="+mn-lt"/>
                <a:ea typeface="+mn-ea"/>
                <a:cs typeface="+mn-cs"/>
              </a:rPr>
              <a:t>; </a:t>
            </a:r>
            <a:r>
              <a:rPr lang="cs-CZ" sz="1200" kern="1200" dirty="0" smtClean="0">
                <a:solidFill>
                  <a:schemeClr val="tx1"/>
                </a:solidFill>
                <a:effectLst/>
                <a:latin typeface="+mn-lt"/>
                <a:ea typeface="+mn-ea"/>
                <a:cs typeface="+mn-cs"/>
              </a:rPr>
              <a:t>bohatství vs. chudoba budou mít velký dopad na fenotyp, takže prostředí hraje větší roli v populacích s velkými sociálními rozdíly, než tam, kde se mají všichni jedinci víceméně stejně dobře. </a:t>
            </a:r>
            <a:r>
              <a:rPr lang="cs-CZ" sz="1200" kern="1200" dirty="0" err="1" smtClean="0">
                <a:solidFill>
                  <a:schemeClr val="tx1"/>
                </a:solidFill>
                <a:effectLst/>
                <a:latin typeface="+mn-lt"/>
                <a:ea typeface="+mn-ea"/>
                <a:cs typeface="+mn-cs"/>
              </a:rPr>
              <a:t>Heritabilita</a:t>
            </a:r>
            <a:r>
              <a:rPr lang="cs-CZ" sz="1200" kern="1200" dirty="0" smtClean="0">
                <a:solidFill>
                  <a:schemeClr val="tx1"/>
                </a:solidFill>
                <a:effectLst/>
                <a:latin typeface="+mn-lt"/>
                <a:ea typeface="+mn-ea"/>
                <a:cs typeface="+mn-cs"/>
              </a:rPr>
              <a:t> se rovněž může měnit i v jedné populaci v průběhu času,</a:t>
            </a:r>
            <a:r>
              <a:rPr lang="cs-CZ" sz="1200" kern="1200" baseline="0" dirty="0" smtClean="0">
                <a:solidFill>
                  <a:schemeClr val="tx1"/>
                </a:solidFill>
                <a:effectLst/>
                <a:latin typeface="+mn-lt"/>
                <a:ea typeface="+mn-ea"/>
                <a:cs typeface="+mn-cs"/>
              </a:rPr>
              <a:t> pokud se změní vnější podmínky (např. válka ovlivní přístup k potravě, takže přestože skladba alel je stále víceméně stejná, genetická složka některých komplexních znaků, např. výšky, začne být méně významná než dosud). </a:t>
            </a:r>
            <a:endParaRPr lang="cs-CZ" sz="1200" kern="1200" dirty="0" smtClean="0">
              <a:solidFill>
                <a:schemeClr val="tx1"/>
              </a:solidFill>
              <a:effectLst/>
              <a:latin typeface="+mn-lt"/>
              <a:ea typeface="+mn-ea"/>
              <a:cs typeface="+mn-cs"/>
            </a:endParaRPr>
          </a:p>
          <a:p>
            <a:endParaRPr lang="en-US" dirty="0" smtClean="0"/>
          </a:p>
          <a:p>
            <a:r>
              <a:rPr lang="cs-CZ" dirty="0" smtClean="0"/>
              <a:t>http://www.nature.com/scitable/topicpage/estimating-trait-heritability-46889</a:t>
            </a:r>
            <a:endParaRPr lang="cs-CZ" dirty="0"/>
          </a:p>
        </p:txBody>
      </p:sp>
      <p:sp>
        <p:nvSpPr>
          <p:cNvPr id="4" name="Zástupný symbol pro číslo snímku 3"/>
          <p:cNvSpPr>
            <a:spLocks noGrp="1"/>
          </p:cNvSpPr>
          <p:nvPr>
            <p:ph type="sldNum" sz="quarter" idx="10"/>
          </p:nvPr>
        </p:nvSpPr>
        <p:spPr/>
        <p:txBody>
          <a:bodyPr/>
          <a:lstStyle/>
          <a:p>
            <a:fld id="{0EC6EEF6-FC08-4466-8EA9-6F35BD6D5936}" type="slidenum">
              <a:rPr lang="cs-CZ" smtClean="0"/>
              <a:t>65</a:t>
            </a:fld>
            <a:endParaRPr lang="cs-CZ"/>
          </a:p>
        </p:txBody>
      </p:sp>
    </p:spTree>
    <p:extLst>
      <p:ext uri="{BB962C8B-B14F-4D97-AF65-F5344CB8AC3E}">
        <p14:creationId xmlns:p14="http://schemas.microsoft.com/office/powerpoint/2010/main" val="35170530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EC6EEF6-FC08-4466-8EA9-6F35BD6D5936}" type="slidenum">
              <a:rPr lang="cs-CZ" smtClean="0"/>
              <a:t>66</a:t>
            </a:fld>
            <a:endParaRPr lang="cs-CZ"/>
          </a:p>
        </p:txBody>
      </p:sp>
    </p:spTree>
    <p:extLst>
      <p:ext uri="{BB962C8B-B14F-4D97-AF65-F5344CB8AC3E}">
        <p14:creationId xmlns:p14="http://schemas.microsoft.com/office/powerpoint/2010/main" val="231400726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EC6EEF6-FC08-4466-8EA9-6F35BD6D5936}" type="slidenum">
              <a:rPr lang="cs-CZ" smtClean="0"/>
              <a:t>67</a:t>
            </a:fld>
            <a:endParaRPr lang="cs-CZ"/>
          </a:p>
        </p:txBody>
      </p:sp>
    </p:spTree>
    <p:extLst>
      <p:ext uri="{BB962C8B-B14F-4D97-AF65-F5344CB8AC3E}">
        <p14:creationId xmlns:p14="http://schemas.microsoft.com/office/powerpoint/2010/main" val="404792225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Rozdíl mezi </a:t>
            </a:r>
            <a:r>
              <a:rPr lang="cs-CZ" dirty="0" err="1" smtClean="0"/>
              <a:t>heritabilitou</a:t>
            </a:r>
            <a:r>
              <a:rPr lang="cs-CZ" dirty="0" smtClean="0"/>
              <a:t> v užším smyslu</a:t>
            </a:r>
            <a:r>
              <a:rPr lang="cs-CZ" baseline="0" dirty="0" smtClean="0"/>
              <a:t> (</a:t>
            </a:r>
            <a:r>
              <a:rPr lang="cs-CZ" i="1" baseline="0" dirty="0" err="1" smtClean="0"/>
              <a:t>h</a:t>
            </a:r>
            <a:r>
              <a:rPr lang="cs-CZ" i="1" baseline="30000" dirty="0" err="1" smtClean="0"/>
              <a:t>2</a:t>
            </a:r>
            <a:r>
              <a:rPr lang="cs-CZ" baseline="0" dirty="0" smtClean="0"/>
              <a:t>) a </a:t>
            </a:r>
            <a:r>
              <a:rPr lang="cs-CZ" baseline="0" dirty="0" err="1" smtClean="0"/>
              <a:t>heritabilitou</a:t>
            </a:r>
            <a:r>
              <a:rPr lang="cs-CZ" baseline="0" dirty="0" smtClean="0"/>
              <a:t> v širším smyslu (</a:t>
            </a:r>
            <a:r>
              <a:rPr lang="cs-CZ" i="1" baseline="0" dirty="0" err="1" smtClean="0"/>
              <a:t>H</a:t>
            </a:r>
            <a:r>
              <a:rPr lang="cs-CZ" i="1" baseline="30000" dirty="0" err="1" smtClean="0"/>
              <a:t>2</a:t>
            </a:r>
            <a:r>
              <a:rPr lang="cs-CZ" baseline="0" dirty="0" smtClean="0"/>
              <a:t>) je ten, že u </a:t>
            </a:r>
            <a:r>
              <a:rPr lang="cs-CZ" i="1" baseline="0" dirty="0" err="1" smtClean="0"/>
              <a:t>h</a:t>
            </a:r>
            <a:r>
              <a:rPr lang="cs-CZ" i="1" baseline="30000" dirty="0" err="1" smtClean="0"/>
              <a:t>2</a:t>
            </a:r>
            <a:r>
              <a:rPr lang="cs-CZ" i="1" baseline="30000" dirty="0" smtClean="0"/>
              <a:t>  </a:t>
            </a:r>
            <a:r>
              <a:rPr lang="cs-CZ" baseline="0" dirty="0" smtClean="0"/>
              <a:t>se z variance způsobené genetickou složkou uvažuje jen složka s aditivním účinkem a pomíjí se </a:t>
            </a:r>
            <a:r>
              <a:rPr lang="cs-CZ" baseline="0" dirty="0" err="1" smtClean="0"/>
              <a:t>epistáze</a:t>
            </a:r>
            <a:r>
              <a:rPr lang="cs-CZ" baseline="0" dirty="0" smtClean="0"/>
              <a:t> a dominance, které jsou do výpočtu </a:t>
            </a:r>
            <a:r>
              <a:rPr lang="cs-CZ" i="1" baseline="0" dirty="0" err="1" smtClean="0"/>
              <a:t>H</a:t>
            </a:r>
            <a:r>
              <a:rPr lang="cs-CZ" i="1" baseline="30000" dirty="0" err="1" smtClean="0"/>
              <a:t>2</a:t>
            </a:r>
            <a:r>
              <a:rPr lang="cs-CZ" baseline="0" dirty="0" smtClean="0"/>
              <a:t> zahrnuty. </a:t>
            </a:r>
            <a:r>
              <a:rPr lang="cs-CZ" i="1" baseline="0" dirty="0" err="1" smtClean="0"/>
              <a:t>h</a:t>
            </a:r>
            <a:r>
              <a:rPr lang="cs-CZ" i="1" baseline="30000" dirty="0" err="1" smtClean="0"/>
              <a:t>2</a:t>
            </a:r>
            <a:r>
              <a:rPr lang="cs-CZ" i="1" baseline="30000" dirty="0" smtClean="0"/>
              <a:t> </a:t>
            </a:r>
            <a:r>
              <a:rPr lang="cs-CZ" dirty="0" smtClean="0"/>
              <a:t>je tak vždy menší</a:t>
            </a:r>
            <a:r>
              <a:rPr lang="cs-CZ" baseline="0" dirty="0" smtClean="0"/>
              <a:t> než </a:t>
            </a:r>
            <a:r>
              <a:rPr lang="cs-CZ" i="1" baseline="0" dirty="0" err="1" smtClean="0"/>
              <a:t>H</a:t>
            </a:r>
            <a:r>
              <a:rPr lang="cs-CZ" i="1" baseline="30000" dirty="0" err="1" smtClean="0"/>
              <a:t>2</a:t>
            </a:r>
            <a:r>
              <a:rPr lang="cs-CZ" baseline="0" dirty="0" smtClean="0"/>
              <a:t>.</a:t>
            </a:r>
            <a:endParaRPr lang="en-US" dirty="0"/>
          </a:p>
        </p:txBody>
      </p:sp>
      <p:sp>
        <p:nvSpPr>
          <p:cNvPr id="4" name="Zástupný symbol pro číslo snímku 3"/>
          <p:cNvSpPr>
            <a:spLocks noGrp="1"/>
          </p:cNvSpPr>
          <p:nvPr>
            <p:ph type="sldNum" sz="quarter" idx="10"/>
          </p:nvPr>
        </p:nvSpPr>
        <p:spPr/>
        <p:txBody>
          <a:bodyPr/>
          <a:lstStyle/>
          <a:p>
            <a:fld id="{0EC6EEF6-FC08-4466-8EA9-6F35BD6D5936}" type="slidenum">
              <a:rPr lang="cs-CZ" smtClean="0"/>
              <a:t>69</a:t>
            </a:fld>
            <a:endParaRPr lang="cs-CZ"/>
          </a:p>
        </p:txBody>
      </p:sp>
    </p:spTree>
    <p:extLst>
      <p:ext uri="{BB962C8B-B14F-4D97-AF65-F5344CB8AC3E}">
        <p14:creationId xmlns:p14="http://schemas.microsoft.com/office/powerpoint/2010/main" val="39438160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smtClean="0"/>
              <a:t>Heritabilita</a:t>
            </a:r>
            <a:r>
              <a:rPr lang="cs-CZ" dirty="0" smtClean="0"/>
              <a:t> v užším smyslu</a:t>
            </a:r>
            <a:r>
              <a:rPr lang="cs-CZ" baseline="0" dirty="0" smtClean="0"/>
              <a:t> </a:t>
            </a:r>
            <a:r>
              <a:rPr lang="cs-CZ" b="0" baseline="0" dirty="0" smtClean="0"/>
              <a:t>(</a:t>
            </a:r>
            <a:r>
              <a:rPr lang="cs-CZ" sz="1200" i="1" dirty="0" smtClean="0"/>
              <a:t>h</a:t>
            </a:r>
            <a:r>
              <a:rPr lang="cs-CZ" sz="1200" i="1" baseline="30000" dirty="0" smtClean="0"/>
              <a:t>2</a:t>
            </a:r>
            <a:r>
              <a:rPr lang="cs-CZ" b="0" baseline="0" dirty="0" smtClean="0"/>
              <a:t>) se používá k odhadu fenotypu potomstva na základě znalosti fenotypu rodičů, průměrné hodnoty v populaci (</a:t>
            </a:r>
            <a:r>
              <a:rPr lang="cs-CZ" b="0" baseline="0" dirty="0" smtClean="0">
                <a:latin typeface="Symbol" panose="05050102010706020507" pitchFamily="18" charset="2"/>
              </a:rPr>
              <a:t>m)</a:t>
            </a:r>
            <a:r>
              <a:rPr lang="cs-CZ" b="0" baseline="0" dirty="0" smtClean="0"/>
              <a:t> a </a:t>
            </a:r>
            <a:r>
              <a:rPr lang="cs-CZ" sz="1200" i="1" dirty="0" smtClean="0"/>
              <a:t>h</a:t>
            </a:r>
            <a:r>
              <a:rPr lang="cs-CZ" sz="1200" i="1" baseline="30000" dirty="0" smtClean="0"/>
              <a:t>2</a:t>
            </a:r>
            <a:r>
              <a:rPr lang="cs-CZ" b="0" baseline="0" dirty="0" smtClean="0"/>
              <a:t>.  Odhadovaná hodnota fenotypu potomka (</a:t>
            </a:r>
            <a:r>
              <a:rPr lang="cs-CZ" sz="1200" i="1" dirty="0" smtClean="0"/>
              <a:t>T</a:t>
            </a:r>
            <a:r>
              <a:rPr lang="cs-CZ" sz="1200" i="1" baseline="-25000" dirty="0" smtClean="0"/>
              <a:t>O</a:t>
            </a:r>
            <a:r>
              <a:rPr lang="cs-CZ" b="0" baseline="0" dirty="0" smtClean="0"/>
              <a:t>) se vypočítá </a:t>
            </a:r>
            <a:r>
              <a:rPr lang="cs-CZ" sz="1200" i="1" dirty="0" smtClean="0"/>
              <a:t>T</a:t>
            </a:r>
            <a:r>
              <a:rPr lang="cs-CZ" sz="1200" i="1" baseline="-25000" dirty="0" smtClean="0"/>
              <a:t>O</a:t>
            </a:r>
            <a:r>
              <a:rPr lang="cs-CZ" b="0" baseline="0" dirty="0" smtClean="0"/>
              <a:t> = </a:t>
            </a:r>
            <a:r>
              <a:rPr lang="cs-CZ" sz="1200" dirty="0" smtClean="0">
                <a:latin typeface="Symbol" panose="05050102010706020507" pitchFamily="18" charset="2"/>
              </a:rPr>
              <a:t>m</a:t>
            </a:r>
            <a:r>
              <a:rPr lang="cs-CZ" b="0" baseline="0" dirty="0" smtClean="0"/>
              <a:t> + </a:t>
            </a:r>
            <a:r>
              <a:rPr lang="cs-CZ" sz="1200" i="1" dirty="0" smtClean="0"/>
              <a:t>h</a:t>
            </a:r>
            <a:r>
              <a:rPr lang="cs-CZ" sz="1200" i="1" baseline="30000" dirty="0" smtClean="0"/>
              <a:t>2 </a:t>
            </a:r>
            <a:r>
              <a:rPr lang="en-US" b="0" baseline="0" dirty="0" smtClean="0"/>
              <a:t>[</a:t>
            </a:r>
            <a:r>
              <a:rPr lang="cs-CZ" b="0" baseline="0" dirty="0" smtClean="0"/>
              <a:t>(</a:t>
            </a:r>
            <a:r>
              <a:rPr lang="cs-CZ" sz="1200" i="1" dirty="0" smtClean="0"/>
              <a:t>T</a:t>
            </a:r>
            <a:r>
              <a:rPr lang="cs-CZ" sz="1200" i="1" baseline="-25000" dirty="0" smtClean="0"/>
              <a:t>M</a:t>
            </a:r>
            <a:r>
              <a:rPr lang="cs-CZ" b="0" baseline="0" dirty="0" smtClean="0"/>
              <a:t>+</a:t>
            </a:r>
            <a:r>
              <a:rPr lang="cs-CZ" sz="1200" i="1" dirty="0" smtClean="0"/>
              <a:t>T</a:t>
            </a:r>
            <a:r>
              <a:rPr lang="cs-CZ" sz="1200" i="1" baseline="-25000" dirty="0" smtClean="0"/>
              <a:t>F</a:t>
            </a:r>
            <a:r>
              <a:rPr lang="cs-CZ" b="0" baseline="0" dirty="0" smtClean="0"/>
              <a:t>)/2 – </a:t>
            </a:r>
            <a:r>
              <a:rPr lang="cs-CZ" b="0" baseline="0" dirty="0" smtClean="0">
                <a:latin typeface="Symbol" panose="05050102010706020507" pitchFamily="18" charset="2"/>
              </a:rPr>
              <a:t>m</a:t>
            </a:r>
            <a:r>
              <a:rPr lang="en-US" b="0" baseline="0" dirty="0" smtClean="0"/>
              <a:t>]</a:t>
            </a:r>
            <a:r>
              <a:rPr lang="cs-CZ" b="0" baseline="0" dirty="0" smtClean="0"/>
              <a:t>, kde </a:t>
            </a:r>
            <a:r>
              <a:rPr lang="cs-CZ" sz="1200" i="1" dirty="0" smtClean="0"/>
              <a:t>T</a:t>
            </a:r>
            <a:r>
              <a:rPr lang="cs-CZ" sz="1200" i="1" baseline="-25000" dirty="0" smtClean="0"/>
              <a:t>F  </a:t>
            </a:r>
            <a:r>
              <a:rPr lang="cs-CZ" sz="1200" i="0" baseline="0" dirty="0" smtClean="0"/>
              <a:t>je fenotypová hodnota matky</a:t>
            </a:r>
            <a:r>
              <a:rPr lang="cs-CZ" sz="1200" i="1" baseline="0" dirty="0" smtClean="0"/>
              <a:t>, </a:t>
            </a:r>
            <a:r>
              <a:rPr lang="cs-CZ" sz="1200" i="1" dirty="0" smtClean="0"/>
              <a:t>T</a:t>
            </a:r>
            <a:r>
              <a:rPr lang="cs-CZ" sz="1200" i="1" baseline="-25000" dirty="0" smtClean="0"/>
              <a:t>M  </a:t>
            </a:r>
            <a:r>
              <a:rPr lang="cs-CZ" sz="1200" i="0" baseline="0" dirty="0" smtClean="0"/>
              <a:t>je fenotypová hodnota otce. </a:t>
            </a:r>
            <a:endParaRPr lang="cs-CZ" b="0" dirty="0" smtClean="0"/>
          </a:p>
          <a:p>
            <a:endParaRPr lang="cs-CZ" dirty="0" smtClean="0"/>
          </a:p>
          <a:p>
            <a:r>
              <a:rPr lang="cs-CZ" dirty="0" smtClean="0"/>
              <a:t>O – </a:t>
            </a:r>
            <a:r>
              <a:rPr lang="cs-CZ" dirty="0" err="1" smtClean="0"/>
              <a:t>offspring</a:t>
            </a:r>
            <a:r>
              <a:rPr lang="cs-CZ" baseline="0" dirty="0" smtClean="0"/>
              <a:t> = potomstvo</a:t>
            </a:r>
          </a:p>
          <a:p>
            <a:r>
              <a:rPr lang="cs-CZ" baseline="0" dirty="0" smtClean="0"/>
              <a:t>F – </a:t>
            </a:r>
            <a:r>
              <a:rPr lang="cs-CZ" baseline="0" dirty="0" err="1" smtClean="0"/>
              <a:t>female</a:t>
            </a:r>
            <a:r>
              <a:rPr lang="cs-CZ" baseline="0" dirty="0" smtClean="0"/>
              <a:t> = žena</a:t>
            </a:r>
          </a:p>
          <a:p>
            <a:r>
              <a:rPr lang="cs-CZ" baseline="0" dirty="0" smtClean="0"/>
              <a:t>M - male = muž</a:t>
            </a:r>
          </a:p>
          <a:p>
            <a:r>
              <a:rPr lang="cs-CZ" baseline="0" dirty="0" smtClean="0"/>
              <a:t>P – </a:t>
            </a:r>
            <a:r>
              <a:rPr lang="cs-CZ" baseline="0" dirty="0" err="1" smtClean="0"/>
              <a:t>parents</a:t>
            </a:r>
            <a:r>
              <a:rPr lang="cs-CZ" baseline="0" dirty="0" smtClean="0"/>
              <a:t> = rodiče</a:t>
            </a:r>
          </a:p>
          <a:p>
            <a:endParaRPr lang="cs-CZ" dirty="0" smtClean="0"/>
          </a:p>
          <a:p>
            <a:r>
              <a:rPr lang="cs-CZ" dirty="0" smtClean="0"/>
              <a:t>Obrázek upraven podle </a:t>
            </a:r>
            <a:r>
              <a:rPr lang="cs-CZ" dirty="0" err="1" smtClean="0"/>
              <a:t>Snustad</a:t>
            </a:r>
            <a:r>
              <a:rPr lang="cs-CZ" dirty="0" smtClean="0"/>
              <a:t> a </a:t>
            </a:r>
            <a:r>
              <a:rPr lang="cs-CZ" dirty="0" err="1" smtClean="0"/>
              <a:t>Simmons</a:t>
            </a:r>
            <a:r>
              <a:rPr lang="cs-CZ" dirty="0" smtClean="0"/>
              <a:t> (Genetika) 2009.</a:t>
            </a:r>
            <a:endParaRPr lang="cs-CZ" dirty="0"/>
          </a:p>
        </p:txBody>
      </p:sp>
      <p:sp>
        <p:nvSpPr>
          <p:cNvPr id="4" name="Zástupný symbol pro číslo snímku 3"/>
          <p:cNvSpPr>
            <a:spLocks noGrp="1"/>
          </p:cNvSpPr>
          <p:nvPr>
            <p:ph type="sldNum" sz="quarter" idx="10"/>
          </p:nvPr>
        </p:nvSpPr>
        <p:spPr/>
        <p:txBody>
          <a:bodyPr/>
          <a:lstStyle/>
          <a:p>
            <a:fld id="{0EC6EEF6-FC08-4466-8EA9-6F35BD6D5936}" type="slidenum">
              <a:rPr lang="cs-CZ" smtClean="0"/>
              <a:t>70</a:t>
            </a:fld>
            <a:endParaRPr lang="cs-CZ"/>
          </a:p>
        </p:txBody>
      </p:sp>
    </p:spTree>
    <p:extLst>
      <p:ext uri="{BB962C8B-B14F-4D97-AF65-F5344CB8AC3E}">
        <p14:creationId xmlns:p14="http://schemas.microsoft.com/office/powerpoint/2010/main" val="219924826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Pokud by IQ bylo ovlivněno pouze prostředím (</a:t>
            </a:r>
            <a:r>
              <a:rPr lang="cs-CZ" sz="1200" i="1" dirty="0" smtClean="0"/>
              <a:t>h</a:t>
            </a:r>
            <a:r>
              <a:rPr lang="cs-CZ" sz="1200" i="1" baseline="30000" dirty="0" smtClean="0"/>
              <a:t>2</a:t>
            </a:r>
            <a:r>
              <a:rPr lang="cs-CZ" dirty="0" smtClean="0"/>
              <a:t>=</a:t>
            </a:r>
            <a:r>
              <a:rPr lang="cs-CZ" baseline="0" dirty="0" smtClean="0"/>
              <a:t> 0), pak nejlepším odhadem IQ potomka by byl průměr IQ populace, tedy 100. Pokud by naopak bylo IQ ovlivněno výhradně geny, tak nejlepším odhadem IQ potomka by byla průměrná hodnota IQ rodičů. V obojím případě se jedná o jen odhad, IQ při </a:t>
            </a:r>
            <a:r>
              <a:rPr lang="cs-CZ" sz="1200" i="1" dirty="0" smtClean="0"/>
              <a:t>h</a:t>
            </a:r>
            <a:r>
              <a:rPr lang="cs-CZ" sz="1200" i="1" baseline="30000" dirty="0" smtClean="0"/>
              <a:t>2</a:t>
            </a:r>
            <a:r>
              <a:rPr lang="cs-CZ" baseline="0" dirty="0" smtClean="0"/>
              <a:t> = 0 by bylo u různých potomků variabilní podle toho, zda vyrůstali v podnětném prostředí, kde se jejich schopnosti mohly rozvíjet, nebo naopak v prostředí, kde chyběly vhodné stimuly. U genetické složky záleží na segregaci alel polygenů, které ovlivňují inteligenci. Nejčastější budou genotypy dávající fenotyp s průměrnou hodnotou rodičů, ale jsou možné i extrémy: smolař, který zdědí dobrých alel málo/žádné a bude pod hodnotami rodičů, a šťastlivec, který získá od rodičů nejlepší kombinaci a bude na tom lépe než rodiče. </a:t>
            </a:r>
          </a:p>
          <a:p>
            <a:endParaRPr lang="cs-CZ" dirty="0" smtClean="0"/>
          </a:p>
          <a:p>
            <a:r>
              <a:rPr lang="cs-CZ" dirty="0" smtClean="0"/>
              <a:t>Obrázek upraven podle </a:t>
            </a:r>
            <a:r>
              <a:rPr lang="cs-CZ" dirty="0" err="1" smtClean="0"/>
              <a:t>Snustad</a:t>
            </a:r>
            <a:r>
              <a:rPr lang="cs-CZ" dirty="0" smtClean="0"/>
              <a:t> a </a:t>
            </a:r>
            <a:r>
              <a:rPr lang="cs-CZ" dirty="0" err="1" smtClean="0"/>
              <a:t>Simmons</a:t>
            </a:r>
            <a:r>
              <a:rPr lang="cs-CZ" dirty="0" smtClean="0"/>
              <a:t> (Genetika) 2009.</a:t>
            </a:r>
            <a:endParaRPr lang="cs-CZ" dirty="0"/>
          </a:p>
        </p:txBody>
      </p:sp>
      <p:sp>
        <p:nvSpPr>
          <p:cNvPr id="4" name="Zástupný symbol pro číslo snímku 3"/>
          <p:cNvSpPr>
            <a:spLocks noGrp="1"/>
          </p:cNvSpPr>
          <p:nvPr>
            <p:ph type="sldNum" sz="quarter" idx="10"/>
          </p:nvPr>
        </p:nvSpPr>
        <p:spPr/>
        <p:txBody>
          <a:bodyPr/>
          <a:lstStyle/>
          <a:p>
            <a:fld id="{0EC6EEF6-FC08-4466-8EA9-6F35BD6D5936}" type="slidenum">
              <a:rPr lang="cs-CZ" smtClean="0"/>
              <a:t>71</a:t>
            </a:fld>
            <a:endParaRPr lang="cs-CZ"/>
          </a:p>
        </p:txBody>
      </p:sp>
    </p:spTree>
    <p:extLst>
      <p:ext uri="{BB962C8B-B14F-4D97-AF65-F5344CB8AC3E}">
        <p14:creationId xmlns:p14="http://schemas.microsoft.com/office/powerpoint/2010/main" val="32577780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fld id="{0EC6EEF6-FC08-4466-8EA9-6F35BD6D5936}" type="slidenum">
              <a:rPr lang="cs-CZ" smtClean="0"/>
              <a:t>8</a:t>
            </a:fld>
            <a:endParaRPr lang="cs-CZ"/>
          </a:p>
        </p:txBody>
      </p:sp>
    </p:spTree>
    <p:extLst>
      <p:ext uri="{BB962C8B-B14F-4D97-AF65-F5344CB8AC3E}">
        <p14:creationId xmlns:p14="http://schemas.microsoft.com/office/powerpoint/2010/main" val="196210136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smtClean="0"/>
              <a:t>Představte si, že šlechtíte </a:t>
            </a:r>
            <a:r>
              <a:rPr lang="cs-CZ" baseline="0" dirty="0" smtClean="0"/>
              <a:t>rostliny, jejichž průměrná výška je 20 cm, ale v populaci se vyskytují jedinci i mnohem nižší i mnohem vyšší. Protože chcete mít rostlinky co nejvyšší, vyberete z populace skupiny nejvyšších rostlin a ty mezi sebou zkřížíte. Zároveň víte, že </a:t>
            </a:r>
            <a:r>
              <a:rPr lang="cs-CZ" sz="1200" i="1" dirty="0" smtClean="0"/>
              <a:t>h</a:t>
            </a:r>
            <a:r>
              <a:rPr lang="cs-CZ" sz="1200" i="1" baseline="30000" dirty="0" smtClean="0"/>
              <a:t>2</a:t>
            </a:r>
            <a:r>
              <a:rPr lang="cs-CZ" baseline="0" dirty="0" smtClean="0"/>
              <a:t> v této populaci je 0,3. Tím pádem máte k dispozici všechny informace, abyste mohli předpovědět, jak na váš selekční zásah rostlinky zareagují. Použijeme k tomu stejný výpočet jako u předpovědi fenotypu potomstva jednoho páru (</a:t>
            </a:r>
            <a:r>
              <a:rPr lang="cs-CZ" sz="1200" i="1" dirty="0" smtClean="0"/>
              <a:t>T</a:t>
            </a:r>
            <a:r>
              <a:rPr lang="cs-CZ" sz="1200" i="1" baseline="-25000" dirty="0" smtClean="0"/>
              <a:t>P</a:t>
            </a:r>
            <a:r>
              <a:rPr lang="cs-CZ" baseline="0" dirty="0" smtClean="0"/>
              <a:t>), jen s tím rozdílem, že místo průměrné hodnoty rodičů použijeme průměrnou hodnotu skupiny vybraných jedinců (</a:t>
            </a:r>
            <a:r>
              <a:rPr lang="cs-CZ" sz="1200" i="1" dirty="0" smtClean="0"/>
              <a:t>T</a:t>
            </a:r>
            <a:r>
              <a:rPr lang="cs-CZ" sz="1200" i="1" baseline="-25000" dirty="0" smtClean="0"/>
              <a:t>S</a:t>
            </a:r>
            <a:r>
              <a:rPr lang="cs-CZ" baseline="0" dirty="0" smtClean="0"/>
              <a:t>). V tomto případě je průměrná výška vybraných rostlin 30 cm. Takže předpokládaná průměrná hodnota fenotypu potomstva vybraných jedinců je </a:t>
            </a:r>
            <a:r>
              <a:rPr lang="cs-CZ" sz="1200" i="1" dirty="0" smtClean="0"/>
              <a:t>T</a:t>
            </a:r>
            <a:r>
              <a:rPr lang="cs-CZ" sz="1200" i="1" baseline="-25000" dirty="0" smtClean="0"/>
              <a:t>O</a:t>
            </a:r>
            <a:r>
              <a:rPr lang="cs-CZ" baseline="0" dirty="0" smtClean="0"/>
              <a:t> = 20 cm + 0,3(30 cm-20 cm) = 23 cm.</a:t>
            </a:r>
            <a:endParaRPr lang="cs-CZ" dirty="0"/>
          </a:p>
        </p:txBody>
      </p:sp>
      <p:sp>
        <p:nvSpPr>
          <p:cNvPr id="4" name="Zástupný symbol pro číslo snímku 3"/>
          <p:cNvSpPr>
            <a:spLocks noGrp="1"/>
          </p:cNvSpPr>
          <p:nvPr>
            <p:ph type="sldNum" sz="quarter" idx="10"/>
          </p:nvPr>
        </p:nvSpPr>
        <p:spPr/>
        <p:txBody>
          <a:bodyPr/>
          <a:lstStyle/>
          <a:p>
            <a:fld id="{0EC6EEF6-FC08-4466-8EA9-6F35BD6D5936}" type="slidenum">
              <a:rPr lang="cs-CZ" smtClean="0"/>
              <a:t>73</a:t>
            </a:fld>
            <a:endParaRPr lang="cs-CZ"/>
          </a:p>
        </p:txBody>
      </p:sp>
    </p:spTree>
    <p:extLst>
      <p:ext uri="{BB962C8B-B14F-4D97-AF65-F5344CB8AC3E}">
        <p14:creationId xmlns:p14="http://schemas.microsoft.com/office/powerpoint/2010/main" val="73439241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smtClean="0"/>
              <a:t>Vzorec pro výpočet průměrné</a:t>
            </a:r>
            <a:r>
              <a:rPr lang="cs-CZ" baseline="0" dirty="0" smtClean="0"/>
              <a:t> hodnoty potomstva selektované skupiny lze upravit odečtením průměru </a:t>
            </a:r>
            <a:r>
              <a:rPr lang="cs-CZ" sz="1200" dirty="0" smtClean="0">
                <a:latin typeface="Symbol" panose="05050102010706020507" pitchFamily="18" charset="2"/>
              </a:rPr>
              <a:t>m </a:t>
            </a:r>
            <a:r>
              <a:rPr lang="cs-CZ" baseline="0" dirty="0" smtClean="0"/>
              <a:t>od obou stran, takže dostaneme výraz: </a:t>
            </a:r>
            <a:r>
              <a:rPr lang="cs-CZ" sz="1200" i="1" dirty="0" smtClean="0"/>
              <a:t>T</a:t>
            </a:r>
            <a:r>
              <a:rPr lang="cs-CZ" sz="1200" i="1" baseline="-25000" dirty="0" smtClean="0"/>
              <a:t>O</a:t>
            </a:r>
            <a:r>
              <a:rPr lang="cs-CZ" sz="1200" dirty="0" smtClean="0"/>
              <a:t> - </a:t>
            </a:r>
            <a:r>
              <a:rPr lang="cs-CZ" sz="1200" dirty="0" smtClean="0">
                <a:latin typeface="Symbol" panose="05050102010706020507" pitchFamily="18" charset="2"/>
              </a:rPr>
              <a:t>m</a:t>
            </a:r>
            <a:r>
              <a:rPr lang="cs-CZ" sz="1200" dirty="0" smtClean="0"/>
              <a:t> = </a:t>
            </a:r>
            <a:r>
              <a:rPr lang="cs-CZ" sz="1200" i="1" dirty="0" smtClean="0"/>
              <a:t>h</a:t>
            </a:r>
            <a:r>
              <a:rPr lang="cs-CZ" sz="1200" i="1" baseline="30000" dirty="0" smtClean="0"/>
              <a:t>2</a:t>
            </a:r>
            <a:r>
              <a:rPr lang="cs-CZ" sz="1200" dirty="0" smtClean="0"/>
              <a:t>(</a:t>
            </a:r>
            <a:r>
              <a:rPr lang="cs-CZ" sz="1200" i="1" dirty="0" smtClean="0"/>
              <a:t>T</a:t>
            </a:r>
            <a:r>
              <a:rPr lang="cs-CZ" sz="1200" i="1" baseline="-25000" dirty="0" smtClean="0"/>
              <a:t>S </a:t>
            </a:r>
            <a:r>
              <a:rPr lang="cs-CZ" sz="1200" dirty="0" smtClean="0"/>
              <a:t>-</a:t>
            </a:r>
            <a:r>
              <a:rPr lang="cs-CZ" sz="1200" dirty="0" smtClean="0">
                <a:latin typeface="Symbol" panose="05050102010706020507" pitchFamily="18" charset="2"/>
              </a:rPr>
              <a:t> m</a:t>
            </a:r>
            <a:r>
              <a:rPr lang="cs-CZ" sz="1200" dirty="0" smtClean="0"/>
              <a:t>). </a:t>
            </a:r>
            <a:r>
              <a:rPr lang="cs-CZ" sz="1200" i="1" dirty="0" smtClean="0"/>
              <a:t>T</a:t>
            </a:r>
            <a:r>
              <a:rPr lang="cs-CZ" sz="1200" i="1" baseline="-25000" dirty="0" smtClean="0"/>
              <a:t>S </a:t>
            </a:r>
            <a:r>
              <a:rPr lang="cs-CZ" sz="1200" dirty="0" smtClean="0"/>
              <a:t>–</a:t>
            </a:r>
            <a:r>
              <a:rPr lang="cs-CZ" sz="1200" dirty="0" smtClean="0">
                <a:latin typeface="Symbol" panose="05050102010706020507" pitchFamily="18" charset="2"/>
              </a:rPr>
              <a:t> m </a:t>
            </a:r>
            <a:r>
              <a:rPr lang="cs-CZ" sz="1200" dirty="0" smtClean="0">
                <a:latin typeface="+mn-lt"/>
              </a:rPr>
              <a:t>je tzv. výběrový</a:t>
            </a:r>
            <a:r>
              <a:rPr lang="cs-CZ" sz="1200" baseline="0" dirty="0" smtClean="0">
                <a:latin typeface="+mn-lt"/>
              </a:rPr>
              <a:t> rozdíl (</a:t>
            </a:r>
            <a:r>
              <a:rPr lang="cs-CZ" sz="1200" i="1" baseline="0" dirty="0" smtClean="0">
                <a:latin typeface="+mn-lt"/>
              </a:rPr>
              <a:t>S</a:t>
            </a:r>
            <a:r>
              <a:rPr lang="cs-CZ" sz="1200" baseline="0" dirty="0" smtClean="0">
                <a:latin typeface="+mn-lt"/>
              </a:rPr>
              <a:t>), a říká o kolik je průměr výběru vyšší než průměr celé populace. </a:t>
            </a:r>
            <a:r>
              <a:rPr lang="cs-CZ" sz="1200" i="1" dirty="0" smtClean="0"/>
              <a:t>T</a:t>
            </a:r>
            <a:r>
              <a:rPr lang="cs-CZ" sz="1200" i="1" baseline="-25000" dirty="0" smtClean="0"/>
              <a:t>O</a:t>
            </a:r>
            <a:r>
              <a:rPr lang="cs-CZ" sz="1200" dirty="0" smtClean="0"/>
              <a:t> – </a:t>
            </a:r>
            <a:r>
              <a:rPr lang="cs-CZ" sz="1200" dirty="0" smtClean="0">
                <a:latin typeface="Symbol" panose="05050102010706020507" pitchFamily="18" charset="2"/>
              </a:rPr>
              <a:t>m</a:t>
            </a:r>
            <a:r>
              <a:rPr lang="cs-CZ" sz="1200" baseline="0" dirty="0" smtClean="0">
                <a:latin typeface="+mn-lt"/>
              </a:rPr>
              <a:t> je selekční zisk (</a:t>
            </a:r>
            <a:r>
              <a:rPr lang="cs-CZ" sz="1200" i="1" baseline="0" dirty="0" smtClean="0">
                <a:latin typeface="+mn-lt"/>
              </a:rPr>
              <a:t>R</a:t>
            </a:r>
            <a:r>
              <a:rPr lang="cs-CZ" sz="1200" baseline="0" dirty="0" smtClean="0">
                <a:latin typeface="+mn-lt"/>
              </a:rPr>
              <a:t>), tedy o kolik bude potomstvo výběru průměrně vyšší než průměr původní populace (čili co jsme získali šlechtěním).  </a:t>
            </a:r>
            <a:endParaRPr lang="cs-CZ" sz="1200" dirty="0" smtClean="0"/>
          </a:p>
        </p:txBody>
      </p:sp>
      <p:sp>
        <p:nvSpPr>
          <p:cNvPr id="4" name="Zástupný symbol pro číslo snímku 3"/>
          <p:cNvSpPr>
            <a:spLocks noGrp="1"/>
          </p:cNvSpPr>
          <p:nvPr>
            <p:ph type="sldNum" sz="quarter" idx="10"/>
          </p:nvPr>
        </p:nvSpPr>
        <p:spPr/>
        <p:txBody>
          <a:bodyPr/>
          <a:lstStyle/>
          <a:p>
            <a:fld id="{0EC6EEF6-FC08-4466-8EA9-6F35BD6D5936}" type="slidenum">
              <a:rPr lang="cs-CZ" smtClean="0"/>
              <a:t>74</a:t>
            </a:fld>
            <a:endParaRPr lang="cs-CZ"/>
          </a:p>
        </p:txBody>
      </p:sp>
    </p:spTree>
    <p:extLst>
      <p:ext uri="{BB962C8B-B14F-4D97-AF65-F5344CB8AC3E}">
        <p14:creationId xmlns:p14="http://schemas.microsoft.com/office/powerpoint/2010/main" val="343514849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Obrázek z http://</a:t>
            </a:r>
            <a:r>
              <a:rPr lang="cs-CZ" dirty="0" err="1" smtClean="0"/>
              <a:t>drowningworms.com</a:t>
            </a:r>
            <a:r>
              <a:rPr lang="cs-CZ" dirty="0" smtClean="0"/>
              <a:t>/</a:t>
            </a:r>
            <a:r>
              <a:rPr lang="cs-CZ" dirty="0" err="1" smtClean="0"/>
              <a:t>carp</a:t>
            </a:r>
            <a:r>
              <a:rPr lang="cs-CZ" dirty="0" smtClean="0"/>
              <a:t>/</a:t>
            </a:r>
            <a:endParaRPr lang="en-US" dirty="0"/>
          </a:p>
        </p:txBody>
      </p:sp>
      <p:sp>
        <p:nvSpPr>
          <p:cNvPr id="4" name="Zástupný symbol pro číslo snímku 3"/>
          <p:cNvSpPr>
            <a:spLocks noGrp="1"/>
          </p:cNvSpPr>
          <p:nvPr>
            <p:ph type="sldNum" sz="quarter" idx="10"/>
          </p:nvPr>
        </p:nvSpPr>
        <p:spPr/>
        <p:txBody>
          <a:bodyPr/>
          <a:lstStyle/>
          <a:p>
            <a:fld id="{0EC6EEF6-FC08-4466-8EA9-6F35BD6D5936}" type="slidenum">
              <a:rPr lang="cs-CZ" smtClean="0"/>
              <a:t>75</a:t>
            </a:fld>
            <a:endParaRPr lang="cs-CZ"/>
          </a:p>
        </p:txBody>
      </p:sp>
    </p:spTree>
    <p:extLst>
      <p:ext uri="{BB962C8B-B14F-4D97-AF65-F5344CB8AC3E}">
        <p14:creationId xmlns:p14="http://schemas.microsoft.com/office/powerpoint/2010/main" val="14233981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Obrázek z https://</a:t>
            </a:r>
            <a:r>
              <a:rPr lang="cs-CZ" dirty="0" err="1" smtClean="0"/>
              <a:t>www.pinterest.com</a:t>
            </a:r>
            <a:r>
              <a:rPr lang="cs-CZ" dirty="0" smtClean="0"/>
              <a:t>/pin/768356386395673915/</a:t>
            </a:r>
            <a:endParaRPr lang="en-US" dirty="0"/>
          </a:p>
        </p:txBody>
      </p:sp>
      <p:sp>
        <p:nvSpPr>
          <p:cNvPr id="4" name="Zástupný symbol pro číslo snímku 3"/>
          <p:cNvSpPr>
            <a:spLocks noGrp="1"/>
          </p:cNvSpPr>
          <p:nvPr>
            <p:ph type="sldNum" sz="quarter" idx="10"/>
          </p:nvPr>
        </p:nvSpPr>
        <p:spPr/>
        <p:txBody>
          <a:bodyPr/>
          <a:lstStyle/>
          <a:p>
            <a:fld id="{0EC6EEF6-FC08-4466-8EA9-6F35BD6D5936}" type="slidenum">
              <a:rPr lang="cs-CZ" smtClean="0"/>
              <a:t>76</a:t>
            </a:fld>
            <a:endParaRPr lang="cs-CZ"/>
          </a:p>
        </p:txBody>
      </p:sp>
    </p:spTree>
    <p:extLst>
      <p:ext uri="{BB962C8B-B14F-4D97-AF65-F5344CB8AC3E}">
        <p14:creationId xmlns:p14="http://schemas.microsoft.com/office/powerpoint/2010/main" val="89631165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Výška dospělého člověka je typický polygenní znak s vysokou </a:t>
            </a:r>
            <a:r>
              <a:rPr lang="cs-CZ" dirty="0" err="1" smtClean="0"/>
              <a:t>dědivostí</a:t>
            </a:r>
            <a:r>
              <a:rPr lang="cs-CZ" dirty="0" smtClean="0"/>
              <a:t> (h</a:t>
            </a:r>
            <a:r>
              <a:rPr lang="cs-CZ" baseline="30000" dirty="0" smtClean="0"/>
              <a:t>2</a:t>
            </a:r>
            <a:r>
              <a:rPr lang="cs-CZ" dirty="0" smtClean="0"/>
              <a:t> = 0,8). GWAS nalezly 180 </a:t>
            </a:r>
            <a:r>
              <a:rPr lang="cs-CZ" dirty="0" err="1" smtClean="0"/>
              <a:t>lokusů</a:t>
            </a:r>
            <a:r>
              <a:rPr lang="cs-CZ" dirty="0" smtClean="0"/>
              <a:t>, které se na výšce podílejí. Geny jsou často součástí signálních drah (řídí proliferaci a diferenciaci chondrocytů, růstové hormony). Určitě se nejedná o všechny geny, které mohou mít vliv na výšku, protože nalezené geny vysvětlují podle odhadů cca 20% genetické složky výšky.  </a:t>
            </a:r>
          </a:p>
          <a:p>
            <a:r>
              <a:rPr lang="cs-CZ" dirty="0" smtClean="0"/>
              <a:t>   Velikost člověka ovlivňuje kromě genetické složky i prostředí, tj. přísun živin a infekce během těhotenství a dětství. </a:t>
            </a:r>
          </a:p>
          <a:p>
            <a:r>
              <a:rPr lang="cs-CZ" dirty="0" err="1" smtClean="0"/>
              <a:t>Info</a:t>
            </a:r>
            <a:r>
              <a:rPr lang="cs-CZ" dirty="0" smtClean="0"/>
              <a:t> z </a:t>
            </a:r>
            <a:r>
              <a:rPr lang="cs-CZ" dirty="0" err="1" smtClean="0"/>
              <a:t>Lettre</a:t>
            </a:r>
            <a:r>
              <a:rPr lang="cs-CZ" dirty="0" smtClean="0"/>
              <a:t> (2011) DOI 10.1007/s00439-011-0969-x</a:t>
            </a:r>
          </a:p>
          <a:p>
            <a:endParaRPr lang="cs-CZ" dirty="0" smtClean="0"/>
          </a:p>
          <a:p>
            <a:r>
              <a:rPr lang="cs-CZ" dirty="0" smtClean="0"/>
              <a:t>Obrázek: Nejmenší muž He </a:t>
            </a:r>
            <a:r>
              <a:rPr lang="cs-CZ" dirty="0" err="1" smtClean="0"/>
              <a:t>PingPing</a:t>
            </a:r>
            <a:r>
              <a:rPr lang="cs-CZ" dirty="0" smtClean="0"/>
              <a:t> (74,6 cm) a nejvyšší muž světa </a:t>
            </a:r>
            <a:r>
              <a:rPr lang="cs-CZ" dirty="0" err="1" smtClean="0"/>
              <a:t>Sultan</a:t>
            </a:r>
            <a:r>
              <a:rPr lang="cs-CZ" dirty="0" smtClean="0"/>
              <a:t> Kosen (246,5 cm).</a:t>
            </a:r>
            <a:r>
              <a:rPr lang="cs-CZ" baseline="0" dirty="0" smtClean="0"/>
              <a:t> Z http://www.telegraph.co.uk/news/picturegalleries/howaboutthat/6988398/The-worlds-tallest-man-Sultan-Kosen-and-the-shortest-man-in-the-world-He-Pingping-meet.html</a:t>
            </a:r>
            <a:endParaRPr lang="cs-CZ" dirty="0"/>
          </a:p>
        </p:txBody>
      </p:sp>
      <p:sp>
        <p:nvSpPr>
          <p:cNvPr id="4" name="Zástupný symbol pro číslo snímku 3"/>
          <p:cNvSpPr>
            <a:spLocks noGrp="1"/>
          </p:cNvSpPr>
          <p:nvPr>
            <p:ph type="sldNum" sz="quarter" idx="10"/>
          </p:nvPr>
        </p:nvSpPr>
        <p:spPr/>
        <p:txBody>
          <a:bodyPr/>
          <a:lstStyle/>
          <a:p>
            <a:fld id="{0EC6EEF6-FC08-4466-8EA9-6F35BD6D5936}" type="slidenum">
              <a:rPr lang="cs-CZ" smtClean="0"/>
              <a:t>77</a:t>
            </a:fld>
            <a:endParaRPr lang="cs-CZ"/>
          </a:p>
        </p:txBody>
      </p:sp>
    </p:spTree>
    <p:extLst>
      <p:ext uri="{BB962C8B-B14F-4D97-AF65-F5344CB8AC3E}">
        <p14:creationId xmlns:p14="http://schemas.microsoft.com/office/powerpoint/2010/main" val="180648526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EC6EEF6-FC08-4466-8EA9-6F35BD6D5936}" type="slidenum">
              <a:rPr lang="cs-CZ" smtClean="0"/>
              <a:t>78</a:t>
            </a:fld>
            <a:endParaRPr lang="cs-CZ"/>
          </a:p>
        </p:txBody>
      </p:sp>
    </p:spTree>
    <p:extLst>
      <p:ext uri="{BB962C8B-B14F-4D97-AF65-F5344CB8AC3E}">
        <p14:creationId xmlns:p14="http://schemas.microsoft.com/office/powerpoint/2010/main" val="7255629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EC6EEF6-FC08-4466-8EA9-6F35BD6D5936}" type="slidenum">
              <a:rPr lang="cs-CZ" smtClean="0"/>
              <a:t>79</a:t>
            </a:fld>
            <a:endParaRPr lang="cs-CZ"/>
          </a:p>
        </p:txBody>
      </p:sp>
    </p:spTree>
    <p:extLst>
      <p:ext uri="{BB962C8B-B14F-4D97-AF65-F5344CB8AC3E}">
        <p14:creationId xmlns:p14="http://schemas.microsoft.com/office/powerpoint/2010/main" val="396802576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Pro </a:t>
            </a:r>
            <a:r>
              <a:rPr lang="cs-CZ" dirty="0" err="1" smtClean="0"/>
              <a:t>GWAS</a:t>
            </a:r>
            <a:r>
              <a:rPr lang="cs-CZ" dirty="0" smtClean="0"/>
              <a:t> musíme sestavit dvě skupiny, které se liší ve znaku, který chceme testovat (např. vysocí vs. nízcí, modré vs. jiné oči, …). Od každého jedince vezmeme vzorek DNA, kterou následně otestujeme pomocí </a:t>
            </a:r>
            <a:r>
              <a:rPr lang="cs-CZ" dirty="0" err="1" smtClean="0"/>
              <a:t>SNP-array</a:t>
            </a:r>
            <a:r>
              <a:rPr lang="cs-CZ" dirty="0" smtClean="0"/>
              <a:t> (mikročipu) a tak zjistíme, jakou</a:t>
            </a:r>
            <a:r>
              <a:rPr lang="cs-CZ" baseline="0" dirty="0" smtClean="0"/>
              <a:t> má skladbu </a:t>
            </a:r>
            <a:r>
              <a:rPr lang="cs-CZ" baseline="0" dirty="0" err="1" smtClean="0"/>
              <a:t>SNPs</a:t>
            </a:r>
            <a:r>
              <a:rPr lang="cs-CZ" baseline="0" dirty="0" smtClean="0"/>
              <a:t> (hodnotí se 500 tisíc-1 milion </a:t>
            </a:r>
            <a:r>
              <a:rPr lang="cs-CZ" baseline="0" dirty="0" err="1" smtClean="0"/>
              <a:t>SNPs</a:t>
            </a:r>
            <a:r>
              <a:rPr lang="cs-CZ" baseline="0" dirty="0" smtClean="0"/>
              <a:t>). Většina </a:t>
            </a:r>
            <a:r>
              <a:rPr lang="cs-CZ" baseline="0" dirty="0" err="1" smtClean="0"/>
              <a:t>SNP</a:t>
            </a:r>
            <a:r>
              <a:rPr lang="cs-CZ" baseline="0" dirty="0" smtClean="0"/>
              <a:t> se u obou skupin nebude lišit, tj. např. u </a:t>
            </a:r>
            <a:r>
              <a:rPr lang="cs-CZ" baseline="0" dirty="0" err="1" smtClean="0"/>
              <a:t>SNP1</a:t>
            </a:r>
            <a:r>
              <a:rPr lang="cs-CZ" baseline="0" dirty="0" smtClean="0"/>
              <a:t> budou možnosti A nebo G, které se budou se stejnou frekvencí vyskytovat u obou skupin. Některé </a:t>
            </a:r>
            <a:r>
              <a:rPr lang="cs-CZ" baseline="0" dirty="0" err="1" smtClean="0"/>
              <a:t>SNPs</a:t>
            </a:r>
            <a:r>
              <a:rPr lang="cs-CZ" baseline="0" dirty="0" smtClean="0"/>
              <a:t> se ale budou lišit např. </a:t>
            </a:r>
            <a:r>
              <a:rPr lang="cs-CZ" baseline="0" dirty="0" err="1" smtClean="0"/>
              <a:t>SNP1002</a:t>
            </a:r>
            <a:r>
              <a:rPr lang="cs-CZ" baseline="0" dirty="0" smtClean="0"/>
              <a:t> bude u vysoké skupiny mnohem častěji A, zatímco u nízké skupiny bude převažovat C. U každého </a:t>
            </a:r>
            <a:r>
              <a:rPr lang="cs-CZ" baseline="0" dirty="0" err="1" smtClean="0"/>
              <a:t>SNP</a:t>
            </a:r>
            <a:r>
              <a:rPr lang="cs-CZ" baseline="0" dirty="0" smtClean="0"/>
              <a:t> se vypočítá hodnota P, což je pravděpodobnost, že tento </a:t>
            </a:r>
            <a:r>
              <a:rPr lang="cs-CZ" baseline="0" dirty="0" err="1" smtClean="0"/>
              <a:t>SNP</a:t>
            </a:r>
            <a:r>
              <a:rPr lang="cs-CZ" baseline="0" dirty="0" smtClean="0"/>
              <a:t> je asociovaný s testovaným znakem jen náhodou. Výstupem této analýzy je tzv. Manhattan plot. </a:t>
            </a:r>
          </a:p>
          <a:p>
            <a:endParaRPr lang="cs-CZ" baseline="0" dirty="0" smtClean="0"/>
          </a:p>
          <a:p>
            <a:pPr marL="342900" indent="-342900">
              <a:buFont typeface="Arial" panose="020B0604020202020204" pitchFamily="34" charset="0"/>
              <a:buChar char="•"/>
            </a:pPr>
            <a:r>
              <a:rPr lang="cs-CZ" sz="1200" dirty="0" smtClean="0"/>
              <a:t>Vytvoříme dvě skupiny lišící se znakem, který nás zajímá.</a:t>
            </a:r>
          </a:p>
          <a:p>
            <a:pPr marL="342900" indent="-342900">
              <a:buFont typeface="Arial" panose="020B0604020202020204" pitchFamily="34" charset="0"/>
              <a:buChar char="•"/>
            </a:pPr>
            <a:r>
              <a:rPr lang="cs-CZ" sz="1200" dirty="0" smtClean="0"/>
              <a:t>Od každého jedince vezmeme vzorek DNA.</a:t>
            </a:r>
          </a:p>
          <a:p>
            <a:pPr marL="342900" indent="-342900">
              <a:buFont typeface="Arial" panose="020B0604020202020204" pitchFamily="34" charset="0"/>
              <a:buChar char="•"/>
            </a:pPr>
            <a:r>
              <a:rPr lang="cs-CZ" sz="1200" dirty="0" smtClean="0"/>
              <a:t>V každém vzorku zjistíme </a:t>
            </a:r>
            <a:r>
              <a:rPr lang="cs-CZ" sz="1200" dirty="0" err="1" smtClean="0"/>
              <a:t>SNPs</a:t>
            </a:r>
            <a:r>
              <a:rPr lang="cs-CZ" sz="1200" dirty="0" smtClean="0"/>
              <a:t>.</a:t>
            </a:r>
          </a:p>
          <a:p>
            <a:pPr marL="342900" indent="-342900">
              <a:buFont typeface="Arial" panose="020B0604020202020204" pitchFamily="34" charset="0"/>
              <a:buChar char="•"/>
            </a:pPr>
            <a:r>
              <a:rPr lang="cs-CZ" sz="1200" dirty="0" smtClean="0"/>
              <a:t>Statisticky zhodnotíme, které </a:t>
            </a:r>
            <a:r>
              <a:rPr lang="cs-CZ" sz="1200" dirty="0" err="1" smtClean="0"/>
              <a:t>SNPs</a:t>
            </a:r>
            <a:r>
              <a:rPr lang="cs-CZ" sz="1200" dirty="0" smtClean="0"/>
              <a:t> se vyskytují více u jedné skupiny.</a:t>
            </a:r>
          </a:p>
          <a:p>
            <a:pPr marL="342900" indent="-342900">
              <a:buFont typeface="Arial" panose="020B0604020202020204" pitchFamily="34" charset="0"/>
              <a:buChar char="•"/>
            </a:pPr>
            <a:r>
              <a:rPr lang="cs-CZ" sz="1200" dirty="0" smtClean="0"/>
              <a:t>Přesně lokalizujeme na chromosomech</a:t>
            </a:r>
            <a:endParaRPr lang="en-US" dirty="0"/>
          </a:p>
        </p:txBody>
      </p:sp>
      <p:sp>
        <p:nvSpPr>
          <p:cNvPr id="4" name="Zástupný symbol pro číslo snímku 3"/>
          <p:cNvSpPr>
            <a:spLocks noGrp="1"/>
          </p:cNvSpPr>
          <p:nvPr>
            <p:ph type="sldNum" sz="quarter" idx="10"/>
          </p:nvPr>
        </p:nvSpPr>
        <p:spPr/>
        <p:txBody>
          <a:bodyPr/>
          <a:lstStyle/>
          <a:p>
            <a:fld id="{0EC6EEF6-FC08-4466-8EA9-6F35BD6D5936}" type="slidenum">
              <a:rPr lang="cs-CZ" smtClean="0"/>
              <a:t>80</a:t>
            </a:fld>
            <a:endParaRPr lang="cs-CZ"/>
          </a:p>
        </p:txBody>
      </p:sp>
    </p:spTree>
    <p:extLst>
      <p:ext uri="{BB962C8B-B14F-4D97-AF65-F5344CB8AC3E}">
        <p14:creationId xmlns:p14="http://schemas.microsoft.com/office/powerpoint/2010/main" val="191173210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Pro </a:t>
            </a:r>
            <a:r>
              <a:rPr lang="cs-CZ" dirty="0" err="1" smtClean="0"/>
              <a:t>GWAS</a:t>
            </a:r>
            <a:r>
              <a:rPr lang="cs-CZ" dirty="0" smtClean="0"/>
              <a:t> musíme sestavit dvě skupiny, které se liší ve znaku, který chceme testovat (např. vysocí vs. nízcí, modré vs. jiné oči, …). Od každého jedince vezmeme vzorek DNA, kterou následně otestujeme pomocí </a:t>
            </a:r>
            <a:r>
              <a:rPr lang="cs-CZ" dirty="0" err="1" smtClean="0"/>
              <a:t>SNP-array</a:t>
            </a:r>
            <a:r>
              <a:rPr lang="cs-CZ" dirty="0" smtClean="0"/>
              <a:t> (mikročipu) a tak zjistíme, jakou</a:t>
            </a:r>
            <a:r>
              <a:rPr lang="cs-CZ" baseline="0" dirty="0" smtClean="0"/>
              <a:t> má skladbu </a:t>
            </a:r>
            <a:r>
              <a:rPr lang="cs-CZ" baseline="0" dirty="0" err="1" smtClean="0"/>
              <a:t>SNPs</a:t>
            </a:r>
            <a:r>
              <a:rPr lang="cs-CZ" baseline="0" dirty="0" smtClean="0"/>
              <a:t> (hodnotí se 500 tisíc-1 milion </a:t>
            </a:r>
            <a:r>
              <a:rPr lang="cs-CZ" baseline="0" dirty="0" err="1" smtClean="0"/>
              <a:t>SNPs</a:t>
            </a:r>
            <a:r>
              <a:rPr lang="cs-CZ" baseline="0" dirty="0" smtClean="0"/>
              <a:t>). Většina </a:t>
            </a:r>
            <a:r>
              <a:rPr lang="cs-CZ" baseline="0" dirty="0" err="1" smtClean="0"/>
              <a:t>SNP</a:t>
            </a:r>
            <a:r>
              <a:rPr lang="cs-CZ" baseline="0" dirty="0" smtClean="0"/>
              <a:t> se u obou skupin nebude lišit, tj. např. u </a:t>
            </a:r>
            <a:r>
              <a:rPr lang="cs-CZ" baseline="0" dirty="0" err="1" smtClean="0"/>
              <a:t>SNP1</a:t>
            </a:r>
            <a:r>
              <a:rPr lang="cs-CZ" baseline="0" dirty="0" smtClean="0"/>
              <a:t> budou možnosti A nebo G, které se budou se stejnou frekvencí vyskytovat u obou skupin. Některé </a:t>
            </a:r>
            <a:r>
              <a:rPr lang="cs-CZ" baseline="0" dirty="0" err="1" smtClean="0"/>
              <a:t>SNPs</a:t>
            </a:r>
            <a:r>
              <a:rPr lang="cs-CZ" baseline="0" dirty="0" smtClean="0"/>
              <a:t> se ale budou lišit, např. v SNP č. 1002 bude u vysoké skupiny mnohem častěji A, zatímco u nízké skupiny bude převažovat C. Pro každý SNP se spočítá statistika (jednou z metod je i X</a:t>
            </a:r>
            <a:r>
              <a:rPr lang="cs-CZ" baseline="30000" dirty="0" smtClean="0"/>
              <a:t>2</a:t>
            </a:r>
            <a:r>
              <a:rPr lang="cs-CZ" baseline="0" dirty="0" smtClean="0"/>
              <a:t>), vyjde hodnota </a:t>
            </a:r>
            <a:r>
              <a:rPr lang="cs-CZ" i="1" baseline="0" dirty="0" smtClean="0"/>
              <a:t>p</a:t>
            </a:r>
            <a:r>
              <a:rPr lang="cs-CZ" baseline="0" dirty="0" smtClean="0"/>
              <a:t>, která říká, s jakou pravděpodobností jsou varianty konkrétního SNP u obou souborů zastoupeny stejně (např. A </a:t>
            </a:r>
            <a:r>
              <a:rPr lang="cs-CZ" baseline="0" dirty="0" err="1" smtClean="0"/>
              <a:t>a</a:t>
            </a:r>
            <a:r>
              <a:rPr lang="cs-CZ" baseline="0" dirty="0" smtClean="0"/>
              <a:t> G jsou u vysoké i nízké skupiny stejně často). Čím je hodnota </a:t>
            </a:r>
            <a:r>
              <a:rPr lang="cs-CZ" i="1" baseline="0" dirty="0" smtClean="0"/>
              <a:t>p </a:t>
            </a:r>
            <a:r>
              <a:rPr lang="cs-CZ" baseline="0" dirty="0" smtClean="0"/>
              <a:t>menší, tím víc se oba soubory v tomto SNP liší (tj. A je mnohem častěji u vyšší skupiny, G u nižší skupiny), a tím vyšší je záporný logaritmus hodnoty </a:t>
            </a:r>
            <a:r>
              <a:rPr lang="cs-CZ" i="1" baseline="0" dirty="0" smtClean="0"/>
              <a:t>p </a:t>
            </a:r>
            <a:r>
              <a:rPr lang="cs-CZ" baseline="0" dirty="0" smtClean="0"/>
              <a:t>vynesený na ose Y grafického výstupu, tzv. Manhattan plot, a tím výš bude bod příslušného SNP.  </a:t>
            </a:r>
          </a:p>
          <a:p>
            <a:endParaRPr lang="cs-CZ" baseline="0" dirty="0" smtClean="0"/>
          </a:p>
          <a:p>
            <a:endParaRPr lang="cs-CZ" baseline="0" dirty="0" smtClean="0"/>
          </a:p>
        </p:txBody>
      </p:sp>
      <p:sp>
        <p:nvSpPr>
          <p:cNvPr id="4" name="Zástupný symbol pro číslo snímku 3"/>
          <p:cNvSpPr>
            <a:spLocks noGrp="1"/>
          </p:cNvSpPr>
          <p:nvPr>
            <p:ph type="sldNum" sz="quarter" idx="10"/>
          </p:nvPr>
        </p:nvSpPr>
        <p:spPr/>
        <p:txBody>
          <a:bodyPr/>
          <a:lstStyle/>
          <a:p>
            <a:fld id="{0EC6EEF6-FC08-4466-8EA9-6F35BD6D5936}" type="slidenum">
              <a:rPr lang="cs-CZ" smtClean="0"/>
              <a:t>81</a:t>
            </a:fld>
            <a:endParaRPr lang="cs-CZ"/>
          </a:p>
        </p:txBody>
      </p:sp>
    </p:spTree>
    <p:extLst>
      <p:ext uri="{BB962C8B-B14F-4D97-AF65-F5344CB8AC3E}">
        <p14:creationId xmlns:p14="http://schemas.microsoft.com/office/powerpoint/2010/main" val="84445380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Výstupem statistické analýzy</a:t>
            </a:r>
            <a:r>
              <a:rPr lang="cs-CZ" baseline="0" dirty="0" smtClean="0"/>
              <a:t> asociace </a:t>
            </a:r>
            <a:r>
              <a:rPr lang="cs-CZ" baseline="0" dirty="0" err="1" smtClean="0"/>
              <a:t>SNPs</a:t>
            </a:r>
            <a:r>
              <a:rPr lang="cs-CZ" baseline="0" dirty="0" smtClean="0"/>
              <a:t> s testovaným znakem je tzv. Manhattan plot (graf připomínající budovy na Manhattanu, přičemž mrakodrapy jsou </a:t>
            </a:r>
            <a:r>
              <a:rPr lang="cs-CZ" baseline="0" dirty="0" err="1" smtClean="0"/>
              <a:t>SNPs</a:t>
            </a:r>
            <a:r>
              <a:rPr lang="cs-CZ" baseline="0" dirty="0" smtClean="0"/>
              <a:t> vyskytující se mnohem častěji u jedné testované skupiny. Na ose X je pozice </a:t>
            </a:r>
            <a:r>
              <a:rPr lang="cs-CZ" baseline="0" dirty="0" err="1" smtClean="0"/>
              <a:t>SNPs</a:t>
            </a:r>
            <a:r>
              <a:rPr lang="cs-CZ" baseline="0" dirty="0" smtClean="0"/>
              <a:t> na jednotlivých chromosomech a na ose Y je negativní logaritmus hodnoty P, která vyjadřuje pravděpodobnost, že konkrétní SNP je se znakem asociovaný jen náhodně. Čím menší je tato pravděpodobnost, tím vyšší je její negativní logaritmus, takže </a:t>
            </a:r>
            <a:r>
              <a:rPr lang="cs-CZ" baseline="0" dirty="0" err="1" smtClean="0"/>
              <a:t>SNPs</a:t>
            </a:r>
            <a:r>
              <a:rPr lang="cs-CZ" baseline="0" dirty="0" smtClean="0"/>
              <a:t> s nejmenší P-hodnotou (tj. ty, které jsou se znakem asociované) jsou na grafickém výstupu Manhattan plot lokalizovány nejvýše. </a:t>
            </a:r>
          </a:p>
        </p:txBody>
      </p:sp>
      <p:sp>
        <p:nvSpPr>
          <p:cNvPr id="4" name="Zástupný symbol pro číslo snímku 3"/>
          <p:cNvSpPr>
            <a:spLocks noGrp="1"/>
          </p:cNvSpPr>
          <p:nvPr>
            <p:ph type="sldNum" sz="quarter" idx="10"/>
          </p:nvPr>
        </p:nvSpPr>
        <p:spPr/>
        <p:txBody>
          <a:bodyPr/>
          <a:lstStyle/>
          <a:p>
            <a:fld id="{0EC6EEF6-FC08-4466-8EA9-6F35BD6D5936}" type="slidenum">
              <a:rPr lang="cs-CZ" smtClean="0"/>
              <a:t>82</a:t>
            </a:fld>
            <a:endParaRPr lang="cs-CZ"/>
          </a:p>
        </p:txBody>
      </p:sp>
    </p:spTree>
    <p:extLst>
      <p:ext uri="{BB962C8B-B14F-4D97-AF65-F5344CB8AC3E}">
        <p14:creationId xmlns:p14="http://schemas.microsoft.com/office/powerpoint/2010/main" val="25044725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b="0" baseline="0" dirty="0" smtClean="0"/>
              <a:t>Křížením čisté linie červených paprik (</a:t>
            </a:r>
            <a:r>
              <a:rPr lang="cs-CZ" b="0" i="1" baseline="0" dirty="0" err="1" smtClean="0"/>
              <a:t>RRCC</a:t>
            </a:r>
            <a:r>
              <a:rPr lang="cs-CZ" b="0" baseline="0" dirty="0" smtClean="0"/>
              <a:t>) s čistou linií zelených paprik (</a:t>
            </a:r>
            <a:r>
              <a:rPr lang="cs-CZ" b="0" i="1" baseline="0" dirty="0" err="1" smtClean="0"/>
              <a:t>rrcc</a:t>
            </a:r>
            <a:r>
              <a:rPr lang="cs-CZ" b="0" baseline="0" dirty="0" smtClean="0"/>
              <a:t>) nám vznikne červená </a:t>
            </a:r>
            <a:r>
              <a:rPr lang="cs-CZ" b="0" baseline="0" dirty="0" err="1" smtClean="0"/>
              <a:t>F1</a:t>
            </a:r>
            <a:r>
              <a:rPr lang="cs-CZ" b="0" baseline="0" dirty="0" smtClean="0"/>
              <a:t> generace heterozygotů (</a:t>
            </a:r>
            <a:r>
              <a:rPr lang="cs-CZ" b="0" i="1" baseline="0" dirty="0" err="1" smtClean="0"/>
              <a:t>RrCc</a:t>
            </a:r>
            <a:r>
              <a:rPr lang="cs-CZ" b="0" baseline="0" dirty="0" smtClean="0"/>
              <a:t>). V </a:t>
            </a:r>
            <a:r>
              <a:rPr lang="cs-CZ" b="0" baseline="0" dirty="0" err="1" smtClean="0"/>
              <a:t>F2</a:t>
            </a:r>
            <a:r>
              <a:rPr lang="cs-CZ" b="0" baseline="0" dirty="0" smtClean="0"/>
              <a:t> generaci štěpí potomstvo takto: 9 červených (</a:t>
            </a:r>
            <a:r>
              <a:rPr lang="cs-CZ" b="0" i="1" baseline="0" dirty="0" smtClean="0"/>
              <a:t>R-C-</a:t>
            </a:r>
            <a:r>
              <a:rPr lang="cs-CZ" b="0" baseline="0" dirty="0" smtClean="0"/>
              <a:t>) : 3 hnědé (</a:t>
            </a:r>
            <a:r>
              <a:rPr lang="cs-CZ" b="0" i="1" baseline="0" dirty="0" smtClean="0"/>
              <a:t>R-</a:t>
            </a:r>
            <a:r>
              <a:rPr lang="cs-CZ" b="0" i="1" baseline="0" dirty="0" err="1" smtClean="0"/>
              <a:t>cc</a:t>
            </a:r>
            <a:r>
              <a:rPr lang="cs-CZ" b="0" baseline="0" dirty="0" smtClean="0"/>
              <a:t>) : 3 žluté (</a:t>
            </a:r>
            <a:r>
              <a:rPr lang="cs-CZ" b="0" i="1" baseline="0" dirty="0" err="1" smtClean="0"/>
              <a:t>rrC</a:t>
            </a:r>
            <a:r>
              <a:rPr lang="cs-CZ" b="0" i="1" baseline="0" dirty="0" smtClean="0"/>
              <a:t>-</a:t>
            </a:r>
            <a:r>
              <a:rPr lang="cs-CZ" b="0" baseline="0" dirty="0" smtClean="0"/>
              <a:t>): 1 zelená (</a:t>
            </a:r>
            <a:r>
              <a:rPr lang="cs-CZ" b="0" i="1" baseline="0" dirty="0" err="1" smtClean="0"/>
              <a:t>rrcc</a:t>
            </a:r>
            <a:r>
              <a:rPr lang="cs-CZ" b="0"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cs-CZ"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cs-CZ" baseline="0" dirty="0" smtClean="0"/>
              <a:t>Reciproká interakce je jediná </a:t>
            </a:r>
            <a:r>
              <a:rPr lang="cs-CZ" baseline="0" dirty="0" err="1" smtClean="0"/>
              <a:t>GI</a:t>
            </a:r>
            <a:r>
              <a:rPr lang="cs-CZ" baseline="0" dirty="0" smtClean="0"/>
              <a:t>, kde jsou zachované čtyři fenotypové třídy v </a:t>
            </a:r>
            <a:r>
              <a:rPr lang="cs-CZ" baseline="0" dirty="0" err="1" smtClean="0"/>
              <a:t>F2</a:t>
            </a:r>
            <a:r>
              <a:rPr lang="cs-CZ" baseline="0" dirty="0" smtClean="0"/>
              <a:t> i poměr 9:3:3:1, ale stále platí, že oba geny se podílejí na jednom znaku, v tomto případě zbarvení plodu papriky. </a:t>
            </a:r>
            <a:endParaRPr lang="cs-CZ" b="0" baseline="0" dirty="0" smtClean="0"/>
          </a:p>
          <a:p>
            <a:endParaRPr lang="en-US" b="0"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9</a:t>
            </a:fld>
            <a:endParaRPr lang="cs-CZ"/>
          </a:p>
        </p:txBody>
      </p:sp>
    </p:spTree>
    <p:extLst>
      <p:ext uri="{BB962C8B-B14F-4D97-AF65-F5344CB8AC3E}">
        <p14:creationId xmlns:p14="http://schemas.microsoft.com/office/powerpoint/2010/main" val="159772365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EC6EEF6-FC08-4466-8EA9-6F35BD6D5936}" type="slidenum">
              <a:rPr lang="cs-CZ" smtClean="0"/>
              <a:t>83</a:t>
            </a:fld>
            <a:endParaRPr lang="cs-CZ"/>
          </a:p>
        </p:txBody>
      </p:sp>
    </p:spTree>
    <p:extLst>
      <p:ext uri="{BB962C8B-B14F-4D97-AF65-F5344CB8AC3E}">
        <p14:creationId xmlns:p14="http://schemas.microsoft.com/office/powerpoint/2010/main" val="78084587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EC6EEF6-FC08-4466-8EA9-6F35BD6D5936}" type="slidenum">
              <a:rPr lang="cs-CZ" smtClean="0"/>
              <a:t>84</a:t>
            </a:fld>
            <a:endParaRPr lang="cs-CZ"/>
          </a:p>
        </p:txBody>
      </p:sp>
    </p:spTree>
    <p:extLst>
      <p:ext uri="{BB962C8B-B14F-4D97-AF65-F5344CB8AC3E}">
        <p14:creationId xmlns:p14="http://schemas.microsoft.com/office/powerpoint/2010/main" val="9256839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První eugenický experiment byl proveden v 18. století pruským králem Fridrichem Vilémem I, který měl velkou zálibu ve vysokých vojácích a sestavil regiment z mužů vysokých nejméně 188 cm, který v době jeho smrti čítal 3200 vojáků a byl nazýván Postupimští obři. Jediným požadavkem byla výška, rekruti byli často v regimentu nedobrovolně, byli unášeni nebo fungovali jako dar od jiných panovníků. Nikdy nebyli nasazeni do války. Po králově smrti byl regiment rozpuštěn a vojáci rozptýleni do jiných regimentů. </a:t>
            </a:r>
          </a:p>
          <a:p>
            <a:r>
              <a:rPr lang="cs-CZ" dirty="0" smtClean="0"/>
              <a:t>  Jedním ze způsobů, jimiž si král chtěl zajistit vysoké vojáky, bylo plození dětí Postupimskými obry s velmi vysokými ženami. Jednalo se o jeden z mála případů šlechtění u lidí. </a:t>
            </a:r>
          </a:p>
          <a:p>
            <a:endParaRPr lang="cs-CZ" dirty="0" smtClean="0"/>
          </a:p>
          <a:p>
            <a:r>
              <a:rPr lang="cs-CZ" dirty="0" smtClean="0"/>
              <a:t>Obrázky a </a:t>
            </a:r>
            <a:r>
              <a:rPr lang="cs-CZ" dirty="0" err="1" smtClean="0"/>
              <a:t>info</a:t>
            </a:r>
            <a:r>
              <a:rPr lang="cs-CZ" dirty="0" smtClean="0"/>
              <a:t> z</a:t>
            </a:r>
            <a:r>
              <a:rPr lang="cs-CZ" baseline="0" dirty="0" smtClean="0"/>
              <a:t>: </a:t>
            </a:r>
            <a:r>
              <a:rPr lang="cs-CZ" dirty="0" smtClean="0"/>
              <a:t>https://www.historyanswers.co.uk/history-of-war/the-potsdam-giants-how-the-king-of-prussia-bred-an-army-of-super-soldiers/</a:t>
            </a:r>
            <a:endParaRPr lang="cs-CZ" dirty="0"/>
          </a:p>
        </p:txBody>
      </p:sp>
      <p:sp>
        <p:nvSpPr>
          <p:cNvPr id="4" name="Zástupný symbol pro číslo snímku 3"/>
          <p:cNvSpPr>
            <a:spLocks noGrp="1"/>
          </p:cNvSpPr>
          <p:nvPr>
            <p:ph type="sldNum" sz="quarter" idx="10"/>
          </p:nvPr>
        </p:nvSpPr>
        <p:spPr/>
        <p:txBody>
          <a:bodyPr/>
          <a:lstStyle/>
          <a:p>
            <a:fld id="{0EC6EEF6-FC08-4466-8EA9-6F35BD6D5936}" type="slidenum">
              <a:rPr lang="cs-CZ" smtClean="0"/>
              <a:t>85</a:t>
            </a:fld>
            <a:endParaRPr lang="cs-CZ"/>
          </a:p>
        </p:txBody>
      </p:sp>
    </p:spTree>
    <p:extLst>
      <p:ext uri="{BB962C8B-B14F-4D97-AF65-F5344CB8AC3E}">
        <p14:creationId xmlns:p14="http://schemas.microsoft.com/office/powerpoint/2010/main" val="323126849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Heterózní efekt je stav, kdy křížením čistých linií nevalných</a:t>
            </a:r>
            <a:r>
              <a:rPr lang="cs-CZ" baseline="0" dirty="0" smtClean="0"/>
              <a:t> kvalit vznikne vynikající hybrid. Heterózní efekt je znám u rostlin i zvířat  a je hojně využíván v zemědělství. Nevýhodou je nutnost udržování čistých linií kvůli produkci </a:t>
            </a:r>
            <a:r>
              <a:rPr lang="cs-CZ" baseline="0" dirty="0" err="1" smtClean="0"/>
              <a:t>F1</a:t>
            </a:r>
            <a:r>
              <a:rPr lang="cs-CZ" baseline="0" dirty="0" smtClean="0"/>
              <a:t> </a:t>
            </a:r>
            <a:r>
              <a:rPr lang="cs-CZ" baseline="0" dirty="0" err="1" smtClean="0"/>
              <a:t>hybrididů</a:t>
            </a:r>
            <a:r>
              <a:rPr lang="cs-CZ" baseline="0" dirty="0" smtClean="0"/>
              <a:t>. </a:t>
            </a:r>
            <a:r>
              <a:rPr lang="cs-CZ" baseline="0" dirty="0" err="1" smtClean="0"/>
              <a:t>F2</a:t>
            </a:r>
            <a:r>
              <a:rPr lang="cs-CZ" baseline="0" dirty="0" smtClean="0"/>
              <a:t> generace je velmi variabilní a proto se k produkci nepoužívá.</a:t>
            </a:r>
          </a:p>
          <a:p>
            <a:r>
              <a:rPr lang="cs-CZ" baseline="0" dirty="0" smtClean="0"/>
              <a:t>  Heterózní efekt nenastává automaticky při křížení libovolných čistých linií. </a:t>
            </a:r>
          </a:p>
          <a:p>
            <a:endParaRPr lang="cs-CZ" baseline="0" dirty="0" smtClean="0"/>
          </a:p>
          <a:p>
            <a:r>
              <a:rPr lang="cs-CZ" dirty="0" smtClean="0"/>
              <a:t>Obrázek z http://</a:t>
            </a:r>
            <a:r>
              <a:rPr lang="cs-CZ" dirty="0" err="1" smtClean="0"/>
              <a:t>b4fa.org</a:t>
            </a:r>
            <a:r>
              <a:rPr lang="cs-CZ" dirty="0" smtClean="0"/>
              <a:t>/</a:t>
            </a:r>
            <a:r>
              <a:rPr lang="cs-CZ" dirty="0" err="1" smtClean="0"/>
              <a:t>bioscience</a:t>
            </a:r>
            <a:r>
              <a:rPr lang="cs-CZ" dirty="0" smtClean="0"/>
              <a:t>-in-</a:t>
            </a:r>
            <a:r>
              <a:rPr lang="cs-CZ" dirty="0" err="1" smtClean="0"/>
              <a:t>brief</a:t>
            </a:r>
            <a:r>
              <a:rPr lang="cs-CZ" dirty="0" smtClean="0"/>
              <a:t>/</a:t>
            </a:r>
            <a:r>
              <a:rPr lang="cs-CZ" dirty="0" err="1" smtClean="0"/>
              <a:t>plantbreeding</a:t>
            </a:r>
            <a:r>
              <a:rPr lang="cs-CZ" dirty="0" smtClean="0"/>
              <a:t>/</a:t>
            </a:r>
            <a:r>
              <a:rPr lang="cs-CZ" dirty="0" err="1" smtClean="0"/>
              <a:t>intraspecific-f1-hybrids</a:t>
            </a:r>
            <a:r>
              <a:rPr lang="cs-CZ" dirty="0" smtClean="0"/>
              <a:t>/</a:t>
            </a:r>
            <a:r>
              <a:rPr lang="cs-CZ" dirty="0" err="1" smtClean="0"/>
              <a:t>maize-f1-hybrids</a:t>
            </a:r>
            <a:r>
              <a:rPr lang="cs-CZ" dirty="0" smtClean="0"/>
              <a:t>/</a:t>
            </a:r>
            <a:endParaRPr lang="cs-CZ" dirty="0"/>
          </a:p>
        </p:txBody>
      </p:sp>
      <p:sp>
        <p:nvSpPr>
          <p:cNvPr id="4" name="Zástupný symbol pro číslo snímku 3"/>
          <p:cNvSpPr>
            <a:spLocks noGrp="1"/>
          </p:cNvSpPr>
          <p:nvPr>
            <p:ph type="sldNum" sz="quarter" idx="10"/>
          </p:nvPr>
        </p:nvSpPr>
        <p:spPr/>
        <p:txBody>
          <a:bodyPr/>
          <a:lstStyle/>
          <a:p>
            <a:fld id="{0EC6EEF6-FC08-4466-8EA9-6F35BD6D5936}" type="slidenum">
              <a:rPr lang="cs-CZ" smtClean="0"/>
              <a:t>86</a:t>
            </a:fld>
            <a:endParaRPr lang="cs-CZ"/>
          </a:p>
        </p:txBody>
      </p:sp>
    </p:spTree>
    <p:extLst>
      <p:ext uri="{BB962C8B-B14F-4D97-AF65-F5344CB8AC3E}">
        <p14:creationId xmlns:p14="http://schemas.microsoft.com/office/powerpoint/2010/main" val="220866049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Existují dvě teorie,</a:t>
            </a:r>
            <a:r>
              <a:rPr lang="cs-CZ" baseline="0" dirty="0" smtClean="0"/>
              <a:t> které vysvětlují princip heterózního efektu (</a:t>
            </a:r>
            <a:r>
              <a:rPr lang="cs-CZ" baseline="0" dirty="0" err="1" smtClean="0"/>
              <a:t>ang</a:t>
            </a:r>
            <a:r>
              <a:rPr lang="cs-CZ" baseline="0" dirty="0" smtClean="0"/>
              <a:t>. heterosis, hybrid </a:t>
            </a:r>
            <a:r>
              <a:rPr lang="cs-CZ" baseline="0" dirty="0" err="1" smtClean="0"/>
              <a:t>vigor</a:t>
            </a:r>
            <a:r>
              <a:rPr lang="cs-CZ" baseline="0" dirty="0" smtClean="0"/>
              <a:t>). První je teorie </a:t>
            </a:r>
            <a:r>
              <a:rPr lang="cs-CZ" b="1" baseline="0" dirty="0" smtClean="0"/>
              <a:t>dominance</a:t>
            </a:r>
            <a:r>
              <a:rPr lang="cs-CZ" baseline="0" dirty="0" smtClean="0"/>
              <a:t>, která praví, že nízká kvalita čistých rodičovských linií je způsobena vlivem škodlivých recesivních alel, které se dostaly v čisté linii do homozygotní stavu a tak se mohou projevit. Pokud jsou rodičovské linie recesivní homozygoti v jiných genech, jejich potomek bude heterozygot a negativní vliv recesivních alel od jednoho rodiče bude potlačen dominantními alelami od druhého rodiče a naopak.  V </a:t>
            </a:r>
            <a:r>
              <a:rPr lang="cs-CZ" baseline="0" dirty="0" err="1" smtClean="0"/>
              <a:t>F2</a:t>
            </a:r>
            <a:r>
              <a:rPr lang="cs-CZ" baseline="0" dirty="0" smtClean="0"/>
              <a:t> generaci by docházelo ke vzniku jedinců, kteří by díky náhodné segregaci alel byli opět recesivní homozygoti v některých genech a jejich fenotyp by tak byl horší než fenotyp </a:t>
            </a:r>
            <a:r>
              <a:rPr lang="cs-CZ" baseline="0" dirty="0" err="1" smtClean="0"/>
              <a:t>F1</a:t>
            </a:r>
            <a:r>
              <a:rPr lang="cs-CZ" baseline="0" dirty="0" smtClean="0"/>
              <a:t>. </a:t>
            </a:r>
          </a:p>
          <a:p>
            <a:r>
              <a:rPr lang="cs-CZ" baseline="0" dirty="0" smtClean="0"/>
              <a:t>   Druhá teorie vysvětlující heterózní efekt je teorie </a:t>
            </a:r>
            <a:r>
              <a:rPr lang="cs-CZ" b="1" baseline="0" dirty="0" smtClean="0"/>
              <a:t>superdominance</a:t>
            </a:r>
            <a:r>
              <a:rPr lang="cs-CZ" baseline="0" dirty="0" smtClean="0"/>
              <a:t>, kdy výhoda heterozygota spočívá v samotném heterozygotním stavu. Jako případ můžeme uvést třeba lidské alely </a:t>
            </a:r>
            <a:r>
              <a:rPr lang="cs-CZ" baseline="0" dirty="0" err="1" smtClean="0"/>
              <a:t>MHC</a:t>
            </a:r>
            <a:r>
              <a:rPr lang="cs-CZ" baseline="0" dirty="0" smtClean="0"/>
              <a:t> </a:t>
            </a:r>
            <a:r>
              <a:rPr lang="cs-CZ" baseline="0" dirty="0" err="1" smtClean="0"/>
              <a:t>lokusech</a:t>
            </a:r>
            <a:r>
              <a:rPr lang="cs-CZ" baseline="0" dirty="0" smtClean="0"/>
              <a:t>, které jsou důležité pro rozpoznávání různých patogenů. Heterozygoti mají více alel, takže jsou zdravější. Na rozdíl od dominance, kde by bylo teoreticky možné za velkého úsilí najít a vytvořit čistou linii z dominantních homozygotů a tím kvalitní fenotyp </a:t>
            </a:r>
            <a:r>
              <a:rPr lang="cs-CZ" baseline="0" dirty="0" err="1" smtClean="0"/>
              <a:t>F1</a:t>
            </a:r>
            <a:r>
              <a:rPr lang="cs-CZ" baseline="0" dirty="0" smtClean="0"/>
              <a:t> zafixovat, tak platí-li teorie superdominance, je zemědělství odkázáno na produkci </a:t>
            </a:r>
            <a:r>
              <a:rPr lang="cs-CZ" baseline="0" dirty="0" err="1" smtClean="0"/>
              <a:t>F1</a:t>
            </a:r>
            <a:r>
              <a:rPr lang="cs-CZ" baseline="0" dirty="0" smtClean="0"/>
              <a:t> hybridů, protože jejich dalším křížením budou v </a:t>
            </a:r>
            <a:r>
              <a:rPr lang="cs-CZ" baseline="0" dirty="0" err="1" smtClean="0"/>
              <a:t>F2</a:t>
            </a:r>
            <a:r>
              <a:rPr lang="cs-CZ" baseline="0" dirty="0" smtClean="0"/>
              <a:t> vznikat i homozygoti s horším fenotypem než </a:t>
            </a:r>
            <a:r>
              <a:rPr lang="cs-CZ" baseline="0" dirty="0" err="1" smtClean="0"/>
              <a:t>F1</a:t>
            </a:r>
            <a:r>
              <a:rPr lang="cs-CZ" baseline="0" dirty="0" smtClean="0"/>
              <a:t>. </a:t>
            </a:r>
          </a:p>
          <a:p>
            <a:r>
              <a:rPr lang="cs-CZ" baseline="0" dirty="0" smtClean="0"/>
              <a:t>   Obě teorie se nevylučují a je možné, že platí zároveň.   </a:t>
            </a:r>
            <a:endParaRPr lang="en-US" dirty="0"/>
          </a:p>
        </p:txBody>
      </p:sp>
      <p:sp>
        <p:nvSpPr>
          <p:cNvPr id="4" name="Zástupný symbol pro číslo snímku 3"/>
          <p:cNvSpPr>
            <a:spLocks noGrp="1"/>
          </p:cNvSpPr>
          <p:nvPr>
            <p:ph type="sldNum" sz="quarter" idx="10"/>
          </p:nvPr>
        </p:nvSpPr>
        <p:spPr/>
        <p:txBody>
          <a:bodyPr/>
          <a:lstStyle/>
          <a:p>
            <a:fld id="{0EC6EEF6-FC08-4466-8EA9-6F35BD6D5936}" type="slidenum">
              <a:rPr lang="cs-CZ" smtClean="0"/>
              <a:t>87</a:t>
            </a:fld>
            <a:endParaRPr lang="cs-CZ"/>
          </a:p>
        </p:txBody>
      </p:sp>
    </p:spTree>
    <p:extLst>
      <p:ext uri="{BB962C8B-B14F-4D97-AF65-F5344CB8AC3E}">
        <p14:creationId xmlns:p14="http://schemas.microsoft.com/office/powerpoint/2010/main" val="206513369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Obrázek z http://</a:t>
            </a:r>
            <a:r>
              <a:rPr lang="cs-CZ" dirty="0" err="1" smtClean="0"/>
              <a:t>slideplayer.com</a:t>
            </a:r>
            <a:r>
              <a:rPr lang="cs-CZ" dirty="0" smtClean="0"/>
              <a:t>/</a:t>
            </a:r>
            <a:r>
              <a:rPr lang="cs-CZ" dirty="0" err="1" smtClean="0"/>
              <a:t>slide</a:t>
            </a:r>
            <a:r>
              <a:rPr lang="cs-CZ" smtClean="0"/>
              <a:t>/4369427/</a:t>
            </a:r>
            <a:endParaRPr lang="en-US"/>
          </a:p>
        </p:txBody>
      </p:sp>
      <p:sp>
        <p:nvSpPr>
          <p:cNvPr id="4" name="Zástupný symbol pro číslo snímku 3"/>
          <p:cNvSpPr>
            <a:spLocks noGrp="1"/>
          </p:cNvSpPr>
          <p:nvPr>
            <p:ph type="sldNum" sz="quarter" idx="10"/>
          </p:nvPr>
        </p:nvSpPr>
        <p:spPr/>
        <p:txBody>
          <a:bodyPr/>
          <a:lstStyle/>
          <a:p>
            <a:fld id="{0EC6EEF6-FC08-4466-8EA9-6F35BD6D5936}" type="slidenum">
              <a:rPr lang="cs-CZ" smtClean="0"/>
              <a:t>93</a:t>
            </a:fld>
            <a:endParaRPr lang="cs-CZ"/>
          </a:p>
        </p:txBody>
      </p:sp>
    </p:spTree>
    <p:extLst>
      <p:ext uri="{BB962C8B-B14F-4D97-AF65-F5344CB8AC3E}">
        <p14:creationId xmlns:p14="http://schemas.microsoft.com/office/powerpoint/2010/main" val="1876940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Křížením dvou čistých linií (= geneticky uniformních homozygotů) vznikne geneticky uniformní </a:t>
            </a:r>
            <a:r>
              <a:rPr lang="cs-CZ" dirty="0" err="1" smtClean="0"/>
              <a:t>F1</a:t>
            </a:r>
            <a:r>
              <a:rPr lang="cs-CZ" dirty="0" smtClean="0"/>
              <a:t> generace</a:t>
            </a:r>
            <a:r>
              <a:rPr lang="cs-CZ" baseline="0" dirty="0" smtClean="0"/>
              <a:t> složená z heterozygotů. U P a </a:t>
            </a:r>
            <a:r>
              <a:rPr lang="cs-CZ" baseline="0" dirty="0" err="1" smtClean="0"/>
              <a:t>F1</a:t>
            </a:r>
            <a:r>
              <a:rPr lang="cs-CZ" baseline="0" dirty="0" smtClean="0"/>
              <a:t> generace je tak případná variabilita dána výhradně vlivem prostředí, protože geneticky se mezi sebou jedinci v jednotlivých skupinách neliší. Křížením jedinců z </a:t>
            </a:r>
            <a:r>
              <a:rPr lang="cs-CZ" baseline="0" dirty="0" err="1" smtClean="0"/>
              <a:t>F1</a:t>
            </a:r>
            <a:r>
              <a:rPr lang="cs-CZ" baseline="0" dirty="0" smtClean="0"/>
              <a:t> vznikne generace </a:t>
            </a:r>
            <a:r>
              <a:rPr lang="cs-CZ" baseline="0" dirty="0" err="1" smtClean="0"/>
              <a:t>F2</a:t>
            </a:r>
            <a:r>
              <a:rPr lang="cs-CZ" baseline="0" dirty="0" smtClean="0"/>
              <a:t>, která je geneticky variabilní. Pokud by byla délka klasu ovlivněna aditivním účinkem alel tří genů, tak výsledný fenotypový štěpný poměr bude 1:6:15:20:15:6:1, přičemž nejčastější bude genotyp, ve kterém budou 3 aktivní alely a nejvzácnější budou genotypy bez aktivní alely a s šesti aktivními alelami. Spolu s vlivem prostředí tak bude délku klasu </a:t>
            </a:r>
            <a:r>
              <a:rPr lang="cs-CZ" baseline="0" dirty="0" err="1" smtClean="0"/>
              <a:t>ovlivňivat</a:t>
            </a:r>
            <a:r>
              <a:rPr lang="cs-CZ" baseline="0" dirty="0" smtClean="0"/>
              <a:t> i genetická složka, čili kolik aktivních alel jedinec zdědí od heterozygotních rodičů z </a:t>
            </a:r>
            <a:r>
              <a:rPr lang="cs-CZ" baseline="0" dirty="0" err="1" smtClean="0"/>
              <a:t>F1</a:t>
            </a:r>
            <a:r>
              <a:rPr lang="cs-CZ" baseline="0" dirty="0" smtClean="0"/>
              <a:t>. </a:t>
            </a:r>
            <a:r>
              <a:rPr lang="cs-CZ" baseline="0" dirty="0" err="1" smtClean="0"/>
              <a:t>F2</a:t>
            </a:r>
            <a:r>
              <a:rPr lang="cs-CZ" baseline="0" dirty="0" smtClean="0"/>
              <a:t> tak vždy bude variabilnější než </a:t>
            </a:r>
            <a:r>
              <a:rPr lang="cs-CZ" baseline="0" dirty="0" err="1" smtClean="0"/>
              <a:t>F1</a:t>
            </a:r>
            <a:r>
              <a:rPr lang="cs-CZ" baseline="0" dirty="0" smtClean="0"/>
              <a:t>, čehož se využívá pro odhad </a:t>
            </a:r>
            <a:r>
              <a:rPr lang="cs-CZ" baseline="0" dirty="0" err="1" smtClean="0"/>
              <a:t>heritability</a:t>
            </a:r>
            <a:r>
              <a:rPr lang="cs-CZ" baseline="0" dirty="0" smtClean="0"/>
              <a:t> znaku.  </a:t>
            </a:r>
            <a:endParaRPr lang="en-US" dirty="0"/>
          </a:p>
        </p:txBody>
      </p:sp>
      <p:sp>
        <p:nvSpPr>
          <p:cNvPr id="4" name="Zástupný symbol pro číslo snímku 3"/>
          <p:cNvSpPr>
            <a:spLocks noGrp="1"/>
          </p:cNvSpPr>
          <p:nvPr>
            <p:ph type="sldNum" sz="quarter" idx="10"/>
          </p:nvPr>
        </p:nvSpPr>
        <p:spPr/>
        <p:txBody>
          <a:bodyPr/>
          <a:lstStyle/>
          <a:p>
            <a:fld id="{0EC6EEF6-FC08-4466-8EA9-6F35BD6D5936}" type="slidenum">
              <a:rPr lang="cs-CZ" smtClean="0"/>
              <a:t>95</a:t>
            </a:fld>
            <a:endParaRPr lang="cs-CZ"/>
          </a:p>
        </p:txBody>
      </p:sp>
    </p:spTree>
    <p:extLst>
      <p:ext uri="{BB962C8B-B14F-4D97-AF65-F5344CB8AC3E}">
        <p14:creationId xmlns:p14="http://schemas.microsoft.com/office/powerpoint/2010/main" val="21941280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EC6EEF6-FC08-4466-8EA9-6F35BD6D5936}" type="slidenum">
              <a:rPr lang="cs-CZ" smtClean="0"/>
              <a:t>10</a:t>
            </a:fld>
            <a:endParaRPr lang="cs-CZ"/>
          </a:p>
        </p:txBody>
      </p:sp>
    </p:spTree>
    <p:extLst>
      <p:ext uri="{BB962C8B-B14F-4D97-AF65-F5344CB8AC3E}">
        <p14:creationId xmlns:p14="http://schemas.microsoft.com/office/powerpoint/2010/main" val="29767816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Příkladem recesivní </a:t>
            </a:r>
            <a:r>
              <a:rPr lang="cs-CZ" dirty="0" err="1" smtClean="0"/>
              <a:t>epistáze</a:t>
            </a:r>
            <a:r>
              <a:rPr lang="cs-CZ" dirty="0" smtClean="0"/>
              <a:t> je</a:t>
            </a:r>
            <a:r>
              <a:rPr lang="cs-CZ" baseline="0" dirty="0" smtClean="0"/>
              <a:t> zbarvení srsti u labradorů. Hypostatický gen </a:t>
            </a:r>
            <a:r>
              <a:rPr lang="cs-CZ" i="1" baseline="0" dirty="0" smtClean="0"/>
              <a:t>B</a:t>
            </a:r>
            <a:r>
              <a:rPr lang="cs-CZ" baseline="0" dirty="0" smtClean="0"/>
              <a:t> určuje barvu pigmentu (alela </a:t>
            </a:r>
            <a:r>
              <a:rPr lang="cs-CZ" i="1" baseline="0" dirty="0" smtClean="0"/>
              <a:t>B</a:t>
            </a:r>
            <a:r>
              <a:rPr lang="cs-CZ" baseline="0" dirty="0" smtClean="0"/>
              <a:t> dělá černé zbarvení, alela </a:t>
            </a:r>
            <a:r>
              <a:rPr lang="cs-CZ" i="1" baseline="0" dirty="0" smtClean="0"/>
              <a:t>b</a:t>
            </a:r>
            <a:r>
              <a:rPr lang="cs-CZ" baseline="0" dirty="0" smtClean="0"/>
              <a:t> hnědé). </a:t>
            </a:r>
            <a:r>
              <a:rPr lang="cs-CZ" baseline="0" dirty="0" err="1" smtClean="0"/>
              <a:t>Epistatický</a:t>
            </a:r>
            <a:r>
              <a:rPr lang="cs-CZ" baseline="0" dirty="0" smtClean="0"/>
              <a:t> gen </a:t>
            </a:r>
            <a:r>
              <a:rPr lang="cs-CZ" i="1" baseline="0" dirty="0" smtClean="0"/>
              <a:t>E</a:t>
            </a:r>
            <a:r>
              <a:rPr lang="cs-CZ" baseline="0" dirty="0" smtClean="0"/>
              <a:t> distribuuje pigment vyrobený genem </a:t>
            </a:r>
            <a:r>
              <a:rPr lang="cs-CZ" i="1" baseline="0" dirty="0" smtClean="0"/>
              <a:t>B</a:t>
            </a:r>
            <a:r>
              <a:rPr lang="cs-CZ" baseline="0" dirty="0" smtClean="0"/>
              <a:t> do chlupů (alela </a:t>
            </a:r>
            <a:r>
              <a:rPr lang="cs-CZ" i="1" baseline="0" dirty="0" smtClean="0"/>
              <a:t>E</a:t>
            </a:r>
            <a:r>
              <a:rPr lang="cs-CZ" baseline="0" dirty="0" smtClean="0"/>
              <a:t> provede přenos pigmentu, alela </a:t>
            </a:r>
            <a:r>
              <a:rPr lang="cs-CZ" i="1" baseline="0" dirty="0" smtClean="0"/>
              <a:t>e</a:t>
            </a:r>
            <a:r>
              <a:rPr lang="cs-CZ" baseline="0" dirty="0" smtClean="0"/>
              <a:t> není funkční). Pokud je u genu </a:t>
            </a:r>
            <a:r>
              <a:rPr lang="cs-CZ" i="1" baseline="0" dirty="0" smtClean="0"/>
              <a:t>E</a:t>
            </a:r>
            <a:r>
              <a:rPr lang="cs-CZ" baseline="0" dirty="0" smtClean="0"/>
              <a:t> přítomna aspoň jedna alela </a:t>
            </a:r>
            <a:r>
              <a:rPr lang="cs-CZ" i="1" baseline="0" dirty="0" smtClean="0"/>
              <a:t>E</a:t>
            </a:r>
            <a:r>
              <a:rPr lang="cs-CZ" baseline="0" dirty="0" smtClean="0"/>
              <a:t>, produkt genu </a:t>
            </a:r>
            <a:r>
              <a:rPr lang="cs-CZ" i="1" baseline="0" dirty="0" smtClean="0"/>
              <a:t>B</a:t>
            </a:r>
            <a:r>
              <a:rPr lang="cs-CZ" baseline="0" dirty="0" smtClean="0"/>
              <a:t> bude vidět a pes bude mít buď černé nebo hnědé zbarvení, podle toho, jaké alely genu </a:t>
            </a:r>
            <a:r>
              <a:rPr lang="cs-CZ" i="1" baseline="0" dirty="0" smtClean="0"/>
              <a:t>B</a:t>
            </a:r>
            <a:r>
              <a:rPr lang="cs-CZ" baseline="0" dirty="0" smtClean="0"/>
              <a:t> má. Pokud je ale jedinec homozygotní pro alelu </a:t>
            </a:r>
            <a:r>
              <a:rPr lang="cs-CZ" i="1" baseline="0" dirty="0" smtClean="0"/>
              <a:t>c</a:t>
            </a:r>
            <a:r>
              <a:rPr lang="cs-CZ" baseline="0" dirty="0" smtClean="0"/>
              <a:t>, pigment se do chlupů nedostane a pes má zlaté zbarvení. </a:t>
            </a:r>
          </a:p>
          <a:p>
            <a:endParaRPr lang="cs-CZ" baseline="0" dirty="0" smtClean="0"/>
          </a:p>
          <a:p>
            <a:r>
              <a:rPr lang="cs-CZ" baseline="0" dirty="0" smtClean="0"/>
              <a:t>Obrázek z https://</a:t>
            </a:r>
            <a:r>
              <a:rPr lang="cs-CZ" baseline="0" dirty="0" err="1" smtClean="0"/>
              <a:t>www.pinterest.com</a:t>
            </a:r>
            <a:r>
              <a:rPr lang="cs-CZ" baseline="0" dirty="0" smtClean="0"/>
              <a:t>/pin/402790760393280330/</a:t>
            </a:r>
            <a:endParaRPr lang="en-US"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11</a:t>
            </a:fld>
            <a:endParaRPr lang="cs-CZ"/>
          </a:p>
        </p:txBody>
      </p:sp>
    </p:spTree>
    <p:extLst>
      <p:ext uri="{BB962C8B-B14F-4D97-AF65-F5344CB8AC3E}">
        <p14:creationId xmlns:p14="http://schemas.microsoft.com/office/powerpoint/2010/main" val="34984332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cs-CZ" smtClean="0"/>
              <a:t>Kliknutím lze upravit styl.</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lze upravit styl předlohy.</a:t>
            </a:r>
            <a:endParaRPr lang="en-US" dirty="0"/>
          </a:p>
        </p:txBody>
      </p:sp>
      <p:sp>
        <p:nvSpPr>
          <p:cNvPr id="4" name="Date Placeholder 3"/>
          <p:cNvSpPr>
            <a:spLocks noGrp="1"/>
          </p:cNvSpPr>
          <p:nvPr>
            <p:ph type="dt" sz="half" idx="10"/>
          </p:nvPr>
        </p:nvSpPr>
        <p:spPr/>
        <p:txBody>
          <a:bodyPr/>
          <a:lstStyle/>
          <a:p>
            <a:fld id="{25EC585E-B02C-43ED-A365-EEC8D17FE6EF}" type="datetimeFigureOut">
              <a:rPr lang="cs-CZ" smtClean="0"/>
              <a:t>27.3.2019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2850464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25EC585E-B02C-43ED-A365-EEC8D17FE6EF}" type="datetimeFigureOut">
              <a:rPr lang="cs-CZ" smtClean="0"/>
              <a:t>27.3.2019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2712368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cs-CZ" smtClean="0"/>
              <a:t>Kliknutím lze upravit styl.</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25EC585E-B02C-43ED-A365-EEC8D17FE6EF}" type="datetimeFigureOut">
              <a:rPr lang="cs-CZ" smtClean="0"/>
              <a:t>27.3.2019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1267379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25EC585E-B02C-43ED-A365-EEC8D17FE6EF}" type="datetimeFigureOut">
              <a:rPr lang="cs-CZ" smtClean="0"/>
              <a:t>27.3.2019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35363500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cs-CZ" smtClean="0"/>
              <a:t>Kliknutím lze upravit styl.</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Kliknutím lze upravit styly předlohy textu.</a:t>
            </a:r>
          </a:p>
        </p:txBody>
      </p:sp>
      <p:sp>
        <p:nvSpPr>
          <p:cNvPr id="4" name="Date Placeholder 3"/>
          <p:cNvSpPr>
            <a:spLocks noGrp="1"/>
          </p:cNvSpPr>
          <p:nvPr>
            <p:ph type="dt" sz="half" idx="10"/>
          </p:nvPr>
        </p:nvSpPr>
        <p:spPr/>
        <p:txBody>
          <a:bodyPr/>
          <a:lstStyle/>
          <a:p>
            <a:fld id="{25EC585E-B02C-43ED-A365-EEC8D17FE6EF}" type="datetimeFigureOut">
              <a:rPr lang="cs-CZ" smtClean="0"/>
              <a:t>27.3.2019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612953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Date Placeholder 4"/>
          <p:cNvSpPr>
            <a:spLocks noGrp="1"/>
          </p:cNvSpPr>
          <p:nvPr>
            <p:ph type="dt" sz="half" idx="10"/>
          </p:nvPr>
        </p:nvSpPr>
        <p:spPr/>
        <p:txBody>
          <a:bodyPr/>
          <a:lstStyle/>
          <a:p>
            <a:fld id="{25EC585E-B02C-43ED-A365-EEC8D17FE6EF}" type="datetimeFigureOut">
              <a:rPr lang="cs-CZ" smtClean="0"/>
              <a:t>27.3.2019</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1613430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cs-CZ" smtClean="0"/>
              <a:t>Kliknutím lze upravit styl.</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Content Placeholder 3"/>
          <p:cNvSpPr>
            <a:spLocks noGrp="1"/>
          </p:cNvSpPr>
          <p:nvPr>
            <p:ph sz="half" idx="2"/>
          </p:nvPr>
        </p:nvSpPr>
        <p:spPr>
          <a:xfrm>
            <a:off x="629842" y="2505075"/>
            <a:ext cx="3868340"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Content Placeholder 5"/>
          <p:cNvSpPr>
            <a:spLocks noGrp="1"/>
          </p:cNvSpPr>
          <p:nvPr>
            <p:ph sz="quarter" idx="4"/>
          </p:nvPr>
        </p:nvSpPr>
        <p:spPr>
          <a:xfrm>
            <a:off x="4629150" y="2505075"/>
            <a:ext cx="3887391"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6"/>
          <p:cNvSpPr>
            <a:spLocks noGrp="1"/>
          </p:cNvSpPr>
          <p:nvPr>
            <p:ph type="dt" sz="half" idx="10"/>
          </p:nvPr>
        </p:nvSpPr>
        <p:spPr/>
        <p:txBody>
          <a:bodyPr/>
          <a:lstStyle/>
          <a:p>
            <a:fld id="{25EC585E-B02C-43ED-A365-EEC8D17FE6EF}" type="datetimeFigureOut">
              <a:rPr lang="cs-CZ" smtClean="0"/>
              <a:t>27.3.2019</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1191845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Date Placeholder 2"/>
          <p:cNvSpPr>
            <a:spLocks noGrp="1"/>
          </p:cNvSpPr>
          <p:nvPr>
            <p:ph type="dt" sz="half" idx="10"/>
          </p:nvPr>
        </p:nvSpPr>
        <p:spPr/>
        <p:txBody>
          <a:bodyPr/>
          <a:lstStyle/>
          <a:p>
            <a:fld id="{25EC585E-B02C-43ED-A365-EEC8D17FE6EF}" type="datetimeFigureOut">
              <a:rPr lang="cs-CZ" smtClean="0"/>
              <a:t>27.3.2019</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693564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EC585E-B02C-43ED-A365-EEC8D17FE6EF}" type="datetimeFigureOut">
              <a:rPr lang="cs-CZ" smtClean="0"/>
              <a:t>27.3.2019</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161452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smtClean="0"/>
              <a:t>Kliknutím lze upravit styl.</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Date Placeholder 4"/>
          <p:cNvSpPr>
            <a:spLocks noGrp="1"/>
          </p:cNvSpPr>
          <p:nvPr>
            <p:ph type="dt" sz="half" idx="10"/>
          </p:nvPr>
        </p:nvSpPr>
        <p:spPr/>
        <p:txBody>
          <a:bodyPr/>
          <a:lstStyle/>
          <a:p>
            <a:fld id="{25EC585E-B02C-43ED-A365-EEC8D17FE6EF}" type="datetimeFigureOut">
              <a:rPr lang="cs-CZ" smtClean="0"/>
              <a:t>27.3.2019</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3780748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smtClean="0"/>
              <a:t>Kliknutím lze upravit styl.</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smtClean="0"/>
              <a:t>Kliknutím na ikonu přidáte obrázek.</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Date Placeholder 4"/>
          <p:cNvSpPr>
            <a:spLocks noGrp="1"/>
          </p:cNvSpPr>
          <p:nvPr>
            <p:ph type="dt" sz="half" idx="10"/>
          </p:nvPr>
        </p:nvSpPr>
        <p:spPr/>
        <p:txBody>
          <a:bodyPr/>
          <a:lstStyle/>
          <a:p>
            <a:fld id="{25EC585E-B02C-43ED-A365-EEC8D17FE6EF}" type="datetimeFigureOut">
              <a:rPr lang="cs-CZ" smtClean="0"/>
              <a:t>27.3.2019</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1973801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cs-CZ" smtClean="0"/>
              <a:t>Kliknutím lze upravit styl.</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EC585E-B02C-43ED-A365-EEC8D17FE6EF}" type="datetimeFigureOut">
              <a:rPr lang="cs-CZ" smtClean="0"/>
              <a:t>27.3.2019</a:t>
            </a:fld>
            <a:endParaRPr lang="cs-CZ"/>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0AAC64-1F87-46E7-8D99-D08FBF1877AD}" type="slidenum">
              <a:rPr lang="cs-CZ" smtClean="0"/>
              <a:t>‹#›</a:t>
            </a:fld>
            <a:endParaRPr lang="cs-CZ"/>
          </a:p>
        </p:txBody>
      </p:sp>
    </p:spTree>
    <p:extLst>
      <p:ext uri="{BB962C8B-B14F-4D97-AF65-F5344CB8AC3E}">
        <p14:creationId xmlns:p14="http://schemas.microsoft.com/office/powerpoint/2010/main" val="29877358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22.jpeg"/><Relationship Id="rId5" Type="http://schemas.openxmlformats.org/officeDocument/2006/relationships/image" Target="../media/image25.jpeg"/><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28.jpeg"/><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5.xml.rels><?xml version="1.0" encoding="UTF-8" standalone="yes"?>
<Relationships xmlns="http://schemas.openxmlformats.org/package/2006/relationships"><Relationship Id="rId3" Type="http://schemas.openxmlformats.org/officeDocument/2006/relationships/image" Target="../media/image41.tif"/><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0.jpe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9.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54.jpg"/><Relationship Id="rId7" Type="http://schemas.openxmlformats.org/officeDocument/2006/relationships/image" Target="../media/image58.jpe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57.jpg"/><Relationship Id="rId5" Type="http://schemas.openxmlformats.org/officeDocument/2006/relationships/image" Target="../media/image56.jpg"/><Relationship Id="rId4" Type="http://schemas.openxmlformats.org/officeDocument/2006/relationships/image" Target="../media/image55.jp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59.wmf"/><Relationship Id="rId4" Type="http://schemas.openxmlformats.org/officeDocument/2006/relationships/oleObject" Target="../embeddings/oleObject1.bin"/></Relationships>
</file>

<file path=ppt/slides/_rels/slide5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63.tiff"/><Relationship Id="rId4" Type="http://schemas.openxmlformats.org/officeDocument/2006/relationships/image" Target="../media/image62.tif"/></Relationships>
</file>

<file path=ppt/slides/_rels/slide5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5.xml"/><Relationship Id="rId1" Type="http://schemas.openxmlformats.org/officeDocument/2006/relationships/slideLayout" Target="../slideLayouts/slideLayout6.xml"/><Relationship Id="rId5" Type="http://schemas.openxmlformats.org/officeDocument/2006/relationships/image" Target="../media/image68.png"/><Relationship Id="rId4" Type="http://schemas.openxmlformats.org/officeDocument/2006/relationships/image" Target="../media/image67.jpeg"/></Relationships>
</file>

<file path=ppt/slides/_rels/slide5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71.jpeg"/><Relationship Id="rId4" Type="http://schemas.openxmlformats.org/officeDocument/2006/relationships/image" Target="../media/image70.jpeg"/></Relationships>
</file>

<file path=ppt/slides/_rels/slide59.xml.rels><?xml version="1.0" encoding="UTF-8" standalone="yes"?>
<Relationships xmlns="http://schemas.openxmlformats.org/package/2006/relationships"><Relationship Id="rId3" Type="http://schemas.openxmlformats.org/officeDocument/2006/relationships/image" Target="../media/image72.tif"/><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64.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56.xml"/><Relationship Id="rId7" Type="http://schemas.openxmlformats.org/officeDocument/2006/relationships/image" Target="../media/image75.emf"/><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77.png"/><Relationship Id="rId4" Type="http://schemas.openxmlformats.org/officeDocument/2006/relationships/image" Target="../media/image76.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4.jpeg"/></Relationships>
</file>

<file path=ppt/slides/_rels/slide7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83.tiff"/><Relationship Id="rId2" Type="http://schemas.openxmlformats.org/officeDocument/2006/relationships/notesSlide" Target="../notesSlides/notesSlide67.xml"/><Relationship Id="rId1" Type="http://schemas.openxmlformats.org/officeDocument/2006/relationships/slideLayout" Target="../slideLayouts/slideLayout6.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2.xml"/><Relationship Id="rId1" Type="http://schemas.openxmlformats.org/officeDocument/2006/relationships/slideLayout" Target="../slideLayouts/slideLayout6.xml"/><Relationship Id="rId4" Type="http://schemas.openxmlformats.org/officeDocument/2006/relationships/image" Target="../media/image89.jpeg"/></Relationships>
</file>

<file path=ppt/slides/_rels/slide8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1.tif"/><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91.tif"/><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91.tif"/><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91.tif"/><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1"/>
          <p:cNvSpPr>
            <a:spLocks noGrp="1"/>
          </p:cNvSpPr>
          <p:nvPr>
            <p:ph type="ctrTitle"/>
          </p:nvPr>
        </p:nvSpPr>
        <p:spPr>
          <a:xfrm>
            <a:off x="652487" y="576168"/>
            <a:ext cx="7772400" cy="958149"/>
          </a:xfrm>
        </p:spPr>
        <p:txBody>
          <a:bodyPr>
            <a:normAutofit/>
          </a:bodyPr>
          <a:lstStyle/>
          <a:p>
            <a:r>
              <a:rPr lang="cs-CZ" sz="4400" dirty="0"/>
              <a:t>Genetika </a:t>
            </a:r>
            <a:r>
              <a:rPr lang="cs-CZ" sz="4400" dirty="0" smtClean="0"/>
              <a:t>06</a:t>
            </a:r>
            <a:endParaRPr lang="cs-CZ" sz="4400" dirty="0"/>
          </a:p>
        </p:txBody>
      </p:sp>
      <p:sp>
        <p:nvSpPr>
          <p:cNvPr id="8" name="Podnadpis 2"/>
          <p:cNvSpPr>
            <a:spLocks noGrp="1"/>
          </p:cNvSpPr>
          <p:nvPr>
            <p:ph type="subTitle" idx="1"/>
          </p:nvPr>
        </p:nvSpPr>
        <p:spPr>
          <a:xfrm>
            <a:off x="1225016" y="2103378"/>
            <a:ext cx="6858000" cy="1655762"/>
          </a:xfrm>
        </p:spPr>
        <p:txBody>
          <a:bodyPr>
            <a:normAutofit/>
          </a:bodyPr>
          <a:lstStyle/>
          <a:p>
            <a:r>
              <a:rPr lang="cs-CZ" sz="5400" dirty="0" smtClean="0"/>
              <a:t>Genové interakce</a:t>
            </a:r>
            <a:endParaRPr lang="cs-CZ" sz="5400" dirty="0"/>
          </a:p>
        </p:txBody>
      </p:sp>
      <p:pic>
        <p:nvPicPr>
          <p:cNvPr id="9" name="Picture 6" descr="Image result for robotic assembly 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1054" y="3324553"/>
            <a:ext cx="4505923" cy="3140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99720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08553" y="64718"/>
            <a:ext cx="7886700" cy="1325563"/>
          </a:xfrm>
        </p:spPr>
        <p:txBody>
          <a:bodyPr>
            <a:normAutofit/>
          </a:bodyPr>
          <a:lstStyle/>
          <a:p>
            <a:pPr algn="ctr"/>
            <a:r>
              <a:rPr lang="cs-CZ" sz="4000" dirty="0">
                <a:solidFill>
                  <a:srgbClr val="C00000"/>
                </a:solidFill>
              </a:rPr>
              <a:t>Genové interakce s </a:t>
            </a:r>
            <a:r>
              <a:rPr lang="cs-CZ" sz="4000" dirty="0" err="1">
                <a:solidFill>
                  <a:srgbClr val="C00000"/>
                </a:solidFill>
              </a:rPr>
              <a:t>epistází</a:t>
            </a:r>
            <a:endParaRPr lang="en-US" sz="4000" dirty="0">
              <a:solidFill>
                <a:srgbClr val="C00000"/>
              </a:solidFill>
            </a:endParaRPr>
          </a:p>
        </p:txBody>
      </p:sp>
      <p:sp>
        <p:nvSpPr>
          <p:cNvPr id="5" name="TextovéPole 4"/>
          <p:cNvSpPr txBox="1"/>
          <p:nvPr/>
        </p:nvSpPr>
        <p:spPr>
          <a:xfrm>
            <a:off x="854110" y="1557495"/>
            <a:ext cx="6063327" cy="430887"/>
          </a:xfrm>
          <a:prstGeom prst="rect">
            <a:avLst/>
          </a:prstGeom>
          <a:noFill/>
        </p:spPr>
        <p:txBody>
          <a:bodyPr wrap="none" rtlCol="0">
            <a:spAutoFit/>
          </a:bodyPr>
          <a:lstStyle/>
          <a:p>
            <a:r>
              <a:rPr lang="cs-CZ" sz="2200" b="1" dirty="0" err="1" smtClean="0">
                <a:solidFill>
                  <a:srgbClr val="0C55F8"/>
                </a:solidFill>
              </a:rPr>
              <a:t>Epistatický</a:t>
            </a:r>
            <a:r>
              <a:rPr lang="cs-CZ" sz="2200" dirty="0" smtClean="0"/>
              <a:t> gen potlačuje vliv </a:t>
            </a:r>
            <a:r>
              <a:rPr lang="cs-CZ" sz="2200" b="1" dirty="0">
                <a:solidFill>
                  <a:srgbClr val="0C55F8"/>
                </a:solidFill>
              </a:rPr>
              <a:t>hypostatického</a:t>
            </a:r>
            <a:r>
              <a:rPr lang="cs-CZ" sz="2200" dirty="0" smtClean="0"/>
              <a:t> genu.</a:t>
            </a:r>
            <a:endParaRPr lang="en-US" sz="2200" dirty="0" smtClean="0"/>
          </a:p>
        </p:txBody>
      </p:sp>
      <p:sp>
        <p:nvSpPr>
          <p:cNvPr id="6" name="TextovéPole 5"/>
          <p:cNvSpPr txBox="1"/>
          <p:nvPr/>
        </p:nvSpPr>
        <p:spPr>
          <a:xfrm>
            <a:off x="733529" y="2682910"/>
            <a:ext cx="6571622" cy="1138773"/>
          </a:xfrm>
          <a:prstGeom prst="rect">
            <a:avLst/>
          </a:prstGeom>
          <a:noFill/>
        </p:spPr>
        <p:txBody>
          <a:bodyPr wrap="square" rtlCol="0">
            <a:spAutoFit/>
          </a:bodyPr>
          <a:lstStyle/>
          <a:p>
            <a:r>
              <a:rPr lang="cs-CZ" sz="2400" b="1" dirty="0">
                <a:solidFill>
                  <a:srgbClr val="FF0000"/>
                </a:solidFill>
              </a:rPr>
              <a:t>Recesivní </a:t>
            </a:r>
            <a:r>
              <a:rPr lang="cs-CZ" sz="2400" b="1" dirty="0" err="1">
                <a:solidFill>
                  <a:srgbClr val="FF0000"/>
                </a:solidFill>
              </a:rPr>
              <a:t>epistáze</a:t>
            </a:r>
            <a:endParaRPr lang="en-US" sz="2400" b="1" dirty="0">
              <a:solidFill>
                <a:srgbClr val="FF0000"/>
              </a:solidFill>
            </a:endParaRPr>
          </a:p>
          <a:p>
            <a:r>
              <a:rPr lang="cs-CZ" sz="2200" dirty="0" err="1" smtClean="0"/>
              <a:t>Epistatický</a:t>
            </a:r>
            <a:r>
              <a:rPr lang="cs-CZ" sz="2200" dirty="0" smtClean="0"/>
              <a:t> gen – pokud recesivně homozygotní </a:t>
            </a:r>
            <a:r>
              <a:rPr lang="cs-CZ" sz="2200" dirty="0" smtClean="0">
                <a:sym typeface="Wingdings" panose="05000000000000000000" pitchFamily="2" charset="2"/>
              </a:rPr>
              <a:t></a:t>
            </a:r>
            <a:r>
              <a:rPr lang="en-US" sz="2200" dirty="0" smtClean="0">
                <a:sym typeface="Wingdings" panose="05000000000000000000" pitchFamily="2" charset="2"/>
              </a:rPr>
              <a:t> </a:t>
            </a:r>
            <a:r>
              <a:rPr lang="en-US" sz="2200" dirty="0" err="1" smtClean="0">
                <a:sym typeface="Wingdings" panose="05000000000000000000" pitchFamily="2" charset="2"/>
              </a:rPr>
              <a:t>potla</a:t>
            </a:r>
            <a:r>
              <a:rPr lang="cs-CZ" sz="2200" dirty="0" err="1" smtClean="0">
                <a:sym typeface="Wingdings" panose="05000000000000000000" pitchFamily="2" charset="2"/>
              </a:rPr>
              <a:t>čení</a:t>
            </a:r>
            <a:r>
              <a:rPr lang="cs-CZ" sz="2200" dirty="0" smtClean="0">
                <a:sym typeface="Wingdings" panose="05000000000000000000" pitchFamily="2" charset="2"/>
              </a:rPr>
              <a:t> vlivu dominantní alely hypostatického genu</a:t>
            </a:r>
            <a:endParaRPr lang="en-US" sz="2200" dirty="0" smtClean="0">
              <a:sym typeface="Wingdings" panose="05000000000000000000" pitchFamily="2" charset="2"/>
            </a:endParaRPr>
          </a:p>
        </p:txBody>
      </p:sp>
      <p:sp>
        <p:nvSpPr>
          <p:cNvPr id="7" name="TextovéPole 6"/>
          <p:cNvSpPr txBox="1"/>
          <p:nvPr/>
        </p:nvSpPr>
        <p:spPr>
          <a:xfrm>
            <a:off x="753630" y="4531806"/>
            <a:ext cx="8149213" cy="1138773"/>
          </a:xfrm>
          <a:prstGeom prst="rect">
            <a:avLst/>
          </a:prstGeom>
          <a:noFill/>
        </p:spPr>
        <p:txBody>
          <a:bodyPr wrap="square" rtlCol="0">
            <a:spAutoFit/>
          </a:bodyPr>
          <a:lstStyle/>
          <a:p>
            <a:r>
              <a:rPr lang="cs-CZ" sz="2400" b="1" dirty="0">
                <a:solidFill>
                  <a:srgbClr val="FF0000"/>
                </a:solidFill>
              </a:rPr>
              <a:t>Dominantní </a:t>
            </a:r>
            <a:r>
              <a:rPr lang="cs-CZ" sz="2400" b="1" dirty="0" err="1">
                <a:solidFill>
                  <a:srgbClr val="FF0000"/>
                </a:solidFill>
              </a:rPr>
              <a:t>epistáze</a:t>
            </a:r>
            <a:endParaRPr lang="cs-CZ" sz="2400" b="1" dirty="0">
              <a:solidFill>
                <a:srgbClr val="FF0000"/>
              </a:solidFill>
            </a:endParaRPr>
          </a:p>
          <a:p>
            <a:r>
              <a:rPr lang="cs-CZ" sz="2200" dirty="0" smtClean="0"/>
              <a:t>Dominantní alela </a:t>
            </a:r>
            <a:r>
              <a:rPr lang="cs-CZ" sz="2200" dirty="0" err="1" smtClean="0"/>
              <a:t>epistatického</a:t>
            </a:r>
            <a:r>
              <a:rPr lang="cs-CZ" sz="2200" dirty="0" smtClean="0"/>
              <a:t> genu potlačuje projev dominantní alely hypostatického genu. </a:t>
            </a:r>
            <a:endParaRPr lang="en-US" sz="2200" dirty="0" smtClean="0"/>
          </a:p>
        </p:txBody>
      </p:sp>
    </p:spTree>
    <p:extLst>
      <p:ext uri="{BB962C8B-B14F-4D97-AF65-F5344CB8AC3E}">
        <p14:creationId xmlns:p14="http://schemas.microsoft.com/office/powerpoint/2010/main" val="259512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rrowheads="1"/>
          </p:cNvSpPr>
          <p:nvPr>
            <p:ph type="body" idx="1"/>
          </p:nvPr>
        </p:nvSpPr>
        <p:spPr>
          <a:xfrm>
            <a:off x="228600" y="381000"/>
            <a:ext cx="8686800" cy="6172200"/>
          </a:xfrm>
        </p:spPr>
        <p:txBody>
          <a:bodyPr/>
          <a:lstStyle/>
          <a:p>
            <a:pPr eaLnBrk="1" hangingPunct="1">
              <a:buFont typeface="Wingdings" pitchFamily="2" charset="2"/>
              <a:buNone/>
              <a:defRPr/>
            </a:pPr>
            <a:r>
              <a:rPr lang="cs-CZ" altLang="cs-CZ" sz="2200" dirty="0" smtClean="0">
                <a:solidFill>
                  <a:srgbClr val="0070C0"/>
                </a:solidFill>
              </a:rPr>
              <a:t>	</a:t>
            </a:r>
          </a:p>
        </p:txBody>
      </p:sp>
      <p:pic>
        <p:nvPicPr>
          <p:cNvPr id="6146" name="Picture 2" descr="Image result for labrador retriever black brown and go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7961" y="1244722"/>
            <a:ext cx="4036588" cy="2694233"/>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2475319" y="261257"/>
            <a:ext cx="4350936" cy="707886"/>
          </a:xfrm>
          <a:prstGeom prst="rect">
            <a:avLst/>
          </a:prstGeom>
          <a:noFill/>
        </p:spPr>
        <p:txBody>
          <a:bodyPr wrap="square" rtlCol="0">
            <a:spAutoFit/>
          </a:bodyPr>
          <a:lstStyle/>
          <a:p>
            <a:r>
              <a:rPr lang="cs-CZ" sz="4000" dirty="0">
                <a:solidFill>
                  <a:srgbClr val="C00000"/>
                </a:solidFill>
                <a:latin typeface="+mj-lt"/>
                <a:ea typeface="+mj-ea"/>
                <a:cs typeface="+mj-cs"/>
              </a:rPr>
              <a:t>Recesivní </a:t>
            </a:r>
            <a:r>
              <a:rPr lang="cs-CZ" sz="4000" dirty="0" err="1">
                <a:solidFill>
                  <a:srgbClr val="C00000"/>
                </a:solidFill>
                <a:latin typeface="+mj-lt"/>
                <a:ea typeface="+mj-ea"/>
                <a:cs typeface="+mj-cs"/>
              </a:rPr>
              <a:t>epistáze</a:t>
            </a:r>
            <a:endParaRPr lang="en-US" sz="4000" dirty="0">
              <a:solidFill>
                <a:srgbClr val="C00000"/>
              </a:solidFill>
              <a:latin typeface="+mj-lt"/>
              <a:ea typeface="+mj-ea"/>
              <a:cs typeface="+mj-cs"/>
            </a:endParaRPr>
          </a:p>
        </p:txBody>
      </p:sp>
      <p:sp>
        <p:nvSpPr>
          <p:cNvPr id="3" name="TextovéPole 2"/>
          <p:cNvSpPr txBox="1"/>
          <p:nvPr/>
        </p:nvSpPr>
        <p:spPr>
          <a:xfrm>
            <a:off x="430479" y="1113103"/>
            <a:ext cx="4089679" cy="2554545"/>
          </a:xfrm>
          <a:prstGeom prst="rect">
            <a:avLst/>
          </a:prstGeom>
          <a:noFill/>
        </p:spPr>
        <p:txBody>
          <a:bodyPr wrap="square" rtlCol="0">
            <a:spAutoFit/>
          </a:bodyPr>
          <a:lstStyle/>
          <a:p>
            <a:r>
              <a:rPr lang="cs-CZ" sz="2000" dirty="0" smtClean="0"/>
              <a:t>Př. Zbarvení labradorů</a:t>
            </a:r>
          </a:p>
          <a:p>
            <a:r>
              <a:rPr lang="cs-CZ" sz="2000" dirty="0" smtClean="0"/>
              <a:t>2 geny:</a:t>
            </a:r>
          </a:p>
          <a:p>
            <a:r>
              <a:rPr lang="cs-CZ" sz="2000" dirty="0" smtClean="0"/>
              <a:t>Alela </a:t>
            </a:r>
            <a:r>
              <a:rPr lang="cs-CZ" sz="2000" i="1" dirty="0" smtClean="0"/>
              <a:t>B</a:t>
            </a:r>
            <a:r>
              <a:rPr lang="cs-CZ" sz="2000" dirty="0" smtClean="0"/>
              <a:t> – černý pigment</a:t>
            </a:r>
          </a:p>
          <a:p>
            <a:r>
              <a:rPr lang="cs-CZ" sz="2000" dirty="0" smtClean="0"/>
              <a:t>Alela </a:t>
            </a:r>
            <a:r>
              <a:rPr lang="cs-CZ" sz="2000" i="1" dirty="0" smtClean="0"/>
              <a:t>b</a:t>
            </a:r>
            <a:r>
              <a:rPr lang="cs-CZ" sz="2000" dirty="0" smtClean="0"/>
              <a:t> – hnědý pigment</a:t>
            </a:r>
          </a:p>
          <a:p>
            <a:endParaRPr lang="cs-CZ" sz="2000" dirty="0" smtClean="0"/>
          </a:p>
          <a:p>
            <a:r>
              <a:rPr lang="cs-CZ" sz="2000" dirty="0" smtClean="0"/>
              <a:t>Alela </a:t>
            </a:r>
            <a:r>
              <a:rPr lang="cs-CZ" sz="2000" i="1" dirty="0" smtClean="0"/>
              <a:t>C</a:t>
            </a:r>
            <a:r>
              <a:rPr lang="cs-CZ" sz="2000" dirty="0" smtClean="0"/>
              <a:t> – distribuce pigmentu do chlupů – barva podle genu </a:t>
            </a:r>
            <a:r>
              <a:rPr lang="cs-CZ" sz="2000" i="1" dirty="0" smtClean="0"/>
              <a:t>B</a:t>
            </a:r>
          </a:p>
          <a:p>
            <a:r>
              <a:rPr lang="cs-CZ" sz="2000" dirty="0" smtClean="0"/>
              <a:t>Alela </a:t>
            </a:r>
            <a:r>
              <a:rPr lang="cs-CZ" sz="2000" i="1" dirty="0" smtClean="0"/>
              <a:t>c</a:t>
            </a:r>
            <a:r>
              <a:rPr lang="cs-CZ" sz="2000" dirty="0" smtClean="0"/>
              <a:t> – nefunkční (zlaté zbarvení)</a:t>
            </a:r>
            <a:endParaRPr lang="en-US" sz="2000" dirty="0" smtClean="0"/>
          </a:p>
        </p:txBody>
      </p:sp>
      <p:sp>
        <p:nvSpPr>
          <p:cNvPr id="4" name="TextovéPole 3"/>
          <p:cNvSpPr txBox="1"/>
          <p:nvPr/>
        </p:nvSpPr>
        <p:spPr>
          <a:xfrm>
            <a:off x="5194998" y="3452206"/>
            <a:ext cx="726481" cy="430887"/>
          </a:xfrm>
          <a:prstGeom prst="rect">
            <a:avLst/>
          </a:prstGeom>
          <a:solidFill>
            <a:schemeClr val="bg1"/>
          </a:solidFill>
        </p:spPr>
        <p:txBody>
          <a:bodyPr wrap="none" rtlCol="0">
            <a:spAutoFit/>
          </a:bodyPr>
          <a:lstStyle/>
          <a:p>
            <a:r>
              <a:rPr lang="cs-CZ" sz="2200" i="1" dirty="0" smtClean="0"/>
              <a:t>C- B-</a:t>
            </a:r>
            <a:endParaRPr lang="en-US" sz="2200" i="1" dirty="0" smtClean="0"/>
          </a:p>
        </p:txBody>
      </p:sp>
      <p:sp>
        <p:nvSpPr>
          <p:cNvPr id="10" name="TextovéPole 9"/>
          <p:cNvSpPr txBox="1"/>
          <p:nvPr/>
        </p:nvSpPr>
        <p:spPr>
          <a:xfrm>
            <a:off x="8073184" y="2986743"/>
            <a:ext cx="771365" cy="430887"/>
          </a:xfrm>
          <a:prstGeom prst="rect">
            <a:avLst/>
          </a:prstGeom>
          <a:solidFill>
            <a:schemeClr val="bg1"/>
          </a:solidFill>
        </p:spPr>
        <p:txBody>
          <a:bodyPr wrap="none" rtlCol="0">
            <a:spAutoFit/>
          </a:bodyPr>
          <a:lstStyle/>
          <a:p>
            <a:r>
              <a:rPr lang="cs-CZ" sz="2200" i="1" dirty="0" smtClean="0"/>
              <a:t>C- </a:t>
            </a:r>
            <a:r>
              <a:rPr lang="cs-CZ" sz="2200" i="1" dirty="0" err="1" smtClean="0"/>
              <a:t>bb</a:t>
            </a:r>
            <a:endParaRPr lang="en-US" sz="2200" i="1" dirty="0" smtClean="0"/>
          </a:p>
        </p:txBody>
      </p:sp>
      <p:sp>
        <p:nvSpPr>
          <p:cNvPr id="11" name="TextovéPole 10"/>
          <p:cNvSpPr txBox="1"/>
          <p:nvPr/>
        </p:nvSpPr>
        <p:spPr>
          <a:xfrm>
            <a:off x="6499530" y="3452205"/>
            <a:ext cx="653449" cy="430887"/>
          </a:xfrm>
          <a:prstGeom prst="rect">
            <a:avLst/>
          </a:prstGeom>
          <a:solidFill>
            <a:schemeClr val="bg1"/>
          </a:solidFill>
        </p:spPr>
        <p:txBody>
          <a:bodyPr wrap="none" rtlCol="0">
            <a:spAutoFit/>
          </a:bodyPr>
          <a:lstStyle/>
          <a:p>
            <a:r>
              <a:rPr lang="cs-CZ" sz="2200" i="1" dirty="0" err="1" smtClean="0"/>
              <a:t>cc</a:t>
            </a:r>
            <a:r>
              <a:rPr lang="cs-CZ" sz="2200" i="1" dirty="0" smtClean="0"/>
              <a:t> --</a:t>
            </a:r>
            <a:endParaRPr lang="en-US" sz="2200" i="1" dirty="0" smtClean="0"/>
          </a:p>
        </p:txBody>
      </p:sp>
      <p:graphicFrame>
        <p:nvGraphicFramePr>
          <p:cNvPr id="6" name="Tabulka 5"/>
          <p:cNvGraphicFramePr>
            <a:graphicFrameLocks noGrp="1"/>
          </p:cNvGraphicFramePr>
          <p:nvPr>
            <p:extLst/>
          </p:nvPr>
        </p:nvGraphicFramePr>
        <p:xfrm>
          <a:off x="271304" y="4223147"/>
          <a:ext cx="8573244" cy="2304418"/>
        </p:xfrm>
        <a:graphic>
          <a:graphicData uri="http://schemas.openxmlformats.org/drawingml/2006/table">
            <a:tbl>
              <a:tblPr firstRow="1" bandRow="1">
                <a:tableStyleId>{5940675A-B579-460E-94D1-54222C63F5DA}</a:tableStyleId>
              </a:tblPr>
              <a:tblGrid>
                <a:gridCol w="3535886"/>
                <a:gridCol w="1233449"/>
                <a:gridCol w="1162966"/>
                <a:gridCol w="1303932"/>
                <a:gridCol w="1337011"/>
              </a:tblGrid>
              <a:tr h="347195">
                <a:tc>
                  <a:txBody>
                    <a:bodyPr/>
                    <a:lstStyle/>
                    <a:p>
                      <a:r>
                        <a:rPr lang="cs-CZ" sz="2000" dirty="0" smtClean="0"/>
                        <a:t>Fenotypové třídy </a:t>
                      </a:r>
                      <a:r>
                        <a:rPr lang="cs-CZ" sz="2000" dirty="0" err="1" smtClean="0"/>
                        <a:t>F2</a:t>
                      </a:r>
                      <a:endParaRPr lang="en-US" sz="2000" dirty="0"/>
                    </a:p>
                  </a:txBody>
                  <a:tcPr/>
                </a:tc>
                <a:tc>
                  <a:txBody>
                    <a:bodyPr/>
                    <a:lstStyle/>
                    <a:p>
                      <a:pPr algn="ctr"/>
                      <a:r>
                        <a:rPr lang="cs-CZ" sz="2400" i="1" dirty="0" err="1" smtClean="0"/>
                        <a:t>CB</a:t>
                      </a:r>
                      <a:endParaRPr lang="en-US" sz="2400" i="1" dirty="0"/>
                    </a:p>
                  </a:txBody>
                  <a:tcPr/>
                </a:tc>
                <a:tc>
                  <a:txBody>
                    <a:bodyPr/>
                    <a:lstStyle/>
                    <a:p>
                      <a:pPr algn="ctr"/>
                      <a:r>
                        <a:rPr lang="cs-CZ" sz="2400" i="1" dirty="0" err="1" smtClean="0"/>
                        <a:t>Cb</a:t>
                      </a:r>
                      <a:endParaRPr lang="en-US" sz="2400" i="1" dirty="0"/>
                    </a:p>
                  </a:txBody>
                  <a:tcPr/>
                </a:tc>
                <a:tc>
                  <a:txBody>
                    <a:bodyPr/>
                    <a:lstStyle/>
                    <a:p>
                      <a:pPr algn="ctr"/>
                      <a:r>
                        <a:rPr lang="cs-CZ" sz="2400" i="1" dirty="0" err="1" smtClean="0"/>
                        <a:t>cB</a:t>
                      </a:r>
                      <a:endParaRPr lang="en-US" sz="2400" i="1" dirty="0"/>
                    </a:p>
                  </a:txBody>
                  <a:tcPr/>
                </a:tc>
                <a:tc>
                  <a:txBody>
                    <a:bodyPr/>
                    <a:lstStyle/>
                    <a:p>
                      <a:pPr algn="ctr"/>
                      <a:r>
                        <a:rPr lang="cs-CZ" sz="2400" i="1" dirty="0" err="1" smtClean="0"/>
                        <a:t>cb</a:t>
                      </a:r>
                      <a:endParaRPr lang="en-US" sz="2400" i="1" dirty="0"/>
                    </a:p>
                  </a:txBody>
                  <a:tcPr/>
                </a:tc>
              </a:tr>
              <a:tr h="614267">
                <a:tc>
                  <a:txBody>
                    <a:bodyPr/>
                    <a:lstStyle/>
                    <a:p>
                      <a:r>
                        <a:rPr lang="cs-CZ" sz="2000" dirty="0" smtClean="0"/>
                        <a:t>Fenotypový štěpný poměr </a:t>
                      </a:r>
                      <a:r>
                        <a:rPr lang="cs-CZ" sz="2000" dirty="0" err="1" smtClean="0"/>
                        <a:t>F2</a:t>
                      </a:r>
                      <a:r>
                        <a:rPr lang="cs-CZ" sz="2000" dirty="0" smtClean="0"/>
                        <a:t> bez interakce</a:t>
                      </a:r>
                      <a:endParaRPr lang="en-US" sz="2000" dirty="0"/>
                    </a:p>
                  </a:txBody>
                  <a:tcPr/>
                </a:tc>
                <a:tc>
                  <a:txBody>
                    <a:bodyPr/>
                    <a:lstStyle/>
                    <a:p>
                      <a:pPr algn="ctr"/>
                      <a:r>
                        <a:rPr lang="cs-CZ" sz="2400" dirty="0" smtClean="0"/>
                        <a:t>9</a:t>
                      </a:r>
                      <a:endParaRPr lang="en-US" sz="2400" dirty="0"/>
                    </a:p>
                  </a:txBody>
                  <a:tcPr/>
                </a:tc>
                <a:tc>
                  <a:txBody>
                    <a:bodyPr/>
                    <a:lstStyle/>
                    <a:p>
                      <a:pPr algn="ctr"/>
                      <a:r>
                        <a:rPr lang="cs-CZ" sz="2400" dirty="0" smtClean="0"/>
                        <a:t>3</a:t>
                      </a:r>
                      <a:endParaRPr lang="en-US" sz="2400" dirty="0"/>
                    </a:p>
                  </a:txBody>
                  <a:tcPr/>
                </a:tc>
                <a:tc>
                  <a:txBody>
                    <a:bodyPr/>
                    <a:lstStyle/>
                    <a:p>
                      <a:pPr algn="ctr"/>
                      <a:r>
                        <a:rPr lang="cs-CZ" sz="2400" dirty="0" smtClean="0"/>
                        <a:t>3</a:t>
                      </a:r>
                      <a:endParaRPr lang="en-US" sz="2400" dirty="0"/>
                    </a:p>
                  </a:txBody>
                  <a:tcPr/>
                </a:tc>
                <a:tc>
                  <a:txBody>
                    <a:bodyPr/>
                    <a:lstStyle/>
                    <a:p>
                      <a:pPr algn="ctr"/>
                      <a:r>
                        <a:rPr lang="cs-CZ" sz="2400" dirty="0" smtClean="0"/>
                        <a:t>1</a:t>
                      </a:r>
                      <a:endParaRPr lang="en-US" sz="2400" dirty="0"/>
                    </a:p>
                  </a:txBody>
                  <a:tcPr/>
                </a:tc>
              </a:tr>
              <a:tr h="573089">
                <a:tc>
                  <a:txBody>
                    <a:bodyPr/>
                    <a:lstStyle/>
                    <a:p>
                      <a:r>
                        <a:rPr lang="cs-CZ" sz="2000" dirty="0" err="1" smtClean="0"/>
                        <a:t>F2</a:t>
                      </a:r>
                      <a:r>
                        <a:rPr lang="cs-CZ" sz="2000" dirty="0" smtClean="0"/>
                        <a:t> s interakcí</a:t>
                      </a:r>
                      <a:endParaRPr lang="en-US" sz="2000" dirty="0"/>
                    </a:p>
                  </a:txBody>
                  <a:tcPr/>
                </a:tc>
                <a:tc>
                  <a:txBody>
                    <a:bodyPr/>
                    <a:lstStyle/>
                    <a:p>
                      <a:pPr algn="ctr"/>
                      <a:r>
                        <a:rPr lang="cs-CZ" sz="2000" dirty="0" smtClean="0"/>
                        <a:t>černý</a:t>
                      </a:r>
                      <a:endParaRPr lang="en-US" sz="2000" dirty="0"/>
                    </a:p>
                  </a:txBody>
                  <a:tcPr/>
                </a:tc>
                <a:tc>
                  <a:txBody>
                    <a:bodyPr/>
                    <a:lstStyle/>
                    <a:p>
                      <a:pPr algn="ctr"/>
                      <a:r>
                        <a:rPr lang="cs-CZ" sz="2000" dirty="0" smtClean="0"/>
                        <a:t>hnědý</a:t>
                      </a:r>
                      <a:endParaRPr lang="en-US" sz="2000" dirty="0"/>
                    </a:p>
                  </a:txBody>
                  <a:tcPr/>
                </a:tc>
                <a:tc>
                  <a:txBody>
                    <a:bodyPr/>
                    <a:lstStyle/>
                    <a:p>
                      <a:pPr algn="ctr"/>
                      <a:r>
                        <a:rPr lang="cs-CZ" sz="2000" dirty="0" smtClean="0"/>
                        <a:t>zlatý</a:t>
                      </a:r>
                      <a:endParaRPr lang="en-US" sz="2000" dirty="0"/>
                    </a:p>
                  </a:txBody>
                  <a:tcPr/>
                </a:tc>
                <a:tc>
                  <a:txBody>
                    <a:bodyPr/>
                    <a:lstStyle/>
                    <a:p>
                      <a:pPr algn="ctr"/>
                      <a:r>
                        <a:rPr lang="cs-CZ" sz="2000" dirty="0" smtClean="0"/>
                        <a:t>zlatý</a:t>
                      </a:r>
                      <a:endParaRPr lang="en-US" sz="2000" dirty="0"/>
                    </a:p>
                  </a:txBody>
                  <a:tcPr/>
                </a:tc>
              </a:tr>
              <a:tr h="573089">
                <a:tc>
                  <a:txBody>
                    <a:bodyPr/>
                    <a:lstStyle/>
                    <a:p>
                      <a:r>
                        <a:rPr lang="cs-CZ" sz="2000" b="1" dirty="0" smtClean="0">
                          <a:solidFill>
                            <a:srgbClr val="FF0000"/>
                          </a:solidFill>
                        </a:rPr>
                        <a:t>Výsledný poměr </a:t>
                      </a:r>
                      <a:r>
                        <a:rPr lang="cs-CZ" sz="2000" b="1" dirty="0" err="1" smtClean="0">
                          <a:solidFill>
                            <a:srgbClr val="FF0000"/>
                          </a:solidFill>
                        </a:rPr>
                        <a:t>F2</a:t>
                      </a:r>
                      <a:r>
                        <a:rPr lang="cs-CZ" sz="2000" b="1" dirty="0" smtClean="0">
                          <a:solidFill>
                            <a:srgbClr val="FF0000"/>
                          </a:solidFill>
                        </a:rPr>
                        <a:t> s interakcí</a:t>
                      </a:r>
                      <a:endParaRPr lang="en-US" sz="2000" b="1" dirty="0">
                        <a:solidFill>
                          <a:srgbClr val="FF0000"/>
                        </a:solidFill>
                      </a:endParaRPr>
                    </a:p>
                  </a:txBody>
                  <a:tcPr/>
                </a:tc>
                <a:tc>
                  <a:txBody>
                    <a:bodyPr/>
                    <a:lstStyle/>
                    <a:p>
                      <a:pPr algn="ctr"/>
                      <a:r>
                        <a:rPr lang="cs-CZ" sz="2000" b="1" dirty="0" smtClean="0">
                          <a:solidFill>
                            <a:srgbClr val="FF0000"/>
                          </a:solidFill>
                        </a:rPr>
                        <a:t>9 černých</a:t>
                      </a:r>
                      <a:endParaRPr lang="en-US" sz="2000" b="1" dirty="0">
                        <a:solidFill>
                          <a:srgbClr val="FF0000"/>
                        </a:solidFill>
                      </a:endParaRPr>
                    </a:p>
                  </a:txBody>
                  <a:tcPr/>
                </a:tc>
                <a:tc>
                  <a:txBody>
                    <a:bodyPr/>
                    <a:lstStyle/>
                    <a:p>
                      <a:pPr algn="ctr"/>
                      <a:r>
                        <a:rPr lang="cs-CZ" sz="2000" b="1" dirty="0" smtClean="0">
                          <a:solidFill>
                            <a:srgbClr val="FF0000"/>
                          </a:solidFill>
                        </a:rPr>
                        <a:t>3 hnědí</a:t>
                      </a:r>
                      <a:endParaRPr lang="en-US" sz="2000" b="1" dirty="0">
                        <a:solidFill>
                          <a:srgbClr val="FF0000"/>
                        </a:solidFill>
                      </a:endParaRPr>
                    </a:p>
                  </a:txBody>
                  <a:tcPr/>
                </a:tc>
                <a:tc gridSpan="2">
                  <a:txBody>
                    <a:bodyPr/>
                    <a:lstStyle/>
                    <a:p>
                      <a:pPr algn="ctr"/>
                      <a:r>
                        <a:rPr lang="cs-CZ" sz="2000" b="1" dirty="0" smtClean="0">
                          <a:solidFill>
                            <a:srgbClr val="FF0000"/>
                          </a:solidFill>
                        </a:rPr>
                        <a:t>4 zlatí</a:t>
                      </a:r>
                      <a:endParaRPr lang="en-US" sz="2000" b="1" dirty="0">
                        <a:solidFill>
                          <a:srgbClr val="FF0000"/>
                        </a:solidFill>
                      </a:endParaRPr>
                    </a:p>
                  </a:txBody>
                  <a:tcPr/>
                </a:tc>
                <a:tc hMerge="1">
                  <a:txBody>
                    <a:bodyPr/>
                    <a:lstStyle/>
                    <a:p>
                      <a:endParaRPr lang="en-US" dirty="0"/>
                    </a:p>
                  </a:txBody>
                  <a:tcPr/>
                </a:tc>
              </a:tr>
            </a:tbl>
          </a:graphicData>
        </a:graphic>
      </p:graphicFrame>
    </p:spTree>
    <p:extLst>
      <p:ext uri="{BB962C8B-B14F-4D97-AF65-F5344CB8AC3E}">
        <p14:creationId xmlns:p14="http://schemas.microsoft.com/office/powerpoint/2010/main" val="2156798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63819" y="0"/>
            <a:ext cx="7886700" cy="1325563"/>
          </a:xfrm>
        </p:spPr>
        <p:txBody>
          <a:bodyPr vert="horz" lIns="91440" tIns="45720" rIns="91440" bIns="45720" rtlCol="0" anchor="ctr">
            <a:normAutofit/>
          </a:bodyPr>
          <a:lstStyle/>
          <a:p>
            <a:pPr algn="ctr"/>
            <a:r>
              <a:rPr lang="cs-CZ" sz="4000" dirty="0">
                <a:solidFill>
                  <a:srgbClr val="C00000"/>
                </a:solidFill>
              </a:rPr>
              <a:t>Recesivní </a:t>
            </a:r>
            <a:r>
              <a:rPr lang="cs-CZ" sz="4000" dirty="0" err="1">
                <a:solidFill>
                  <a:srgbClr val="C00000"/>
                </a:solidFill>
              </a:rPr>
              <a:t>epistáze</a:t>
            </a:r>
            <a:endParaRPr lang="cs-CZ" sz="4000" dirty="0">
              <a:solidFill>
                <a:srgbClr val="C00000"/>
              </a:solidFill>
            </a:endParaRPr>
          </a:p>
        </p:txBody>
      </p:sp>
      <p:pic>
        <p:nvPicPr>
          <p:cNvPr id="3" name="Obráze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527" y="2878226"/>
            <a:ext cx="5102118" cy="1988476"/>
          </a:xfrm>
          <a:prstGeom prst="rect">
            <a:avLst/>
          </a:prstGeom>
        </p:spPr>
      </p:pic>
      <p:sp>
        <p:nvSpPr>
          <p:cNvPr id="4" name="TextovéPole 3"/>
          <p:cNvSpPr txBox="1"/>
          <p:nvPr/>
        </p:nvSpPr>
        <p:spPr>
          <a:xfrm>
            <a:off x="464527" y="1163150"/>
            <a:ext cx="8384833" cy="1446550"/>
          </a:xfrm>
          <a:prstGeom prst="rect">
            <a:avLst/>
          </a:prstGeom>
          <a:noFill/>
        </p:spPr>
        <p:txBody>
          <a:bodyPr wrap="square" rtlCol="0">
            <a:spAutoFit/>
          </a:bodyPr>
          <a:lstStyle/>
          <a:p>
            <a:r>
              <a:rPr lang="cs-CZ" sz="2200" b="1" dirty="0" smtClean="0">
                <a:solidFill>
                  <a:srgbClr val="28C237"/>
                </a:solidFill>
              </a:rPr>
              <a:t>Otázka: </a:t>
            </a:r>
            <a:r>
              <a:rPr lang="cs-CZ" sz="2200" dirty="0" smtClean="0"/>
              <a:t>Geny </a:t>
            </a:r>
            <a:r>
              <a:rPr lang="cs-CZ" sz="2200" i="1" dirty="0" smtClean="0"/>
              <a:t>C</a:t>
            </a:r>
            <a:r>
              <a:rPr lang="cs-CZ" sz="2200" dirty="0" smtClean="0"/>
              <a:t> a </a:t>
            </a:r>
            <a:r>
              <a:rPr lang="cs-CZ" sz="2200" i="1" dirty="0" smtClean="0"/>
              <a:t>D</a:t>
            </a:r>
            <a:r>
              <a:rPr lang="cs-CZ" sz="2200" dirty="0" smtClean="0"/>
              <a:t> kódují enzymy, které jsou součástí dráhy syntetizující pigment, který určuje barvu květu. Alely </a:t>
            </a:r>
            <a:r>
              <a:rPr lang="cs-CZ" sz="2200" i="1" dirty="0" smtClean="0"/>
              <a:t>c</a:t>
            </a:r>
            <a:r>
              <a:rPr lang="cs-CZ" sz="2200" dirty="0" smtClean="0"/>
              <a:t> a </a:t>
            </a:r>
            <a:r>
              <a:rPr lang="cs-CZ" sz="2200" i="1" dirty="0" smtClean="0"/>
              <a:t>d</a:t>
            </a:r>
            <a:r>
              <a:rPr lang="cs-CZ" sz="2200" dirty="0" smtClean="0"/>
              <a:t> jsou nefunkční</a:t>
            </a:r>
            <a:r>
              <a:rPr lang="cs-CZ" sz="2200" dirty="0"/>
              <a:t>. Které genotypy dají vzniknout bíle kvetoucí rostlině? </a:t>
            </a:r>
          </a:p>
          <a:p>
            <a:endParaRPr lang="cs-CZ" sz="2200" dirty="0" smtClean="0"/>
          </a:p>
        </p:txBody>
      </p:sp>
      <p:sp>
        <p:nvSpPr>
          <p:cNvPr id="6" name="TextovéPole 5"/>
          <p:cNvSpPr txBox="1"/>
          <p:nvPr/>
        </p:nvSpPr>
        <p:spPr>
          <a:xfrm>
            <a:off x="6928340" y="2568880"/>
            <a:ext cx="1205779" cy="2492990"/>
          </a:xfrm>
          <a:prstGeom prst="rect">
            <a:avLst/>
          </a:prstGeom>
          <a:noFill/>
        </p:spPr>
        <p:txBody>
          <a:bodyPr wrap="none" rtlCol="0">
            <a:spAutoFit/>
          </a:bodyPr>
          <a:lstStyle/>
          <a:p>
            <a:pPr marL="342900" indent="-342900">
              <a:spcBef>
                <a:spcPts val="2400"/>
              </a:spcBef>
              <a:buFont typeface="Wingdings" panose="05000000000000000000" pitchFamily="2" charset="2"/>
              <a:buChar char="§"/>
            </a:pPr>
            <a:r>
              <a:rPr lang="cs-CZ" sz="2400" i="1" dirty="0" smtClean="0"/>
              <a:t>C- D-</a:t>
            </a:r>
          </a:p>
          <a:p>
            <a:pPr marL="342900" indent="-342900">
              <a:spcBef>
                <a:spcPts val="2400"/>
              </a:spcBef>
              <a:buFont typeface="Wingdings" panose="05000000000000000000" pitchFamily="2" charset="2"/>
              <a:buChar char="§"/>
            </a:pPr>
            <a:r>
              <a:rPr lang="cs-CZ" sz="2400" i="1" dirty="0" smtClean="0"/>
              <a:t>C- </a:t>
            </a:r>
            <a:r>
              <a:rPr lang="cs-CZ" sz="2400" i="1" dirty="0" err="1" smtClean="0"/>
              <a:t>dd</a:t>
            </a:r>
            <a:endParaRPr lang="cs-CZ" sz="2400" i="1" dirty="0" smtClean="0"/>
          </a:p>
          <a:p>
            <a:pPr marL="342900" indent="-342900">
              <a:spcBef>
                <a:spcPts val="2400"/>
              </a:spcBef>
              <a:buFont typeface="Wingdings" panose="05000000000000000000" pitchFamily="2" charset="2"/>
              <a:buChar char="§"/>
            </a:pPr>
            <a:r>
              <a:rPr lang="cs-CZ" sz="2400" i="1" dirty="0" err="1" smtClean="0"/>
              <a:t>cc</a:t>
            </a:r>
            <a:r>
              <a:rPr lang="cs-CZ" sz="2400" i="1" dirty="0" smtClean="0"/>
              <a:t> D-</a:t>
            </a:r>
          </a:p>
          <a:p>
            <a:pPr marL="342900" indent="-342900">
              <a:spcBef>
                <a:spcPts val="2400"/>
              </a:spcBef>
              <a:buFont typeface="Wingdings" panose="05000000000000000000" pitchFamily="2" charset="2"/>
              <a:buChar char="§"/>
            </a:pPr>
            <a:r>
              <a:rPr lang="cs-CZ" sz="2400" i="1" dirty="0" err="1" smtClean="0"/>
              <a:t>cc</a:t>
            </a:r>
            <a:r>
              <a:rPr lang="cs-CZ" sz="2400" i="1" dirty="0" smtClean="0"/>
              <a:t> </a:t>
            </a:r>
            <a:r>
              <a:rPr lang="cs-CZ" sz="2400" i="1" dirty="0" err="1" smtClean="0"/>
              <a:t>dd</a:t>
            </a:r>
            <a:endParaRPr lang="cs-CZ" sz="2400" i="1" dirty="0" smtClean="0"/>
          </a:p>
        </p:txBody>
      </p:sp>
    </p:spTree>
    <p:extLst>
      <p:ext uri="{BB962C8B-B14F-4D97-AF65-F5344CB8AC3E}">
        <p14:creationId xmlns:p14="http://schemas.microsoft.com/office/powerpoint/2010/main" val="3803243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63819" y="0"/>
            <a:ext cx="7886700" cy="1325563"/>
          </a:xfrm>
        </p:spPr>
        <p:txBody>
          <a:bodyPr vert="horz" lIns="91440" tIns="45720" rIns="91440" bIns="45720" rtlCol="0" anchor="ctr">
            <a:normAutofit/>
          </a:bodyPr>
          <a:lstStyle/>
          <a:p>
            <a:pPr algn="ctr"/>
            <a:r>
              <a:rPr lang="cs-CZ" sz="4000" dirty="0">
                <a:solidFill>
                  <a:srgbClr val="C00000"/>
                </a:solidFill>
              </a:rPr>
              <a:t>Recesivní </a:t>
            </a:r>
            <a:r>
              <a:rPr lang="cs-CZ" sz="4000" dirty="0" err="1">
                <a:solidFill>
                  <a:srgbClr val="C00000"/>
                </a:solidFill>
              </a:rPr>
              <a:t>epistáze</a:t>
            </a:r>
            <a:endParaRPr lang="cs-CZ" sz="4000" dirty="0">
              <a:solidFill>
                <a:srgbClr val="C00000"/>
              </a:solidFill>
            </a:endParaRPr>
          </a:p>
        </p:txBody>
      </p:sp>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527" y="2878226"/>
            <a:ext cx="5102118" cy="1988476"/>
          </a:xfrm>
          <a:prstGeom prst="rect">
            <a:avLst/>
          </a:prstGeom>
        </p:spPr>
      </p:pic>
      <p:sp>
        <p:nvSpPr>
          <p:cNvPr id="4" name="TextovéPole 3"/>
          <p:cNvSpPr txBox="1"/>
          <p:nvPr/>
        </p:nvSpPr>
        <p:spPr>
          <a:xfrm>
            <a:off x="464527" y="1163150"/>
            <a:ext cx="8384833" cy="1446550"/>
          </a:xfrm>
          <a:prstGeom prst="rect">
            <a:avLst/>
          </a:prstGeom>
          <a:noFill/>
        </p:spPr>
        <p:txBody>
          <a:bodyPr wrap="square" rtlCol="0">
            <a:spAutoFit/>
          </a:bodyPr>
          <a:lstStyle/>
          <a:p>
            <a:r>
              <a:rPr lang="cs-CZ" sz="2200" b="1" dirty="0" smtClean="0">
                <a:solidFill>
                  <a:srgbClr val="28C237"/>
                </a:solidFill>
              </a:rPr>
              <a:t>Otázka: </a:t>
            </a:r>
            <a:r>
              <a:rPr lang="cs-CZ" sz="2200" dirty="0" smtClean="0"/>
              <a:t>Geny </a:t>
            </a:r>
            <a:r>
              <a:rPr lang="cs-CZ" sz="2200" i="1" dirty="0" smtClean="0"/>
              <a:t>C</a:t>
            </a:r>
            <a:r>
              <a:rPr lang="cs-CZ" sz="2200" dirty="0" smtClean="0"/>
              <a:t> a </a:t>
            </a:r>
            <a:r>
              <a:rPr lang="cs-CZ" sz="2200" i="1" dirty="0" smtClean="0"/>
              <a:t>D</a:t>
            </a:r>
            <a:r>
              <a:rPr lang="cs-CZ" sz="2200" dirty="0" smtClean="0"/>
              <a:t> kódují enzymy, které jsou součástí dráhy syntetizující pigment, který určuje barvu květu. Alely </a:t>
            </a:r>
            <a:r>
              <a:rPr lang="cs-CZ" sz="2200" i="1" dirty="0" smtClean="0"/>
              <a:t>c</a:t>
            </a:r>
            <a:r>
              <a:rPr lang="cs-CZ" sz="2200" dirty="0" smtClean="0"/>
              <a:t> a </a:t>
            </a:r>
            <a:r>
              <a:rPr lang="cs-CZ" sz="2200" i="1" dirty="0" smtClean="0"/>
              <a:t>d</a:t>
            </a:r>
            <a:r>
              <a:rPr lang="cs-CZ" sz="2200" dirty="0" smtClean="0"/>
              <a:t> jsou nefunkční</a:t>
            </a:r>
            <a:r>
              <a:rPr lang="cs-CZ" sz="2200" dirty="0"/>
              <a:t>. Které genotypy dají vzniknout bíle kvetoucí rostlině? </a:t>
            </a:r>
          </a:p>
          <a:p>
            <a:endParaRPr lang="cs-CZ" sz="2200" dirty="0" smtClean="0"/>
          </a:p>
        </p:txBody>
      </p:sp>
      <p:sp>
        <p:nvSpPr>
          <p:cNvPr id="6" name="TextovéPole 5"/>
          <p:cNvSpPr txBox="1"/>
          <p:nvPr/>
        </p:nvSpPr>
        <p:spPr>
          <a:xfrm>
            <a:off x="6928340" y="2568880"/>
            <a:ext cx="1205779" cy="2492990"/>
          </a:xfrm>
          <a:prstGeom prst="rect">
            <a:avLst/>
          </a:prstGeom>
          <a:noFill/>
        </p:spPr>
        <p:txBody>
          <a:bodyPr wrap="none" rtlCol="0">
            <a:spAutoFit/>
          </a:bodyPr>
          <a:lstStyle/>
          <a:p>
            <a:pPr marL="342900" indent="-342900">
              <a:spcBef>
                <a:spcPts val="2400"/>
              </a:spcBef>
              <a:buFont typeface="Wingdings" panose="05000000000000000000" pitchFamily="2" charset="2"/>
              <a:buChar char="§"/>
            </a:pPr>
            <a:r>
              <a:rPr lang="cs-CZ" sz="2400" i="1" dirty="0" smtClean="0"/>
              <a:t>C- D-</a:t>
            </a:r>
          </a:p>
          <a:p>
            <a:pPr marL="342900" indent="-342900">
              <a:spcBef>
                <a:spcPts val="2400"/>
              </a:spcBef>
              <a:buFont typeface="Wingdings" panose="05000000000000000000" pitchFamily="2" charset="2"/>
              <a:buChar char="§"/>
            </a:pPr>
            <a:r>
              <a:rPr lang="cs-CZ" sz="2400" i="1" dirty="0" smtClean="0"/>
              <a:t>C- </a:t>
            </a:r>
            <a:r>
              <a:rPr lang="cs-CZ" sz="2400" i="1" dirty="0" err="1" smtClean="0"/>
              <a:t>dd</a:t>
            </a:r>
            <a:endParaRPr lang="cs-CZ" sz="2400" i="1" dirty="0" smtClean="0"/>
          </a:p>
          <a:p>
            <a:pPr marL="342900" indent="-342900">
              <a:spcBef>
                <a:spcPts val="2400"/>
              </a:spcBef>
              <a:buFont typeface="Wingdings" panose="05000000000000000000" pitchFamily="2" charset="2"/>
              <a:buChar char="§"/>
            </a:pPr>
            <a:r>
              <a:rPr lang="cs-CZ" sz="2400" b="1" i="1" dirty="0" err="1" smtClean="0">
                <a:solidFill>
                  <a:srgbClr val="28C237"/>
                </a:solidFill>
              </a:rPr>
              <a:t>cc</a:t>
            </a:r>
            <a:r>
              <a:rPr lang="cs-CZ" sz="2400" b="1" i="1" dirty="0" smtClean="0">
                <a:solidFill>
                  <a:srgbClr val="28C237"/>
                </a:solidFill>
              </a:rPr>
              <a:t> D-</a:t>
            </a:r>
          </a:p>
          <a:p>
            <a:pPr marL="342900" indent="-342900">
              <a:spcBef>
                <a:spcPts val="2400"/>
              </a:spcBef>
              <a:buFont typeface="Wingdings" panose="05000000000000000000" pitchFamily="2" charset="2"/>
              <a:buChar char="§"/>
            </a:pPr>
            <a:r>
              <a:rPr lang="cs-CZ" sz="2400" b="1" i="1" dirty="0" err="1" smtClean="0">
                <a:solidFill>
                  <a:srgbClr val="28C237"/>
                </a:solidFill>
              </a:rPr>
              <a:t>cc</a:t>
            </a:r>
            <a:r>
              <a:rPr lang="cs-CZ" sz="2400" b="1" i="1" dirty="0" smtClean="0">
                <a:solidFill>
                  <a:srgbClr val="28C237"/>
                </a:solidFill>
              </a:rPr>
              <a:t> </a:t>
            </a:r>
            <a:r>
              <a:rPr lang="cs-CZ" sz="2400" b="1" i="1" dirty="0" err="1" smtClean="0">
                <a:solidFill>
                  <a:srgbClr val="28C237"/>
                </a:solidFill>
              </a:rPr>
              <a:t>dd</a:t>
            </a:r>
            <a:endParaRPr lang="cs-CZ" sz="2400" b="1" i="1" dirty="0" smtClean="0">
              <a:solidFill>
                <a:srgbClr val="28C237"/>
              </a:solidFill>
            </a:endParaRPr>
          </a:p>
        </p:txBody>
      </p:sp>
      <p:sp>
        <p:nvSpPr>
          <p:cNvPr id="7" name="TextovéPole 6"/>
          <p:cNvSpPr txBox="1"/>
          <p:nvPr/>
        </p:nvSpPr>
        <p:spPr>
          <a:xfrm>
            <a:off x="663819" y="5650523"/>
            <a:ext cx="8221097" cy="430887"/>
          </a:xfrm>
          <a:prstGeom prst="rect">
            <a:avLst/>
          </a:prstGeom>
          <a:noFill/>
        </p:spPr>
        <p:txBody>
          <a:bodyPr wrap="none" rtlCol="0">
            <a:spAutoFit/>
          </a:bodyPr>
          <a:lstStyle/>
          <a:p>
            <a:r>
              <a:rPr lang="cs-CZ" sz="2200" b="1" dirty="0" smtClean="0">
                <a:solidFill>
                  <a:srgbClr val="FF0000"/>
                </a:solidFill>
              </a:rPr>
              <a:t>Pokud v genu </a:t>
            </a:r>
            <a:r>
              <a:rPr lang="cs-CZ" sz="2200" b="1" i="1" dirty="0" smtClean="0">
                <a:solidFill>
                  <a:srgbClr val="FF0000"/>
                </a:solidFill>
              </a:rPr>
              <a:t>C</a:t>
            </a:r>
            <a:r>
              <a:rPr lang="cs-CZ" sz="2200" b="1" dirty="0" smtClean="0">
                <a:solidFill>
                  <a:srgbClr val="FF0000"/>
                </a:solidFill>
              </a:rPr>
              <a:t> není funkční alela, alely genu </a:t>
            </a:r>
            <a:r>
              <a:rPr lang="cs-CZ" sz="2200" b="1" i="1" dirty="0" smtClean="0">
                <a:solidFill>
                  <a:srgbClr val="FF0000"/>
                </a:solidFill>
              </a:rPr>
              <a:t>D</a:t>
            </a:r>
            <a:r>
              <a:rPr lang="cs-CZ" sz="2200" b="1" dirty="0" smtClean="0">
                <a:solidFill>
                  <a:srgbClr val="FF0000"/>
                </a:solidFill>
              </a:rPr>
              <a:t> se nemohou projevit.</a:t>
            </a:r>
          </a:p>
        </p:txBody>
      </p:sp>
      <p:sp>
        <p:nvSpPr>
          <p:cNvPr id="8" name="TextovéPole 7"/>
          <p:cNvSpPr txBox="1"/>
          <p:nvPr/>
        </p:nvSpPr>
        <p:spPr>
          <a:xfrm>
            <a:off x="646540" y="6239176"/>
            <a:ext cx="4852482" cy="430887"/>
          </a:xfrm>
          <a:prstGeom prst="rect">
            <a:avLst/>
          </a:prstGeom>
          <a:noFill/>
        </p:spPr>
        <p:txBody>
          <a:bodyPr wrap="none" rtlCol="0">
            <a:spAutoFit/>
          </a:bodyPr>
          <a:lstStyle/>
          <a:p>
            <a:r>
              <a:rPr lang="cs-CZ" sz="2200" b="1" dirty="0" smtClean="0">
                <a:solidFill>
                  <a:srgbClr val="0070C0"/>
                </a:solidFill>
              </a:rPr>
              <a:t>Gen </a:t>
            </a:r>
            <a:r>
              <a:rPr lang="cs-CZ" sz="2200" b="1" i="1" dirty="0" smtClean="0">
                <a:solidFill>
                  <a:srgbClr val="0070C0"/>
                </a:solidFill>
              </a:rPr>
              <a:t>C</a:t>
            </a:r>
            <a:r>
              <a:rPr lang="cs-CZ" sz="2200" b="1" dirty="0" smtClean="0">
                <a:solidFill>
                  <a:srgbClr val="0070C0"/>
                </a:solidFill>
              </a:rPr>
              <a:t> je </a:t>
            </a:r>
            <a:r>
              <a:rPr lang="cs-CZ" sz="2200" b="1" dirty="0" err="1" smtClean="0">
                <a:solidFill>
                  <a:srgbClr val="0070C0"/>
                </a:solidFill>
              </a:rPr>
              <a:t>epistatický</a:t>
            </a:r>
            <a:r>
              <a:rPr lang="cs-CZ" sz="2200" b="1" dirty="0" smtClean="0">
                <a:solidFill>
                  <a:srgbClr val="0070C0"/>
                </a:solidFill>
              </a:rPr>
              <a:t>, gen </a:t>
            </a:r>
            <a:r>
              <a:rPr lang="cs-CZ" sz="2200" b="1" i="1" dirty="0" smtClean="0">
                <a:solidFill>
                  <a:srgbClr val="0070C0"/>
                </a:solidFill>
              </a:rPr>
              <a:t>D</a:t>
            </a:r>
            <a:r>
              <a:rPr lang="cs-CZ" sz="2200" b="1" dirty="0" smtClean="0">
                <a:solidFill>
                  <a:srgbClr val="0070C0"/>
                </a:solidFill>
              </a:rPr>
              <a:t> hypostatický.</a:t>
            </a:r>
          </a:p>
        </p:txBody>
      </p:sp>
    </p:spTree>
    <p:extLst>
      <p:ext uri="{BB962C8B-B14F-4D97-AF65-F5344CB8AC3E}">
        <p14:creationId xmlns:p14="http://schemas.microsoft.com/office/powerpoint/2010/main" val="1168667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47635" y="0"/>
            <a:ext cx="7886700" cy="1325563"/>
          </a:xfrm>
        </p:spPr>
        <p:txBody>
          <a:bodyPr>
            <a:normAutofit/>
          </a:bodyPr>
          <a:lstStyle/>
          <a:p>
            <a:pPr algn="ctr"/>
            <a:r>
              <a:rPr lang="cs-CZ" sz="4000" dirty="0">
                <a:solidFill>
                  <a:srgbClr val="C00000"/>
                </a:solidFill>
              </a:rPr>
              <a:t>Dominantní </a:t>
            </a:r>
            <a:r>
              <a:rPr lang="cs-CZ" sz="4000" dirty="0" err="1">
                <a:solidFill>
                  <a:srgbClr val="C00000"/>
                </a:solidFill>
              </a:rPr>
              <a:t>epistáze</a:t>
            </a:r>
            <a:endParaRPr lang="en-US" sz="4000" dirty="0">
              <a:solidFill>
                <a:srgbClr val="C00000"/>
              </a:solidFill>
            </a:endParaRPr>
          </a:p>
        </p:txBody>
      </p:sp>
      <p:sp>
        <p:nvSpPr>
          <p:cNvPr id="4" name="AutoShape 10" descr="Image result for summer squash yellow"/>
          <p:cNvSpPr>
            <a:spLocks noChangeAspect="1" noChangeArrowheads="1"/>
          </p:cNvSpPr>
          <p:nvPr/>
        </p:nvSpPr>
        <p:spPr bwMode="auto">
          <a:xfrm>
            <a:off x="155575" y="-1477963"/>
            <a:ext cx="4114800" cy="30861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2" descr="Image result for summer squash yellow"/>
          <p:cNvSpPr>
            <a:spLocks noChangeAspect="1" noChangeArrowheads="1"/>
          </p:cNvSpPr>
          <p:nvPr/>
        </p:nvSpPr>
        <p:spPr bwMode="auto">
          <a:xfrm>
            <a:off x="307975" y="-1325563"/>
            <a:ext cx="4114800" cy="30861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4" descr="Image result for summer squash yellow"/>
          <p:cNvSpPr>
            <a:spLocks noChangeAspect="1" noChangeArrowheads="1"/>
          </p:cNvSpPr>
          <p:nvPr/>
        </p:nvSpPr>
        <p:spPr bwMode="auto">
          <a:xfrm>
            <a:off x="460375" y="-1173163"/>
            <a:ext cx="4114800" cy="30861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TextovéPole 24"/>
          <p:cNvSpPr txBox="1"/>
          <p:nvPr/>
        </p:nvSpPr>
        <p:spPr>
          <a:xfrm>
            <a:off x="307975" y="1025408"/>
            <a:ext cx="8131393" cy="1107996"/>
          </a:xfrm>
          <a:prstGeom prst="rect">
            <a:avLst/>
          </a:prstGeom>
          <a:noFill/>
        </p:spPr>
        <p:txBody>
          <a:bodyPr wrap="square" rtlCol="0">
            <a:spAutoFit/>
          </a:bodyPr>
          <a:lstStyle/>
          <a:p>
            <a:r>
              <a:rPr lang="cs-CZ" sz="2200" b="1" dirty="0"/>
              <a:t>Dominantní alela </a:t>
            </a:r>
            <a:r>
              <a:rPr lang="cs-CZ" sz="2200" b="1" dirty="0" err="1"/>
              <a:t>epistatického</a:t>
            </a:r>
            <a:r>
              <a:rPr lang="cs-CZ" sz="2200" b="1" dirty="0"/>
              <a:t> genu potlačuje projev dominantní alely hypostatického genu. </a:t>
            </a:r>
            <a:endParaRPr lang="en-US" sz="2200" b="1" dirty="0"/>
          </a:p>
          <a:p>
            <a:endParaRPr lang="en-US" sz="2200" dirty="0" smtClean="0"/>
          </a:p>
        </p:txBody>
      </p:sp>
      <p:sp>
        <p:nvSpPr>
          <p:cNvPr id="3" name="TextovéPole 2"/>
          <p:cNvSpPr txBox="1"/>
          <p:nvPr/>
        </p:nvSpPr>
        <p:spPr>
          <a:xfrm>
            <a:off x="359542" y="2050816"/>
            <a:ext cx="8352658" cy="1446550"/>
          </a:xfrm>
          <a:prstGeom prst="rect">
            <a:avLst/>
          </a:prstGeom>
          <a:noFill/>
        </p:spPr>
        <p:txBody>
          <a:bodyPr wrap="square" rtlCol="0">
            <a:spAutoFit/>
          </a:bodyPr>
          <a:lstStyle/>
          <a:p>
            <a:r>
              <a:rPr lang="cs-CZ" sz="2200" dirty="0" smtClean="0"/>
              <a:t>Př. Barvu květů u jiřinek ovlivňují (mimo jiné) dva geny. Gen </a:t>
            </a:r>
            <a:r>
              <a:rPr lang="cs-CZ" sz="2200" i="1" dirty="0" smtClean="0"/>
              <a:t>Y</a:t>
            </a:r>
            <a:r>
              <a:rPr lang="cs-CZ" sz="2200" dirty="0" smtClean="0"/>
              <a:t> dělá intenzivně žlutý pigment, gen </a:t>
            </a:r>
            <a:r>
              <a:rPr lang="cs-CZ" sz="2200" i="1" dirty="0" smtClean="0"/>
              <a:t>I </a:t>
            </a:r>
            <a:r>
              <a:rPr lang="cs-CZ" sz="2200" dirty="0" smtClean="0"/>
              <a:t>dělá světle žlutý pigment.  Alely </a:t>
            </a:r>
            <a:r>
              <a:rPr lang="cs-CZ" sz="2200" i="1" dirty="0" smtClean="0"/>
              <a:t>y</a:t>
            </a:r>
            <a:r>
              <a:rPr lang="cs-CZ" sz="2200" dirty="0" smtClean="0"/>
              <a:t> a </a:t>
            </a:r>
            <a:r>
              <a:rPr lang="cs-CZ" sz="2200" i="1" dirty="0" smtClean="0"/>
              <a:t>i</a:t>
            </a:r>
            <a:r>
              <a:rPr lang="cs-CZ" sz="2200" dirty="0" smtClean="0"/>
              <a:t> jsou nefunkční. Jsou-li přítomny alely </a:t>
            </a:r>
            <a:r>
              <a:rPr lang="cs-CZ" sz="2200" i="1" dirty="0" smtClean="0"/>
              <a:t>Y</a:t>
            </a:r>
            <a:r>
              <a:rPr lang="cs-CZ" sz="2200" dirty="0" smtClean="0"/>
              <a:t> i </a:t>
            </a:r>
            <a:r>
              <a:rPr lang="cs-CZ" sz="2200" i="1" dirty="0" err="1" smtClean="0"/>
              <a:t>I</a:t>
            </a:r>
            <a:r>
              <a:rPr lang="cs-CZ" sz="2200" dirty="0" smtClean="0"/>
              <a:t>, tmavě žlutý pigment překryje světle žlutý. </a:t>
            </a:r>
          </a:p>
        </p:txBody>
      </p:sp>
      <p:pic>
        <p:nvPicPr>
          <p:cNvPr id="6146" name="Picture 2" descr="Image result for dahlia yellow and ivor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82985" y="3811890"/>
            <a:ext cx="1566760" cy="156676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dahlia yellow and ivor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738" y="3784703"/>
            <a:ext cx="1698237" cy="156676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Image result for dahlia whit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5175" y="3841207"/>
            <a:ext cx="1566760" cy="1566760"/>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547635" y="5407967"/>
            <a:ext cx="670376" cy="830997"/>
          </a:xfrm>
          <a:prstGeom prst="rect">
            <a:avLst/>
          </a:prstGeom>
          <a:noFill/>
        </p:spPr>
        <p:txBody>
          <a:bodyPr wrap="none" rtlCol="0">
            <a:spAutoFit/>
          </a:bodyPr>
          <a:lstStyle/>
          <a:p>
            <a:r>
              <a:rPr lang="cs-CZ" sz="2400" i="1" dirty="0" smtClean="0"/>
              <a:t>Y- I-</a:t>
            </a:r>
          </a:p>
          <a:p>
            <a:r>
              <a:rPr lang="cs-CZ" sz="2400" i="1" dirty="0" smtClean="0"/>
              <a:t>Y- </a:t>
            </a:r>
            <a:r>
              <a:rPr lang="cs-CZ" sz="2400" i="1" dirty="0" err="1" smtClean="0"/>
              <a:t>ii</a:t>
            </a:r>
            <a:endParaRPr lang="cs-CZ" sz="2400" i="1" dirty="0" smtClean="0"/>
          </a:p>
        </p:txBody>
      </p:sp>
      <p:sp>
        <p:nvSpPr>
          <p:cNvPr id="30" name="TextovéPole 29"/>
          <p:cNvSpPr txBox="1"/>
          <p:nvPr/>
        </p:nvSpPr>
        <p:spPr>
          <a:xfrm>
            <a:off x="3114282" y="5592632"/>
            <a:ext cx="704167" cy="461665"/>
          </a:xfrm>
          <a:prstGeom prst="rect">
            <a:avLst/>
          </a:prstGeom>
          <a:noFill/>
        </p:spPr>
        <p:txBody>
          <a:bodyPr wrap="none" rtlCol="0">
            <a:spAutoFit/>
          </a:bodyPr>
          <a:lstStyle/>
          <a:p>
            <a:r>
              <a:rPr lang="cs-CZ" sz="2400" i="1" dirty="0" err="1" smtClean="0"/>
              <a:t>yy</a:t>
            </a:r>
            <a:r>
              <a:rPr lang="cs-CZ" sz="2400" i="1" dirty="0" smtClean="0"/>
              <a:t> I-</a:t>
            </a:r>
          </a:p>
        </p:txBody>
      </p:sp>
      <p:sp>
        <p:nvSpPr>
          <p:cNvPr id="31" name="TextovéPole 30"/>
          <p:cNvSpPr txBox="1"/>
          <p:nvPr/>
        </p:nvSpPr>
        <p:spPr>
          <a:xfrm>
            <a:off x="5006471" y="5592631"/>
            <a:ext cx="670696" cy="461665"/>
          </a:xfrm>
          <a:prstGeom prst="rect">
            <a:avLst/>
          </a:prstGeom>
          <a:noFill/>
        </p:spPr>
        <p:txBody>
          <a:bodyPr wrap="none" rtlCol="0">
            <a:spAutoFit/>
          </a:bodyPr>
          <a:lstStyle/>
          <a:p>
            <a:r>
              <a:rPr lang="cs-CZ" sz="2400" i="1" dirty="0" err="1" smtClean="0"/>
              <a:t>yy</a:t>
            </a:r>
            <a:r>
              <a:rPr lang="cs-CZ" sz="2400" i="1" dirty="0" smtClean="0"/>
              <a:t> </a:t>
            </a:r>
            <a:r>
              <a:rPr lang="cs-CZ" sz="2400" i="1" dirty="0" err="1" smtClean="0"/>
              <a:t>ii</a:t>
            </a:r>
            <a:endParaRPr lang="cs-CZ" sz="2400" i="1" dirty="0" smtClean="0"/>
          </a:p>
        </p:txBody>
      </p:sp>
    </p:spTree>
    <p:extLst>
      <p:ext uri="{BB962C8B-B14F-4D97-AF65-F5344CB8AC3E}">
        <p14:creationId xmlns:p14="http://schemas.microsoft.com/office/powerpoint/2010/main" val="3430334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14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15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 grpId="0"/>
      <p:bldP spid="7" grpId="0"/>
      <p:bldP spid="30" grpId="0"/>
      <p:bldP spid="3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47635" y="0"/>
            <a:ext cx="7886700" cy="1325563"/>
          </a:xfrm>
        </p:spPr>
        <p:txBody>
          <a:bodyPr>
            <a:normAutofit/>
          </a:bodyPr>
          <a:lstStyle/>
          <a:p>
            <a:pPr algn="ctr"/>
            <a:r>
              <a:rPr lang="cs-CZ" sz="4000" dirty="0">
                <a:solidFill>
                  <a:srgbClr val="C00000"/>
                </a:solidFill>
              </a:rPr>
              <a:t>Dominantní </a:t>
            </a:r>
            <a:r>
              <a:rPr lang="cs-CZ" sz="4000" dirty="0" err="1">
                <a:solidFill>
                  <a:srgbClr val="C00000"/>
                </a:solidFill>
              </a:rPr>
              <a:t>epistáze</a:t>
            </a:r>
            <a:endParaRPr lang="en-US" sz="4000" dirty="0">
              <a:solidFill>
                <a:srgbClr val="C00000"/>
              </a:solidFill>
            </a:endParaRPr>
          </a:p>
        </p:txBody>
      </p:sp>
      <p:sp>
        <p:nvSpPr>
          <p:cNvPr id="4" name="AutoShape 10" descr="Image result for summer squash yellow"/>
          <p:cNvSpPr>
            <a:spLocks noChangeAspect="1" noChangeArrowheads="1"/>
          </p:cNvSpPr>
          <p:nvPr/>
        </p:nvSpPr>
        <p:spPr bwMode="auto">
          <a:xfrm>
            <a:off x="155575" y="-1477963"/>
            <a:ext cx="4114800" cy="30861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2" descr="Image result for summer squash yellow"/>
          <p:cNvSpPr>
            <a:spLocks noChangeAspect="1" noChangeArrowheads="1"/>
          </p:cNvSpPr>
          <p:nvPr/>
        </p:nvSpPr>
        <p:spPr bwMode="auto">
          <a:xfrm>
            <a:off x="307975" y="-1325563"/>
            <a:ext cx="4114800" cy="30861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4" descr="Image result for summer squash yellow"/>
          <p:cNvSpPr>
            <a:spLocks noChangeAspect="1" noChangeArrowheads="1"/>
          </p:cNvSpPr>
          <p:nvPr/>
        </p:nvSpPr>
        <p:spPr bwMode="auto">
          <a:xfrm>
            <a:off x="460375" y="-1173163"/>
            <a:ext cx="4114800" cy="30861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TextovéPole 24"/>
          <p:cNvSpPr txBox="1"/>
          <p:nvPr/>
        </p:nvSpPr>
        <p:spPr>
          <a:xfrm>
            <a:off x="307975" y="1025408"/>
            <a:ext cx="8131393" cy="1107996"/>
          </a:xfrm>
          <a:prstGeom prst="rect">
            <a:avLst/>
          </a:prstGeom>
          <a:noFill/>
        </p:spPr>
        <p:txBody>
          <a:bodyPr wrap="square" rtlCol="0">
            <a:spAutoFit/>
          </a:bodyPr>
          <a:lstStyle/>
          <a:p>
            <a:r>
              <a:rPr lang="cs-CZ" sz="2200" b="1" dirty="0"/>
              <a:t>Dominantní alela </a:t>
            </a:r>
            <a:r>
              <a:rPr lang="cs-CZ" sz="2200" b="1" dirty="0" err="1"/>
              <a:t>epistatického</a:t>
            </a:r>
            <a:r>
              <a:rPr lang="cs-CZ" sz="2200" b="1" dirty="0"/>
              <a:t> genu potlačuje projev dominantní alely hypostatického genu. </a:t>
            </a:r>
            <a:endParaRPr lang="en-US" sz="2200" b="1" dirty="0"/>
          </a:p>
          <a:p>
            <a:endParaRPr lang="en-US" sz="2200" dirty="0" smtClean="0"/>
          </a:p>
        </p:txBody>
      </p:sp>
      <p:pic>
        <p:nvPicPr>
          <p:cNvPr id="6146" name="Picture 2" descr="Image result for dahlia yellow and ivor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87359" y="1941484"/>
            <a:ext cx="1375611" cy="137561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dahlia yellow and ivor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2339" y="1914297"/>
            <a:ext cx="1520516" cy="1402798"/>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Image result for dahlia whit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67475" y="1970801"/>
            <a:ext cx="1346294" cy="1346294"/>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1882855" y="2133404"/>
            <a:ext cx="670376" cy="830997"/>
          </a:xfrm>
          <a:prstGeom prst="rect">
            <a:avLst/>
          </a:prstGeom>
          <a:noFill/>
        </p:spPr>
        <p:txBody>
          <a:bodyPr wrap="none" rtlCol="0">
            <a:spAutoFit/>
          </a:bodyPr>
          <a:lstStyle/>
          <a:p>
            <a:r>
              <a:rPr lang="cs-CZ" sz="2400" i="1" dirty="0" smtClean="0"/>
              <a:t>Y- I-</a:t>
            </a:r>
          </a:p>
          <a:p>
            <a:r>
              <a:rPr lang="cs-CZ" sz="2400" i="1" dirty="0" smtClean="0"/>
              <a:t>Y- </a:t>
            </a:r>
            <a:r>
              <a:rPr lang="cs-CZ" sz="2400" i="1" dirty="0" err="1" smtClean="0"/>
              <a:t>ii</a:t>
            </a:r>
            <a:endParaRPr lang="cs-CZ" sz="2400" i="1" dirty="0" smtClean="0"/>
          </a:p>
        </p:txBody>
      </p:sp>
      <p:sp>
        <p:nvSpPr>
          <p:cNvPr id="30" name="TextovéPole 29"/>
          <p:cNvSpPr txBox="1"/>
          <p:nvPr/>
        </p:nvSpPr>
        <p:spPr>
          <a:xfrm>
            <a:off x="4961055" y="2235739"/>
            <a:ext cx="704167" cy="461665"/>
          </a:xfrm>
          <a:prstGeom prst="rect">
            <a:avLst/>
          </a:prstGeom>
          <a:noFill/>
        </p:spPr>
        <p:txBody>
          <a:bodyPr wrap="none" rtlCol="0">
            <a:spAutoFit/>
          </a:bodyPr>
          <a:lstStyle/>
          <a:p>
            <a:r>
              <a:rPr lang="cs-CZ" sz="2400" i="1" dirty="0" err="1" smtClean="0"/>
              <a:t>yy</a:t>
            </a:r>
            <a:r>
              <a:rPr lang="cs-CZ" sz="2400" i="1" dirty="0" smtClean="0"/>
              <a:t> I-</a:t>
            </a:r>
          </a:p>
        </p:txBody>
      </p:sp>
      <p:sp>
        <p:nvSpPr>
          <p:cNvPr id="31" name="TextovéPole 30"/>
          <p:cNvSpPr txBox="1"/>
          <p:nvPr/>
        </p:nvSpPr>
        <p:spPr>
          <a:xfrm>
            <a:off x="7945326" y="2194429"/>
            <a:ext cx="670696" cy="461665"/>
          </a:xfrm>
          <a:prstGeom prst="rect">
            <a:avLst/>
          </a:prstGeom>
          <a:noFill/>
        </p:spPr>
        <p:txBody>
          <a:bodyPr wrap="none" rtlCol="0">
            <a:spAutoFit/>
          </a:bodyPr>
          <a:lstStyle/>
          <a:p>
            <a:r>
              <a:rPr lang="cs-CZ" sz="2400" i="1" dirty="0" err="1" smtClean="0"/>
              <a:t>yy</a:t>
            </a:r>
            <a:r>
              <a:rPr lang="cs-CZ" sz="2400" i="1" dirty="0" smtClean="0"/>
              <a:t> </a:t>
            </a:r>
            <a:r>
              <a:rPr lang="cs-CZ" sz="2400" i="1" dirty="0" err="1" smtClean="0"/>
              <a:t>ii</a:t>
            </a:r>
            <a:endParaRPr lang="cs-CZ" sz="2400" i="1" dirty="0" smtClean="0"/>
          </a:p>
        </p:txBody>
      </p:sp>
      <p:graphicFrame>
        <p:nvGraphicFramePr>
          <p:cNvPr id="32" name="Tabulka 31"/>
          <p:cNvGraphicFramePr>
            <a:graphicFrameLocks noGrp="1"/>
          </p:cNvGraphicFramePr>
          <p:nvPr>
            <p:extLst>
              <p:ext uri="{D42A27DB-BD31-4B8C-83A1-F6EECF244321}">
                <p14:modId xmlns:p14="http://schemas.microsoft.com/office/powerpoint/2010/main" val="1615578460"/>
              </p:ext>
            </p:extLst>
          </p:nvPr>
        </p:nvGraphicFramePr>
        <p:xfrm>
          <a:off x="238402" y="3803418"/>
          <a:ext cx="8673545" cy="2560320"/>
        </p:xfrm>
        <a:graphic>
          <a:graphicData uri="http://schemas.openxmlformats.org/drawingml/2006/table">
            <a:tbl>
              <a:tblPr firstRow="1" bandRow="1">
                <a:tableStyleId>{5940675A-B579-460E-94D1-54222C63F5DA}</a:tableStyleId>
              </a:tblPr>
              <a:tblGrid>
                <a:gridCol w="3535886"/>
                <a:gridCol w="1233449"/>
                <a:gridCol w="1425090"/>
                <a:gridCol w="1041808"/>
                <a:gridCol w="1437312"/>
              </a:tblGrid>
              <a:tr h="347195">
                <a:tc>
                  <a:txBody>
                    <a:bodyPr/>
                    <a:lstStyle/>
                    <a:p>
                      <a:r>
                        <a:rPr lang="cs-CZ" sz="2000" dirty="0" smtClean="0"/>
                        <a:t>Fenotypové třídy </a:t>
                      </a:r>
                      <a:r>
                        <a:rPr lang="cs-CZ" sz="2000" dirty="0" err="1" smtClean="0"/>
                        <a:t>F2</a:t>
                      </a:r>
                      <a:endParaRPr lang="en-US" sz="2000" dirty="0"/>
                    </a:p>
                  </a:txBody>
                  <a:tcPr/>
                </a:tc>
                <a:tc>
                  <a:txBody>
                    <a:bodyPr/>
                    <a:lstStyle/>
                    <a:p>
                      <a:pPr algn="ctr"/>
                      <a:r>
                        <a:rPr lang="cs-CZ" sz="2400" i="1" dirty="0" err="1" smtClean="0"/>
                        <a:t>YI</a:t>
                      </a:r>
                      <a:endParaRPr lang="en-US" sz="2400" i="1" dirty="0"/>
                    </a:p>
                  </a:txBody>
                  <a:tcPr/>
                </a:tc>
                <a:tc>
                  <a:txBody>
                    <a:bodyPr/>
                    <a:lstStyle/>
                    <a:p>
                      <a:pPr algn="ctr"/>
                      <a:r>
                        <a:rPr lang="cs-CZ" sz="2400" i="1" dirty="0" err="1" smtClean="0"/>
                        <a:t>Yi</a:t>
                      </a:r>
                      <a:endParaRPr lang="en-US" sz="2400" i="1" dirty="0"/>
                    </a:p>
                  </a:txBody>
                  <a:tcPr/>
                </a:tc>
                <a:tc>
                  <a:txBody>
                    <a:bodyPr/>
                    <a:lstStyle/>
                    <a:p>
                      <a:pPr algn="ctr"/>
                      <a:r>
                        <a:rPr lang="cs-CZ" sz="2400" i="1" dirty="0" err="1" smtClean="0"/>
                        <a:t>yI</a:t>
                      </a:r>
                      <a:endParaRPr lang="en-US" sz="2400" i="1" dirty="0"/>
                    </a:p>
                  </a:txBody>
                  <a:tcPr/>
                </a:tc>
                <a:tc>
                  <a:txBody>
                    <a:bodyPr/>
                    <a:lstStyle/>
                    <a:p>
                      <a:pPr algn="ctr"/>
                      <a:r>
                        <a:rPr lang="cs-CZ" sz="2400" i="1" dirty="0" err="1" smtClean="0"/>
                        <a:t>yi</a:t>
                      </a:r>
                      <a:endParaRPr lang="en-US" sz="2400" i="1" dirty="0"/>
                    </a:p>
                  </a:txBody>
                  <a:tcPr/>
                </a:tc>
              </a:tr>
              <a:tr h="614267">
                <a:tc>
                  <a:txBody>
                    <a:bodyPr/>
                    <a:lstStyle/>
                    <a:p>
                      <a:r>
                        <a:rPr lang="cs-CZ" sz="2000" dirty="0" smtClean="0"/>
                        <a:t>Fenotypový štěpný poměr </a:t>
                      </a:r>
                      <a:r>
                        <a:rPr lang="cs-CZ" sz="2000" dirty="0" err="1" smtClean="0"/>
                        <a:t>F2</a:t>
                      </a:r>
                      <a:r>
                        <a:rPr lang="cs-CZ" sz="2000" dirty="0" smtClean="0"/>
                        <a:t> bez interakce</a:t>
                      </a:r>
                      <a:endParaRPr lang="en-US" sz="2000" dirty="0"/>
                    </a:p>
                  </a:txBody>
                  <a:tcPr/>
                </a:tc>
                <a:tc>
                  <a:txBody>
                    <a:bodyPr/>
                    <a:lstStyle/>
                    <a:p>
                      <a:pPr algn="ctr"/>
                      <a:r>
                        <a:rPr lang="cs-CZ" sz="2400" dirty="0" smtClean="0"/>
                        <a:t>9</a:t>
                      </a:r>
                      <a:endParaRPr lang="en-US" sz="2400" dirty="0"/>
                    </a:p>
                  </a:txBody>
                  <a:tcPr/>
                </a:tc>
                <a:tc>
                  <a:txBody>
                    <a:bodyPr/>
                    <a:lstStyle/>
                    <a:p>
                      <a:pPr algn="ctr"/>
                      <a:r>
                        <a:rPr lang="cs-CZ" sz="2400" dirty="0" smtClean="0"/>
                        <a:t>3</a:t>
                      </a:r>
                      <a:endParaRPr lang="en-US" sz="2400" dirty="0"/>
                    </a:p>
                  </a:txBody>
                  <a:tcPr/>
                </a:tc>
                <a:tc>
                  <a:txBody>
                    <a:bodyPr/>
                    <a:lstStyle/>
                    <a:p>
                      <a:pPr algn="ctr"/>
                      <a:r>
                        <a:rPr lang="cs-CZ" sz="2400" dirty="0" smtClean="0"/>
                        <a:t>3</a:t>
                      </a:r>
                      <a:endParaRPr lang="en-US" sz="2400" dirty="0"/>
                    </a:p>
                  </a:txBody>
                  <a:tcPr/>
                </a:tc>
                <a:tc>
                  <a:txBody>
                    <a:bodyPr/>
                    <a:lstStyle/>
                    <a:p>
                      <a:pPr algn="ctr"/>
                      <a:r>
                        <a:rPr lang="cs-CZ" sz="2400" dirty="0" smtClean="0"/>
                        <a:t>1</a:t>
                      </a:r>
                      <a:endParaRPr lang="en-US" sz="2400" dirty="0"/>
                    </a:p>
                  </a:txBody>
                  <a:tcPr/>
                </a:tc>
              </a:tr>
              <a:tr h="573089">
                <a:tc>
                  <a:txBody>
                    <a:bodyPr/>
                    <a:lstStyle/>
                    <a:p>
                      <a:r>
                        <a:rPr lang="cs-CZ" sz="2000" dirty="0" err="1" smtClean="0"/>
                        <a:t>F2</a:t>
                      </a:r>
                      <a:r>
                        <a:rPr lang="cs-CZ" sz="2000" dirty="0" smtClean="0"/>
                        <a:t> s interakcí</a:t>
                      </a:r>
                      <a:endParaRPr lang="en-US" sz="2000" dirty="0"/>
                    </a:p>
                  </a:txBody>
                  <a:tcPr/>
                </a:tc>
                <a:tc>
                  <a:txBody>
                    <a:bodyPr/>
                    <a:lstStyle/>
                    <a:p>
                      <a:pPr algn="ctr"/>
                      <a:r>
                        <a:rPr lang="cs-CZ" sz="2000" dirty="0" smtClean="0"/>
                        <a:t>sytě</a:t>
                      </a:r>
                      <a:r>
                        <a:rPr lang="cs-CZ" sz="2000" baseline="0" dirty="0" smtClean="0"/>
                        <a:t> žlutá</a:t>
                      </a:r>
                      <a:endParaRPr lang="en-US" sz="2000" dirty="0"/>
                    </a:p>
                  </a:txBody>
                  <a:tcPr/>
                </a:tc>
                <a:tc>
                  <a:txBody>
                    <a:bodyPr/>
                    <a:lstStyle/>
                    <a:p>
                      <a:pPr algn="ctr"/>
                      <a:r>
                        <a:rPr lang="cs-CZ" sz="2000" dirty="0" smtClean="0"/>
                        <a:t>sytě</a:t>
                      </a:r>
                      <a:r>
                        <a:rPr lang="cs-CZ" sz="2000" baseline="0" dirty="0" smtClean="0"/>
                        <a:t> žlutá</a:t>
                      </a:r>
                      <a:endParaRPr lang="en-US" sz="2000" dirty="0"/>
                    </a:p>
                  </a:txBody>
                  <a:tcPr/>
                </a:tc>
                <a:tc>
                  <a:txBody>
                    <a:bodyPr/>
                    <a:lstStyle/>
                    <a:p>
                      <a:pPr algn="ctr"/>
                      <a:r>
                        <a:rPr lang="cs-CZ" sz="2000" dirty="0" smtClean="0"/>
                        <a:t>světle</a:t>
                      </a:r>
                      <a:r>
                        <a:rPr lang="cs-CZ" sz="2000" baseline="0" dirty="0" smtClean="0"/>
                        <a:t> žlutá</a:t>
                      </a:r>
                      <a:endParaRPr lang="en-US" sz="2000" dirty="0"/>
                    </a:p>
                  </a:txBody>
                  <a:tcPr/>
                </a:tc>
                <a:tc>
                  <a:txBody>
                    <a:bodyPr/>
                    <a:lstStyle/>
                    <a:p>
                      <a:pPr algn="ctr"/>
                      <a:r>
                        <a:rPr lang="cs-CZ" sz="2000" dirty="0" smtClean="0"/>
                        <a:t>bílá</a:t>
                      </a:r>
                      <a:endParaRPr lang="en-US" sz="2000" dirty="0"/>
                    </a:p>
                  </a:txBody>
                  <a:tcPr/>
                </a:tc>
              </a:tr>
              <a:tr h="573089">
                <a:tc>
                  <a:txBody>
                    <a:bodyPr/>
                    <a:lstStyle/>
                    <a:p>
                      <a:r>
                        <a:rPr lang="cs-CZ" sz="2000" b="1" dirty="0" smtClean="0">
                          <a:solidFill>
                            <a:srgbClr val="FF0000"/>
                          </a:solidFill>
                        </a:rPr>
                        <a:t>Výsledný poměr </a:t>
                      </a:r>
                      <a:r>
                        <a:rPr lang="cs-CZ" sz="2000" b="1" dirty="0" err="1" smtClean="0">
                          <a:solidFill>
                            <a:srgbClr val="FF0000"/>
                          </a:solidFill>
                        </a:rPr>
                        <a:t>F2</a:t>
                      </a:r>
                      <a:r>
                        <a:rPr lang="cs-CZ" sz="2000" b="1" dirty="0" smtClean="0">
                          <a:solidFill>
                            <a:srgbClr val="FF0000"/>
                          </a:solidFill>
                        </a:rPr>
                        <a:t> s interakcí</a:t>
                      </a:r>
                      <a:endParaRPr lang="en-US" sz="2000" b="1" dirty="0">
                        <a:solidFill>
                          <a:srgbClr val="FF0000"/>
                        </a:solidFill>
                      </a:endParaRPr>
                    </a:p>
                  </a:txBody>
                  <a:tcPr/>
                </a:tc>
                <a:tc gridSpan="2">
                  <a:txBody>
                    <a:bodyPr/>
                    <a:lstStyle/>
                    <a:p>
                      <a:pPr algn="ctr"/>
                      <a:r>
                        <a:rPr lang="cs-CZ" sz="2000" b="1" dirty="0" smtClean="0">
                          <a:solidFill>
                            <a:srgbClr val="FF0000"/>
                          </a:solidFill>
                        </a:rPr>
                        <a:t>12 sytě žlutých</a:t>
                      </a:r>
                      <a:endParaRPr lang="en-US" sz="2000" b="1" dirty="0">
                        <a:solidFill>
                          <a:srgbClr val="FF0000"/>
                        </a:solidFill>
                      </a:endParaRPr>
                    </a:p>
                  </a:txBody>
                  <a:tcPr/>
                </a:tc>
                <a:tc hMerge="1">
                  <a:txBody>
                    <a:bodyPr/>
                    <a:lstStyle/>
                    <a:p>
                      <a:pPr algn="ctr"/>
                      <a:endParaRPr lang="en-US" sz="2000" b="1" dirty="0">
                        <a:solidFill>
                          <a:srgbClr val="FF0000"/>
                        </a:solidFill>
                      </a:endParaRPr>
                    </a:p>
                  </a:txBody>
                  <a:tcPr/>
                </a:tc>
                <a:tc>
                  <a:txBody>
                    <a:bodyPr/>
                    <a:lstStyle/>
                    <a:p>
                      <a:pPr algn="ctr"/>
                      <a:r>
                        <a:rPr lang="cs-CZ" sz="2000" b="1" dirty="0" smtClean="0">
                          <a:solidFill>
                            <a:srgbClr val="FF0000"/>
                          </a:solidFill>
                        </a:rPr>
                        <a:t>3 světle žluté</a:t>
                      </a:r>
                      <a:endParaRPr lang="en-US" sz="2000" b="1" dirty="0">
                        <a:solidFill>
                          <a:srgbClr val="FF0000"/>
                        </a:solidFill>
                      </a:endParaRPr>
                    </a:p>
                  </a:txBody>
                  <a:tcPr/>
                </a:tc>
                <a:tc>
                  <a:txBody>
                    <a:bodyPr/>
                    <a:lstStyle/>
                    <a:p>
                      <a:pPr marL="0" algn="ctr" defTabSz="914400" rtl="0" eaLnBrk="1" latinLnBrk="0" hangingPunct="1"/>
                      <a:r>
                        <a:rPr lang="cs-CZ" sz="2000" b="1" kern="1200" dirty="0" smtClean="0">
                          <a:solidFill>
                            <a:srgbClr val="FF0000"/>
                          </a:solidFill>
                          <a:latin typeface="+mn-lt"/>
                          <a:ea typeface="+mn-ea"/>
                          <a:cs typeface="+mn-cs"/>
                        </a:rPr>
                        <a:t>1 bílá</a:t>
                      </a:r>
                      <a:endParaRPr lang="en-US" sz="2000" b="1" kern="1200" dirty="0">
                        <a:solidFill>
                          <a:srgbClr val="FF0000"/>
                        </a:solidFill>
                        <a:latin typeface="+mn-lt"/>
                        <a:ea typeface="+mn-ea"/>
                        <a:cs typeface="+mn-cs"/>
                      </a:endParaRPr>
                    </a:p>
                  </a:txBody>
                  <a:tcPr/>
                </a:tc>
              </a:tr>
            </a:tbl>
          </a:graphicData>
        </a:graphic>
      </p:graphicFrame>
    </p:spTree>
    <p:extLst>
      <p:ext uri="{BB962C8B-B14F-4D97-AF65-F5344CB8AC3E}">
        <p14:creationId xmlns:p14="http://schemas.microsoft.com/office/powerpoint/2010/main" val="4038579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8355" y="1246326"/>
            <a:ext cx="6247384" cy="3112406"/>
          </a:xfrm>
          <a:prstGeom prst="rect">
            <a:avLst/>
          </a:prstGeom>
        </p:spPr>
      </p:pic>
      <p:sp>
        <p:nvSpPr>
          <p:cNvPr id="2" name="Nadpis 1"/>
          <p:cNvSpPr>
            <a:spLocks noGrp="1"/>
          </p:cNvSpPr>
          <p:nvPr>
            <p:ph type="title"/>
          </p:nvPr>
        </p:nvSpPr>
        <p:spPr>
          <a:xfrm>
            <a:off x="547635" y="0"/>
            <a:ext cx="7886700" cy="1325563"/>
          </a:xfrm>
        </p:spPr>
        <p:txBody>
          <a:bodyPr>
            <a:normAutofit/>
          </a:bodyPr>
          <a:lstStyle/>
          <a:p>
            <a:pPr algn="ctr"/>
            <a:r>
              <a:rPr lang="cs-CZ" sz="4000" dirty="0">
                <a:solidFill>
                  <a:srgbClr val="C00000"/>
                </a:solidFill>
              </a:rPr>
              <a:t>Dominantní </a:t>
            </a:r>
            <a:r>
              <a:rPr lang="cs-CZ" sz="4000" dirty="0" err="1">
                <a:solidFill>
                  <a:srgbClr val="C00000"/>
                </a:solidFill>
              </a:rPr>
              <a:t>epistáze</a:t>
            </a:r>
            <a:endParaRPr lang="en-US" sz="4000" dirty="0">
              <a:solidFill>
                <a:srgbClr val="C00000"/>
              </a:solidFill>
            </a:endParaRPr>
          </a:p>
        </p:txBody>
      </p:sp>
      <p:sp>
        <p:nvSpPr>
          <p:cNvPr id="4" name="AutoShape 10" descr="Image result for summer squash yellow"/>
          <p:cNvSpPr>
            <a:spLocks noChangeAspect="1" noChangeArrowheads="1"/>
          </p:cNvSpPr>
          <p:nvPr/>
        </p:nvSpPr>
        <p:spPr bwMode="auto">
          <a:xfrm>
            <a:off x="155575" y="-1477963"/>
            <a:ext cx="4114800" cy="30861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2" descr="Image result for summer squash yellow"/>
          <p:cNvSpPr>
            <a:spLocks noChangeAspect="1" noChangeArrowheads="1"/>
          </p:cNvSpPr>
          <p:nvPr/>
        </p:nvSpPr>
        <p:spPr bwMode="auto">
          <a:xfrm>
            <a:off x="307975" y="-1325563"/>
            <a:ext cx="4114800" cy="30861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4" descr="Image result for summer squash yellow"/>
          <p:cNvSpPr>
            <a:spLocks noChangeAspect="1" noChangeArrowheads="1"/>
          </p:cNvSpPr>
          <p:nvPr/>
        </p:nvSpPr>
        <p:spPr bwMode="auto">
          <a:xfrm>
            <a:off x="460375" y="-1173163"/>
            <a:ext cx="4114800" cy="30861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48" name="Picture 4" descr="Image result for dahlia yellow and ivor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75613" y="4040939"/>
            <a:ext cx="1520516" cy="1402798"/>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563118" y="4199673"/>
            <a:ext cx="670376" cy="830997"/>
          </a:xfrm>
          <a:prstGeom prst="rect">
            <a:avLst/>
          </a:prstGeom>
          <a:noFill/>
        </p:spPr>
        <p:txBody>
          <a:bodyPr wrap="none" rtlCol="0">
            <a:spAutoFit/>
          </a:bodyPr>
          <a:lstStyle/>
          <a:p>
            <a:r>
              <a:rPr lang="cs-CZ" sz="2400" i="1" dirty="0" smtClean="0"/>
              <a:t>Y- I-</a:t>
            </a:r>
          </a:p>
          <a:p>
            <a:r>
              <a:rPr lang="cs-CZ" sz="2400" i="1" dirty="0" smtClean="0"/>
              <a:t>Y- </a:t>
            </a:r>
            <a:r>
              <a:rPr lang="cs-CZ" sz="2400" i="1" dirty="0" err="1" smtClean="0"/>
              <a:t>ii</a:t>
            </a:r>
            <a:endParaRPr lang="cs-CZ" sz="2400" i="1" dirty="0" smtClean="0"/>
          </a:p>
        </p:txBody>
      </p:sp>
    </p:spTree>
    <p:extLst>
      <p:ext uri="{BB962C8B-B14F-4D97-AF65-F5344CB8AC3E}">
        <p14:creationId xmlns:p14="http://schemas.microsoft.com/office/powerpoint/2010/main" val="2564080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9751" y="1225763"/>
            <a:ext cx="6284350" cy="3118208"/>
          </a:xfrm>
          <a:prstGeom prst="rect">
            <a:avLst/>
          </a:prstGeom>
        </p:spPr>
      </p:pic>
      <p:sp>
        <p:nvSpPr>
          <p:cNvPr id="2" name="Nadpis 1"/>
          <p:cNvSpPr>
            <a:spLocks noGrp="1"/>
          </p:cNvSpPr>
          <p:nvPr>
            <p:ph type="title"/>
          </p:nvPr>
        </p:nvSpPr>
        <p:spPr>
          <a:xfrm>
            <a:off x="547635" y="0"/>
            <a:ext cx="7886700" cy="1325563"/>
          </a:xfrm>
        </p:spPr>
        <p:txBody>
          <a:bodyPr>
            <a:normAutofit/>
          </a:bodyPr>
          <a:lstStyle/>
          <a:p>
            <a:pPr algn="ctr"/>
            <a:r>
              <a:rPr lang="cs-CZ" sz="4000" dirty="0">
                <a:solidFill>
                  <a:srgbClr val="C00000"/>
                </a:solidFill>
              </a:rPr>
              <a:t>Dominantní </a:t>
            </a:r>
            <a:r>
              <a:rPr lang="cs-CZ" sz="4000" dirty="0" err="1">
                <a:solidFill>
                  <a:srgbClr val="C00000"/>
                </a:solidFill>
              </a:rPr>
              <a:t>epistáze</a:t>
            </a:r>
            <a:endParaRPr lang="en-US" sz="4000" dirty="0">
              <a:solidFill>
                <a:srgbClr val="C00000"/>
              </a:solidFill>
            </a:endParaRPr>
          </a:p>
        </p:txBody>
      </p:sp>
      <p:sp>
        <p:nvSpPr>
          <p:cNvPr id="4" name="AutoShape 10" descr="Image result for summer squash yellow"/>
          <p:cNvSpPr>
            <a:spLocks noChangeAspect="1" noChangeArrowheads="1"/>
          </p:cNvSpPr>
          <p:nvPr/>
        </p:nvSpPr>
        <p:spPr bwMode="auto">
          <a:xfrm>
            <a:off x="155575" y="-1477963"/>
            <a:ext cx="4114800" cy="30861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2" descr="Image result for summer squash yellow"/>
          <p:cNvSpPr>
            <a:spLocks noChangeAspect="1" noChangeArrowheads="1"/>
          </p:cNvSpPr>
          <p:nvPr/>
        </p:nvSpPr>
        <p:spPr bwMode="auto">
          <a:xfrm>
            <a:off x="307975" y="-1325563"/>
            <a:ext cx="4114800" cy="30861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4" descr="Image result for summer squash yellow"/>
          <p:cNvSpPr>
            <a:spLocks noChangeAspect="1" noChangeArrowheads="1"/>
          </p:cNvSpPr>
          <p:nvPr/>
        </p:nvSpPr>
        <p:spPr bwMode="auto">
          <a:xfrm>
            <a:off x="460375" y="-1173163"/>
            <a:ext cx="4114800" cy="30861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46" name="Picture 2" descr="Image result for dahlia yellow and ivor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7372" y="4054533"/>
            <a:ext cx="1375611" cy="1375611"/>
          </a:xfrm>
          <a:prstGeom prst="rect">
            <a:avLst/>
          </a:prstGeom>
          <a:noFill/>
          <a:extLst>
            <a:ext uri="{909E8E84-426E-40DD-AFC4-6F175D3DCCD1}">
              <a14:hiddenFill xmlns:a14="http://schemas.microsoft.com/office/drawing/2010/main">
                <a:solidFill>
                  <a:srgbClr val="FFFFFF"/>
                </a:solidFill>
              </a14:hiddenFill>
            </a:ext>
          </a:extLst>
        </p:spPr>
      </p:pic>
      <p:sp>
        <p:nvSpPr>
          <p:cNvPr id="30" name="TextovéPole 29"/>
          <p:cNvSpPr txBox="1"/>
          <p:nvPr/>
        </p:nvSpPr>
        <p:spPr>
          <a:xfrm>
            <a:off x="8069434" y="4228931"/>
            <a:ext cx="704167" cy="461665"/>
          </a:xfrm>
          <a:prstGeom prst="rect">
            <a:avLst/>
          </a:prstGeom>
          <a:noFill/>
        </p:spPr>
        <p:txBody>
          <a:bodyPr wrap="none" rtlCol="0">
            <a:spAutoFit/>
          </a:bodyPr>
          <a:lstStyle/>
          <a:p>
            <a:r>
              <a:rPr lang="cs-CZ" sz="2400" i="1" dirty="0" err="1" smtClean="0"/>
              <a:t>yy</a:t>
            </a:r>
            <a:r>
              <a:rPr lang="cs-CZ" sz="2400" i="1" dirty="0" smtClean="0"/>
              <a:t> I-</a:t>
            </a:r>
          </a:p>
        </p:txBody>
      </p:sp>
    </p:spTree>
    <p:extLst>
      <p:ext uri="{BB962C8B-B14F-4D97-AF65-F5344CB8AC3E}">
        <p14:creationId xmlns:p14="http://schemas.microsoft.com/office/powerpoint/2010/main" val="282848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47635" y="0"/>
            <a:ext cx="7886700" cy="1325563"/>
          </a:xfrm>
        </p:spPr>
        <p:txBody>
          <a:bodyPr>
            <a:normAutofit/>
          </a:bodyPr>
          <a:lstStyle/>
          <a:p>
            <a:pPr algn="ctr"/>
            <a:r>
              <a:rPr lang="cs-CZ" sz="4000" dirty="0">
                <a:solidFill>
                  <a:srgbClr val="C00000"/>
                </a:solidFill>
              </a:rPr>
              <a:t>Dominantní </a:t>
            </a:r>
            <a:r>
              <a:rPr lang="cs-CZ" sz="4000" dirty="0" err="1">
                <a:solidFill>
                  <a:srgbClr val="C00000"/>
                </a:solidFill>
              </a:rPr>
              <a:t>epistáze</a:t>
            </a:r>
            <a:endParaRPr lang="en-US" sz="4000" dirty="0">
              <a:solidFill>
                <a:srgbClr val="C00000"/>
              </a:solidFill>
            </a:endParaRPr>
          </a:p>
        </p:txBody>
      </p:sp>
      <p:sp>
        <p:nvSpPr>
          <p:cNvPr id="4" name="AutoShape 10" descr="Image result for summer squash yellow"/>
          <p:cNvSpPr>
            <a:spLocks noChangeAspect="1" noChangeArrowheads="1"/>
          </p:cNvSpPr>
          <p:nvPr/>
        </p:nvSpPr>
        <p:spPr bwMode="auto">
          <a:xfrm>
            <a:off x="155575" y="-1477963"/>
            <a:ext cx="4114800" cy="30861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2" descr="Image result for summer squash yellow"/>
          <p:cNvSpPr>
            <a:spLocks noChangeAspect="1" noChangeArrowheads="1"/>
          </p:cNvSpPr>
          <p:nvPr/>
        </p:nvSpPr>
        <p:spPr bwMode="auto">
          <a:xfrm>
            <a:off x="307975" y="-1325563"/>
            <a:ext cx="4114800" cy="30861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4" descr="Image result for summer squash yellow"/>
          <p:cNvSpPr>
            <a:spLocks noChangeAspect="1" noChangeArrowheads="1"/>
          </p:cNvSpPr>
          <p:nvPr/>
        </p:nvSpPr>
        <p:spPr bwMode="auto">
          <a:xfrm>
            <a:off x="460375" y="-1173163"/>
            <a:ext cx="4114800" cy="30861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50" name="Picture 6" descr="Image result for dahlia whi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02028" y="4402044"/>
            <a:ext cx="1346294" cy="1346294"/>
          </a:xfrm>
          <a:prstGeom prst="rect">
            <a:avLst/>
          </a:prstGeom>
          <a:noFill/>
          <a:extLst>
            <a:ext uri="{909E8E84-426E-40DD-AFC4-6F175D3DCCD1}">
              <a14:hiddenFill xmlns:a14="http://schemas.microsoft.com/office/drawing/2010/main">
                <a:solidFill>
                  <a:srgbClr val="FFFFFF"/>
                </a:solidFill>
              </a14:hiddenFill>
            </a:ext>
          </a:extLst>
        </p:spPr>
      </p:pic>
      <p:sp>
        <p:nvSpPr>
          <p:cNvPr id="31" name="TextovéPole 30"/>
          <p:cNvSpPr txBox="1"/>
          <p:nvPr/>
        </p:nvSpPr>
        <p:spPr>
          <a:xfrm>
            <a:off x="3231332" y="5286673"/>
            <a:ext cx="670696" cy="461665"/>
          </a:xfrm>
          <a:prstGeom prst="rect">
            <a:avLst/>
          </a:prstGeom>
          <a:noFill/>
        </p:spPr>
        <p:txBody>
          <a:bodyPr wrap="none" rtlCol="0">
            <a:spAutoFit/>
          </a:bodyPr>
          <a:lstStyle/>
          <a:p>
            <a:r>
              <a:rPr lang="cs-CZ" sz="2400" i="1" dirty="0" err="1" smtClean="0"/>
              <a:t>yy</a:t>
            </a:r>
            <a:r>
              <a:rPr lang="cs-CZ" sz="2400" i="1" dirty="0" smtClean="0"/>
              <a:t> </a:t>
            </a:r>
            <a:r>
              <a:rPr lang="cs-CZ" sz="2400" i="1" dirty="0" err="1" smtClean="0"/>
              <a:t>ii</a:t>
            </a:r>
            <a:endParaRPr lang="cs-CZ" sz="2400" i="1" dirty="0" smtClean="0"/>
          </a:p>
        </p:txBody>
      </p:sp>
      <p:pic>
        <p:nvPicPr>
          <p:cNvPr id="3" name="Obráze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6800" y="1160717"/>
            <a:ext cx="6284350" cy="2664100"/>
          </a:xfrm>
          <a:prstGeom prst="rect">
            <a:avLst/>
          </a:prstGeom>
        </p:spPr>
      </p:pic>
    </p:spTree>
    <p:extLst>
      <p:ext uri="{BB962C8B-B14F-4D97-AF65-F5344CB8AC3E}">
        <p14:creationId xmlns:p14="http://schemas.microsoft.com/office/powerpoint/2010/main" val="3940038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4" name="Picture 16" descr="Image result for summer squash yell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8208" y="3088543"/>
            <a:ext cx="2178012" cy="1633510"/>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547635" y="0"/>
            <a:ext cx="7886700" cy="1325563"/>
          </a:xfrm>
        </p:spPr>
        <p:txBody>
          <a:bodyPr>
            <a:normAutofit/>
          </a:bodyPr>
          <a:lstStyle/>
          <a:p>
            <a:pPr algn="ctr"/>
            <a:r>
              <a:rPr lang="cs-CZ" sz="4000" dirty="0">
                <a:solidFill>
                  <a:srgbClr val="C00000"/>
                </a:solidFill>
              </a:rPr>
              <a:t>Dominantní </a:t>
            </a:r>
            <a:r>
              <a:rPr lang="cs-CZ" sz="4000" dirty="0" err="1" smtClean="0">
                <a:solidFill>
                  <a:srgbClr val="C00000"/>
                </a:solidFill>
              </a:rPr>
              <a:t>epistáze</a:t>
            </a:r>
            <a:r>
              <a:rPr lang="cs-CZ" sz="4000" dirty="0" smtClean="0">
                <a:solidFill>
                  <a:srgbClr val="C00000"/>
                </a:solidFill>
              </a:rPr>
              <a:t> podruhé</a:t>
            </a:r>
            <a:endParaRPr lang="en-US" sz="4000" dirty="0">
              <a:solidFill>
                <a:srgbClr val="C00000"/>
              </a:solidFill>
            </a:endParaRPr>
          </a:p>
        </p:txBody>
      </p:sp>
      <p:sp>
        <p:nvSpPr>
          <p:cNvPr id="4" name="AutoShape 10" descr="Image result for summer squash yellow"/>
          <p:cNvSpPr>
            <a:spLocks noChangeAspect="1" noChangeArrowheads="1"/>
          </p:cNvSpPr>
          <p:nvPr/>
        </p:nvSpPr>
        <p:spPr bwMode="auto">
          <a:xfrm>
            <a:off x="155575" y="-1477963"/>
            <a:ext cx="4114800" cy="30861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2" descr="Image result for summer squash yellow"/>
          <p:cNvSpPr>
            <a:spLocks noChangeAspect="1" noChangeArrowheads="1"/>
          </p:cNvSpPr>
          <p:nvPr/>
        </p:nvSpPr>
        <p:spPr bwMode="auto">
          <a:xfrm>
            <a:off x="307975" y="-1325563"/>
            <a:ext cx="4114800" cy="30861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4" descr="Image result for summer squash yellow"/>
          <p:cNvSpPr>
            <a:spLocks noChangeAspect="1" noChangeArrowheads="1"/>
          </p:cNvSpPr>
          <p:nvPr/>
        </p:nvSpPr>
        <p:spPr bwMode="auto">
          <a:xfrm>
            <a:off x="460375" y="-1173163"/>
            <a:ext cx="4114800" cy="30861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86" name="Picture 18" descr="Los Angeles Salad Green Summer Squas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8652" y="3247540"/>
            <a:ext cx="2419271" cy="1709028"/>
          </a:xfrm>
          <a:prstGeom prst="rect">
            <a:avLst/>
          </a:prstGeom>
          <a:noFill/>
          <a:extLst>
            <a:ext uri="{909E8E84-426E-40DD-AFC4-6F175D3DCCD1}">
              <a14:hiddenFill xmlns:a14="http://schemas.microsoft.com/office/drawing/2010/main">
                <a:solidFill>
                  <a:srgbClr val="FFFFFF"/>
                </a:solidFill>
              </a14:hiddenFill>
            </a:ext>
          </a:extLst>
        </p:spPr>
      </p:pic>
      <p:pic>
        <p:nvPicPr>
          <p:cNvPr id="7188" name="Picture 20" descr="Image result for summer squash whit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2277" y="3247540"/>
            <a:ext cx="1940883" cy="1293923"/>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p:cNvSpPr txBox="1"/>
          <p:nvPr/>
        </p:nvSpPr>
        <p:spPr>
          <a:xfrm>
            <a:off x="1124229" y="2709605"/>
            <a:ext cx="760144" cy="430887"/>
          </a:xfrm>
          <a:prstGeom prst="rect">
            <a:avLst/>
          </a:prstGeom>
          <a:solidFill>
            <a:schemeClr val="bg1"/>
          </a:solidFill>
        </p:spPr>
        <p:txBody>
          <a:bodyPr wrap="none" rtlCol="0">
            <a:spAutoFit/>
          </a:bodyPr>
          <a:lstStyle/>
          <a:p>
            <a:r>
              <a:rPr lang="cs-CZ" sz="2200" i="1" dirty="0" smtClean="0"/>
              <a:t>W- --</a:t>
            </a:r>
            <a:endParaRPr lang="en-US" sz="2200" i="1" dirty="0" smtClean="0"/>
          </a:p>
        </p:txBody>
      </p:sp>
      <p:sp>
        <p:nvSpPr>
          <p:cNvPr id="9" name="TextovéPole 8"/>
          <p:cNvSpPr txBox="1"/>
          <p:nvPr/>
        </p:nvSpPr>
        <p:spPr>
          <a:xfrm>
            <a:off x="4332457" y="2737789"/>
            <a:ext cx="911660" cy="430887"/>
          </a:xfrm>
          <a:prstGeom prst="rect">
            <a:avLst/>
          </a:prstGeom>
          <a:noFill/>
        </p:spPr>
        <p:txBody>
          <a:bodyPr wrap="none" rtlCol="0">
            <a:spAutoFit/>
          </a:bodyPr>
          <a:lstStyle/>
          <a:p>
            <a:r>
              <a:rPr lang="cs-CZ" sz="2200" i="1" dirty="0" err="1" smtClean="0"/>
              <a:t>ww</a:t>
            </a:r>
            <a:r>
              <a:rPr lang="cs-CZ" sz="2200" i="1" dirty="0" smtClean="0"/>
              <a:t> </a:t>
            </a:r>
            <a:r>
              <a:rPr lang="cs-CZ" sz="2200" i="1" dirty="0" err="1" smtClean="0"/>
              <a:t>yy</a:t>
            </a:r>
            <a:endParaRPr lang="en-US" sz="2200" i="1" dirty="0" smtClean="0"/>
          </a:p>
        </p:txBody>
      </p:sp>
      <p:sp>
        <p:nvSpPr>
          <p:cNvPr id="10" name="TextovéPole 9"/>
          <p:cNvSpPr txBox="1"/>
          <p:nvPr/>
        </p:nvSpPr>
        <p:spPr>
          <a:xfrm>
            <a:off x="7298087" y="2709604"/>
            <a:ext cx="878254" cy="430887"/>
          </a:xfrm>
          <a:prstGeom prst="rect">
            <a:avLst/>
          </a:prstGeom>
          <a:noFill/>
        </p:spPr>
        <p:txBody>
          <a:bodyPr wrap="none" rtlCol="0">
            <a:spAutoFit/>
          </a:bodyPr>
          <a:lstStyle/>
          <a:p>
            <a:r>
              <a:rPr lang="cs-CZ" sz="2200" i="1" dirty="0" err="1" smtClean="0"/>
              <a:t>ww</a:t>
            </a:r>
            <a:r>
              <a:rPr lang="cs-CZ" sz="2200" i="1" dirty="0" smtClean="0"/>
              <a:t> Y-</a:t>
            </a:r>
            <a:endParaRPr lang="en-US" sz="2200" i="1" dirty="0" smtClean="0"/>
          </a:p>
        </p:txBody>
      </p:sp>
      <p:sp>
        <p:nvSpPr>
          <p:cNvPr id="11" name="TextovéPole 10"/>
          <p:cNvSpPr txBox="1"/>
          <p:nvPr/>
        </p:nvSpPr>
        <p:spPr>
          <a:xfrm>
            <a:off x="2517775" y="5276050"/>
            <a:ext cx="1296237" cy="430887"/>
          </a:xfrm>
          <a:prstGeom prst="rect">
            <a:avLst/>
          </a:prstGeom>
          <a:noFill/>
        </p:spPr>
        <p:txBody>
          <a:bodyPr wrap="square" rtlCol="0">
            <a:spAutoFit/>
          </a:bodyPr>
          <a:lstStyle/>
          <a:p>
            <a:r>
              <a:rPr lang="cs-CZ" sz="2200" dirty="0" smtClean="0"/>
              <a:t>enzym 1</a:t>
            </a:r>
            <a:endParaRPr lang="en-US" sz="2200" dirty="0" smtClean="0"/>
          </a:p>
        </p:txBody>
      </p:sp>
      <p:sp>
        <p:nvSpPr>
          <p:cNvPr id="12" name="TextovéPole 11"/>
          <p:cNvSpPr txBox="1"/>
          <p:nvPr/>
        </p:nvSpPr>
        <p:spPr>
          <a:xfrm>
            <a:off x="954334" y="5890269"/>
            <a:ext cx="1563441" cy="430887"/>
          </a:xfrm>
          <a:prstGeom prst="rect">
            <a:avLst/>
          </a:prstGeom>
          <a:noFill/>
        </p:spPr>
        <p:txBody>
          <a:bodyPr wrap="none" rtlCol="0">
            <a:spAutoFit/>
          </a:bodyPr>
          <a:lstStyle/>
          <a:p>
            <a:r>
              <a:rPr lang="cs-CZ" sz="2200" dirty="0" smtClean="0"/>
              <a:t>rostlina </a:t>
            </a:r>
            <a:r>
              <a:rPr lang="cs-CZ" sz="2200" i="1" dirty="0" err="1" smtClean="0"/>
              <a:t>ww</a:t>
            </a:r>
            <a:endParaRPr lang="en-US" sz="2200" i="1" dirty="0" smtClean="0"/>
          </a:p>
        </p:txBody>
      </p:sp>
      <p:cxnSp>
        <p:nvCxnSpPr>
          <p:cNvPr id="15" name="Přímá spojnice se šipkou 14"/>
          <p:cNvCxnSpPr/>
          <p:nvPr/>
        </p:nvCxnSpPr>
        <p:spPr>
          <a:xfrm>
            <a:off x="2365374" y="5106774"/>
            <a:ext cx="1463709"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ovéPole 15"/>
          <p:cNvSpPr txBox="1"/>
          <p:nvPr/>
        </p:nvSpPr>
        <p:spPr>
          <a:xfrm>
            <a:off x="801592" y="4722053"/>
            <a:ext cx="1354153" cy="769441"/>
          </a:xfrm>
          <a:prstGeom prst="rect">
            <a:avLst/>
          </a:prstGeom>
          <a:noFill/>
        </p:spPr>
        <p:txBody>
          <a:bodyPr wrap="none" rtlCol="0">
            <a:spAutoFit/>
          </a:bodyPr>
          <a:lstStyle/>
          <a:p>
            <a:pPr algn="ctr"/>
            <a:r>
              <a:rPr lang="cs-CZ" sz="2200" dirty="0" smtClean="0"/>
              <a:t>Bezbarvý</a:t>
            </a:r>
          </a:p>
          <a:p>
            <a:pPr algn="ctr"/>
            <a:r>
              <a:rPr lang="cs-CZ" sz="2200" dirty="0" smtClean="0"/>
              <a:t> prekurzor</a:t>
            </a:r>
            <a:endParaRPr lang="en-US" sz="2200" dirty="0" smtClean="0"/>
          </a:p>
        </p:txBody>
      </p:sp>
      <p:sp>
        <p:nvSpPr>
          <p:cNvPr id="17" name="TextovéPole 16"/>
          <p:cNvSpPr txBox="1"/>
          <p:nvPr/>
        </p:nvSpPr>
        <p:spPr>
          <a:xfrm>
            <a:off x="4271629" y="4722053"/>
            <a:ext cx="1135824" cy="769441"/>
          </a:xfrm>
          <a:prstGeom prst="rect">
            <a:avLst/>
          </a:prstGeom>
          <a:noFill/>
        </p:spPr>
        <p:txBody>
          <a:bodyPr wrap="none" rtlCol="0">
            <a:spAutoFit/>
          </a:bodyPr>
          <a:lstStyle/>
          <a:p>
            <a:pPr algn="ctr"/>
            <a:r>
              <a:rPr lang="cs-CZ" sz="2200" dirty="0" smtClean="0"/>
              <a:t>Zelený</a:t>
            </a:r>
          </a:p>
          <a:p>
            <a:pPr algn="ctr"/>
            <a:r>
              <a:rPr lang="cs-CZ" sz="2200" dirty="0" smtClean="0"/>
              <a:t>pigment</a:t>
            </a:r>
            <a:endParaRPr lang="en-US" sz="2200" dirty="0" smtClean="0"/>
          </a:p>
        </p:txBody>
      </p:sp>
      <p:cxnSp>
        <p:nvCxnSpPr>
          <p:cNvPr id="27" name="Přímá spojnice se šipkou 26"/>
          <p:cNvCxnSpPr/>
          <p:nvPr/>
        </p:nvCxnSpPr>
        <p:spPr>
          <a:xfrm>
            <a:off x="5621480" y="5069723"/>
            <a:ext cx="1463709"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TextovéPole 27"/>
          <p:cNvSpPr txBox="1"/>
          <p:nvPr/>
        </p:nvSpPr>
        <p:spPr>
          <a:xfrm>
            <a:off x="7395531" y="4722052"/>
            <a:ext cx="1135824" cy="769441"/>
          </a:xfrm>
          <a:prstGeom prst="rect">
            <a:avLst/>
          </a:prstGeom>
          <a:noFill/>
        </p:spPr>
        <p:txBody>
          <a:bodyPr wrap="none" rtlCol="0">
            <a:spAutoFit/>
          </a:bodyPr>
          <a:lstStyle/>
          <a:p>
            <a:pPr algn="ctr"/>
            <a:r>
              <a:rPr lang="cs-CZ" sz="2200" dirty="0" smtClean="0"/>
              <a:t>Žlutý</a:t>
            </a:r>
          </a:p>
          <a:p>
            <a:pPr algn="ctr"/>
            <a:r>
              <a:rPr lang="cs-CZ" sz="2200" dirty="0" smtClean="0"/>
              <a:t>pigment</a:t>
            </a:r>
            <a:endParaRPr lang="en-US" sz="2200" dirty="0" smtClean="0"/>
          </a:p>
        </p:txBody>
      </p:sp>
      <p:cxnSp>
        <p:nvCxnSpPr>
          <p:cNvPr id="19" name="Přímá spojnice se šipkou 18"/>
          <p:cNvCxnSpPr/>
          <p:nvPr/>
        </p:nvCxnSpPr>
        <p:spPr>
          <a:xfrm flipV="1">
            <a:off x="2212975" y="5706937"/>
            <a:ext cx="560370" cy="29267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extovéPole 19"/>
          <p:cNvSpPr txBox="1"/>
          <p:nvPr/>
        </p:nvSpPr>
        <p:spPr>
          <a:xfrm>
            <a:off x="5686744" y="5276049"/>
            <a:ext cx="1139158" cy="430887"/>
          </a:xfrm>
          <a:prstGeom prst="rect">
            <a:avLst/>
          </a:prstGeom>
          <a:noFill/>
        </p:spPr>
        <p:txBody>
          <a:bodyPr wrap="none" rtlCol="0">
            <a:spAutoFit/>
          </a:bodyPr>
          <a:lstStyle/>
          <a:p>
            <a:r>
              <a:rPr lang="cs-CZ" sz="2200" dirty="0" smtClean="0"/>
              <a:t>enzym 2</a:t>
            </a:r>
            <a:endParaRPr lang="en-US" sz="2200" dirty="0" smtClean="0"/>
          </a:p>
        </p:txBody>
      </p:sp>
      <p:sp>
        <p:nvSpPr>
          <p:cNvPr id="21" name="TextovéPole 20"/>
          <p:cNvSpPr txBox="1"/>
          <p:nvPr/>
        </p:nvSpPr>
        <p:spPr>
          <a:xfrm>
            <a:off x="5320280" y="5999609"/>
            <a:ext cx="1327928" cy="430887"/>
          </a:xfrm>
          <a:prstGeom prst="rect">
            <a:avLst/>
          </a:prstGeom>
          <a:noFill/>
        </p:spPr>
        <p:txBody>
          <a:bodyPr wrap="none" rtlCol="0">
            <a:spAutoFit/>
          </a:bodyPr>
          <a:lstStyle/>
          <a:p>
            <a:r>
              <a:rPr lang="cs-CZ" sz="2200" dirty="0" smtClean="0"/>
              <a:t>rostlina </a:t>
            </a:r>
            <a:r>
              <a:rPr lang="cs-CZ" sz="2200" i="1" dirty="0" smtClean="0"/>
              <a:t>Y-</a:t>
            </a:r>
            <a:endParaRPr lang="en-US" sz="2200" i="1" dirty="0" smtClean="0"/>
          </a:p>
        </p:txBody>
      </p:sp>
      <p:cxnSp>
        <p:nvCxnSpPr>
          <p:cNvPr id="23" name="Přímá spojnice se šipkou 22"/>
          <p:cNvCxnSpPr>
            <a:endCxn id="20" idx="2"/>
          </p:cNvCxnSpPr>
          <p:nvPr/>
        </p:nvCxnSpPr>
        <p:spPr>
          <a:xfrm flipV="1">
            <a:off x="6029011" y="5706936"/>
            <a:ext cx="227312" cy="29267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TextovéPole 23"/>
          <p:cNvSpPr txBox="1"/>
          <p:nvPr/>
        </p:nvSpPr>
        <p:spPr>
          <a:xfrm>
            <a:off x="383476" y="1918329"/>
            <a:ext cx="7792865" cy="769441"/>
          </a:xfrm>
          <a:prstGeom prst="rect">
            <a:avLst/>
          </a:prstGeom>
          <a:noFill/>
        </p:spPr>
        <p:txBody>
          <a:bodyPr wrap="square" rtlCol="0">
            <a:spAutoFit/>
          </a:bodyPr>
          <a:lstStyle/>
          <a:p>
            <a:r>
              <a:rPr lang="cs-CZ" sz="2200" dirty="0" smtClean="0"/>
              <a:t>Př.: Dominantní alela </a:t>
            </a:r>
            <a:r>
              <a:rPr lang="cs-CZ" sz="2200" i="1" dirty="0" smtClean="0"/>
              <a:t>W </a:t>
            </a:r>
            <a:r>
              <a:rPr lang="cs-CZ" sz="2200" dirty="0" smtClean="0"/>
              <a:t>potlačuje dominantní alelu </a:t>
            </a:r>
            <a:r>
              <a:rPr lang="cs-CZ" sz="2200" i="1" dirty="0" smtClean="0"/>
              <a:t>Y</a:t>
            </a:r>
            <a:r>
              <a:rPr lang="cs-CZ" sz="2200" dirty="0" smtClean="0"/>
              <a:t>. Alela </a:t>
            </a:r>
            <a:r>
              <a:rPr lang="cs-CZ" sz="2200" i="1" dirty="0" smtClean="0"/>
              <a:t>Y </a:t>
            </a:r>
            <a:r>
              <a:rPr lang="cs-CZ" sz="2200" dirty="0" smtClean="0"/>
              <a:t>kóduje enzym, který přeměňuje zelený pigment na žlutý. </a:t>
            </a:r>
            <a:endParaRPr lang="en-US" sz="2200" dirty="0" smtClean="0"/>
          </a:p>
        </p:txBody>
      </p:sp>
      <p:sp>
        <p:nvSpPr>
          <p:cNvPr id="25" name="TextovéPole 24"/>
          <p:cNvSpPr txBox="1"/>
          <p:nvPr/>
        </p:nvSpPr>
        <p:spPr>
          <a:xfrm>
            <a:off x="307975" y="1025408"/>
            <a:ext cx="8131393" cy="1107996"/>
          </a:xfrm>
          <a:prstGeom prst="rect">
            <a:avLst/>
          </a:prstGeom>
          <a:noFill/>
        </p:spPr>
        <p:txBody>
          <a:bodyPr wrap="square" rtlCol="0">
            <a:spAutoFit/>
          </a:bodyPr>
          <a:lstStyle/>
          <a:p>
            <a:r>
              <a:rPr lang="cs-CZ" sz="2200" b="1" dirty="0"/>
              <a:t>Dominantní alela </a:t>
            </a:r>
            <a:r>
              <a:rPr lang="cs-CZ" sz="2200" b="1" dirty="0" err="1"/>
              <a:t>epistatického</a:t>
            </a:r>
            <a:r>
              <a:rPr lang="cs-CZ" sz="2200" b="1" dirty="0"/>
              <a:t> genu potlačuje projev dominantní alely hypostatického genu. </a:t>
            </a:r>
            <a:endParaRPr lang="en-US" sz="2200" b="1" dirty="0"/>
          </a:p>
          <a:p>
            <a:endParaRPr lang="en-US" sz="2200" dirty="0" smtClean="0"/>
          </a:p>
        </p:txBody>
      </p:sp>
    </p:spTree>
    <p:extLst>
      <p:ext uri="{BB962C8B-B14F-4D97-AF65-F5344CB8AC3E}">
        <p14:creationId xmlns:p14="http://schemas.microsoft.com/office/powerpoint/2010/main" val="814038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8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18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18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1" grpId="0"/>
      <p:bldP spid="12" grpId="0"/>
      <p:bldP spid="16" grpId="0"/>
      <p:bldP spid="17" grpId="0"/>
      <p:bldP spid="28" grpId="0"/>
      <p:bldP spid="20" grpId="0"/>
      <p:bldP spid="21" grpId="0"/>
      <p:bldP spid="24" grpId="0"/>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40225" y="98909"/>
            <a:ext cx="7886700" cy="1325563"/>
          </a:xfrm>
        </p:spPr>
        <p:txBody>
          <a:bodyPr>
            <a:normAutofit/>
          </a:bodyPr>
          <a:lstStyle/>
          <a:p>
            <a:pPr algn="ctr"/>
            <a:r>
              <a:rPr lang="cs-CZ" sz="4000" dirty="0">
                <a:solidFill>
                  <a:srgbClr val="C00000"/>
                </a:solidFill>
              </a:rPr>
              <a:t>O čem to bude</a:t>
            </a:r>
            <a:endParaRPr lang="en-US" sz="4000" dirty="0">
              <a:solidFill>
                <a:srgbClr val="C00000"/>
              </a:solidFill>
            </a:endParaRPr>
          </a:p>
        </p:txBody>
      </p:sp>
      <p:sp>
        <p:nvSpPr>
          <p:cNvPr id="4" name="TextovéPole 3"/>
          <p:cNvSpPr txBox="1"/>
          <p:nvPr/>
        </p:nvSpPr>
        <p:spPr>
          <a:xfrm>
            <a:off x="497712" y="1388962"/>
            <a:ext cx="7905508" cy="5293757"/>
          </a:xfrm>
          <a:prstGeom prst="rect">
            <a:avLst/>
          </a:prstGeom>
          <a:noFill/>
        </p:spPr>
        <p:txBody>
          <a:bodyPr wrap="square" rtlCol="0">
            <a:spAutoFit/>
          </a:bodyPr>
          <a:lstStyle/>
          <a:p>
            <a:pPr marL="342900" indent="-342900">
              <a:spcBef>
                <a:spcPts val="2400"/>
              </a:spcBef>
              <a:buFont typeface="Arial" panose="020B0604020202020204" pitchFamily="34" charset="0"/>
              <a:buChar char="•"/>
            </a:pPr>
            <a:r>
              <a:rPr lang="cs-CZ" sz="2200" dirty="0" smtClean="0"/>
              <a:t>Genové interakce – dva a více genů se podílí na jednom znaku.</a:t>
            </a:r>
          </a:p>
          <a:p>
            <a:pPr marL="342900" indent="-342900">
              <a:spcBef>
                <a:spcPts val="2400"/>
              </a:spcBef>
              <a:buFont typeface="Arial" panose="020B0604020202020204" pitchFamily="34" charset="0"/>
              <a:buChar char="•"/>
            </a:pPr>
            <a:r>
              <a:rPr lang="cs-CZ" sz="2200" dirty="0" smtClean="0"/>
              <a:t>Jaké existují </a:t>
            </a:r>
            <a:r>
              <a:rPr lang="cs-CZ" sz="2200" dirty="0" err="1" smtClean="0"/>
              <a:t>GI</a:t>
            </a:r>
            <a:r>
              <a:rPr lang="cs-CZ" sz="2200" dirty="0" smtClean="0"/>
              <a:t> a jaký je jejich princip.</a:t>
            </a:r>
          </a:p>
          <a:p>
            <a:pPr marL="342900" indent="-342900">
              <a:spcBef>
                <a:spcPts val="2400"/>
              </a:spcBef>
              <a:buFont typeface="Arial" panose="020B0604020202020204" pitchFamily="34" charset="0"/>
              <a:buChar char="•"/>
            </a:pPr>
            <a:r>
              <a:rPr lang="cs-CZ" sz="2200" dirty="0" smtClean="0"/>
              <a:t>Jak je poznáme.</a:t>
            </a:r>
          </a:p>
          <a:p>
            <a:pPr marL="342900" indent="-342900">
              <a:spcBef>
                <a:spcPts val="2400"/>
              </a:spcBef>
              <a:buFont typeface="Arial" panose="020B0604020202020204" pitchFamily="34" charset="0"/>
              <a:buChar char="•"/>
            </a:pPr>
            <a:r>
              <a:rPr lang="cs-CZ" sz="2200" dirty="0" smtClean="0"/>
              <a:t>Genetika komplexních znaků – vliv prostředí a genů.</a:t>
            </a:r>
          </a:p>
          <a:p>
            <a:pPr marL="342900" indent="-342900">
              <a:spcBef>
                <a:spcPts val="2400"/>
              </a:spcBef>
              <a:buFont typeface="Arial" panose="020B0604020202020204" pitchFamily="34" charset="0"/>
              <a:buChar char="•"/>
            </a:pPr>
            <a:r>
              <a:rPr lang="cs-CZ" sz="2200" dirty="0" smtClean="0"/>
              <a:t>Jak zjistíme, jestli má cenu šlechtění.</a:t>
            </a:r>
          </a:p>
          <a:p>
            <a:pPr marL="342900" indent="-342900">
              <a:spcBef>
                <a:spcPts val="2400"/>
              </a:spcBef>
              <a:buFont typeface="Arial" panose="020B0604020202020204" pitchFamily="34" charset="0"/>
              <a:buChar char="•"/>
            </a:pPr>
            <a:r>
              <a:rPr lang="cs-CZ" sz="2200" dirty="0" smtClean="0"/>
              <a:t>Jak zjistíme, jak moc se na znaku podílí která složka (příroda vs. výchova).</a:t>
            </a:r>
          </a:p>
          <a:p>
            <a:pPr marL="342900" indent="-342900">
              <a:spcBef>
                <a:spcPts val="2400"/>
              </a:spcBef>
              <a:buFont typeface="Arial" panose="020B0604020202020204" pitchFamily="34" charset="0"/>
              <a:buChar char="•"/>
            </a:pPr>
            <a:r>
              <a:rPr lang="cs-CZ" sz="2200" dirty="0" smtClean="0"/>
              <a:t>Jak se zjišťuje kolik a které geny znak ovlivňují (</a:t>
            </a:r>
            <a:r>
              <a:rPr lang="cs-CZ" sz="2200" dirty="0" err="1" smtClean="0"/>
              <a:t>GWAS</a:t>
            </a:r>
            <a:r>
              <a:rPr lang="cs-CZ" sz="2200" dirty="0" smtClean="0"/>
              <a:t>).</a:t>
            </a:r>
          </a:p>
          <a:p>
            <a:pPr marL="342900" indent="-342900">
              <a:spcBef>
                <a:spcPts val="2400"/>
              </a:spcBef>
              <a:buFont typeface="Arial" panose="020B0604020202020204" pitchFamily="34" charset="0"/>
              <a:buChar char="•"/>
            </a:pPr>
            <a:endParaRPr lang="en-US" sz="2200" dirty="0" smtClean="0"/>
          </a:p>
        </p:txBody>
      </p:sp>
    </p:spTree>
    <p:extLst>
      <p:ext uri="{BB962C8B-B14F-4D97-AF65-F5344CB8AC3E}">
        <p14:creationId xmlns:p14="http://schemas.microsoft.com/office/powerpoint/2010/main" val="2140055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4" name="Picture 16" descr="Image result for summer squash yell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8208" y="2334163"/>
            <a:ext cx="2178012" cy="1633510"/>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547635" y="0"/>
            <a:ext cx="7886700" cy="1325563"/>
          </a:xfrm>
        </p:spPr>
        <p:txBody>
          <a:bodyPr>
            <a:normAutofit/>
          </a:bodyPr>
          <a:lstStyle/>
          <a:p>
            <a:pPr algn="ctr"/>
            <a:r>
              <a:rPr lang="cs-CZ" sz="4000" dirty="0">
                <a:solidFill>
                  <a:srgbClr val="C00000"/>
                </a:solidFill>
              </a:rPr>
              <a:t>Dominantní </a:t>
            </a:r>
            <a:r>
              <a:rPr lang="cs-CZ" sz="4000" dirty="0" err="1" smtClean="0">
                <a:solidFill>
                  <a:srgbClr val="C00000"/>
                </a:solidFill>
              </a:rPr>
              <a:t>epistáze</a:t>
            </a:r>
            <a:r>
              <a:rPr lang="cs-CZ" sz="4000" dirty="0">
                <a:solidFill>
                  <a:srgbClr val="C00000"/>
                </a:solidFill>
              </a:rPr>
              <a:t> podruhé</a:t>
            </a:r>
            <a:endParaRPr lang="en-US" sz="4000" dirty="0">
              <a:solidFill>
                <a:srgbClr val="C00000"/>
              </a:solidFill>
            </a:endParaRPr>
          </a:p>
        </p:txBody>
      </p:sp>
      <p:sp>
        <p:nvSpPr>
          <p:cNvPr id="4" name="AutoShape 10" descr="Image result for summer squash yellow"/>
          <p:cNvSpPr>
            <a:spLocks noChangeAspect="1" noChangeArrowheads="1"/>
          </p:cNvSpPr>
          <p:nvPr/>
        </p:nvSpPr>
        <p:spPr bwMode="auto">
          <a:xfrm>
            <a:off x="155575" y="-1477963"/>
            <a:ext cx="4114800" cy="30861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2" descr="Image result for summer squash yellow"/>
          <p:cNvSpPr>
            <a:spLocks noChangeAspect="1" noChangeArrowheads="1"/>
          </p:cNvSpPr>
          <p:nvPr/>
        </p:nvSpPr>
        <p:spPr bwMode="auto">
          <a:xfrm>
            <a:off x="307975" y="-1325563"/>
            <a:ext cx="4114800" cy="30861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4" descr="Image result for summer squash yellow"/>
          <p:cNvSpPr>
            <a:spLocks noChangeAspect="1" noChangeArrowheads="1"/>
          </p:cNvSpPr>
          <p:nvPr/>
        </p:nvSpPr>
        <p:spPr bwMode="auto">
          <a:xfrm>
            <a:off x="460375" y="-1173163"/>
            <a:ext cx="4114800" cy="30861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86" name="Picture 18" descr="Los Angeles Salad Green Summer Squas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8652" y="2493160"/>
            <a:ext cx="2419271" cy="1709028"/>
          </a:xfrm>
          <a:prstGeom prst="rect">
            <a:avLst/>
          </a:prstGeom>
          <a:noFill/>
          <a:extLst>
            <a:ext uri="{909E8E84-426E-40DD-AFC4-6F175D3DCCD1}">
              <a14:hiddenFill xmlns:a14="http://schemas.microsoft.com/office/drawing/2010/main">
                <a:solidFill>
                  <a:srgbClr val="FFFFFF"/>
                </a:solidFill>
              </a14:hiddenFill>
            </a:ext>
          </a:extLst>
        </p:spPr>
      </p:pic>
      <p:pic>
        <p:nvPicPr>
          <p:cNvPr id="7188" name="Picture 20" descr="Image result for summer squash whit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2277" y="2493160"/>
            <a:ext cx="1940883" cy="1293923"/>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p:cNvSpPr txBox="1"/>
          <p:nvPr/>
        </p:nvSpPr>
        <p:spPr>
          <a:xfrm>
            <a:off x="1124229" y="1955225"/>
            <a:ext cx="760144" cy="430887"/>
          </a:xfrm>
          <a:prstGeom prst="rect">
            <a:avLst/>
          </a:prstGeom>
          <a:solidFill>
            <a:schemeClr val="bg1"/>
          </a:solidFill>
        </p:spPr>
        <p:txBody>
          <a:bodyPr wrap="none" rtlCol="0">
            <a:spAutoFit/>
          </a:bodyPr>
          <a:lstStyle/>
          <a:p>
            <a:r>
              <a:rPr lang="cs-CZ" sz="2200" i="1" dirty="0" smtClean="0"/>
              <a:t>W- --</a:t>
            </a:r>
            <a:endParaRPr lang="en-US" sz="2200" i="1" dirty="0" smtClean="0"/>
          </a:p>
        </p:txBody>
      </p:sp>
      <p:sp>
        <p:nvSpPr>
          <p:cNvPr id="9" name="TextovéPole 8"/>
          <p:cNvSpPr txBox="1"/>
          <p:nvPr/>
        </p:nvSpPr>
        <p:spPr>
          <a:xfrm>
            <a:off x="4332457" y="1983409"/>
            <a:ext cx="911660" cy="430887"/>
          </a:xfrm>
          <a:prstGeom prst="rect">
            <a:avLst/>
          </a:prstGeom>
          <a:noFill/>
        </p:spPr>
        <p:txBody>
          <a:bodyPr wrap="none" rtlCol="0">
            <a:spAutoFit/>
          </a:bodyPr>
          <a:lstStyle/>
          <a:p>
            <a:r>
              <a:rPr lang="cs-CZ" sz="2200" i="1" dirty="0" err="1" smtClean="0"/>
              <a:t>ww</a:t>
            </a:r>
            <a:r>
              <a:rPr lang="cs-CZ" sz="2200" i="1" dirty="0" smtClean="0"/>
              <a:t> </a:t>
            </a:r>
            <a:r>
              <a:rPr lang="cs-CZ" sz="2200" i="1" dirty="0" err="1" smtClean="0"/>
              <a:t>yy</a:t>
            </a:r>
            <a:endParaRPr lang="en-US" sz="2200" i="1" dirty="0" smtClean="0"/>
          </a:p>
        </p:txBody>
      </p:sp>
      <p:sp>
        <p:nvSpPr>
          <p:cNvPr id="10" name="TextovéPole 9"/>
          <p:cNvSpPr txBox="1"/>
          <p:nvPr/>
        </p:nvSpPr>
        <p:spPr>
          <a:xfrm>
            <a:off x="7298087" y="1955224"/>
            <a:ext cx="878254" cy="430887"/>
          </a:xfrm>
          <a:prstGeom prst="rect">
            <a:avLst/>
          </a:prstGeom>
          <a:noFill/>
        </p:spPr>
        <p:txBody>
          <a:bodyPr wrap="none" rtlCol="0">
            <a:spAutoFit/>
          </a:bodyPr>
          <a:lstStyle/>
          <a:p>
            <a:r>
              <a:rPr lang="cs-CZ" sz="2200" i="1" dirty="0" err="1" smtClean="0"/>
              <a:t>ww</a:t>
            </a:r>
            <a:r>
              <a:rPr lang="cs-CZ" sz="2200" i="1" dirty="0" smtClean="0"/>
              <a:t> Y-</a:t>
            </a:r>
            <a:endParaRPr lang="en-US" sz="2200" i="1" dirty="0" smtClean="0"/>
          </a:p>
        </p:txBody>
      </p:sp>
      <p:sp>
        <p:nvSpPr>
          <p:cNvPr id="25" name="TextovéPole 24"/>
          <p:cNvSpPr txBox="1"/>
          <p:nvPr/>
        </p:nvSpPr>
        <p:spPr>
          <a:xfrm>
            <a:off x="302942" y="911426"/>
            <a:ext cx="8131393" cy="1107996"/>
          </a:xfrm>
          <a:prstGeom prst="rect">
            <a:avLst/>
          </a:prstGeom>
          <a:noFill/>
        </p:spPr>
        <p:txBody>
          <a:bodyPr wrap="square" rtlCol="0">
            <a:spAutoFit/>
          </a:bodyPr>
          <a:lstStyle/>
          <a:p>
            <a:r>
              <a:rPr lang="cs-CZ" sz="2200" dirty="0"/>
              <a:t>Dominantní alela </a:t>
            </a:r>
            <a:r>
              <a:rPr lang="cs-CZ" sz="2200" dirty="0" err="1"/>
              <a:t>epistatického</a:t>
            </a:r>
            <a:r>
              <a:rPr lang="cs-CZ" sz="2200" dirty="0"/>
              <a:t> genu potlačuje projev dominantní alely hypostatického genu. </a:t>
            </a:r>
            <a:endParaRPr lang="en-US" sz="2200" dirty="0"/>
          </a:p>
          <a:p>
            <a:endParaRPr lang="en-US" sz="2200" dirty="0" smtClean="0"/>
          </a:p>
        </p:txBody>
      </p:sp>
      <p:graphicFrame>
        <p:nvGraphicFramePr>
          <p:cNvPr id="29" name="Tabulka 28"/>
          <p:cNvGraphicFramePr>
            <a:graphicFrameLocks noGrp="1"/>
          </p:cNvGraphicFramePr>
          <p:nvPr>
            <p:extLst/>
          </p:nvPr>
        </p:nvGraphicFramePr>
        <p:xfrm>
          <a:off x="271304" y="4223147"/>
          <a:ext cx="8673545" cy="2304418"/>
        </p:xfrm>
        <a:graphic>
          <a:graphicData uri="http://schemas.openxmlformats.org/drawingml/2006/table">
            <a:tbl>
              <a:tblPr firstRow="1" bandRow="1">
                <a:tableStyleId>{5940675A-B579-460E-94D1-54222C63F5DA}</a:tableStyleId>
              </a:tblPr>
              <a:tblGrid>
                <a:gridCol w="3535886"/>
                <a:gridCol w="1233449"/>
                <a:gridCol w="1162966"/>
                <a:gridCol w="1303932"/>
                <a:gridCol w="1437312"/>
              </a:tblGrid>
              <a:tr h="347195">
                <a:tc>
                  <a:txBody>
                    <a:bodyPr/>
                    <a:lstStyle/>
                    <a:p>
                      <a:r>
                        <a:rPr lang="cs-CZ" sz="2000" dirty="0" smtClean="0"/>
                        <a:t>Fenotypové třídy </a:t>
                      </a:r>
                      <a:r>
                        <a:rPr lang="cs-CZ" sz="2000" dirty="0" err="1" smtClean="0"/>
                        <a:t>F2</a:t>
                      </a:r>
                      <a:endParaRPr lang="en-US" sz="2000" dirty="0"/>
                    </a:p>
                  </a:txBody>
                  <a:tcPr/>
                </a:tc>
                <a:tc>
                  <a:txBody>
                    <a:bodyPr/>
                    <a:lstStyle/>
                    <a:p>
                      <a:pPr algn="ctr"/>
                      <a:r>
                        <a:rPr lang="cs-CZ" sz="2400" i="1" dirty="0" err="1" smtClean="0"/>
                        <a:t>WY</a:t>
                      </a:r>
                      <a:endParaRPr lang="en-US" sz="2400" i="1" dirty="0"/>
                    </a:p>
                  </a:txBody>
                  <a:tcPr/>
                </a:tc>
                <a:tc>
                  <a:txBody>
                    <a:bodyPr/>
                    <a:lstStyle/>
                    <a:p>
                      <a:pPr algn="ctr"/>
                      <a:r>
                        <a:rPr lang="cs-CZ" sz="2400" i="1" dirty="0" err="1" smtClean="0"/>
                        <a:t>Wy</a:t>
                      </a:r>
                      <a:endParaRPr lang="en-US" sz="2400" i="1" dirty="0"/>
                    </a:p>
                  </a:txBody>
                  <a:tcPr/>
                </a:tc>
                <a:tc>
                  <a:txBody>
                    <a:bodyPr/>
                    <a:lstStyle/>
                    <a:p>
                      <a:pPr algn="ctr"/>
                      <a:r>
                        <a:rPr lang="cs-CZ" sz="2400" i="1" dirty="0" err="1" smtClean="0"/>
                        <a:t>wY</a:t>
                      </a:r>
                      <a:endParaRPr lang="en-US" sz="2400" i="1" dirty="0"/>
                    </a:p>
                  </a:txBody>
                  <a:tcPr/>
                </a:tc>
                <a:tc>
                  <a:txBody>
                    <a:bodyPr/>
                    <a:lstStyle/>
                    <a:p>
                      <a:pPr algn="ctr"/>
                      <a:r>
                        <a:rPr lang="cs-CZ" sz="2400" i="1" dirty="0" err="1" smtClean="0"/>
                        <a:t>wy</a:t>
                      </a:r>
                      <a:endParaRPr lang="en-US" sz="2400" i="1" dirty="0"/>
                    </a:p>
                  </a:txBody>
                  <a:tcPr/>
                </a:tc>
              </a:tr>
              <a:tr h="614267">
                <a:tc>
                  <a:txBody>
                    <a:bodyPr/>
                    <a:lstStyle/>
                    <a:p>
                      <a:r>
                        <a:rPr lang="cs-CZ" sz="2000" dirty="0" smtClean="0"/>
                        <a:t>Fenotypový štěpný poměr </a:t>
                      </a:r>
                      <a:r>
                        <a:rPr lang="cs-CZ" sz="2000" dirty="0" err="1" smtClean="0"/>
                        <a:t>F2</a:t>
                      </a:r>
                      <a:r>
                        <a:rPr lang="cs-CZ" sz="2000" dirty="0" smtClean="0"/>
                        <a:t> bez interakce</a:t>
                      </a:r>
                      <a:endParaRPr lang="en-US" sz="2000" dirty="0"/>
                    </a:p>
                  </a:txBody>
                  <a:tcPr/>
                </a:tc>
                <a:tc>
                  <a:txBody>
                    <a:bodyPr/>
                    <a:lstStyle/>
                    <a:p>
                      <a:pPr algn="ctr"/>
                      <a:r>
                        <a:rPr lang="cs-CZ" sz="2400" dirty="0" smtClean="0"/>
                        <a:t>9</a:t>
                      </a:r>
                      <a:endParaRPr lang="en-US" sz="2400" dirty="0"/>
                    </a:p>
                  </a:txBody>
                  <a:tcPr/>
                </a:tc>
                <a:tc>
                  <a:txBody>
                    <a:bodyPr/>
                    <a:lstStyle/>
                    <a:p>
                      <a:pPr algn="ctr"/>
                      <a:r>
                        <a:rPr lang="cs-CZ" sz="2400" dirty="0" smtClean="0"/>
                        <a:t>3</a:t>
                      </a:r>
                      <a:endParaRPr lang="en-US" sz="2400" dirty="0"/>
                    </a:p>
                  </a:txBody>
                  <a:tcPr/>
                </a:tc>
                <a:tc>
                  <a:txBody>
                    <a:bodyPr/>
                    <a:lstStyle/>
                    <a:p>
                      <a:pPr algn="ctr"/>
                      <a:r>
                        <a:rPr lang="cs-CZ" sz="2400" dirty="0" smtClean="0"/>
                        <a:t>3</a:t>
                      </a:r>
                      <a:endParaRPr lang="en-US" sz="2400" dirty="0"/>
                    </a:p>
                  </a:txBody>
                  <a:tcPr/>
                </a:tc>
                <a:tc>
                  <a:txBody>
                    <a:bodyPr/>
                    <a:lstStyle/>
                    <a:p>
                      <a:pPr algn="ctr"/>
                      <a:r>
                        <a:rPr lang="cs-CZ" sz="2400" dirty="0" smtClean="0"/>
                        <a:t>1</a:t>
                      </a:r>
                      <a:endParaRPr lang="en-US" sz="2400" dirty="0"/>
                    </a:p>
                  </a:txBody>
                  <a:tcPr/>
                </a:tc>
              </a:tr>
              <a:tr h="573089">
                <a:tc>
                  <a:txBody>
                    <a:bodyPr/>
                    <a:lstStyle/>
                    <a:p>
                      <a:r>
                        <a:rPr lang="cs-CZ" sz="2000" dirty="0" err="1" smtClean="0"/>
                        <a:t>F2</a:t>
                      </a:r>
                      <a:r>
                        <a:rPr lang="cs-CZ" sz="2000" dirty="0" smtClean="0"/>
                        <a:t> s interakcí</a:t>
                      </a:r>
                      <a:endParaRPr lang="en-US" sz="2000" dirty="0"/>
                    </a:p>
                  </a:txBody>
                  <a:tcPr/>
                </a:tc>
                <a:tc>
                  <a:txBody>
                    <a:bodyPr/>
                    <a:lstStyle/>
                    <a:p>
                      <a:pPr algn="ctr"/>
                      <a:r>
                        <a:rPr lang="cs-CZ" sz="2000" dirty="0" smtClean="0"/>
                        <a:t>bílý</a:t>
                      </a:r>
                      <a:endParaRPr lang="en-US" sz="2000" dirty="0"/>
                    </a:p>
                  </a:txBody>
                  <a:tcPr/>
                </a:tc>
                <a:tc>
                  <a:txBody>
                    <a:bodyPr/>
                    <a:lstStyle/>
                    <a:p>
                      <a:pPr algn="ctr"/>
                      <a:r>
                        <a:rPr lang="cs-CZ" sz="2000" dirty="0" smtClean="0"/>
                        <a:t>bílý</a:t>
                      </a:r>
                      <a:endParaRPr lang="en-US" sz="2000" dirty="0"/>
                    </a:p>
                  </a:txBody>
                  <a:tcPr/>
                </a:tc>
                <a:tc>
                  <a:txBody>
                    <a:bodyPr/>
                    <a:lstStyle/>
                    <a:p>
                      <a:pPr algn="ctr"/>
                      <a:r>
                        <a:rPr lang="cs-CZ" sz="2000" dirty="0" smtClean="0"/>
                        <a:t>žlutý</a:t>
                      </a:r>
                      <a:endParaRPr lang="en-US" sz="2000" dirty="0"/>
                    </a:p>
                  </a:txBody>
                  <a:tcPr/>
                </a:tc>
                <a:tc>
                  <a:txBody>
                    <a:bodyPr/>
                    <a:lstStyle/>
                    <a:p>
                      <a:pPr algn="ctr"/>
                      <a:r>
                        <a:rPr lang="cs-CZ" sz="2000" dirty="0" smtClean="0"/>
                        <a:t>zelený</a:t>
                      </a:r>
                      <a:endParaRPr lang="en-US" sz="2000" dirty="0"/>
                    </a:p>
                  </a:txBody>
                  <a:tcPr/>
                </a:tc>
              </a:tr>
              <a:tr h="573089">
                <a:tc>
                  <a:txBody>
                    <a:bodyPr/>
                    <a:lstStyle/>
                    <a:p>
                      <a:r>
                        <a:rPr lang="cs-CZ" sz="2000" b="1" dirty="0" smtClean="0">
                          <a:solidFill>
                            <a:srgbClr val="FF0000"/>
                          </a:solidFill>
                        </a:rPr>
                        <a:t>Výsledný poměr </a:t>
                      </a:r>
                      <a:r>
                        <a:rPr lang="cs-CZ" sz="2000" b="1" dirty="0" err="1" smtClean="0">
                          <a:solidFill>
                            <a:srgbClr val="FF0000"/>
                          </a:solidFill>
                        </a:rPr>
                        <a:t>F2</a:t>
                      </a:r>
                      <a:r>
                        <a:rPr lang="cs-CZ" sz="2000" b="1" dirty="0" smtClean="0">
                          <a:solidFill>
                            <a:srgbClr val="FF0000"/>
                          </a:solidFill>
                        </a:rPr>
                        <a:t> s interakcí</a:t>
                      </a:r>
                      <a:endParaRPr lang="en-US" sz="2000" b="1" dirty="0">
                        <a:solidFill>
                          <a:srgbClr val="FF0000"/>
                        </a:solidFill>
                      </a:endParaRPr>
                    </a:p>
                  </a:txBody>
                  <a:tcPr/>
                </a:tc>
                <a:tc gridSpan="2">
                  <a:txBody>
                    <a:bodyPr/>
                    <a:lstStyle/>
                    <a:p>
                      <a:pPr algn="ctr"/>
                      <a:r>
                        <a:rPr lang="cs-CZ" sz="2000" b="1" dirty="0" smtClean="0">
                          <a:solidFill>
                            <a:srgbClr val="FF0000"/>
                          </a:solidFill>
                        </a:rPr>
                        <a:t>12 bílých</a:t>
                      </a:r>
                      <a:endParaRPr lang="en-US" sz="2000" b="1" dirty="0">
                        <a:solidFill>
                          <a:srgbClr val="FF0000"/>
                        </a:solidFill>
                      </a:endParaRPr>
                    </a:p>
                  </a:txBody>
                  <a:tcPr/>
                </a:tc>
                <a:tc hMerge="1">
                  <a:txBody>
                    <a:bodyPr/>
                    <a:lstStyle/>
                    <a:p>
                      <a:pPr algn="ctr"/>
                      <a:endParaRPr lang="en-US" sz="2000" b="1" dirty="0">
                        <a:solidFill>
                          <a:srgbClr val="FF0000"/>
                        </a:solidFill>
                      </a:endParaRPr>
                    </a:p>
                  </a:txBody>
                  <a:tcPr/>
                </a:tc>
                <a:tc>
                  <a:txBody>
                    <a:bodyPr/>
                    <a:lstStyle/>
                    <a:p>
                      <a:pPr algn="ctr"/>
                      <a:r>
                        <a:rPr lang="cs-CZ" sz="2000" b="1" dirty="0" smtClean="0">
                          <a:solidFill>
                            <a:srgbClr val="FF0000"/>
                          </a:solidFill>
                        </a:rPr>
                        <a:t>3 žluté</a:t>
                      </a:r>
                      <a:endParaRPr lang="en-US" sz="2000" b="1" dirty="0">
                        <a:solidFill>
                          <a:srgbClr val="FF0000"/>
                        </a:solidFill>
                      </a:endParaRPr>
                    </a:p>
                  </a:txBody>
                  <a:tcPr/>
                </a:tc>
                <a:tc>
                  <a:txBody>
                    <a:bodyPr/>
                    <a:lstStyle/>
                    <a:p>
                      <a:pPr marL="0" algn="ctr" defTabSz="914400" rtl="0" eaLnBrk="1" latinLnBrk="0" hangingPunct="1"/>
                      <a:r>
                        <a:rPr lang="cs-CZ" sz="2000" b="1" kern="1200" dirty="0" smtClean="0">
                          <a:solidFill>
                            <a:srgbClr val="FF0000"/>
                          </a:solidFill>
                          <a:latin typeface="+mn-lt"/>
                          <a:ea typeface="+mn-ea"/>
                          <a:cs typeface="+mn-cs"/>
                        </a:rPr>
                        <a:t>1 zelený</a:t>
                      </a:r>
                      <a:endParaRPr lang="en-US" sz="2000" b="1" kern="1200" dirty="0">
                        <a:solidFill>
                          <a:srgbClr val="FF0000"/>
                        </a:solidFill>
                        <a:latin typeface="+mn-lt"/>
                        <a:ea typeface="+mn-ea"/>
                        <a:cs typeface="+mn-cs"/>
                      </a:endParaRPr>
                    </a:p>
                  </a:txBody>
                  <a:tcPr/>
                </a:tc>
              </a:tr>
            </a:tbl>
          </a:graphicData>
        </a:graphic>
      </p:graphicFrame>
    </p:spTree>
    <p:extLst>
      <p:ext uri="{BB962C8B-B14F-4D97-AF65-F5344CB8AC3E}">
        <p14:creationId xmlns:p14="http://schemas.microsoft.com/office/powerpoint/2010/main" val="22339875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7101" y="2602993"/>
            <a:ext cx="5077699" cy="2531715"/>
          </a:xfrm>
          <a:prstGeom prst="rect">
            <a:avLst/>
          </a:prstGeom>
        </p:spPr>
      </p:pic>
      <p:sp>
        <p:nvSpPr>
          <p:cNvPr id="4" name="TextovéPole 3"/>
          <p:cNvSpPr txBox="1"/>
          <p:nvPr/>
        </p:nvSpPr>
        <p:spPr>
          <a:xfrm>
            <a:off x="511417" y="488631"/>
            <a:ext cx="7911221" cy="1446550"/>
          </a:xfrm>
          <a:prstGeom prst="rect">
            <a:avLst/>
          </a:prstGeom>
          <a:noFill/>
        </p:spPr>
        <p:txBody>
          <a:bodyPr wrap="square" rtlCol="0">
            <a:spAutoFit/>
          </a:bodyPr>
          <a:lstStyle/>
          <a:p>
            <a:r>
              <a:rPr lang="cs-CZ" sz="2200" b="1" dirty="0" smtClean="0">
                <a:solidFill>
                  <a:srgbClr val="28C237"/>
                </a:solidFill>
              </a:rPr>
              <a:t>Otázka: </a:t>
            </a:r>
            <a:r>
              <a:rPr lang="cs-CZ" sz="2200" dirty="0" smtClean="0"/>
              <a:t>Geny </a:t>
            </a:r>
            <a:r>
              <a:rPr lang="cs-CZ" sz="2200" i="1" dirty="0" smtClean="0"/>
              <a:t>G</a:t>
            </a:r>
            <a:r>
              <a:rPr lang="cs-CZ" sz="2200" dirty="0" smtClean="0"/>
              <a:t> a </a:t>
            </a:r>
            <a:r>
              <a:rPr lang="cs-CZ" sz="2200" i="1" dirty="0" smtClean="0"/>
              <a:t>H</a:t>
            </a:r>
            <a:r>
              <a:rPr lang="cs-CZ" sz="2200" dirty="0" smtClean="0"/>
              <a:t> k</a:t>
            </a:r>
            <a:r>
              <a:rPr lang="cs-CZ" sz="2200" dirty="0"/>
              <a:t>ó</a:t>
            </a:r>
            <a:r>
              <a:rPr lang="cs-CZ" sz="2200" dirty="0" smtClean="0"/>
              <a:t>dují enzymy v různých dráhách. Enzym G dělá tmavý pigment, enzym H světlý. Alely </a:t>
            </a:r>
            <a:r>
              <a:rPr lang="cs-CZ" sz="2200" i="1" dirty="0" smtClean="0"/>
              <a:t>g</a:t>
            </a:r>
            <a:r>
              <a:rPr lang="cs-CZ" sz="2200" dirty="0" smtClean="0"/>
              <a:t> a </a:t>
            </a:r>
            <a:r>
              <a:rPr lang="cs-CZ" sz="2200" i="1" dirty="0" smtClean="0"/>
              <a:t>h</a:t>
            </a:r>
            <a:r>
              <a:rPr lang="cs-CZ" sz="2200" dirty="0" smtClean="0"/>
              <a:t> jsou nefunkční. </a:t>
            </a:r>
            <a:r>
              <a:rPr lang="cs-CZ" sz="2200" dirty="0"/>
              <a:t>Při které kombinaci alel bude vidět pigment vytvořený  enzymem H? </a:t>
            </a:r>
          </a:p>
          <a:p>
            <a:endParaRPr lang="cs-CZ" sz="2200" dirty="0" smtClean="0"/>
          </a:p>
        </p:txBody>
      </p:sp>
      <p:sp>
        <p:nvSpPr>
          <p:cNvPr id="6" name="TextovéPole 5"/>
          <p:cNvSpPr txBox="1"/>
          <p:nvPr/>
        </p:nvSpPr>
        <p:spPr>
          <a:xfrm>
            <a:off x="6846278" y="2817565"/>
            <a:ext cx="1269899" cy="2492990"/>
          </a:xfrm>
          <a:prstGeom prst="rect">
            <a:avLst/>
          </a:prstGeom>
          <a:noFill/>
        </p:spPr>
        <p:txBody>
          <a:bodyPr wrap="none" rtlCol="0">
            <a:spAutoFit/>
          </a:bodyPr>
          <a:lstStyle/>
          <a:p>
            <a:pPr marL="342900" indent="-342900">
              <a:spcBef>
                <a:spcPts val="2400"/>
              </a:spcBef>
              <a:buFont typeface="Arial" panose="020B0604020202020204" pitchFamily="34" charset="0"/>
              <a:buChar char="•"/>
            </a:pPr>
            <a:r>
              <a:rPr lang="cs-CZ" sz="2400" i="1" dirty="0" smtClean="0"/>
              <a:t>G- H-</a:t>
            </a:r>
          </a:p>
          <a:p>
            <a:pPr marL="342900" indent="-342900">
              <a:spcBef>
                <a:spcPts val="2400"/>
              </a:spcBef>
              <a:buFont typeface="Arial" panose="020B0604020202020204" pitchFamily="34" charset="0"/>
              <a:buChar char="•"/>
            </a:pPr>
            <a:r>
              <a:rPr lang="cs-CZ" sz="2400" i="1" dirty="0" smtClean="0"/>
              <a:t>G- </a:t>
            </a:r>
            <a:r>
              <a:rPr lang="cs-CZ" sz="2400" i="1" dirty="0" err="1" smtClean="0"/>
              <a:t>hh</a:t>
            </a:r>
            <a:endParaRPr lang="cs-CZ" sz="2400" i="1" dirty="0" smtClean="0"/>
          </a:p>
          <a:p>
            <a:pPr marL="342900" indent="-342900">
              <a:spcBef>
                <a:spcPts val="2400"/>
              </a:spcBef>
              <a:buFont typeface="Arial" panose="020B0604020202020204" pitchFamily="34" charset="0"/>
              <a:buChar char="•"/>
            </a:pPr>
            <a:r>
              <a:rPr lang="cs-CZ" sz="2400" i="1" dirty="0" err="1" smtClean="0"/>
              <a:t>gg</a:t>
            </a:r>
            <a:r>
              <a:rPr lang="cs-CZ" sz="2400" i="1" dirty="0" smtClean="0"/>
              <a:t> H-</a:t>
            </a:r>
          </a:p>
          <a:p>
            <a:pPr marL="342900" indent="-342900">
              <a:spcBef>
                <a:spcPts val="2400"/>
              </a:spcBef>
              <a:buFont typeface="Arial" panose="020B0604020202020204" pitchFamily="34" charset="0"/>
              <a:buChar char="•"/>
            </a:pPr>
            <a:r>
              <a:rPr lang="cs-CZ" sz="2400" i="1" dirty="0" err="1" smtClean="0"/>
              <a:t>gg</a:t>
            </a:r>
            <a:r>
              <a:rPr lang="cs-CZ" sz="2400" i="1" dirty="0" smtClean="0"/>
              <a:t> </a:t>
            </a:r>
            <a:r>
              <a:rPr lang="cs-CZ" sz="2400" i="1" dirty="0" err="1" smtClean="0"/>
              <a:t>hh</a:t>
            </a:r>
            <a:endParaRPr lang="cs-CZ" sz="2400" i="1" dirty="0" smtClean="0"/>
          </a:p>
        </p:txBody>
      </p:sp>
    </p:spTree>
    <p:extLst>
      <p:ext uri="{BB962C8B-B14F-4D97-AF65-F5344CB8AC3E}">
        <p14:creationId xmlns:p14="http://schemas.microsoft.com/office/powerpoint/2010/main" val="284617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7101" y="2602993"/>
            <a:ext cx="5077699" cy="2531715"/>
          </a:xfrm>
          <a:prstGeom prst="rect">
            <a:avLst/>
          </a:prstGeom>
        </p:spPr>
      </p:pic>
      <p:sp>
        <p:nvSpPr>
          <p:cNvPr id="4" name="TextovéPole 3"/>
          <p:cNvSpPr txBox="1"/>
          <p:nvPr/>
        </p:nvSpPr>
        <p:spPr>
          <a:xfrm>
            <a:off x="511417" y="488631"/>
            <a:ext cx="7911221" cy="1446550"/>
          </a:xfrm>
          <a:prstGeom prst="rect">
            <a:avLst/>
          </a:prstGeom>
          <a:noFill/>
        </p:spPr>
        <p:txBody>
          <a:bodyPr wrap="square" rtlCol="0">
            <a:spAutoFit/>
          </a:bodyPr>
          <a:lstStyle/>
          <a:p>
            <a:r>
              <a:rPr lang="cs-CZ" sz="2200" b="1" dirty="0" smtClean="0">
                <a:solidFill>
                  <a:srgbClr val="28C237"/>
                </a:solidFill>
              </a:rPr>
              <a:t>Otázka: </a:t>
            </a:r>
            <a:r>
              <a:rPr lang="cs-CZ" sz="2200" dirty="0" smtClean="0"/>
              <a:t>Geny </a:t>
            </a:r>
            <a:r>
              <a:rPr lang="cs-CZ" sz="2200" i="1" dirty="0" smtClean="0"/>
              <a:t>G</a:t>
            </a:r>
            <a:r>
              <a:rPr lang="cs-CZ" sz="2200" dirty="0" smtClean="0"/>
              <a:t> a </a:t>
            </a:r>
            <a:r>
              <a:rPr lang="cs-CZ" sz="2200" i="1" dirty="0" smtClean="0"/>
              <a:t>H</a:t>
            </a:r>
            <a:r>
              <a:rPr lang="cs-CZ" sz="2200" dirty="0" smtClean="0"/>
              <a:t> k</a:t>
            </a:r>
            <a:r>
              <a:rPr lang="cs-CZ" sz="2200" dirty="0"/>
              <a:t>ó</a:t>
            </a:r>
            <a:r>
              <a:rPr lang="cs-CZ" sz="2200" dirty="0" smtClean="0"/>
              <a:t>dují enzymy v různých dráhách. Enzym G dělá tmavý pigment, enzym H světlý. Alely </a:t>
            </a:r>
            <a:r>
              <a:rPr lang="cs-CZ" sz="2200" i="1" dirty="0" smtClean="0"/>
              <a:t>g</a:t>
            </a:r>
            <a:r>
              <a:rPr lang="cs-CZ" sz="2200" dirty="0" smtClean="0"/>
              <a:t> a </a:t>
            </a:r>
            <a:r>
              <a:rPr lang="cs-CZ" sz="2200" i="1" dirty="0" smtClean="0"/>
              <a:t>h</a:t>
            </a:r>
            <a:r>
              <a:rPr lang="cs-CZ" sz="2200" dirty="0" smtClean="0"/>
              <a:t> jsou nefunkční. </a:t>
            </a:r>
            <a:r>
              <a:rPr lang="cs-CZ" sz="2200" dirty="0"/>
              <a:t>Při které kombinaci alel bude vidět pigment vytvořený  enzymem H? </a:t>
            </a:r>
          </a:p>
          <a:p>
            <a:endParaRPr lang="cs-CZ" sz="2200" dirty="0" smtClean="0"/>
          </a:p>
        </p:txBody>
      </p:sp>
      <p:sp>
        <p:nvSpPr>
          <p:cNvPr id="6" name="TextovéPole 5"/>
          <p:cNvSpPr txBox="1"/>
          <p:nvPr/>
        </p:nvSpPr>
        <p:spPr>
          <a:xfrm>
            <a:off x="6846278" y="2817565"/>
            <a:ext cx="1269899" cy="2492990"/>
          </a:xfrm>
          <a:prstGeom prst="rect">
            <a:avLst/>
          </a:prstGeom>
          <a:noFill/>
        </p:spPr>
        <p:txBody>
          <a:bodyPr wrap="none" rtlCol="0">
            <a:spAutoFit/>
          </a:bodyPr>
          <a:lstStyle/>
          <a:p>
            <a:pPr marL="342900" indent="-342900">
              <a:spcBef>
                <a:spcPts val="2400"/>
              </a:spcBef>
              <a:buFont typeface="Arial" panose="020B0604020202020204" pitchFamily="34" charset="0"/>
              <a:buChar char="•"/>
            </a:pPr>
            <a:r>
              <a:rPr lang="cs-CZ" sz="2400" i="1" dirty="0" smtClean="0"/>
              <a:t>G- H-</a:t>
            </a:r>
          </a:p>
          <a:p>
            <a:pPr marL="342900" indent="-342900">
              <a:spcBef>
                <a:spcPts val="2400"/>
              </a:spcBef>
              <a:buFont typeface="Arial" panose="020B0604020202020204" pitchFamily="34" charset="0"/>
              <a:buChar char="•"/>
            </a:pPr>
            <a:r>
              <a:rPr lang="cs-CZ" sz="2400" i="1" dirty="0" smtClean="0"/>
              <a:t>G- </a:t>
            </a:r>
            <a:r>
              <a:rPr lang="cs-CZ" sz="2400" i="1" dirty="0" err="1" smtClean="0"/>
              <a:t>hh</a:t>
            </a:r>
            <a:endParaRPr lang="cs-CZ" sz="2400" i="1" dirty="0" smtClean="0"/>
          </a:p>
          <a:p>
            <a:pPr marL="342900" indent="-342900">
              <a:spcBef>
                <a:spcPts val="2400"/>
              </a:spcBef>
              <a:buFont typeface="Arial" panose="020B0604020202020204" pitchFamily="34" charset="0"/>
              <a:buChar char="•"/>
            </a:pPr>
            <a:r>
              <a:rPr lang="cs-CZ" sz="2400" b="1" i="1" dirty="0" err="1" smtClean="0">
                <a:solidFill>
                  <a:srgbClr val="28C237"/>
                </a:solidFill>
              </a:rPr>
              <a:t>gg</a:t>
            </a:r>
            <a:r>
              <a:rPr lang="cs-CZ" sz="2400" b="1" i="1" dirty="0" smtClean="0">
                <a:solidFill>
                  <a:srgbClr val="28C237"/>
                </a:solidFill>
              </a:rPr>
              <a:t> H-</a:t>
            </a:r>
          </a:p>
          <a:p>
            <a:pPr marL="342900" indent="-342900">
              <a:spcBef>
                <a:spcPts val="2400"/>
              </a:spcBef>
              <a:buFont typeface="Arial" panose="020B0604020202020204" pitchFamily="34" charset="0"/>
              <a:buChar char="•"/>
            </a:pPr>
            <a:r>
              <a:rPr lang="cs-CZ" sz="2400" i="1" dirty="0" err="1" smtClean="0"/>
              <a:t>gg</a:t>
            </a:r>
            <a:r>
              <a:rPr lang="cs-CZ" sz="2400" i="1" dirty="0" smtClean="0"/>
              <a:t> </a:t>
            </a:r>
            <a:r>
              <a:rPr lang="cs-CZ" sz="2400" i="1" dirty="0" err="1" smtClean="0"/>
              <a:t>hh</a:t>
            </a:r>
            <a:endParaRPr lang="cs-CZ" sz="2400" i="1" dirty="0" smtClean="0"/>
          </a:p>
        </p:txBody>
      </p:sp>
      <p:sp>
        <p:nvSpPr>
          <p:cNvPr id="5" name="TextovéPole 4"/>
          <p:cNvSpPr txBox="1"/>
          <p:nvPr/>
        </p:nvSpPr>
        <p:spPr>
          <a:xfrm>
            <a:off x="554539" y="5936286"/>
            <a:ext cx="7868099" cy="1138773"/>
          </a:xfrm>
          <a:prstGeom prst="rect">
            <a:avLst/>
          </a:prstGeom>
          <a:noFill/>
        </p:spPr>
        <p:txBody>
          <a:bodyPr wrap="square" rtlCol="0">
            <a:spAutoFit/>
          </a:bodyPr>
          <a:lstStyle/>
          <a:p>
            <a:r>
              <a:rPr lang="cs-CZ" sz="2400" dirty="0">
                <a:solidFill>
                  <a:srgbClr val="C00000"/>
                </a:solidFill>
              </a:rPr>
              <a:t>Dominantní </a:t>
            </a:r>
            <a:r>
              <a:rPr lang="cs-CZ" sz="2400" dirty="0" err="1" smtClean="0">
                <a:solidFill>
                  <a:srgbClr val="C00000"/>
                </a:solidFill>
              </a:rPr>
              <a:t>epistáze</a:t>
            </a:r>
            <a:endParaRPr lang="cs-CZ" sz="2400" dirty="0" smtClean="0">
              <a:solidFill>
                <a:srgbClr val="C00000"/>
              </a:solidFill>
            </a:endParaRPr>
          </a:p>
          <a:p>
            <a:r>
              <a:rPr lang="cs-CZ" sz="2200" b="1" dirty="0">
                <a:solidFill>
                  <a:schemeClr val="accent1">
                    <a:lumMod val="75000"/>
                  </a:schemeClr>
                </a:solidFill>
              </a:rPr>
              <a:t>Gen </a:t>
            </a:r>
            <a:r>
              <a:rPr lang="cs-CZ" sz="2200" b="1" i="1" dirty="0">
                <a:solidFill>
                  <a:schemeClr val="accent1">
                    <a:lumMod val="75000"/>
                  </a:schemeClr>
                </a:solidFill>
              </a:rPr>
              <a:t>G</a:t>
            </a:r>
            <a:r>
              <a:rPr lang="cs-CZ" sz="2200" b="1" dirty="0">
                <a:solidFill>
                  <a:schemeClr val="accent1">
                    <a:lumMod val="75000"/>
                  </a:schemeClr>
                </a:solidFill>
              </a:rPr>
              <a:t> je </a:t>
            </a:r>
            <a:r>
              <a:rPr lang="cs-CZ" sz="2200" b="1" dirty="0" err="1">
                <a:solidFill>
                  <a:schemeClr val="accent1">
                    <a:lumMod val="75000"/>
                  </a:schemeClr>
                </a:solidFill>
              </a:rPr>
              <a:t>epistatický</a:t>
            </a:r>
            <a:r>
              <a:rPr lang="cs-CZ" sz="2200" b="1" dirty="0">
                <a:solidFill>
                  <a:schemeClr val="accent1">
                    <a:lumMod val="75000"/>
                  </a:schemeClr>
                </a:solidFill>
              </a:rPr>
              <a:t>, gen </a:t>
            </a:r>
            <a:r>
              <a:rPr lang="cs-CZ" sz="2200" b="1" i="1" dirty="0">
                <a:solidFill>
                  <a:schemeClr val="accent1">
                    <a:lumMod val="75000"/>
                  </a:schemeClr>
                </a:solidFill>
              </a:rPr>
              <a:t>H</a:t>
            </a:r>
            <a:r>
              <a:rPr lang="cs-CZ" sz="2200" b="1" dirty="0">
                <a:solidFill>
                  <a:schemeClr val="accent1">
                    <a:lumMod val="75000"/>
                  </a:schemeClr>
                </a:solidFill>
              </a:rPr>
              <a:t> hypostatický. </a:t>
            </a:r>
          </a:p>
          <a:p>
            <a:endParaRPr lang="en-US" sz="2200" dirty="0" smtClean="0"/>
          </a:p>
        </p:txBody>
      </p:sp>
    </p:spTree>
    <p:extLst>
      <p:ext uri="{BB962C8B-B14F-4D97-AF65-F5344CB8AC3E}">
        <p14:creationId xmlns:p14="http://schemas.microsoft.com/office/powerpoint/2010/main" val="3990103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8519" y="-80010"/>
            <a:ext cx="7886700" cy="1325563"/>
          </a:xfrm>
        </p:spPr>
        <p:txBody>
          <a:bodyPr>
            <a:normAutofit/>
          </a:bodyPr>
          <a:lstStyle/>
          <a:p>
            <a:pPr algn="ctr"/>
            <a:r>
              <a:rPr lang="cs-CZ" sz="4000" dirty="0">
                <a:solidFill>
                  <a:srgbClr val="C00000"/>
                </a:solidFill>
              </a:rPr>
              <a:t>Inhibice</a:t>
            </a:r>
            <a:endParaRPr lang="en-US" sz="4000" dirty="0">
              <a:solidFill>
                <a:srgbClr val="C00000"/>
              </a:solidFill>
            </a:endParaRPr>
          </a:p>
        </p:txBody>
      </p:sp>
      <p:sp>
        <p:nvSpPr>
          <p:cNvPr id="3" name="TextovéPole 2"/>
          <p:cNvSpPr txBox="1"/>
          <p:nvPr/>
        </p:nvSpPr>
        <p:spPr>
          <a:xfrm>
            <a:off x="525780" y="971550"/>
            <a:ext cx="8149590" cy="769441"/>
          </a:xfrm>
          <a:prstGeom prst="rect">
            <a:avLst/>
          </a:prstGeom>
          <a:noFill/>
        </p:spPr>
        <p:txBody>
          <a:bodyPr wrap="square" rtlCol="0">
            <a:spAutoFit/>
          </a:bodyPr>
          <a:lstStyle/>
          <a:p>
            <a:r>
              <a:rPr lang="cs-CZ" sz="2200" b="1" dirty="0" smtClean="0"/>
              <a:t>Dominantní alela jednoho genu potlačuje funkci dominantní alely druhého genu, jiný vliv na fenotyp nemá.  </a:t>
            </a:r>
            <a:endParaRPr lang="en-US" sz="2200" b="1" dirty="0" smtClean="0"/>
          </a:p>
        </p:txBody>
      </p:sp>
      <p:sp>
        <p:nvSpPr>
          <p:cNvPr id="4" name="TextovéPole 3"/>
          <p:cNvSpPr txBox="1"/>
          <p:nvPr/>
        </p:nvSpPr>
        <p:spPr>
          <a:xfrm>
            <a:off x="492809" y="1959284"/>
            <a:ext cx="4082122" cy="1446550"/>
          </a:xfrm>
          <a:prstGeom prst="rect">
            <a:avLst/>
          </a:prstGeom>
          <a:noFill/>
        </p:spPr>
        <p:txBody>
          <a:bodyPr wrap="square" rtlCol="0">
            <a:spAutoFit/>
          </a:bodyPr>
          <a:lstStyle/>
          <a:p>
            <a:r>
              <a:rPr lang="cs-CZ" sz="2200" dirty="0" smtClean="0"/>
              <a:t>Př. Rezavé zbarvení u slepic řídí dominantní alela </a:t>
            </a:r>
            <a:r>
              <a:rPr lang="cs-CZ" sz="2200" i="1" dirty="0" smtClean="0"/>
              <a:t>C</a:t>
            </a:r>
            <a:r>
              <a:rPr lang="cs-CZ" sz="2200" dirty="0" smtClean="0"/>
              <a:t>, recesivní alela </a:t>
            </a:r>
            <a:r>
              <a:rPr lang="cs-CZ" sz="2200" i="1" dirty="0" smtClean="0"/>
              <a:t>c</a:t>
            </a:r>
            <a:r>
              <a:rPr lang="cs-CZ" sz="2200" dirty="0" smtClean="0"/>
              <a:t> je nefunkční. Dominantní alela </a:t>
            </a:r>
            <a:r>
              <a:rPr lang="cs-CZ" sz="2200" i="1" dirty="0" smtClean="0"/>
              <a:t>I </a:t>
            </a:r>
            <a:r>
              <a:rPr lang="cs-CZ" sz="2200" dirty="0" smtClean="0"/>
              <a:t>inhibuje alelu </a:t>
            </a:r>
            <a:r>
              <a:rPr lang="cs-CZ" sz="2200" i="1" dirty="0" smtClean="0"/>
              <a:t>C</a:t>
            </a:r>
            <a:r>
              <a:rPr lang="cs-CZ" sz="2200" dirty="0" smtClean="0"/>
              <a:t>.   </a:t>
            </a:r>
            <a:endParaRPr lang="en-US" sz="2200" dirty="0" smtClean="0"/>
          </a:p>
        </p:txBody>
      </p:sp>
      <p:pic>
        <p:nvPicPr>
          <p:cNvPr id="8194" name="Picture 2" descr="Image result for hen ginger whi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52260" y="1775516"/>
            <a:ext cx="2183130" cy="174344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Image result for hen whi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899552" y="1829841"/>
            <a:ext cx="1638407" cy="170543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ulka 8"/>
          <p:cNvGraphicFramePr>
            <a:graphicFrameLocks noGrp="1"/>
          </p:cNvGraphicFramePr>
          <p:nvPr>
            <p:extLst/>
          </p:nvPr>
        </p:nvGraphicFramePr>
        <p:xfrm>
          <a:off x="271304" y="4154567"/>
          <a:ext cx="8673545" cy="2304418"/>
        </p:xfrm>
        <a:graphic>
          <a:graphicData uri="http://schemas.openxmlformats.org/drawingml/2006/table">
            <a:tbl>
              <a:tblPr firstRow="1" bandRow="1">
                <a:tableStyleId>{5940675A-B579-460E-94D1-54222C63F5DA}</a:tableStyleId>
              </a:tblPr>
              <a:tblGrid>
                <a:gridCol w="3535886"/>
                <a:gridCol w="1233449"/>
                <a:gridCol w="1162966"/>
                <a:gridCol w="1303932"/>
                <a:gridCol w="1437312"/>
              </a:tblGrid>
              <a:tr h="347195">
                <a:tc>
                  <a:txBody>
                    <a:bodyPr/>
                    <a:lstStyle/>
                    <a:p>
                      <a:r>
                        <a:rPr lang="cs-CZ" sz="2000" dirty="0" smtClean="0"/>
                        <a:t>Fenotypové třídy </a:t>
                      </a:r>
                      <a:r>
                        <a:rPr lang="cs-CZ" sz="2000" dirty="0" err="1" smtClean="0"/>
                        <a:t>F2</a:t>
                      </a:r>
                      <a:endParaRPr lang="en-US" sz="2000" dirty="0"/>
                    </a:p>
                  </a:txBody>
                  <a:tcPr/>
                </a:tc>
                <a:tc>
                  <a:txBody>
                    <a:bodyPr/>
                    <a:lstStyle/>
                    <a:p>
                      <a:pPr algn="ctr"/>
                      <a:r>
                        <a:rPr lang="cs-CZ" sz="2400" i="1" dirty="0" err="1" smtClean="0"/>
                        <a:t>IC</a:t>
                      </a:r>
                      <a:endParaRPr lang="en-US" sz="2400" i="1" dirty="0"/>
                    </a:p>
                  </a:txBody>
                  <a:tcPr/>
                </a:tc>
                <a:tc>
                  <a:txBody>
                    <a:bodyPr/>
                    <a:lstStyle/>
                    <a:p>
                      <a:pPr algn="ctr"/>
                      <a:r>
                        <a:rPr lang="cs-CZ" sz="2400" i="1" dirty="0" err="1" smtClean="0"/>
                        <a:t>Ic</a:t>
                      </a:r>
                      <a:endParaRPr lang="en-US" sz="2400" i="1" dirty="0"/>
                    </a:p>
                  </a:txBody>
                  <a:tcPr/>
                </a:tc>
                <a:tc>
                  <a:txBody>
                    <a:bodyPr/>
                    <a:lstStyle/>
                    <a:p>
                      <a:pPr algn="ctr"/>
                      <a:r>
                        <a:rPr lang="cs-CZ" sz="2400" i="1" dirty="0" err="1" smtClean="0"/>
                        <a:t>iC</a:t>
                      </a:r>
                      <a:endParaRPr lang="en-US" sz="2400" i="1" dirty="0"/>
                    </a:p>
                  </a:txBody>
                  <a:tcPr/>
                </a:tc>
                <a:tc>
                  <a:txBody>
                    <a:bodyPr/>
                    <a:lstStyle/>
                    <a:p>
                      <a:pPr algn="ctr"/>
                      <a:r>
                        <a:rPr lang="cs-CZ" sz="2400" i="1" dirty="0" err="1" smtClean="0"/>
                        <a:t>ic</a:t>
                      </a:r>
                      <a:endParaRPr lang="en-US" sz="2400" i="1" dirty="0"/>
                    </a:p>
                  </a:txBody>
                  <a:tcPr/>
                </a:tc>
              </a:tr>
              <a:tr h="614267">
                <a:tc>
                  <a:txBody>
                    <a:bodyPr/>
                    <a:lstStyle/>
                    <a:p>
                      <a:r>
                        <a:rPr lang="cs-CZ" sz="2000" dirty="0" smtClean="0"/>
                        <a:t>Fenotypový štěpný poměr </a:t>
                      </a:r>
                      <a:r>
                        <a:rPr lang="cs-CZ" sz="2000" dirty="0" err="1" smtClean="0"/>
                        <a:t>F2</a:t>
                      </a:r>
                      <a:r>
                        <a:rPr lang="cs-CZ" sz="2000" dirty="0" smtClean="0"/>
                        <a:t> bez interakce</a:t>
                      </a:r>
                      <a:endParaRPr lang="en-US" sz="2000" dirty="0"/>
                    </a:p>
                  </a:txBody>
                  <a:tcPr/>
                </a:tc>
                <a:tc>
                  <a:txBody>
                    <a:bodyPr/>
                    <a:lstStyle/>
                    <a:p>
                      <a:pPr algn="ctr"/>
                      <a:r>
                        <a:rPr lang="cs-CZ" sz="2400" dirty="0" smtClean="0"/>
                        <a:t>9</a:t>
                      </a:r>
                      <a:endParaRPr lang="en-US" sz="2400" dirty="0"/>
                    </a:p>
                  </a:txBody>
                  <a:tcPr/>
                </a:tc>
                <a:tc>
                  <a:txBody>
                    <a:bodyPr/>
                    <a:lstStyle/>
                    <a:p>
                      <a:pPr algn="ctr"/>
                      <a:r>
                        <a:rPr lang="cs-CZ" sz="2400" dirty="0" smtClean="0"/>
                        <a:t>3</a:t>
                      </a:r>
                      <a:endParaRPr lang="en-US" sz="2400" dirty="0"/>
                    </a:p>
                  </a:txBody>
                  <a:tcPr/>
                </a:tc>
                <a:tc>
                  <a:txBody>
                    <a:bodyPr/>
                    <a:lstStyle/>
                    <a:p>
                      <a:pPr algn="ctr"/>
                      <a:r>
                        <a:rPr lang="cs-CZ" sz="2400" dirty="0" smtClean="0"/>
                        <a:t>3</a:t>
                      </a:r>
                      <a:endParaRPr lang="en-US" sz="2400" dirty="0"/>
                    </a:p>
                  </a:txBody>
                  <a:tcPr/>
                </a:tc>
                <a:tc>
                  <a:txBody>
                    <a:bodyPr/>
                    <a:lstStyle/>
                    <a:p>
                      <a:pPr algn="ctr"/>
                      <a:r>
                        <a:rPr lang="cs-CZ" sz="2400" dirty="0" smtClean="0"/>
                        <a:t>1</a:t>
                      </a:r>
                      <a:endParaRPr lang="en-US" sz="2400" dirty="0"/>
                    </a:p>
                  </a:txBody>
                  <a:tcPr/>
                </a:tc>
              </a:tr>
              <a:tr h="573089">
                <a:tc>
                  <a:txBody>
                    <a:bodyPr/>
                    <a:lstStyle/>
                    <a:p>
                      <a:r>
                        <a:rPr lang="cs-CZ" sz="2000" dirty="0" err="1" smtClean="0"/>
                        <a:t>F2</a:t>
                      </a:r>
                      <a:r>
                        <a:rPr lang="cs-CZ" sz="2000" dirty="0" smtClean="0"/>
                        <a:t> s interakcí</a:t>
                      </a:r>
                      <a:endParaRPr lang="en-US" sz="2000" dirty="0"/>
                    </a:p>
                  </a:txBody>
                  <a:tcPr/>
                </a:tc>
                <a:tc>
                  <a:txBody>
                    <a:bodyPr/>
                    <a:lstStyle/>
                    <a:p>
                      <a:pPr algn="ctr"/>
                      <a:r>
                        <a:rPr lang="cs-CZ" sz="2000" dirty="0" smtClean="0"/>
                        <a:t>bílá</a:t>
                      </a:r>
                      <a:endParaRPr lang="en-US" sz="2000" dirty="0"/>
                    </a:p>
                  </a:txBody>
                  <a:tcPr/>
                </a:tc>
                <a:tc>
                  <a:txBody>
                    <a:bodyPr/>
                    <a:lstStyle/>
                    <a:p>
                      <a:pPr algn="ctr"/>
                      <a:r>
                        <a:rPr lang="cs-CZ" sz="2000" dirty="0" smtClean="0"/>
                        <a:t>bílá</a:t>
                      </a:r>
                      <a:endParaRPr lang="en-US" sz="2000" dirty="0"/>
                    </a:p>
                  </a:txBody>
                  <a:tcPr/>
                </a:tc>
                <a:tc>
                  <a:txBody>
                    <a:bodyPr/>
                    <a:lstStyle/>
                    <a:p>
                      <a:pPr algn="ctr"/>
                      <a:r>
                        <a:rPr lang="cs-CZ" sz="2000" dirty="0" smtClean="0"/>
                        <a:t>rezavá</a:t>
                      </a:r>
                      <a:endParaRPr lang="en-US" sz="2000" dirty="0"/>
                    </a:p>
                  </a:txBody>
                  <a:tcPr/>
                </a:tc>
                <a:tc>
                  <a:txBody>
                    <a:bodyPr/>
                    <a:lstStyle/>
                    <a:p>
                      <a:pPr algn="ctr"/>
                      <a:r>
                        <a:rPr lang="cs-CZ" sz="2000" dirty="0" smtClean="0"/>
                        <a:t>bílá</a:t>
                      </a:r>
                      <a:endParaRPr lang="en-US" sz="2000" dirty="0"/>
                    </a:p>
                  </a:txBody>
                  <a:tcPr/>
                </a:tc>
              </a:tr>
              <a:tr h="573089">
                <a:tc>
                  <a:txBody>
                    <a:bodyPr/>
                    <a:lstStyle/>
                    <a:p>
                      <a:r>
                        <a:rPr lang="cs-CZ" sz="2000" b="1" dirty="0" smtClean="0">
                          <a:solidFill>
                            <a:srgbClr val="FF0000"/>
                          </a:solidFill>
                        </a:rPr>
                        <a:t>Výsledný poměr </a:t>
                      </a:r>
                      <a:r>
                        <a:rPr lang="cs-CZ" sz="2000" b="1" dirty="0" err="1" smtClean="0">
                          <a:solidFill>
                            <a:srgbClr val="FF0000"/>
                          </a:solidFill>
                        </a:rPr>
                        <a:t>F2</a:t>
                      </a:r>
                      <a:r>
                        <a:rPr lang="cs-CZ" sz="2000" b="1" dirty="0" smtClean="0">
                          <a:solidFill>
                            <a:srgbClr val="FF0000"/>
                          </a:solidFill>
                        </a:rPr>
                        <a:t> s interakcí</a:t>
                      </a:r>
                      <a:endParaRPr lang="en-US" sz="2000" b="1" dirty="0">
                        <a:solidFill>
                          <a:srgbClr val="FF0000"/>
                        </a:solidFill>
                      </a:endParaRPr>
                    </a:p>
                  </a:txBody>
                  <a:tcPr/>
                </a:tc>
                <a:tc gridSpan="2">
                  <a:txBody>
                    <a:bodyPr/>
                    <a:lstStyle/>
                    <a:p>
                      <a:pPr algn="ctr"/>
                      <a:r>
                        <a:rPr lang="cs-CZ" sz="2000" b="1" dirty="0" smtClean="0">
                          <a:solidFill>
                            <a:srgbClr val="FF0000"/>
                          </a:solidFill>
                        </a:rPr>
                        <a:t>13 bílých</a:t>
                      </a:r>
                      <a:endParaRPr lang="en-US" sz="2000" b="1" dirty="0">
                        <a:solidFill>
                          <a:srgbClr val="FF0000"/>
                        </a:solidFill>
                      </a:endParaRPr>
                    </a:p>
                  </a:txBody>
                  <a:tcPr/>
                </a:tc>
                <a:tc hMerge="1">
                  <a:txBody>
                    <a:bodyPr/>
                    <a:lstStyle/>
                    <a:p>
                      <a:pPr algn="ctr"/>
                      <a:endParaRPr lang="en-US" sz="2000" b="1" dirty="0">
                        <a:solidFill>
                          <a:srgbClr val="FF0000"/>
                        </a:solidFill>
                      </a:endParaRPr>
                    </a:p>
                  </a:txBody>
                  <a:tcPr/>
                </a:tc>
                <a:tc gridSpan="2">
                  <a:txBody>
                    <a:bodyPr/>
                    <a:lstStyle/>
                    <a:p>
                      <a:pPr algn="ctr"/>
                      <a:r>
                        <a:rPr lang="cs-CZ" sz="2000" b="1" dirty="0" smtClean="0">
                          <a:solidFill>
                            <a:srgbClr val="FF0000"/>
                          </a:solidFill>
                        </a:rPr>
                        <a:t>3 rezavé</a:t>
                      </a:r>
                      <a:endParaRPr lang="en-US" sz="2000" b="1" dirty="0">
                        <a:solidFill>
                          <a:srgbClr val="FF0000"/>
                        </a:solidFill>
                      </a:endParaRPr>
                    </a:p>
                  </a:txBody>
                  <a:tcPr/>
                </a:tc>
                <a:tc hMerge="1">
                  <a:txBody>
                    <a:bodyPr/>
                    <a:lstStyle/>
                    <a:p>
                      <a:pPr marL="0" algn="ctr" defTabSz="914400" rtl="0" eaLnBrk="1" latinLnBrk="0" hangingPunct="1"/>
                      <a:endParaRPr lang="en-US" sz="2000" b="1" kern="1200" dirty="0">
                        <a:solidFill>
                          <a:srgbClr val="FF0000"/>
                        </a:solidFill>
                        <a:latin typeface="+mn-lt"/>
                        <a:ea typeface="+mn-ea"/>
                        <a:cs typeface="+mn-cs"/>
                      </a:endParaRPr>
                    </a:p>
                  </a:txBody>
                  <a:tcPr/>
                </a:tc>
              </a:tr>
            </a:tbl>
          </a:graphicData>
        </a:graphic>
      </p:graphicFrame>
    </p:spTree>
    <p:extLst>
      <p:ext uri="{BB962C8B-B14F-4D97-AF65-F5344CB8AC3E}">
        <p14:creationId xmlns:p14="http://schemas.microsoft.com/office/powerpoint/2010/main" val="1983484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19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19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ázek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6770" y="1087054"/>
            <a:ext cx="4695799" cy="2352481"/>
          </a:xfrm>
          <a:prstGeom prst="rect">
            <a:avLst/>
          </a:prstGeom>
        </p:spPr>
      </p:pic>
      <p:pic>
        <p:nvPicPr>
          <p:cNvPr id="8" name="Obráze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56770" y="3921524"/>
            <a:ext cx="4713171" cy="2443952"/>
          </a:xfrm>
          <a:prstGeom prst="rect">
            <a:avLst/>
          </a:prstGeom>
        </p:spPr>
      </p:pic>
      <p:sp>
        <p:nvSpPr>
          <p:cNvPr id="2" name="Nadpis 1"/>
          <p:cNvSpPr>
            <a:spLocks noGrp="1"/>
          </p:cNvSpPr>
          <p:nvPr>
            <p:ph type="title"/>
          </p:nvPr>
        </p:nvSpPr>
        <p:spPr>
          <a:xfrm>
            <a:off x="458519" y="-80010"/>
            <a:ext cx="7886700" cy="1325563"/>
          </a:xfrm>
        </p:spPr>
        <p:txBody>
          <a:bodyPr>
            <a:normAutofit/>
          </a:bodyPr>
          <a:lstStyle/>
          <a:p>
            <a:pPr algn="ctr"/>
            <a:r>
              <a:rPr lang="cs-CZ" sz="4000" dirty="0">
                <a:solidFill>
                  <a:srgbClr val="C00000"/>
                </a:solidFill>
              </a:rPr>
              <a:t>Inhibice</a:t>
            </a:r>
            <a:endParaRPr lang="en-US" sz="4000" dirty="0">
              <a:solidFill>
                <a:srgbClr val="C00000"/>
              </a:solidFill>
            </a:endParaRPr>
          </a:p>
        </p:txBody>
      </p:sp>
      <p:pic>
        <p:nvPicPr>
          <p:cNvPr id="8194" name="Picture 2" descr="Image result for hen ginger whit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69254" y="1944525"/>
            <a:ext cx="1720216" cy="1373763"/>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Image result for hen whit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6329362" y="5270500"/>
            <a:ext cx="1211308" cy="1260863"/>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7770488" y="5116594"/>
            <a:ext cx="684803" cy="1200329"/>
          </a:xfrm>
          <a:prstGeom prst="rect">
            <a:avLst/>
          </a:prstGeom>
          <a:noFill/>
        </p:spPr>
        <p:txBody>
          <a:bodyPr wrap="none" rtlCol="0">
            <a:spAutoFit/>
          </a:bodyPr>
          <a:lstStyle/>
          <a:p>
            <a:r>
              <a:rPr lang="cs-CZ" sz="2400" i="1" dirty="0" smtClean="0"/>
              <a:t>I- C-</a:t>
            </a:r>
          </a:p>
          <a:p>
            <a:r>
              <a:rPr lang="cs-CZ" sz="2400" i="1" dirty="0" smtClean="0"/>
              <a:t>I- </a:t>
            </a:r>
            <a:r>
              <a:rPr lang="cs-CZ" sz="2400" i="1" dirty="0" err="1" smtClean="0"/>
              <a:t>cc</a:t>
            </a:r>
            <a:endParaRPr lang="cs-CZ" sz="2400" i="1" dirty="0" smtClean="0"/>
          </a:p>
          <a:p>
            <a:r>
              <a:rPr lang="cs-CZ" sz="2400" i="1" dirty="0" err="1" smtClean="0"/>
              <a:t>ii</a:t>
            </a:r>
            <a:r>
              <a:rPr lang="cs-CZ" sz="2400" i="1" dirty="0" smtClean="0"/>
              <a:t> </a:t>
            </a:r>
            <a:r>
              <a:rPr lang="cs-CZ" sz="2400" i="1" dirty="0" err="1" smtClean="0"/>
              <a:t>cc</a:t>
            </a:r>
            <a:endParaRPr lang="en-US" sz="2400" i="1" dirty="0" smtClean="0"/>
          </a:p>
        </p:txBody>
      </p:sp>
      <p:sp>
        <p:nvSpPr>
          <p:cNvPr id="11" name="TextovéPole 10"/>
          <p:cNvSpPr txBox="1"/>
          <p:nvPr/>
        </p:nvSpPr>
        <p:spPr>
          <a:xfrm>
            <a:off x="7114539" y="2631406"/>
            <a:ext cx="655949" cy="461665"/>
          </a:xfrm>
          <a:prstGeom prst="rect">
            <a:avLst/>
          </a:prstGeom>
          <a:noFill/>
        </p:spPr>
        <p:txBody>
          <a:bodyPr wrap="none" rtlCol="0">
            <a:spAutoFit/>
          </a:bodyPr>
          <a:lstStyle/>
          <a:p>
            <a:r>
              <a:rPr lang="cs-CZ" sz="2400" i="1" dirty="0" err="1" smtClean="0"/>
              <a:t>ii</a:t>
            </a:r>
            <a:r>
              <a:rPr lang="cs-CZ" sz="2400" i="1" dirty="0" smtClean="0"/>
              <a:t> C-</a:t>
            </a:r>
            <a:endParaRPr lang="en-US" sz="2400" i="1" dirty="0" smtClean="0"/>
          </a:p>
        </p:txBody>
      </p:sp>
    </p:spTree>
    <p:extLst>
      <p:ext uri="{BB962C8B-B14F-4D97-AF65-F5344CB8AC3E}">
        <p14:creationId xmlns:p14="http://schemas.microsoft.com/office/powerpoint/2010/main" val="3584031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19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62747" y="93277"/>
            <a:ext cx="7886700" cy="1325563"/>
          </a:xfrm>
        </p:spPr>
        <p:txBody>
          <a:bodyPr>
            <a:normAutofit/>
          </a:bodyPr>
          <a:lstStyle/>
          <a:p>
            <a:pPr algn="ctr"/>
            <a:r>
              <a:rPr lang="cs-CZ" sz="4000" dirty="0">
                <a:solidFill>
                  <a:srgbClr val="C00000"/>
                </a:solidFill>
              </a:rPr>
              <a:t>Rozdíl mezi dominantní </a:t>
            </a:r>
            <a:r>
              <a:rPr lang="cs-CZ" sz="4000" dirty="0" err="1">
                <a:solidFill>
                  <a:srgbClr val="C00000"/>
                </a:solidFill>
              </a:rPr>
              <a:t>epistází</a:t>
            </a:r>
            <a:r>
              <a:rPr lang="cs-CZ" sz="4000" dirty="0">
                <a:solidFill>
                  <a:srgbClr val="C00000"/>
                </a:solidFill>
              </a:rPr>
              <a:t> a inhibicí</a:t>
            </a:r>
          </a:p>
        </p:txBody>
      </p:sp>
      <p:graphicFrame>
        <p:nvGraphicFramePr>
          <p:cNvPr id="3" name="Tabulka 2"/>
          <p:cNvGraphicFramePr>
            <a:graphicFrameLocks noGrp="1"/>
          </p:cNvGraphicFramePr>
          <p:nvPr>
            <p:extLst>
              <p:ext uri="{D42A27DB-BD31-4B8C-83A1-F6EECF244321}">
                <p14:modId xmlns:p14="http://schemas.microsoft.com/office/powerpoint/2010/main" val="2347988273"/>
              </p:ext>
            </p:extLst>
          </p:nvPr>
        </p:nvGraphicFramePr>
        <p:xfrm>
          <a:off x="271304" y="4223147"/>
          <a:ext cx="8673545" cy="2304418"/>
        </p:xfrm>
        <a:graphic>
          <a:graphicData uri="http://schemas.openxmlformats.org/drawingml/2006/table">
            <a:tbl>
              <a:tblPr firstRow="1" bandRow="1">
                <a:tableStyleId>{5940675A-B579-460E-94D1-54222C63F5DA}</a:tableStyleId>
              </a:tblPr>
              <a:tblGrid>
                <a:gridCol w="3535886"/>
                <a:gridCol w="1233449"/>
                <a:gridCol w="1162966"/>
                <a:gridCol w="1303932"/>
                <a:gridCol w="1437312"/>
              </a:tblGrid>
              <a:tr h="347195">
                <a:tc>
                  <a:txBody>
                    <a:bodyPr/>
                    <a:lstStyle/>
                    <a:p>
                      <a:r>
                        <a:rPr lang="cs-CZ" sz="2000" dirty="0" smtClean="0"/>
                        <a:t>Fenotypové třídy </a:t>
                      </a:r>
                      <a:r>
                        <a:rPr lang="cs-CZ" sz="2000" dirty="0" err="1" smtClean="0"/>
                        <a:t>F2</a:t>
                      </a:r>
                      <a:endParaRPr lang="en-US" sz="2000" dirty="0"/>
                    </a:p>
                  </a:txBody>
                  <a:tcPr/>
                </a:tc>
                <a:tc>
                  <a:txBody>
                    <a:bodyPr/>
                    <a:lstStyle/>
                    <a:p>
                      <a:pPr algn="ctr"/>
                      <a:r>
                        <a:rPr lang="cs-CZ" sz="2400" i="1" dirty="0" err="1" smtClean="0"/>
                        <a:t>WY</a:t>
                      </a:r>
                      <a:endParaRPr lang="en-US" sz="2400" i="1" dirty="0"/>
                    </a:p>
                  </a:txBody>
                  <a:tcPr/>
                </a:tc>
                <a:tc>
                  <a:txBody>
                    <a:bodyPr/>
                    <a:lstStyle/>
                    <a:p>
                      <a:pPr algn="ctr"/>
                      <a:r>
                        <a:rPr lang="cs-CZ" sz="2400" i="1" dirty="0" err="1" smtClean="0"/>
                        <a:t>Wy</a:t>
                      </a:r>
                      <a:endParaRPr lang="en-US" sz="2400" i="1" dirty="0"/>
                    </a:p>
                  </a:txBody>
                  <a:tcPr/>
                </a:tc>
                <a:tc>
                  <a:txBody>
                    <a:bodyPr/>
                    <a:lstStyle/>
                    <a:p>
                      <a:pPr algn="ctr"/>
                      <a:r>
                        <a:rPr lang="cs-CZ" sz="2400" i="1" dirty="0" err="1" smtClean="0"/>
                        <a:t>wY</a:t>
                      </a:r>
                      <a:endParaRPr lang="en-US" sz="2400" i="1" dirty="0"/>
                    </a:p>
                  </a:txBody>
                  <a:tcPr/>
                </a:tc>
                <a:tc>
                  <a:txBody>
                    <a:bodyPr/>
                    <a:lstStyle/>
                    <a:p>
                      <a:pPr algn="ctr"/>
                      <a:r>
                        <a:rPr lang="cs-CZ" sz="2400" i="1" dirty="0" err="1" smtClean="0"/>
                        <a:t>wy</a:t>
                      </a:r>
                      <a:endParaRPr lang="en-US" sz="2400" i="1" dirty="0"/>
                    </a:p>
                  </a:txBody>
                  <a:tcPr/>
                </a:tc>
              </a:tr>
              <a:tr h="614267">
                <a:tc>
                  <a:txBody>
                    <a:bodyPr/>
                    <a:lstStyle/>
                    <a:p>
                      <a:r>
                        <a:rPr lang="cs-CZ" sz="2000" dirty="0" smtClean="0"/>
                        <a:t>Fenotypový štěpný poměr </a:t>
                      </a:r>
                      <a:r>
                        <a:rPr lang="cs-CZ" sz="2000" dirty="0" err="1" smtClean="0"/>
                        <a:t>F2</a:t>
                      </a:r>
                      <a:r>
                        <a:rPr lang="cs-CZ" sz="2000" dirty="0" smtClean="0"/>
                        <a:t> bez interakce</a:t>
                      </a:r>
                      <a:endParaRPr lang="en-US" sz="2000" dirty="0"/>
                    </a:p>
                  </a:txBody>
                  <a:tcPr/>
                </a:tc>
                <a:tc>
                  <a:txBody>
                    <a:bodyPr/>
                    <a:lstStyle/>
                    <a:p>
                      <a:pPr algn="ctr"/>
                      <a:r>
                        <a:rPr lang="cs-CZ" sz="2400" dirty="0" smtClean="0"/>
                        <a:t>9</a:t>
                      </a:r>
                      <a:endParaRPr lang="en-US" sz="2400" dirty="0"/>
                    </a:p>
                  </a:txBody>
                  <a:tcPr/>
                </a:tc>
                <a:tc>
                  <a:txBody>
                    <a:bodyPr/>
                    <a:lstStyle/>
                    <a:p>
                      <a:pPr algn="ctr"/>
                      <a:r>
                        <a:rPr lang="cs-CZ" sz="2400" dirty="0" smtClean="0"/>
                        <a:t>3</a:t>
                      </a:r>
                      <a:endParaRPr lang="en-US" sz="2400" dirty="0"/>
                    </a:p>
                  </a:txBody>
                  <a:tcPr/>
                </a:tc>
                <a:tc>
                  <a:txBody>
                    <a:bodyPr/>
                    <a:lstStyle/>
                    <a:p>
                      <a:pPr algn="ctr"/>
                      <a:r>
                        <a:rPr lang="cs-CZ" sz="2400" dirty="0" smtClean="0"/>
                        <a:t>3</a:t>
                      </a:r>
                      <a:endParaRPr lang="en-US" sz="2400" dirty="0"/>
                    </a:p>
                  </a:txBody>
                  <a:tcPr/>
                </a:tc>
                <a:tc>
                  <a:txBody>
                    <a:bodyPr/>
                    <a:lstStyle/>
                    <a:p>
                      <a:pPr algn="ctr"/>
                      <a:r>
                        <a:rPr lang="cs-CZ" sz="2400" dirty="0" smtClean="0"/>
                        <a:t>1</a:t>
                      </a:r>
                      <a:endParaRPr lang="en-US" sz="2400" dirty="0"/>
                    </a:p>
                  </a:txBody>
                  <a:tcPr/>
                </a:tc>
              </a:tr>
              <a:tr h="573089">
                <a:tc>
                  <a:txBody>
                    <a:bodyPr/>
                    <a:lstStyle/>
                    <a:p>
                      <a:r>
                        <a:rPr lang="cs-CZ" sz="2000" dirty="0" err="1" smtClean="0"/>
                        <a:t>F2</a:t>
                      </a:r>
                      <a:r>
                        <a:rPr lang="cs-CZ" sz="2000" dirty="0" smtClean="0"/>
                        <a:t> s interakcí</a:t>
                      </a:r>
                      <a:endParaRPr lang="en-US" sz="2000" dirty="0"/>
                    </a:p>
                  </a:txBody>
                  <a:tcPr/>
                </a:tc>
                <a:tc>
                  <a:txBody>
                    <a:bodyPr/>
                    <a:lstStyle/>
                    <a:p>
                      <a:pPr algn="ctr"/>
                      <a:r>
                        <a:rPr lang="cs-CZ" sz="2000" dirty="0" smtClean="0"/>
                        <a:t>bílý</a:t>
                      </a:r>
                      <a:endParaRPr lang="en-US" sz="2000" dirty="0"/>
                    </a:p>
                  </a:txBody>
                  <a:tcPr/>
                </a:tc>
                <a:tc>
                  <a:txBody>
                    <a:bodyPr/>
                    <a:lstStyle/>
                    <a:p>
                      <a:pPr algn="ctr"/>
                      <a:r>
                        <a:rPr lang="cs-CZ" sz="2000" dirty="0" smtClean="0"/>
                        <a:t>bílý</a:t>
                      </a:r>
                      <a:endParaRPr lang="en-US" sz="2000" dirty="0"/>
                    </a:p>
                  </a:txBody>
                  <a:tcPr/>
                </a:tc>
                <a:tc>
                  <a:txBody>
                    <a:bodyPr/>
                    <a:lstStyle/>
                    <a:p>
                      <a:pPr algn="ctr"/>
                      <a:r>
                        <a:rPr lang="cs-CZ" sz="2000" dirty="0" smtClean="0"/>
                        <a:t>žlutý</a:t>
                      </a:r>
                      <a:endParaRPr lang="en-US" sz="2000" dirty="0"/>
                    </a:p>
                  </a:txBody>
                  <a:tcPr/>
                </a:tc>
                <a:tc>
                  <a:txBody>
                    <a:bodyPr/>
                    <a:lstStyle/>
                    <a:p>
                      <a:pPr algn="ctr"/>
                      <a:r>
                        <a:rPr lang="cs-CZ" sz="2000" dirty="0" smtClean="0"/>
                        <a:t>zelený</a:t>
                      </a:r>
                      <a:endParaRPr lang="en-US" sz="2000" dirty="0"/>
                    </a:p>
                  </a:txBody>
                  <a:tcPr/>
                </a:tc>
              </a:tr>
              <a:tr h="573089">
                <a:tc>
                  <a:txBody>
                    <a:bodyPr/>
                    <a:lstStyle/>
                    <a:p>
                      <a:r>
                        <a:rPr lang="cs-CZ" sz="2000" b="1" dirty="0" smtClean="0">
                          <a:solidFill>
                            <a:srgbClr val="FF0000"/>
                          </a:solidFill>
                        </a:rPr>
                        <a:t>Výsledný poměr </a:t>
                      </a:r>
                      <a:r>
                        <a:rPr lang="cs-CZ" sz="2000" b="1" dirty="0" err="1" smtClean="0">
                          <a:solidFill>
                            <a:srgbClr val="FF0000"/>
                          </a:solidFill>
                        </a:rPr>
                        <a:t>F2</a:t>
                      </a:r>
                      <a:r>
                        <a:rPr lang="cs-CZ" sz="2000" b="1" dirty="0" smtClean="0">
                          <a:solidFill>
                            <a:srgbClr val="FF0000"/>
                          </a:solidFill>
                        </a:rPr>
                        <a:t> s interakcí</a:t>
                      </a:r>
                      <a:endParaRPr lang="en-US" sz="2000" b="1" dirty="0">
                        <a:solidFill>
                          <a:srgbClr val="FF0000"/>
                        </a:solidFill>
                      </a:endParaRPr>
                    </a:p>
                  </a:txBody>
                  <a:tcPr/>
                </a:tc>
                <a:tc gridSpan="2">
                  <a:txBody>
                    <a:bodyPr/>
                    <a:lstStyle/>
                    <a:p>
                      <a:pPr algn="ctr"/>
                      <a:r>
                        <a:rPr lang="cs-CZ" sz="2000" b="1" dirty="0" smtClean="0">
                          <a:solidFill>
                            <a:srgbClr val="FF0000"/>
                          </a:solidFill>
                        </a:rPr>
                        <a:t>12 bílých</a:t>
                      </a:r>
                      <a:endParaRPr lang="en-US" sz="2000" b="1" dirty="0">
                        <a:solidFill>
                          <a:srgbClr val="FF0000"/>
                        </a:solidFill>
                      </a:endParaRPr>
                    </a:p>
                  </a:txBody>
                  <a:tcPr/>
                </a:tc>
                <a:tc hMerge="1">
                  <a:txBody>
                    <a:bodyPr/>
                    <a:lstStyle/>
                    <a:p>
                      <a:pPr algn="ctr"/>
                      <a:endParaRPr lang="en-US" sz="2000" b="1" dirty="0">
                        <a:solidFill>
                          <a:srgbClr val="FF0000"/>
                        </a:solidFill>
                      </a:endParaRPr>
                    </a:p>
                  </a:txBody>
                  <a:tcPr/>
                </a:tc>
                <a:tc>
                  <a:txBody>
                    <a:bodyPr/>
                    <a:lstStyle/>
                    <a:p>
                      <a:pPr algn="ctr"/>
                      <a:r>
                        <a:rPr lang="cs-CZ" sz="2000" b="1" dirty="0" smtClean="0">
                          <a:solidFill>
                            <a:srgbClr val="FF0000"/>
                          </a:solidFill>
                        </a:rPr>
                        <a:t>3 žluté</a:t>
                      </a:r>
                      <a:endParaRPr lang="en-US" sz="2000" b="1" dirty="0">
                        <a:solidFill>
                          <a:srgbClr val="FF0000"/>
                        </a:solidFill>
                      </a:endParaRPr>
                    </a:p>
                  </a:txBody>
                  <a:tcPr/>
                </a:tc>
                <a:tc>
                  <a:txBody>
                    <a:bodyPr/>
                    <a:lstStyle/>
                    <a:p>
                      <a:pPr marL="0" algn="ctr" defTabSz="914400" rtl="0" eaLnBrk="1" latinLnBrk="0" hangingPunct="1"/>
                      <a:r>
                        <a:rPr lang="cs-CZ" sz="2000" b="1" kern="1200" dirty="0" smtClean="0">
                          <a:solidFill>
                            <a:srgbClr val="FF0000"/>
                          </a:solidFill>
                          <a:latin typeface="+mn-lt"/>
                          <a:ea typeface="+mn-ea"/>
                          <a:cs typeface="+mn-cs"/>
                        </a:rPr>
                        <a:t>1 zelený</a:t>
                      </a:r>
                      <a:endParaRPr lang="en-US" sz="2000" b="1" kern="1200" dirty="0">
                        <a:solidFill>
                          <a:srgbClr val="FF0000"/>
                        </a:solidFill>
                        <a:latin typeface="+mn-lt"/>
                        <a:ea typeface="+mn-ea"/>
                        <a:cs typeface="+mn-cs"/>
                      </a:endParaRPr>
                    </a:p>
                  </a:txBody>
                  <a:tcPr/>
                </a:tc>
              </a:tr>
            </a:tbl>
          </a:graphicData>
        </a:graphic>
      </p:graphicFrame>
      <p:pic>
        <p:nvPicPr>
          <p:cNvPr id="5" name="Picture 18" descr="Los Angeles Salad Green Summer Squas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94699" y="3185942"/>
            <a:ext cx="1350150" cy="953776"/>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404941" y="1514713"/>
            <a:ext cx="6037048" cy="2092881"/>
          </a:xfrm>
          <a:prstGeom prst="rect">
            <a:avLst/>
          </a:prstGeom>
          <a:noFill/>
        </p:spPr>
        <p:txBody>
          <a:bodyPr wrap="square" rtlCol="0">
            <a:spAutoFit/>
          </a:bodyPr>
          <a:lstStyle/>
          <a:p>
            <a:pPr marL="285750" indent="-285750">
              <a:spcBef>
                <a:spcPts val="1200"/>
              </a:spcBef>
              <a:buFont typeface="Arial" panose="020B0604020202020204" pitchFamily="34" charset="0"/>
              <a:buChar char="•"/>
            </a:pPr>
            <a:r>
              <a:rPr lang="cs-CZ" sz="2200" dirty="0" smtClean="0"/>
              <a:t>Alely </a:t>
            </a:r>
            <a:r>
              <a:rPr lang="cs-CZ" sz="2200" dirty="0" err="1" smtClean="0"/>
              <a:t>epistatického</a:t>
            </a:r>
            <a:r>
              <a:rPr lang="cs-CZ" sz="2200" dirty="0" smtClean="0"/>
              <a:t> genu mají vlastní fenotypový projev.</a:t>
            </a:r>
          </a:p>
          <a:p>
            <a:pPr marL="285750" indent="-285750">
              <a:spcBef>
                <a:spcPts val="1200"/>
              </a:spcBef>
              <a:buFont typeface="Arial" panose="020B0604020202020204" pitchFamily="34" charset="0"/>
              <a:buChar char="•"/>
            </a:pPr>
            <a:r>
              <a:rPr lang="cs-CZ" sz="2200" dirty="0" smtClean="0"/>
              <a:t>U inhibice  alely inhibujícího genu samy nic nedělají.</a:t>
            </a:r>
          </a:p>
          <a:p>
            <a:pPr marL="285750" indent="-285750">
              <a:spcBef>
                <a:spcPts val="1200"/>
              </a:spcBef>
              <a:buFont typeface="Arial" panose="020B0604020202020204" pitchFamily="34" charset="0"/>
              <a:buChar char="•"/>
            </a:pPr>
            <a:endParaRPr lang="cs-CZ" sz="2200" dirty="0"/>
          </a:p>
        </p:txBody>
      </p:sp>
      <p:pic>
        <p:nvPicPr>
          <p:cNvPr id="8" name="Picture 16" descr="Image result for summer squash yello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95127" y="3140121"/>
            <a:ext cx="1283885" cy="96291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0" descr="Image result for summer squash whit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08076" y="3395690"/>
            <a:ext cx="970441" cy="646961"/>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p:cNvSpPr txBox="1"/>
          <p:nvPr/>
        </p:nvSpPr>
        <p:spPr>
          <a:xfrm>
            <a:off x="6815359" y="2201057"/>
            <a:ext cx="2560525" cy="1200329"/>
          </a:xfrm>
          <a:prstGeom prst="rect">
            <a:avLst/>
          </a:prstGeom>
          <a:noFill/>
        </p:spPr>
        <p:txBody>
          <a:bodyPr wrap="square" rtlCol="0">
            <a:spAutoFit/>
          </a:bodyPr>
          <a:lstStyle/>
          <a:p>
            <a:r>
              <a:rPr lang="cs-CZ" dirty="0"/>
              <a:t>Alela </a:t>
            </a:r>
            <a:r>
              <a:rPr lang="cs-CZ" i="1" dirty="0"/>
              <a:t>w </a:t>
            </a:r>
            <a:r>
              <a:rPr lang="cs-CZ" dirty="0"/>
              <a:t>dělá zelený prekurzor </a:t>
            </a:r>
            <a:r>
              <a:rPr lang="cs-CZ" dirty="0">
                <a:sym typeface="Wingdings" panose="05000000000000000000" pitchFamily="2" charset="2"/>
              </a:rPr>
              <a:t></a:t>
            </a:r>
            <a:r>
              <a:rPr lang="en-US" dirty="0">
                <a:sym typeface="Wingdings" panose="05000000000000000000" pitchFamily="2" charset="2"/>
              </a:rPr>
              <a:t> </a:t>
            </a:r>
            <a:r>
              <a:rPr lang="cs-CZ" dirty="0">
                <a:sym typeface="Wingdings" panose="05000000000000000000" pitchFamily="2" charset="2"/>
              </a:rPr>
              <a:t>má fenotypový projev.</a:t>
            </a:r>
            <a:r>
              <a:rPr lang="cs-CZ" dirty="0"/>
              <a:t> </a:t>
            </a:r>
          </a:p>
          <a:p>
            <a:endParaRPr lang="cs-CZ" dirty="0"/>
          </a:p>
        </p:txBody>
      </p:sp>
    </p:spTree>
    <p:extLst>
      <p:ext uri="{BB962C8B-B14F-4D97-AF65-F5344CB8AC3E}">
        <p14:creationId xmlns:p14="http://schemas.microsoft.com/office/powerpoint/2010/main" val="3288747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4544" y="83772"/>
            <a:ext cx="7886700" cy="1325563"/>
          </a:xfrm>
        </p:spPr>
        <p:txBody>
          <a:bodyPr>
            <a:normAutofit/>
          </a:bodyPr>
          <a:lstStyle/>
          <a:p>
            <a:pPr algn="ctr"/>
            <a:r>
              <a:rPr lang="cs-CZ" sz="4000" dirty="0">
                <a:solidFill>
                  <a:srgbClr val="C00000"/>
                </a:solidFill>
              </a:rPr>
              <a:t>Komplementarita</a:t>
            </a:r>
            <a:endParaRPr lang="en-US" sz="4000" dirty="0">
              <a:solidFill>
                <a:srgbClr val="C00000"/>
              </a:solidFill>
            </a:endParaRPr>
          </a:p>
        </p:txBody>
      </p:sp>
      <p:sp>
        <p:nvSpPr>
          <p:cNvPr id="4" name="TextovéPole 3"/>
          <p:cNvSpPr txBox="1"/>
          <p:nvPr/>
        </p:nvSpPr>
        <p:spPr>
          <a:xfrm>
            <a:off x="462224" y="1084980"/>
            <a:ext cx="7887956" cy="769441"/>
          </a:xfrm>
          <a:prstGeom prst="rect">
            <a:avLst/>
          </a:prstGeom>
          <a:noFill/>
        </p:spPr>
        <p:txBody>
          <a:bodyPr wrap="square" rtlCol="0">
            <a:spAutoFit/>
          </a:bodyPr>
          <a:lstStyle/>
          <a:p>
            <a:r>
              <a:rPr lang="cs-CZ" sz="2200" b="1" dirty="0" smtClean="0"/>
              <a:t>Dominantní alely obou genů jsou potřeba pro projev znaku (doplňují se).</a:t>
            </a:r>
            <a:endParaRPr lang="en-US" sz="2200" b="1" dirty="0" smtClean="0"/>
          </a:p>
        </p:txBody>
      </p:sp>
      <p:sp>
        <p:nvSpPr>
          <p:cNvPr id="5" name="TextovéPole 4"/>
          <p:cNvSpPr txBox="1"/>
          <p:nvPr/>
        </p:nvSpPr>
        <p:spPr>
          <a:xfrm>
            <a:off x="462224" y="1928279"/>
            <a:ext cx="8048730" cy="1323439"/>
          </a:xfrm>
          <a:prstGeom prst="rect">
            <a:avLst/>
          </a:prstGeom>
          <a:noFill/>
        </p:spPr>
        <p:txBody>
          <a:bodyPr wrap="square" rtlCol="0">
            <a:spAutoFit/>
          </a:bodyPr>
          <a:lstStyle/>
          <a:p>
            <a:r>
              <a:rPr lang="cs-CZ" sz="2000" dirty="0" smtClean="0"/>
              <a:t>Př.: Barva květu u hrachoru vonného</a:t>
            </a:r>
          </a:p>
          <a:p>
            <a:r>
              <a:rPr lang="cs-CZ" sz="2000" dirty="0" smtClean="0"/>
              <a:t>Geny </a:t>
            </a:r>
            <a:r>
              <a:rPr lang="cs-CZ" sz="2000" i="1" dirty="0" smtClean="0"/>
              <a:t>C</a:t>
            </a:r>
            <a:r>
              <a:rPr lang="cs-CZ" sz="2000" dirty="0" smtClean="0"/>
              <a:t> a </a:t>
            </a:r>
            <a:r>
              <a:rPr lang="cs-CZ" sz="2000" i="1" dirty="0" smtClean="0"/>
              <a:t>P </a:t>
            </a:r>
            <a:r>
              <a:rPr lang="cs-CZ" sz="2000" dirty="0" smtClean="0"/>
              <a:t>kódují enzymy pro syntézu fialových antokyanů. </a:t>
            </a:r>
          </a:p>
          <a:p>
            <a:r>
              <a:rPr lang="cs-CZ" sz="2000" dirty="0" smtClean="0"/>
              <a:t>Pokud chybí dominantní alela v některém z genů, pigment nevzniká </a:t>
            </a:r>
            <a:r>
              <a:rPr lang="cs-CZ" sz="2000" dirty="0" smtClean="0">
                <a:sym typeface="Wingdings" panose="05000000000000000000" pitchFamily="2" charset="2"/>
              </a:rPr>
              <a:t></a:t>
            </a:r>
            <a:r>
              <a:rPr lang="en-US" sz="2000" dirty="0" smtClean="0">
                <a:sym typeface="Wingdings" panose="05000000000000000000" pitchFamily="2" charset="2"/>
              </a:rPr>
              <a:t> </a:t>
            </a:r>
            <a:r>
              <a:rPr lang="cs-CZ" sz="2000" dirty="0" smtClean="0"/>
              <a:t>květ je bílý</a:t>
            </a:r>
            <a:endParaRPr lang="en-US" sz="2000" dirty="0" smtClean="0"/>
          </a:p>
        </p:txBody>
      </p:sp>
      <p:pic>
        <p:nvPicPr>
          <p:cNvPr id="8194" name="Picture 2" descr="Image result for Lathyrus odoratus purple and white sweet pe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19795" y="4796190"/>
            <a:ext cx="1499549" cy="117895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www.edenbrothers.com/store/media/Flowers/Hemzaden-2015/sweet%20pea%20Spencer%20Swan%20Lake%20%282%2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16885" y="5662897"/>
            <a:ext cx="1382975" cy="1052171"/>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56393" y="3219455"/>
            <a:ext cx="5503960" cy="2336130"/>
          </a:xfrm>
          <a:prstGeom prst="rect">
            <a:avLst/>
          </a:prstGeom>
        </p:spPr>
      </p:pic>
    </p:spTree>
    <p:extLst>
      <p:ext uri="{BB962C8B-B14F-4D97-AF65-F5344CB8AC3E}">
        <p14:creationId xmlns:p14="http://schemas.microsoft.com/office/powerpoint/2010/main" val="3557573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9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19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4544" y="83772"/>
            <a:ext cx="7886700" cy="1325563"/>
          </a:xfrm>
        </p:spPr>
        <p:txBody>
          <a:bodyPr>
            <a:normAutofit/>
          </a:bodyPr>
          <a:lstStyle/>
          <a:p>
            <a:pPr algn="ctr"/>
            <a:r>
              <a:rPr lang="cs-CZ" sz="4000" dirty="0">
                <a:solidFill>
                  <a:srgbClr val="C00000"/>
                </a:solidFill>
              </a:rPr>
              <a:t>Komplementarita</a:t>
            </a:r>
            <a:endParaRPr lang="en-US" sz="4000" dirty="0">
              <a:solidFill>
                <a:srgbClr val="C00000"/>
              </a:solidFill>
            </a:endParaRPr>
          </a:p>
        </p:txBody>
      </p:sp>
      <p:sp>
        <p:nvSpPr>
          <p:cNvPr id="4" name="TextovéPole 3"/>
          <p:cNvSpPr txBox="1"/>
          <p:nvPr/>
        </p:nvSpPr>
        <p:spPr>
          <a:xfrm>
            <a:off x="462224" y="1084980"/>
            <a:ext cx="7887956" cy="769441"/>
          </a:xfrm>
          <a:prstGeom prst="rect">
            <a:avLst/>
          </a:prstGeom>
          <a:noFill/>
        </p:spPr>
        <p:txBody>
          <a:bodyPr wrap="square" rtlCol="0">
            <a:spAutoFit/>
          </a:bodyPr>
          <a:lstStyle/>
          <a:p>
            <a:r>
              <a:rPr lang="cs-CZ" sz="2200" dirty="0" smtClean="0"/>
              <a:t>Dominantní alely obou genů jsou potřeba pro projev znaku (doplňují se).</a:t>
            </a:r>
            <a:endParaRPr lang="en-US" sz="2200" dirty="0" smtClean="0"/>
          </a:p>
        </p:txBody>
      </p:sp>
      <p:pic>
        <p:nvPicPr>
          <p:cNvPr id="8194" name="Picture 2" descr="Image result for Lathyrus odoratus purple and white sweet pe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55755" y="1854421"/>
            <a:ext cx="1398485" cy="1099498"/>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www.edenbrothers.com/store/media/Flowers/Hemzaden-2015/sweet%20pea%20Spencer%20Swan%20Lake%20%282%2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10771" y="1867166"/>
            <a:ext cx="1428429" cy="1086753"/>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6254807" y="2879321"/>
            <a:ext cx="718466" cy="430887"/>
          </a:xfrm>
          <a:prstGeom prst="rect">
            <a:avLst/>
          </a:prstGeom>
          <a:noFill/>
        </p:spPr>
        <p:txBody>
          <a:bodyPr wrap="none" rtlCol="0">
            <a:spAutoFit/>
          </a:bodyPr>
          <a:lstStyle/>
          <a:p>
            <a:r>
              <a:rPr lang="cs-CZ" sz="2200" i="1" dirty="0" smtClean="0"/>
              <a:t>C- P-</a:t>
            </a:r>
            <a:endParaRPr lang="en-US" sz="2200" i="1" dirty="0" smtClean="0"/>
          </a:p>
        </p:txBody>
      </p:sp>
      <p:sp>
        <p:nvSpPr>
          <p:cNvPr id="7" name="TextovéPole 6"/>
          <p:cNvSpPr txBox="1"/>
          <p:nvPr/>
        </p:nvSpPr>
        <p:spPr>
          <a:xfrm>
            <a:off x="7289660" y="2906932"/>
            <a:ext cx="1670650" cy="369332"/>
          </a:xfrm>
          <a:prstGeom prst="rect">
            <a:avLst/>
          </a:prstGeom>
          <a:noFill/>
        </p:spPr>
        <p:txBody>
          <a:bodyPr wrap="none" rtlCol="0">
            <a:spAutoFit/>
          </a:bodyPr>
          <a:lstStyle/>
          <a:p>
            <a:r>
              <a:rPr lang="cs-CZ" dirty="0" smtClean="0"/>
              <a:t>Všechno ostatní</a:t>
            </a:r>
            <a:endParaRPr lang="en-US" dirty="0" smtClean="0"/>
          </a:p>
        </p:txBody>
      </p:sp>
      <p:pic>
        <p:nvPicPr>
          <p:cNvPr id="3" name="Obrázek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4544" y="2020846"/>
            <a:ext cx="4677156" cy="1985197"/>
          </a:xfrm>
          <a:prstGeom prst="rect">
            <a:avLst/>
          </a:prstGeom>
        </p:spPr>
      </p:pic>
      <p:graphicFrame>
        <p:nvGraphicFramePr>
          <p:cNvPr id="10" name="Tabulka 9"/>
          <p:cNvGraphicFramePr>
            <a:graphicFrameLocks noGrp="1"/>
          </p:cNvGraphicFramePr>
          <p:nvPr>
            <p:extLst/>
          </p:nvPr>
        </p:nvGraphicFramePr>
        <p:xfrm>
          <a:off x="241160" y="4328776"/>
          <a:ext cx="8755144" cy="2304418"/>
        </p:xfrm>
        <a:graphic>
          <a:graphicData uri="http://schemas.openxmlformats.org/drawingml/2006/table">
            <a:tbl>
              <a:tblPr firstRow="1" bandRow="1">
                <a:tableStyleId>{5940675A-B579-460E-94D1-54222C63F5DA}</a:tableStyleId>
              </a:tblPr>
              <a:tblGrid>
                <a:gridCol w="3535886"/>
                <a:gridCol w="1465514"/>
                <a:gridCol w="1012500"/>
                <a:gridCol w="1303932"/>
                <a:gridCol w="1437312"/>
              </a:tblGrid>
              <a:tr h="347195">
                <a:tc>
                  <a:txBody>
                    <a:bodyPr/>
                    <a:lstStyle/>
                    <a:p>
                      <a:r>
                        <a:rPr lang="cs-CZ" sz="2000" dirty="0" smtClean="0"/>
                        <a:t>Fenotypové třídy </a:t>
                      </a:r>
                      <a:r>
                        <a:rPr lang="cs-CZ" sz="2000" dirty="0" err="1" smtClean="0"/>
                        <a:t>F2</a:t>
                      </a:r>
                      <a:endParaRPr lang="en-US" sz="2000" dirty="0"/>
                    </a:p>
                  </a:txBody>
                  <a:tcPr/>
                </a:tc>
                <a:tc>
                  <a:txBody>
                    <a:bodyPr/>
                    <a:lstStyle/>
                    <a:p>
                      <a:pPr algn="ctr"/>
                      <a:r>
                        <a:rPr lang="cs-CZ" sz="2400" i="1" dirty="0" smtClean="0"/>
                        <a:t>CP</a:t>
                      </a:r>
                      <a:endParaRPr lang="en-US" sz="2400" i="1" dirty="0"/>
                    </a:p>
                  </a:txBody>
                  <a:tcPr/>
                </a:tc>
                <a:tc>
                  <a:txBody>
                    <a:bodyPr/>
                    <a:lstStyle/>
                    <a:p>
                      <a:pPr algn="ctr"/>
                      <a:r>
                        <a:rPr lang="cs-CZ" sz="2400" i="1" dirty="0" err="1" smtClean="0"/>
                        <a:t>Cp</a:t>
                      </a:r>
                      <a:endParaRPr lang="en-US" sz="2400" i="1" dirty="0"/>
                    </a:p>
                  </a:txBody>
                  <a:tcPr/>
                </a:tc>
                <a:tc>
                  <a:txBody>
                    <a:bodyPr/>
                    <a:lstStyle/>
                    <a:p>
                      <a:pPr algn="ctr"/>
                      <a:r>
                        <a:rPr lang="cs-CZ" sz="2400" i="1" dirty="0" err="1" smtClean="0"/>
                        <a:t>cP</a:t>
                      </a:r>
                      <a:endParaRPr lang="en-US" sz="2400" i="1" dirty="0"/>
                    </a:p>
                  </a:txBody>
                  <a:tcPr/>
                </a:tc>
                <a:tc>
                  <a:txBody>
                    <a:bodyPr/>
                    <a:lstStyle/>
                    <a:p>
                      <a:pPr algn="ctr"/>
                      <a:r>
                        <a:rPr lang="cs-CZ" sz="2400" i="1" dirty="0" err="1" smtClean="0"/>
                        <a:t>cp</a:t>
                      </a:r>
                      <a:endParaRPr lang="en-US" sz="2400" i="1" dirty="0"/>
                    </a:p>
                  </a:txBody>
                  <a:tcPr/>
                </a:tc>
              </a:tr>
              <a:tr h="614267">
                <a:tc>
                  <a:txBody>
                    <a:bodyPr/>
                    <a:lstStyle/>
                    <a:p>
                      <a:r>
                        <a:rPr lang="cs-CZ" sz="2000" dirty="0" smtClean="0"/>
                        <a:t>Fenotypový štěpný poměr </a:t>
                      </a:r>
                      <a:r>
                        <a:rPr lang="cs-CZ" sz="2000" dirty="0" err="1" smtClean="0"/>
                        <a:t>F2</a:t>
                      </a:r>
                      <a:r>
                        <a:rPr lang="cs-CZ" sz="2000" dirty="0" smtClean="0"/>
                        <a:t> bez interakce</a:t>
                      </a:r>
                      <a:endParaRPr lang="en-US" sz="2000" dirty="0"/>
                    </a:p>
                  </a:txBody>
                  <a:tcPr/>
                </a:tc>
                <a:tc>
                  <a:txBody>
                    <a:bodyPr/>
                    <a:lstStyle/>
                    <a:p>
                      <a:pPr algn="ctr"/>
                      <a:r>
                        <a:rPr lang="cs-CZ" sz="2400" dirty="0" smtClean="0"/>
                        <a:t>9</a:t>
                      </a:r>
                      <a:endParaRPr lang="en-US" sz="2400" dirty="0"/>
                    </a:p>
                  </a:txBody>
                  <a:tcPr/>
                </a:tc>
                <a:tc>
                  <a:txBody>
                    <a:bodyPr/>
                    <a:lstStyle/>
                    <a:p>
                      <a:pPr algn="ctr"/>
                      <a:r>
                        <a:rPr lang="cs-CZ" sz="2400" dirty="0" smtClean="0"/>
                        <a:t>3</a:t>
                      </a:r>
                      <a:endParaRPr lang="en-US" sz="2400" dirty="0"/>
                    </a:p>
                  </a:txBody>
                  <a:tcPr/>
                </a:tc>
                <a:tc>
                  <a:txBody>
                    <a:bodyPr/>
                    <a:lstStyle/>
                    <a:p>
                      <a:pPr algn="ctr"/>
                      <a:r>
                        <a:rPr lang="cs-CZ" sz="2400" dirty="0" smtClean="0"/>
                        <a:t>3</a:t>
                      </a:r>
                      <a:endParaRPr lang="en-US" sz="2400" dirty="0"/>
                    </a:p>
                  </a:txBody>
                  <a:tcPr/>
                </a:tc>
                <a:tc>
                  <a:txBody>
                    <a:bodyPr/>
                    <a:lstStyle/>
                    <a:p>
                      <a:pPr algn="ctr"/>
                      <a:r>
                        <a:rPr lang="cs-CZ" sz="2400" dirty="0" smtClean="0"/>
                        <a:t>1</a:t>
                      </a:r>
                      <a:endParaRPr lang="en-US" sz="2400" dirty="0"/>
                    </a:p>
                  </a:txBody>
                  <a:tcPr/>
                </a:tc>
              </a:tr>
              <a:tr h="573089">
                <a:tc>
                  <a:txBody>
                    <a:bodyPr/>
                    <a:lstStyle/>
                    <a:p>
                      <a:r>
                        <a:rPr lang="cs-CZ" sz="2000" dirty="0" err="1" smtClean="0"/>
                        <a:t>F2</a:t>
                      </a:r>
                      <a:r>
                        <a:rPr lang="cs-CZ" sz="2000" dirty="0" smtClean="0"/>
                        <a:t> s interakcí</a:t>
                      </a:r>
                      <a:endParaRPr lang="en-US" sz="2000" dirty="0"/>
                    </a:p>
                  </a:txBody>
                  <a:tcPr/>
                </a:tc>
                <a:tc>
                  <a:txBody>
                    <a:bodyPr/>
                    <a:lstStyle/>
                    <a:p>
                      <a:pPr algn="ctr"/>
                      <a:r>
                        <a:rPr lang="cs-CZ" sz="2000" dirty="0" smtClean="0"/>
                        <a:t>fialový</a:t>
                      </a:r>
                      <a:endParaRPr lang="en-US" sz="2000" dirty="0"/>
                    </a:p>
                  </a:txBody>
                  <a:tcPr/>
                </a:tc>
                <a:tc gridSpan="3">
                  <a:txBody>
                    <a:bodyPr/>
                    <a:lstStyle/>
                    <a:p>
                      <a:pPr algn="ctr"/>
                      <a:r>
                        <a:rPr lang="cs-CZ" sz="2000" dirty="0" smtClean="0"/>
                        <a:t>bílý</a:t>
                      </a:r>
                      <a:endParaRPr lang="en-US" sz="2000" dirty="0"/>
                    </a:p>
                  </a:txBody>
                  <a:tcPr/>
                </a:tc>
                <a:tc hMerge="1">
                  <a:txBody>
                    <a:bodyPr/>
                    <a:lstStyle/>
                    <a:p>
                      <a:pPr algn="ctr"/>
                      <a:endParaRPr lang="en-US" sz="2000" dirty="0"/>
                    </a:p>
                  </a:txBody>
                  <a:tcPr/>
                </a:tc>
                <a:tc hMerge="1">
                  <a:txBody>
                    <a:bodyPr/>
                    <a:lstStyle/>
                    <a:p>
                      <a:pPr algn="ctr"/>
                      <a:endParaRPr lang="en-US" sz="2000" dirty="0"/>
                    </a:p>
                  </a:txBody>
                  <a:tcPr/>
                </a:tc>
              </a:tr>
              <a:tr h="573089">
                <a:tc>
                  <a:txBody>
                    <a:bodyPr/>
                    <a:lstStyle/>
                    <a:p>
                      <a:r>
                        <a:rPr lang="cs-CZ" sz="2000" b="1" dirty="0" smtClean="0">
                          <a:solidFill>
                            <a:srgbClr val="FF0000"/>
                          </a:solidFill>
                        </a:rPr>
                        <a:t>Výsledný poměr </a:t>
                      </a:r>
                      <a:r>
                        <a:rPr lang="cs-CZ" sz="2000" b="1" dirty="0" err="1" smtClean="0">
                          <a:solidFill>
                            <a:srgbClr val="FF0000"/>
                          </a:solidFill>
                        </a:rPr>
                        <a:t>F2</a:t>
                      </a:r>
                      <a:r>
                        <a:rPr lang="cs-CZ" sz="2000" b="1" dirty="0" smtClean="0">
                          <a:solidFill>
                            <a:srgbClr val="FF0000"/>
                          </a:solidFill>
                        </a:rPr>
                        <a:t> s interakcí</a:t>
                      </a:r>
                      <a:endParaRPr lang="en-US" sz="2000" b="1" dirty="0">
                        <a:solidFill>
                          <a:srgbClr val="FF0000"/>
                        </a:solidFill>
                      </a:endParaRPr>
                    </a:p>
                  </a:txBody>
                  <a:tcPr/>
                </a:tc>
                <a:tc>
                  <a:txBody>
                    <a:bodyPr/>
                    <a:lstStyle/>
                    <a:p>
                      <a:pPr algn="ctr"/>
                      <a:r>
                        <a:rPr lang="cs-CZ" sz="2000" b="1" dirty="0" smtClean="0">
                          <a:solidFill>
                            <a:srgbClr val="FF0000"/>
                          </a:solidFill>
                        </a:rPr>
                        <a:t>9 fialových</a:t>
                      </a:r>
                      <a:endParaRPr lang="en-US" sz="2000" b="1" dirty="0">
                        <a:solidFill>
                          <a:srgbClr val="FF0000"/>
                        </a:solidFill>
                      </a:endParaRPr>
                    </a:p>
                  </a:txBody>
                  <a:tcPr/>
                </a:tc>
                <a:tc gridSpan="3">
                  <a:txBody>
                    <a:bodyPr/>
                    <a:lstStyle/>
                    <a:p>
                      <a:pPr algn="ctr"/>
                      <a:r>
                        <a:rPr lang="cs-CZ" sz="2000" b="1" dirty="0" smtClean="0">
                          <a:solidFill>
                            <a:srgbClr val="FF0000"/>
                          </a:solidFill>
                        </a:rPr>
                        <a:t>7 bílých</a:t>
                      </a:r>
                      <a:endParaRPr lang="en-US" sz="2000" b="1" dirty="0">
                        <a:solidFill>
                          <a:srgbClr val="FF0000"/>
                        </a:solidFill>
                      </a:endParaRPr>
                    </a:p>
                  </a:txBody>
                  <a:tcPr/>
                </a:tc>
                <a:tc hMerge="1">
                  <a:txBody>
                    <a:bodyPr/>
                    <a:lstStyle/>
                    <a:p>
                      <a:pPr algn="ctr"/>
                      <a:endParaRPr lang="en-US" sz="2000" b="1" dirty="0">
                        <a:solidFill>
                          <a:srgbClr val="FF0000"/>
                        </a:solidFill>
                      </a:endParaRPr>
                    </a:p>
                  </a:txBody>
                  <a:tcPr/>
                </a:tc>
                <a:tc hMerge="1">
                  <a:txBody>
                    <a:bodyPr/>
                    <a:lstStyle/>
                    <a:p>
                      <a:pPr marL="0" algn="ctr" defTabSz="914400" rtl="0" eaLnBrk="1" latinLnBrk="0" hangingPunct="1"/>
                      <a:endParaRPr lang="en-US" sz="2000" b="1" kern="1200" dirty="0">
                        <a:solidFill>
                          <a:srgbClr val="FF0000"/>
                        </a:solidFill>
                        <a:latin typeface="+mn-lt"/>
                        <a:ea typeface="+mn-ea"/>
                        <a:cs typeface="+mn-cs"/>
                      </a:endParaRPr>
                    </a:p>
                  </a:txBody>
                  <a:tcPr/>
                </a:tc>
              </a:tr>
            </a:tbl>
          </a:graphicData>
        </a:graphic>
      </p:graphicFrame>
    </p:spTree>
    <p:extLst>
      <p:ext uri="{BB962C8B-B14F-4D97-AF65-F5344CB8AC3E}">
        <p14:creationId xmlns:p14="http://schemas.microsoft.com/office/powerpoint/2010/main" val="2776443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50" y="0"/>
            <a:ext cx="7886700" cy="1325563"/>
          </a:xfrm>
        </p:spPr>
        <p:txBody>
          <a:bodyPr/>
          <a:lstStyle/>
          <a:p>
            <a:pPr algn="ctr"/>
            <a:r>
              <a:rPr lang="cs-CZ" sz="4000" dirty="0">
                <a:solidFill>
                  <a:srgbClr val="C00000"/>
                </a:solidFill>
              </a:rPr>
              <a:t>Kompenzace</a:t>
            </a:r>
          </a:p>
        </p:txBody>
      </p:sp>
      <p:sp>
        <p:nvSpPr>
          <p:cNvPr id="4" name="TextovéPole 3"/>
          <p:cNvSpPr txBox="1"/>
          <p:nvPr/>
        </p:nvSpPr>
        <p:spPr>
          <a:xfrm>
            <a:off x="416560" y="1211085"/>
            <a:ext cx="8310880" cy="769441"/>
          </a:xfrm>
          <a:prstGeom prst="rect">
            <a:avLst/>
          </a:prstGeom>
          <a:noFill/>
        </p:spPr>
        <p:txBody>
          <a:bodyPr wrap="square" rtlCol="0">
            <a:spAutoFit/>
          </a:bodyPr>
          <a:lstStyle/>
          <a:p>
            <a:r>
              <a:rPr lang="cs-CZ" sz="2200" b="1" dirty="0" smtClean="0"/>
              <a:t>Dominantní alely obou genů mají opačný účinek </a:t>
            </a:r>
            <a:r>
              <a:rPr lang="cs-CZ" sz="2200" b="1" dirty="0" smtClean="0">
                <a:sym typeface="Wingdings" panose="05000000000000000000" pitchFamily="2" charset="2"/>
              </a:rPr>
              <a:t></a:t>
            </a:r>
            <a:r>
              <a:rPr lang="en-US" sz="2200" b="1" dirty="0" smtClean="0">
                <a:sym typeface="Wingdings" panose="05000000000000000000" pitchFamily="2" charset="2"/>
              </a:rPr>
              <a:t> </a:t>
            </a:r>
            <a:r>
              <a:rPr lang="en-US" sz="2200" b="1" dirty="0" err="1" smtClean="0">
                <a:sym typeface="Wingdings" panose="05000000000000000000" pitchFamily="2" charset="2"/>
              </a:rPr>
              <a:t>vyru</a:t>
            </a:r>
            <a:r>
              <a:rPr lang="cs-CZ" sz="2200" b="1" dirty="0" err="1" smtClean="0">
                <a:sym typeface="Wingdings" panose="05000000000000000000" pitchFamily="2" charset="2"/>
              </a:rPr>
              <a:t>ší</a:t>
            </a:r>
            <a:r>
              <a:rPr lang="cs-CZ" sz="2200" b="1" dirty="0" smtClean="0">
                <a:sym typeface="Wingdings" panose="05000000000000000000" pitchFamily="2" charset="2"/>
              </a:rPr>
              <a:t> se (fenotyp AB stejný jako u ab).</a:t>
            </a:r>
            <a:endParaRPr lang="cs-CZ" sz="2200" b="1" dirty="0" smtClean="0"/>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3514351"/>
            <a:ext cx="3536950" cy="2712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ovéPole 5"/>
          <p:cNvSpPr txBox="1"/>
          <p:nvPr/>
        </p:nvSpPr>
        <p:spPr>
          <a:xfrm>
            <a:off x="416560" y="2083615"/>
            <a:ext cx="7448550" cy="1107996"/>
          </a:xfrm>
          <a:prstGeom prst="rect">
            <a:avLst/>
          </a:prstGeom>
          <a:noFill/>
        </p:spPr>
        <p:txBody>
          <a:bodyPr wrap="square" rtlCol="0">
            <a:spAutoFit/>
          </a:bodyPr>
          <a:lstStyle/>
          <a:p>
            <a:r>
              <a:rPr lang="cs-CZ" sz="2200" dirty="0" err="1" smtClean="0"/>
              <a:t>Př</a:t>
            </a:r>
            <a:r>
              <a:rPr lang="cs-CZ" sz="2200" dirty="0" smtClean="0"/>
              <a:t>: Tvar lusku u hrachu řídí dva geny, alela </a:t>
            </a:r>
            <a:r>
              <a:rPr lang="cs-CZ" sz="2200" i="1" dirty="0" smtClean="0"/>
              <a:t>A</a:t>
            </a:r>
            <a:r>
              <a:rPr lang="cs-CZ" sz="2200" dirty="0" smtClean="0"/>
              <a:t> genu </a:t>
            </a:r>
            <a:r>
              <a:rPr lang="cs-CZ" sz="2200" i="1" dirty="0" smtClean="0"/>
              <a:t>A</a:t>
            </a:r>
            <a:r>
              <a:rPr lang="cs-CZ" sz="2200" dirty="0" smtClean="0"/>
              <a:t> stáčí lusk doleva, alela </a:t>
            </a:r>
            <a:r>
              <a:rPr lang="cs-CZ" sz="2200" i="1" dirty="0" smtClean="0"/>
              <a:t>B</a:t>
            </a:r>
            <a:r>
              <a:rPr lang="cs-CZ" sz="2200" dirty="0" smtClean="0"/>
              <a:t> genu </a:t>
            </a:r>
            <a:r>
              <a:rPr lang="cs-CZ" sz="2200" i="1" dirty="0" smtClean="0"/>
              <a:t>B</a:t>
            </a:r>
            <a:r>
              <a:rPr lang="cs-CZ" sz="2200" dirty="0" smtClean="0"/>
              <a:t> doprava. Pokud jsou přítomny alely </a:t>
            </a:r>
            <a:r>
              <a:rPr lang="cs-CZ" sz="2200" i="1" dirty="0" smtClean="0"/>
              <a:t>A</a:t>
            </a:r>
            <a:r>
              <a:rPr lang="cs-CZ" sz="2200" dirty="0" smtClean="0"/>
              <a:t> i </a:t>
            </a:r>
            <a:r>
              <a:rPr lang="cs-CZ" sz="2200" i="1" dirty="0" smtClean="0"/>
              <a:t>B</a:t>
            </a:r>
            <a:r>
              <a:rPr lang="cs-CZ" sz="2200" dirty="0" smtClean="0"/>
              <a:t> </a:t>
            </a:r>
            <a:r>
              <a:rPr lang="cs-CZ" sz="2200" dirty="0" smtClean="0">
                <a:sym typeface="Wingdings" panose="05000000000000000000" pitchFamily="2" charset="2"/>
              </a:rPr>
              <a:t></a:t>
            </a:r>
            <a:r>
              <a:rPr lang="en-US" sz="2200" dirty="0" smtClean="0">
                <a:sym typeface="Wingdings" panose="05000000000000000000" pitchFamily="2" charset="2"/>
              </a:rPr>
              <a:t> l</a:t>
            </a:r>
            <a:r>
              <a:rPr lang="cs-CZ" sz="2200" dirty="0" err="1" smtClean="0">
                <a:sym typeface="Wingdings" panose="05000000000000000000" pitchFamily="2" charset="2"/>
              </a:rPr>
              <a:t>usk</a:t>
            </a:r>
            <a:r>
              <a:rPr lang="cs-CZ" sz="2200" dirty="0" smtClean="0">
                <a:sym typeface="Wingdings" panose="05000000000000000000" pitchFamily="2" charset="2"/>
              </a:rPr>
              <a:t> je rovný. Pokud alely </a:t>
            </a:r>
            <a:r>
              <a:rPr lang="cs-CZ" sz="2200" i="1" dirty="0" smtClean="0">
                <a:sym typeface="Wingdings" panose="05000000000000000000" pitchFamily="2" charset="2"/>
              </a:rPr>
              <a:t>A</a:t>
            </a:r>
            <a:r>
              <a:rPr lang="cs-CZ" sz="2200" dirty="0" smtClean="0">
                <a:sym typeface="Wingdings" panose="05000000000000000000" pitchFamily="2" charset="2"/>
              </a:rPr>
              <a:t> i </a:t>
            </a:r>
            <a:r>
              <a:rPr lang="cs-CZ" sz="2200" i="1" dirty="0" smtClean="0">
                <a:sym typeface="Wingdings" panose="05000000000000000000" pitchFamily="2" charset="2"/>
              </a:rPr>
              <a:t>B</a:t>
            </a:r>
            <a:r>
              <a:rPr lang="cs-CZ" sz="2200" dirty="0" smtClean="0">
                <a:sym typeface="Wingdings" panose="05000000000000000000" pitchFamily="2" charset="2"/>
              </a:rPr>
              <a:t> chybí, lusk je rovný.</a:t>
            </a:r>
            <a:r>
              <a:rPr lang="cs-CZ" sz="2200" dirty="0" smtClean="0"/>
              <a:t>  </a:t>
            </a:r>
          </a:p>
        </p:txBody>
      </p:sp>
    </p:spTree>
    <p:extLst>
      <p:ext uri="{BB962C8B-B14F-4D97-AF65-F5344CB8AC3E}">
        <p14:creationId xmlns:p14="http://schemas.microsoft.com/office/powerpoint/2010/main" val="1541798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50" y="0"/>
            <a:ext cx="7886700" cy="1325563"/>
          </a:xfrm>
        </p:spPr>
        <p:txBody>
          <a:bodyPr/>
          <a:lstStyle/>
          <a:p>
            <a:pPr algn="ctr"/>
            <a:r>
              <a:rPr lang="cs-CZ" sz="4000" dirty="0">
                <a:solidFill>
                  <a:srgbClr val="C00000"/>
                </a:solidFill>
              </a:rPr>
              <a:t>Kompenzace</a:t>
            </a:r>
          </a:p>
        </p:txBody>
      </p:sp>
      <p:sp>
        <p:nvSpPr>
          <p:cNvPr id="4" name="TextovéPole 3"/>
          <p:cNvSpPr txBox="1"/>
          <p:nvPr/>
        </p:nvSpPr>
        <p:spPr>
          <a:xfrm>
            <a:off x="416560" y="1211085"/>
            <a:ext cx="4805680" cy="1107996"/>
          </a:xfrm>
          <a:prstGeom prst="rect">
            <a:avLst/>
          </a:prstGeom>
          <a:noFill/>
        </p:spPr>
        <p:txBody>
          <a:bodyPr wrap="square" rtlCol="0">
            <a:spAutoFit/>
          </a:bodyPr>
          <a:lstStyle/>
          <a:p>
            <a:r>
              <a:rPr lang="cs-CZ" sz="2200" dirty="0" smtClean="0"/>
              <a:t>Dominantní alely obou genů mají opačný účinek </a:t>
            </a:r>
            <a:r>
              <a:rPr lang="cs-CZ" sz="2200" dirty="0" smtClean="0">
                <a:sym typeface="Wingdings" panose="05000000000000000000" pitchFamily="2" charset="2"/>
              </a:rPr>
              <a:t></a:t>
            </a:r>
            <a:r>
              <a:rPr lang="en-US" sz="2200" dirty="0" smtClean="0">
                <a:sym typeface="Wingdings" panose="05000000000000000000" pitchFamily="2" charset="2"/>
              </a:rPr>
              <a:t> </a:t>
            </a:r>
            <a:r>
              <a:rPr lang="en-US" sz="2200" dirty="0" err="1" smtClean="0">
                <a:sym typeface="Wingdings" panose="05000000000000000000" pitchFamily="2" charset="2"/>
              </a:rPr>
              <a:t>vyru</a:t>
            </a:r>
            <a:r>
              <a:rPr lang="cs-CZ" sz="2200" dirty="0" err="1" smtClean="0">
                <a:sym typeface="Wingdings" panose="05000000000000000000" pitchFamily="2" charset="2"/>
              </a:rPr>
              <a:t>ší</a:t>
            </a:r>
            <a:r>
              <a:rPr lang="cs-CZ" sz="2200" dirty="0" smtClean="0">
                <a:sym typeface="Wingdings" panose="05000000000000000000" pitchFamily="2" charset="2"/>
              </a:rPr>
              <a:t> se (fenotyp AB stejný jako u ab) </a:t>
            </a:r>
            <a:endParaRPr lang="cs-CZ" sz="2200" dirty="0" smtClean="0"/>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2240" y="1325562"/>
            <a:ext cx="3413760" cy="2617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Tabulka 6"/>
          <p:cNvGraphicFramePr>
            <a:graphicFrameLocks noGrp="1"/>
          </p:cNvGraphicFramePr>
          <p:nvPr>
            <p:extLst/>
          </p:nvPr>
        </p:nvGraphicFramePr>
        <p:xfrm>
          <a:off x="241160" y="4328776"/>
          <a:ext cx="8659000" cy="2304418"/>
        </p:xfrm>
        <a:graphic>
          <a:graphicData uri="http://schemas.openxmlformats.org/drawingml/2006/table">
            <a:tbl>
              <a:tblPr firstRow="1" bandRow="1">
                <a:tableStyleId>{5940675A-B579-460E-94D1-54222C63F5DA}</a:tableStyleId>
              </a:tblPr>
              <a:tblGrid>
                <a:gridCol w="3535886"/>
                <a:gridCol w="1465514"/>
                <a:gridCol w="1229360"/>
                <a:gridCol w="1188720"/>
                <a:gridCol w="1239520"/>
              </a:tblGrid>
              <a:tr h="347195">
                <a:tc>
                  <a:txBody>
                    <a:bodyPr/>
                    <a:lstStyle/>
                    <a:p>
                      <a:r>
                        <a:rPr lang="cs-CZ" sz="2000" dirty="0" smtClean="0"/>
                        <a:t>Fenotypové třídy </a:t>
                      </a:r>
                      <a:r>
                        <a:rPr lang="cs-CZ" sz="2000" dirty="0" err="1" smtClean="0"/>
                        <a:t>F2</a:t>
                      </a:r>
                      <a:endParaRPr lang="en-US" sz="2000" dirty="0"/>
                    </a:p>
                  </a:txBody>
                  <a:tcPr/>
                </a:tc>
                <a:tc>
                  <a:txBody>
                    <a:bodyPr/>
                    <a:lstStyle/>
                    <a:p>
                      <a:pPr algn="ctr"/>
                      <a:r>
                        <a:rPr lang="cs-CZ" sz="2400" i="1" dirty="0" smtClean="0"/>
                        <a:t>AB</a:t>
                      </a:r>
                      <a:endParaRPr lang="en-US" sz="2400" i="1" dirty="0"/>
                    </a:p>
                  </a:txBody>
                  <a:tcPr/>
                </a:tc>
                <a:tc>
                  <a:txBody>
                    <a:bodyPr/>
                    <a:lstStyle/>
                    <a:p>
                      <a:pPr algn="ctr"/>
                      <a:r>
                        <a:rPr lang="cs-CZ" sz="2400" i="1" dirty="0" smtClean="0"/>
                        <a:t>Ab</a:t>
                      </a:r>
                      <a:endParaRPr lang="en-US" sz="2400" i="1" dirty="0"/>
                    </a:p>
                  </a:txBody>
                  <a:tcPr/>
                </a:tc>
                <a:tc>
                  <a:txBody>
                    <a:bodyPr/>
                    <a:lstStyle/>
                    <a:p>
                      <a:pPr algn="ctr"/>
                      <a:r>
                        <a:rPr lang="cs-CZ" sz="2400" i="1" dirty="0" err="1" smtClean="0"/>
                        <a:t>aB</a:t>
                      </a:r>
                      <a:endParaRPr lang="en-US" sz="2400" i="1" dirty="0"/>
                    </a:p>
                  </a:txBody>
                  <a:tcPr/>
                </a:tc>
                <a:tc>
                  <a:txBody>
                    <a:bodyPr/>
                    <a:lstStyle/>
                    <a:p>
                      <a:pPr algn="ctr"/>
                      <a:r>
                        <a:rPr lang="cs-CZ" sz="2400" i="1" dirty="0" smtClean="0"/>
                        <a:t>ab</a:t>
                      </a:r>
                      <a:endParaRPr lang="en-US" sz="2400" i="1" dirty="0"/>
                    </a:p>
                  </a:txBody>
                  <a:tcPr/>
                </a:tc>
              </a:tr>
              <a:tr h="614267">
                <a:tc>
                  <a:txBody>
                    <a:bodyPr/>
                    <a:lstStyle/>
                    <a:p>
                      <a:r>
                        <a:rPr lang="cs-CZ" sz="2000" dirty="0" smtClean="0"/>
                        <a:t>Fenotypový štěpný poměr </a:t>
                      </a:r>
                      <a:r>
                        <a:rPr lang="cs-CZ" sz="2000" dirty="0" err="1" smtClean="0"/>
                        <a:t>F2</a:t>
                      </a:r>
                      <a:r>
                        <a:rPr lang="cs-CZ" sz="2000" dirty="0" smtClean="0"/>
                        <a:t> bez interakce</a:t>
                      </a:r>
                      <a:endParaRPr lang="en-US" sz="2000" dirty="0"/>
                    </a:p>
                  </a:txBody>
                  <a:tcPr/>
                </a:tc>
                <a:tc>
                  <a:txBody>
                    <a:bodyPr/>
                    <a:lstStyle/>
                    <a:p>
                      <a:pPr algn="ctr"/>
                      <a:r>
                        <a:rPr lang="cs-CZ" sz="2400" dirty="0" smtClean="0"/>
                        <a:t>9</a:t>
                      </a:r>
                      <a:endParaRPr lang="en-US" sz="2400" dirty="0"/>
                    </a:p>
                  </a:txBody>
                  <a:tcPr/>
                </a:tc>
                <a:tc>
                  <a:txBody>
                    <a:bodyPr/>
                    <a:lstStyle/>
                    <a:p>
                      <a:pPr algn="ctr"/>
                      <a:r>
                        <a:rPr lang="cs-CZ" sz="2400" dirty="0" smtClean="0"/>
                        <a:t>3</a:t>
                      </a:r>
                      <a:endParaRPr lang="en-US" sz="2400" dirty="0"/>
                    </a:p>
                  </a:txBody>
                  <a:tcPr/>
                </a:tc>
                <a:tc>
                  <a:txBody>
                    <a:bodyPr/>
                    <a:lstStyle/>
                    <a:p>
                      <a:pPr algn="ctr"/>
                      <a:r>
                        <a:rPr lang="cs-CZ" sz="2400" dirty="0" smtClean="0"/>
                        <a:t>3</a:t>
                      </a:r>
                      <a:endParaRPr lang="en-US" sz="2400" dirty="0"/>
                    </a:p>
                  </a:txBody>
                  <a:tcPr/>
                </a:tc>
                <a:tc>
                  <a:txBody>
                    <a:bodyPr/>
                    <a:lstStyle/>
                    <a:p>
                      <a:pPr algn="ctr"/>
                      <a:r>
                        <a:rPr lang="cs-CZ" sz="2400" dirty="0" smtClean="0"/>
                        <a:t>1</a:t>
                      </a:r>
                      <a:endParaRPr lang="en-US" sz="2400" dirty="0"/>
                    </a:p>
                  </a:txBody>
                  <a:tcPr/>
                </a:tc>
              </a:tr>
              <a:tr h="573089">
                <a:tc>
                  <a:txBody>
                    <a:bodyPr/>
                    <a:lstStyle/>
                    <a:p>
                      <a:r>
                        <a:rPr lang="cs-CZ" sz="2000" dirty="0" err="1" smtClean="0"/>
                        <a:t>F2</a:t>
                      </a:r>
                      <a:r>
                        <a:rPr lang="cs-CZ" sz="2000" dirty="0" smtClean="0"/>
                        <a:t> s interakcí</a:t>
                      </a:r>
                      <a:endParaRPr lang="en-US" sz="2000" dirty="0"/>
                    </a:p>
                  </a:txBody>
                  <a:tcPr/>
                </a:tc>
                <a:tc>
                  <a:txBody>
                    <a:bodyPr/>
                    <a:lstStyle/>
                    <a:p>
                      <a:pPr algn="ctr"/>
                      <a:r>
                        <a:rPr lang="cs-CZ" sz="2000" dirty="0" smtClean="0"/>
                        <a:t>rovný</a:t>
                      </a:r>
                      <a:endParaRPr lang="en-US" sz="2000" dirty="0"/>
                    </a:p>
                  </a:txBody>
                  <a:tcPr/>
                </a:tc>
                <a:tc>
                  <a:txBody>
                    <a:bodyPr/>
                    <a:lstStyle/>
                    <a:p>
                      <a:pPr algn="ctr"/>
                      <a:r>
                        <a:rPr lang="cs-CZ" sz="2000" dirty="0" smtClean="0"/>
                        <a:t>vlevo</a:t>
                      </a:r>
                      <a:endParaRPr lang="en-US" sz="2000" dirty="0"/>
                    </a:p>
                  </a:txBody>
                  <a:tcPr/>
                </a:tc>
                <a:tc>
                  <a:txBody>
                    <a:bodyPr/>
                    <a:lstStyle/>
                    <a:p>
                      <a:pPr algn="ctr"/>
                      <a:r>
                        <a:rPr lang="cs-CZ" sz="2000" dirty="0" smtClean="0"/>
                        <a:t>vpravo</a:t>
                      </a:r>
                      <a:endParaRPr lang="en-US" sz="2000" dirty="0"/>
                    </a:p>
                  </a:txBody>
                  <a:tcPr/>
                </a:tc>
                <a:tc>
                  <a:txBody>
                    <a:bodyPr/>
                    <a:lstStyle/>
                    <a:p>
                      <a:pPr algn="ctr"/>
                      <a:r>
                        <a:rPr lang="cs-CZ" sz="2000" dirty="0" smtClean="0"/>
                        <a:t>rovný</a:t>
                      </a:r>
                      <a:endParaRPr lang="en-US" sz="2000" dirty="0"/>
                    </a:p>
                  </a:txBody>
                  <a:tcPr/>
                </a:tc>
              </a:tr>
              <a:tr h="573089">
                <a:tc>
                  <a:txBody>
                    <a:bodyPr/>
                    <a:lstStyle/>
                    <a:p>
                      <a:r>
                        <a:rPr lang="cs-CZ" sz="2000" b="1" dirty="0" smtClean="0">
                          <a:solidFill>
                            <a:srgbClr val="FF0000"/>
                          </a:solidFill>
                        </a:rPr>
                        <a:t>Výsledný poměr </a:t>
                      </a:r>
                      <a:r>
                        <a:rPr lang="cs-CZ" sz="2000" b="1" dirty="0" err="1" smtClean="0">
                          <a:solidFill>
                            <a:srgbClr val="FF0000"/>
                          </a:solidFill>
                        </a:rPr>
                        <a:t>F2</a:t>
                      </a:r>
                      <a:r>
                        <a:rPr lang="cs-CZ" sz="2000" b="1" dirty="0" smtClean="0">
                          <a:solidFill>
                            <a:srgbClr val="FF0000"/>
                          </a:solidFill>
                        </a:rPr>
                        <a:t> s interakcí</a:t>
                      </a:r>
                      <a:endParaRPr lang="en-US" sz="2000" b="1" dirty="0">
                        <a:solidFill>
                          <a:srgbClr val="FF0000"/>
                        </a:solidFill>
                      </a:endParaRPr>
                    </a:p>
                  </a:txBody>
                  <a:tcPr/>
                </a:tc>
                <a:tc>
                  <a:txBody>
                    <a:bodyPr/>
                    <a:lstStyle/>
                    <a:p>
                      <a:pPr algn="ctr"/>
                      <a:r>
                        <a:rPr lang="cs-CZ" sz="2000" b="1" dirty="0" smtClean="0">
                          <a:solidFill>
                            <a:srgbClr val="FF0000"/>
                          </a:solidFill>
                        </a:rPr>
                        <a:t>10 rovných</a:t>
                      </a:r>
                      <a:endParaRPr lang="en-US" sz="2000" b="1" dirty="0">
                        <a:solidFill>
                          <a:srgbClr val="FF0000"/>
                        </a:solidFill>
                      </a:endParaRPr>
                    </a:p>
                  </a:txBody>
                  <a:tcPr/>
                </a:tc>
                <a:tc>
                  <a:txBody>
                    <a:bodyPr/>
                    <a:lstStyle/>
                    <a:p>
                      <a:pPr algn="ctr"/>
                      <a:r>
                        <a:rPr lang="cs-CZ" sz="2000" b="1" dirty="0" smtClean="0">
                          <a:solidFill>
                            <a:srgbClr val="FF0000"/>
                          </a:solidFill>
                        </a:rPr>
                        <a:t>3 levé</a:t>
                      </a:r>
                      <a:endParaRPr lang="en-US" sz="2000" b="1" dirty="0">
                        <a:solidFill>
                          <a:srgbClr val="FF0000"/>
                        </a:solidFill>
                      </a:endParaRPr>
                    </a:p>
                  </a:txBody>
                  <a:tcPr/>
                </a:tc>
                <a:tc gridSpan="2">
                  <a:txBody>
                    <a:bodyPr/>
                    <a:lstStyle/>
                    <a:p>
                      <a:pPr algn="ctr"/>
                      <a:r>
                        <a:rPr lang="cs-CZ" sz="2000" b="1" dirty="0" smtClean="0">
                          <a:solidFill>
                            <a:srgbClr val="FF0000"/>
                          </a:solidFill>
                        </a:rPr>
                        <a:t>3 pravé</a:t>
                      </a:r>
                      <a:endParaRPr lang="en-US" sz="2000" b="1" dirty="0">
                        <a:solidFill>
                          <a:srgbClr val="FF0000"/>
                        </a:solidFill>
                      </a:endParaRPr>
                    </a:p>
                  </a:txBody>
                  <a:tcPr/>
                </a:tc>
                <a:tc hMerge="1">
                  <a:txBody>
                    <a:bodyPr/>
                    <a:lstStyle/>
                    <a:p>
                      <a:pPr marL="0" algn="ctr" defTabSz="914400" rtl="0" eaLnBrk="1" latinLnBrk="0" hangingPunct="1"/>
                      <a:endParaRPr lang="en-US" sz="2000" b="1" kern="1200" dirty="0">
                        <a:solidFill>
                          <a:srgbClr val="FF0000"/>
                        </a:solidFill>
                        <a:latin typeface="+mn-lt"/>
                        <a:ea typeface="+mn-ea"/>
                        <a:cs typeface="+mn-cs"/>
                      </a:endParaRPr>
                    </a:p>
                  </a:txBody>
                  <a:tcPr/>
                </a:tc>
              </a:tr>
            </a:tbl>
          </a:graphicData>
        </a:graphic>
      </p:graphicFrame>
    </p:spTree>
    <p:extLst>
      <p:ext uri="{BB962C8B-B14F-4D97-AF65-F5344CB8AC3E}">
        <p14:creationId xmlns:p14="http://schemas.microsoft.com/office/powerpoint/2010/main" val="310142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90550" y="150812"/>
            <a:ext cx="7886700" cy="1325563"/>
          </a:xfrm>
        </p:spPr>
        <p:txBody>
          <a:bodyPr>
            <a:normAutofit/>
          </a:bodyPr>
          <a:lstStyle/>
          <a:p>
            <a:pPr algn="ctr"/>
            <a:r>
              <a:rPr lang="cs-CZ" sz="4000" dirty="0" smtClean="0">
                <a:solidFill>
                  <a:srgbClr val="C00000"/>
                </a:solidFill>
              </a:rPr>
              <a:t>Genové interakce</a:t>
            </a:r>
            <a:endParaRPr lang="en-US" sz="4000" dirty="0">
              <a:solidFill>
                <a:srgbClr val="C00000"/>
              </a:solidFill>
            </a:endParaRPr>
          </a:p>
        </p:txBody>
      </p:sp>
      <p:sp>
        <p:nvSpPr>
          <p:cNvPr id="3" name="TextovéPole 2"/>
          <p:cNvSpPr txBox="1"/>
          <p:nvPr/>
        </p:nvSpPr>
        <p:spPr>
          <a:xfrm>
            <a:off x="590550" y="1476375"/>
            <a:ext cx="5270545" cy="430887"/>
          </a:xfrm>
          <a:prstGeom prst="rect">
            <a:avLst/>
          </a:prstGeom>
          <a:noFill/>
        </p:spPr>
        <p:txBody>
          <a:bodyPr wrap="none" rtlCol="0">
            <a:spAutoFit/>
          </a:bodyPr>
          <a:lstStyle/>
          <a:p>
            <a:r>
              <a:rPr lang="cs-CZ" sz="2200" dirty="0" smtClean="0"/>
              <a:t>= dva a více genů se podílí na jednom znaku.</a:t>
            </a:r>
            <a:endParaRPr lang="en-US" sz="2200" dirty="0" smtClean="0"/>
          </a:p>
        </p:txBody>
      </p:sp>
      <p:sp>
        <p:nvSpPr>
          <p:cNvPr id="6" name="TextovéPole 5"/>
          <p:cNvSpPr txBox="1"/>
          <p:nvPr/>
        </p:nvSpPr>
        <p:spPr>
          <a:xfrm>
            <a:off x="809625" y="2419350"/>
            <a:ext cx="5514975" cy="430887"/>
          </a:xfrm>
          <a:prstGeom prst="rect">
            <a:avLst/>
          </a:prstGeom>
          <a:noFill/>
        </p:spPr>
        <p:txBody>
          <a:bodyPr wrap="square" rtlCol="0">
            <a:spAutoFit/>
          </a:bodyPr>
          <a:lstStyle/>
          <a:p>
            <a:r>
              <a:rPr lang="cs-CZ" sz="2200" dirty="0" smtClean="0"/>
              <a:t>P: </a:t>
            </a:r>
            <a:r>
              <a:rPr lang="cs-CZ" sz="2200" i="1" dirty="0" err="1" smtClean="0"/>
              <a:t>AA</a:t>
            </a:r>
            <a:r>
              <a:rPr lang="cs-CZ" sz="2200" i="1" dirty="0" smtClean="0"/>
              <a:t> </a:t>
            </a:r>
            <a:r>
              <a:rPr lang="cs-CZ" sz="2200" i="1" dirty="0" err="1" smtClean="0"/>
              <a:t>BB</a:t>
            </a:r>
            <a:r>
              <a:rPr lang="cs-CZ" sz="2200" i="1" dirty="0" smtClean="0"/>
              <a:t> </a:t>
            </a:r>
            <a:r>
              <a:rPr lang="cs-CZ" sz="2200" dirty="0" smtClean="0"/>
              <a:t>X </a:t>
            </a:r>
            <a:r>
              <a:rPr lang="cs-CZ" sz="2200" i="1" dirty="0" err="1" smtClean="0"/>
              <a:t>aa</a:t>
            </a:r>
            <a:r>
              <a:rPr lang="cs-CZ" sz="2200" i="1" dirty="0" smtClean="0"/>
              <a:t> </a:t>
            </a:r>
            <a:r>
              <a:rPr lang="cs-CZ" sz="2200" i="1" dirty="0" err="1" smtClean="0"/>
              <a:t>bb</a:t>
            </a:r>
            <a:endParaRPr lang="en-US" sz="2200" i="1" dirty="0" smtClean="0"/>
          </a:p>
        </p:txBody>
      </p:sp>
      <p:sp>
        <p:nvSpPr>
          <p:cNvPr id="7" name="TextovéPole 6"/>
          <p:cNvSpPr txBox="1"/>
          <p:nvPr/>
        </p:nvSpPr>
        <p:spPr>
          <a:xfrm>
            <a:off x="4770117" y="2409824"/>
            <a:ext cx="3032946" cy="430887"/>
          </a:xfrm>
          <a:prstGeom prst="rect">
            <a:avLst/>
          </a:prstGeom>
          <a:noFill/>
        </p:spPr>
        <p:txBody>
          <a:bodyPr wrap="none" rtlCol="0">
            <a:spAutoFit/>
          </a:bodyPr>
          <a:lstStyle/>
          <a:p>
            <a:r>
              <a:rPr lang="cs-CZ" sz="2200" dirty="0"/>
              <a:t>čisté linie (= </a:t>
            </a:r>
            <a:r>
              <a:rPr lang="cs-CZ" sz="2200" dirty="0" smtClean="0"/>
              <a:t>homozygoti)</a:t>
            </a:r>
            <a:endParaRPr lang="en-US" sz="2200" dirty="0"/>
          </a:p>
        </p:txBody>
      </p:sp>
      <p:sp>
        <p:nvSpPr>
          <p:cNvPr id="8" name="TextovéPole 7"/>
          <p:cNvSpPr txBox="1"/>
          <p:nvPr/>
        </p:nvSpPr>
        <p:spPr>
          <a:xfrm>
            <a:off x="895349" y="3314700"/>
            <a:ext cx="3762375" cy="430887"/>
          </a:xfrm>
          <a:prstGeom prst="rect">
            <a:avLst/>
          </a:prstGeom>
          <a:noFill/>
        </p:spPr>
        <p:txBody>
          <a:bodyPr wrap="square" rtlCol="0">
            <a:spAutoFit/>
          </a:bodyPr>
          <a:lstStyle/>
          <a:p>
            <a:r>
              <a:rPr lang="cs-CZ" sz="2200" dirty="0" err="1" smtClean="0"/>
              <a:t>F1</a:t>
            </a:r>
            <a:r>
              <a:rPr lang="cs-CZ" sz="2200" dirty="0" smtClean="0"/>
              <a:t>: </a:t>
            </a:r>
            <a:r>
              <a:rPr lang="cs-CZ" sz="2200" i="1" dirty="0" err="1" smtClean="0"/>
              <a:t>Aa</a:t>
            </a:r>
            <a:r>
              <a:rPr lang="cs-CZ" sz="2200" i="1" dirty="0" smtClean="0"/>
              <a:t> </a:t>
            </a:r>
            <a:r>
              <a:rPr lang="cs-CZ" sz="2200" i="1" dirty="0" err="1" smtClean="0"/>
              <a:t>Bb</a:t>
            </a:r>
            <a:r>
              <a:rPr lang="cs-CZ" sz="2200" i="1" dirty="0" smtClean="0"/>
              <a:t> </a:t>
            </a:r>
            <a:endParaRPr lang="en-US" sz="2200" i="1" dirty="0" smtClean="0"/>
          </a:p>
        </p:txBody>
      </p:sp>
      <p:sp>
        <p:nvSpPr>
          <p:cNvPr id="9" name="TextovéPole 8"/>
          <p:cNvSpPr txBox="1"/>
          <p:nvPr/>
        </p:nvSpPr>
        <p:spPr>
          <a:xfrm flipH="1">
            <a:off x="4770117" y="3292017"/>
            <a:ext cx="2845221" cy="430887"/>
          </a:xfrm>
          <a:prstGeom prst="rect">
            <a:avLst/>
          </a:prstGeom>
          <a:noFill/>
        </p:spPr>
        <p:txBody>
          <a:bodyPr wrap="square" rtlCol="0">
            <a:spAutoFit/>
          </a:bodyPr>
          <a:lstStyle/>
          <a:p>
            <a:r>
              <a:rPr lang="cs-CZ" sz="2200" dirty="0"/>
              <a:t>u</a:t>
            </a:r>
            <a:r>
              <a:rPr lang="cs-CZ" sz="2200" dirty="0" smtClean="0"/>
              <a:t>niformní </a:t>
            </a:r>
            <a:r>
              <a:rPr lang="cs-CZ" sz="2200" dirty="0" err="1" smtClean="0"/>
              <a:t>F1</a:t>
            </a:r>
            <a:r>
              <a:rPr lang="cs-CZ" sz="2200" dirty="0" smtClean="0"/>
              <a:t> generace</a:t>
            </a:r>
            <a:endParaRPr lang="en-US" sz="2200" dirty="0" smtClean="0"/>
          </a:p>
        </p:txBody>
      </p:sp>
      <p:sp>
        <p:nvSpPr>
          <p:cNvPr id="10" name="TextovéPole 9"/>
          <p:cNvSpPr txBox="1"/>
          <p:nvPr/>
        </p:nvSpPr>
        <p:spPr>
          <a:xfrm>
            <a:off x="895349" y="4381677"/>
            <a:ext cx="3284874" cy="430887"/>
          </a:xfrm>
          <a:prstGeom prst="rect">
            <a:avLst/>
          </a:prstGeom>
          <a:noFill/>
        </p:spPr>
        <p:txBody>
          <a:bodyPr wrap="none" rtlCol="0">
            <a:spAutoFit/>
          </a:bodyPr>
          <a:lstStyle/>
          <a:p>
            <a:r>
              <a:rPr lang="cs-CZ" sz="2200" dirty="0" err="1" smtClean="0"/>
              <a:t>F2</a:t>
            </a:r>
            <a:r>
              <a:rPr lang="cs-CZ" sz="2200" dirty="0" smtClean="0"/>
              <a:t>: </a:t>
            </a:r>
            <a:r>
              <a:rPr lang="cs-CZ" sz="2200" b="1" dirty="0">
                <a:solidFill>
                  <a:srgbClr val="7030A0"/>
                </a:solidFill>
              </a:rPr>
              <a:t>9 AB : 3 Ab : 3 </a:t>
            </a:r>
            <a:r>
              <a:rPr lang="cs-CZ" sz="2200" b="1" dirty="0" err="1">
                <a:solidFill>
                  <a:srgbClr val="7030A0"/>
                </a:solidFill>
              </a:rPr>
              <a:t>aB</a:t>
            </a:r>
            <a:r>
              <a:rPr lang="cs-CZ" sz="2200" b="1" dirty="0">
                <a:solidFill>
                  <a:srgbClr val="7030A0"/>
                </a:solidFill>
              </a:rPr>
              <a:t> : 1 ab</a:t>
            </a:r>
            <a:endParaRPr lang="en-US" sz="2200" b="1" dirty="0">
              <a:solidFill>
                <a:srgbClr val="7030A0"/>
              </a:solidFill>
            </a:endParaRPr>
          </a:p>
        </p:txBody>
      </p:sp>
      <p:sp>
        <p:nvSpPr>
          <p:cNvPr id="11" name="TextovéPole 10"/>
          <p:cNvSpPr txBox="1"/>
          <p:nvPr/>
        </p:nvSpPr>
        <p:spPr>
          <a:xfrm>
            <a:off x="4698612" y="4132480"/>
            <a:ext cx="3509351" cy="769441"/>
          </a:xfrm>
          <a:prstGeom prst="rect">
            <a:avLst/>
          </a:prstGeom>
          <a:noFill/>
        </p:spPr>
        <p:txBody>
          <a:bodyPr wrap="square" rtlCol="0">
            <a:spAutoFit/>
          </a:bodyPr>
          <a:lstStyle/>
          <a:p>
            <a:r>
              <a:rPr lang="cs-CZ" sz="2200" dirty="0"/>
              <a:t>fenotypový štěpný poměr (bez genové interakce</a:t>
            </a:r>
            <a:r>
              <a:rPr lang="cs-CZ" sz="2200" dirty="0" smtClean="0"/>
              <a:t>)</a:t>
            </a:r>
            <a:endParaRPr lang="en-US" sz="2200" dirty="0"/>
          </a:p>
        </p:txBody>
      </p:sp>
      <p:sp>
        <p:nvSpPr>
          <p:cNvPr id="12" name="TextovéPole 11"/>
          <p:cNvSpPr txBox="1"/>
          <p:nvPr/>
        </p:nvSpPr>
        <p:spPr>
          <a:xfrm>
            <a:off x="895349" y="5534025"/>
            <a:ext cx="7270516" cy="430887"/>
          </a:xfrm>
          <a:prstGeom prst="rect">
            <a:avLst/>
          </a:prstGeom>
          <a:noFill/>
        </p:spPr>
        <p:txBody>
          <a:bodyPr wrap="none" rtlCol="0">
            <a:spAutoFit/>
          </a:bodyPr>
          <a:lstStyle/>
          <a:p>
            <a:r>
              <a:rPr lang="cs-CZ" sz="2200" dirty="0" smtClean="0">
                <a:solidFill>
                  <a:srgbClr val="FF0000"/>
                </a:solidFill>
              </a:rPr>
              <a:t>Genové interakce mění poměr F2 (kromě reciproké interakce).</a:t>
            </a:r>
            <a:endParaRPr lang="en-US" sz="2200" dirty="0" smtClean="0">
              <a:solidFill>
                <a:srgbClr val="FF0000"/>
              </a:solidFill>
            </a:endParaRPr>
          </a:p>
        </p:txBody>
      </p:sp>
    </p:spTree>
    <p:extLst>
      <p:ext uri="{BB962C8B-B14F-4D97-AF65-F5344CB8AC3E}">
        <p14:creationId xmlns:p14="http://schemas.microsoft.com/office/powerpoint/2010/main" val="1567402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4865" y="-115520"/>
            <a:ext cx="7886700" cy="1325563"/>
          </a:xfrm>
        </p:spPr>
        <p:txBody>
          <a:bodyPr>
            <a:normAutofit/>
          </a:bodyPr>
          <a:lstStyle/>
          <a:p>
            <a:pPr algn="ctr"/>
            <a:r>
              <a:rPr lang="cs-CZ" sz="4000" dirty="0">
                <a:solidFill>
                  <a:srgbClr val="C00000"/>
                </a:solidFill>
              </a:rPr>
              <a:t>Duplicita</a:t>
            </a:r>
          </a:p>
        </p:txBody>
      </p:sp>
      <p:pic>
        <p:nvPicPr>
          <p:cNvPr id="3" name="Obráze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650" y="2825145"/>
            <a:ext cx="5200240" cy="2279405"/>
          </a:xfrm>
          <a:prstGeom prst="rect">
            <a:avLst/>
          </a:prstGeom>
        </p:spPr>
      </p:pic>
      <p:sp>
        <p:nvSpPr>
          <p:cNvPr id="4" name="TextovéPole 3"/>
          <p:cNvSpPr txBox="1"/>
          <p:nvPr/>
        </p:nvSpPr>
        <p:spPr>
          <a:xfrm>
            <a:off x="422031" y="1026903"/>
            <a:ext cx="5406859" cy="1446550"/>
          </a:xfrm>
          <a:prstGeom prst="rect">
            <a:avLst/>
          </a:prstGeom>
          <a:noFill/>
        </p:spPr>
        <p:txBody>
          <a:bodyPr wrap="square" rtlCol="0">
            <a:spAutoFit/>
          </a:bodyPr>
          <a:lstStyle/>
          <a:p>
            <a:r>
              <a:rPr lang="cs-CZ" sz="2200" dirty="0" smtClean="0"/>
              <a:t>Některé produkty mohou být produkovány alternativními dráhami. Geny </a:t>
            </a:r>
            <a:r>
              <a:rPr lang="cs-CZ" sz="2200" i="1" dirty="0" smtClean="0"/>
              <a:t>E</a:t>
            </a:r>
            <a:r>
              <a:rPr lang="cs-CZ" sz="2200" dirty="0" smtClean="0"/>
              <a:t> a </a:t>
            </a:r>
            <a:r>
              <a:rPr lang="cs-CZ" sz="2200" i="1" dirty="0" smtClean="0"/>
              <a:t>F</a:t>
            </a:r>
            <a:r>
              <a:rPr lang="cs-CZ" sz="2200" dirty="0" smtClean="0"/>
              <a:t> kódují enzymy, které dělají žlutý pigment. Alely </a:t>
            </a:r>
            <a:r>
              <a:rPr lang="cs-CZ" sz="2200" i="1" dirty="0" smtClean="0"/>
              <a:t>e</a:t>
            </a:r>
            <a:r>
              <a:rPr lang="cs-CZ" sz="2200" dirty="0" smtClean="0"/>
              <a:t> a </a:t>
            </a:r>
            <a:r>
              <a:rPr lang="cs-CZ" sz="2200" i="1" dirty="0" smtClean="0"/>
              <a:t>f</a:t>
            </a:r>
            <a:r>
              <a:rPr lang="cs-CZ" sz="2200" dirty="0" smtClean="0"/>
              <a:t> jsou nefunkční. </a:t>
            </a:r>
          </a:p>
        </p:txBody>
      </p:sp>
      <p:sp>
        <p:nvSpPr>
          <p:cNvPr id="5" name="TextovéPole 4"/>
          <p:cNvSpPr txBox="1"/>
          <p:nvPr/>
        </p:nvSpPr>
        <p:spPr>
          <a:xfrm>
            <a:off x="6131169" y="1017746"/>
            <a:ext cx="3012831" cy="1107996"/>
          </a:xfrm>
          <a:prstGeom prst="rect">
            <a:avLst/>
          </a:prstGeom>
          <a:noFill/>
        </p:spPr>
        <p:txBody>
          <a:bodyPr wrap="square" rtlCol="0">
            <a:spAutoFit/>
          </a:bodyPr>
          <a:lstStyle/>
          <a:p>
            <a:r>
              <a:rPr lang="cs-CZ" sz="2200" dirty="0" smtClean="0"/>
              <a:t>Které kombinace alel dají vzniknout žlutě kvetoucí rostlině? </a:t>
            </a:r>
          </a:p>
        </p:txBody>
      </p:sp>
      <p:sp>
        <p:nvSpPr>
          <p:cNvPr id="6" name="TextovéPole 5"/>
          <p:cNvSpPr txBox="1"/>
          <p:nvPr/>
        </p:nvSpPr>
        <p:spPr>
          <a:xfrm>
            <a:off x="6928340" y="2568880"/>
            <a:ext cx="1130438" cy="2492990"/>
          </a:xfrm>
          <a:prstGeom prst="rect">
            <a:avLst/>
          </a:prstGeom>
          <a:noFill/>
        </p:spPr>
        <p:txBody>
          <a:bodyPr wrap="none" rtlCol="0">
            <a:spAutoFit/>
          </a:bodyPr>
          <a:lstStyle/>
          <a:p>
            <a:pPr marL="342900" indent="-342900">
              <a:spcBef>
                <a:spcPts val="2400"/>
              </a:spcBef>
              <a:buFont typeface="Wingdings" panose="05000000000000000000" pitchFamily="2" charset="2"/>
              <a:buChar char="§"/>
            </a:pPr>
            <a:r>
              <a:rPr lang="cs-CZ" sz="2400" i="1" dirty="0" smtClean="0"/>
              <a:t>E- F-</a:t>
            </a:r>
          </a:p>
          <a:p>
            <a:pPr marL="342900" indent="-342900">
              <a:spcBef>
                <a:spcPts val="2400"/>
              </a:spcBef>
              <a:buFont typeface="Wingdings" panose="05000000000000000000" pitchFamily="2" charset="2"/>
              <a:buChar char="§"/>
            </a:pPr>
            <a:r>
              <a:rPr lang="cs-CZ" sz="2400" i="1" dirty="0" smtClean="0"/>
              <a:t>E- ff</a:t>
            </a:r>
          </a:p>
          <a:p>
            <a:pPr marL="342900" indent="-342900">
              <a:spcBef>
                <a:spcPts val="2400"/>
              </a:spcBef>
              <a:buFont typeface="Wingdings" panose="05000000000000000000" pitchFamily="2" charset="2"/>
              <a:buChar char="§"/>
            </a:pPr>
            <a:r>
              <a:rPr lang="cs-CZ" sz="2400" i="1" dirty="0" err="1" smtClean="0"/>
              <a:t>ee</a:t>
            </a:r>
            <a:r>
              <a:rPr lang="cs-CZ" sz="2400" i="1" dirty="0" smtClean="0"/>
              <a:t> F-</a:t>
            </a:r>
          </a:p>
          <a:p>
            <a:pPr marL="342900" indent="-342900">
              <a:spcBef>
                <a:spcPts val="2400"/>
              </a:spcBef>
              <a:buFont typeface="Wingdings" panose="05000000000000000000" pitchFamily="2" charset="2"/>
              <a:buChar char="§"/>
            </a:pPr>
            <a:r>
              <a:rPr lang="cs-CZ" sz="2400" i="1" dirty="0" err="1" smtClean="0"/>
              <a:t>ee</a:t>
            </a:r>
            <a:r>
              <a:rPr lang="cs-CZ" sz="2400" i="1" dirty="0" smtClean="0"/>
              <a:t> ff</a:t>
            </a:r>
          </a:p>
        </p:txBody>
      </p:sp>
    </p:spTree>
    <p:extLst>
      <p:ext uri="{BB962C8B-B14F-4D97-AF65-F5344CB8AC3E}">
        <p14:creationId xmlns:p14="http://schemas.microsoft.com/office/powerpoint/2010/main" val="723248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4865" y="-115520"/>
            <a:ext cx="7886700" cy="1325563"/>
          </a:xfrm>
        </p:spPr>
        <p:txBody>
          <a:bodyPr>
            <a:normAutofit/>
          </a:bodyPr>
          <a:lstStyle/>
          <a:p>
            <a:pPr algn="ctr"/>
            <a:r>
              <a:rPr lang="cs-CZ" sz="4000" dirty="0">
                <a:solidFill>
                  <a:srgbClr val="C00000"/>
                </a:solidFill>
              </a:rPr>
              <a:t>Duplicita</a:t>
            </a:r>
          </a:p>
        </p:txBody>
      </p:sp>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650" y="2825145"/>
            <a:ext cx="5200240" cy="2279405"/>
          </a:xfrm>
          <a:prstGeom prst="rect">
            <a:avLst/>
          </a:prstGeom>
        </p:spPr>
      </p:pic>
      <p:sp>
        <p:nvSpPr>
          <p:cNvPr id="4" name="TextovéPole 3"/>
          <p:cNvSpPr txBox="1"/>
          <p:nvPr/>
        </p:nvSpPr>
        <p:spPr>
          <a:xfrm>
            <a:off x="422031" y="1026903"/>
            <a:ext cx="5406859" cy="1446550"/>
          </a:xfrm>
          <a:prstGeom prst="rect">
            <a:avLst/>
          </a:prstGeom>
          <a:noFill/>
        </p:spPr>
        <p:txBody>
          <a:bodyPr wrap="square" rtlCol="0">
            <a:spAutoFit/>
          </a:bodyPr>
          <a:lstStyle/>
          <a:p>
            <a:r>
              <a:rPr lang="cs-CZ" sz="2200" dirty="0" smtClean="0"/>
              <a:t>Některé produkty mohou být produkovány alternativními dráhami. Geny </a:t>
            </a:r>
            <a:r>
              <a:rPr lang="cs-CZ" sz="2200" i="1" dirty="0" smtClean="0"/>
              <a:t>E</a:t>
            </a:r>
            <a:r>
              <a:rPr lang="cs-CZ" sz="2200" dirty="0" smtClean="0"/>
              <a:t> a </a:t>
            </a:r>
            <a:r>
              <a:rPr lang="cs-CZ" sz="2200" i="1" dirty="0" smtClean="0"/>
              <a:t>F</a:t>
            </a:r>
            <a:r>
              <a:rPr lang="cs-CZ" sz="2200" dirty="0" smtClean="0"/>
              <a:t> kódují enzymy, které dělají žlutý pigment. Alely </a:t>
            </a:r>
            <a:r>
              <a:rPr lang="cs-CZ" sz="2200" i="1" dirty="0" smtClean="0"/>
              <a:t>e</a:t>
            </a:r>
            <a:r>
              <a:rPr lang="cs-CZ" sz="2200" dirty="0" smtClean="0"/>
              <a:t> a </a:t>
            </a:r>
            <a:r>
              <a:rPr lang="cs-CZ" sz="2200" i="1" dirty="0" smtClean="0"/>
              <a:t>f</a:t>
            </a:r>
            <a:r>
              <a:rPr lang="cs-CZ" sz="2200" dirty="0" smtClean="0"/>
              <a:t> jsou nefunkční. </a:t>
            </a:r>
          </a:p>
        </p:txBody>
      </p:sp>
      <p:sp>
        <p:nvSpPr>
          <p:cNvPr id="5" name="TextovéPole 4"/>
          <p:cNvSpPr txBox="1"/>
          <p:nvPr/>
        </p:nvSpPr>
        <p:spPr>
          <a:xfrm>
            <a:off x="6131169" y="1017746"/>
            <a:ext cx="3012831" cy="1107996"/>
          </a:xfrm>
          <a:prstGeom prst="rect">
            <a:avLst/>
          </a:prstGeom>
          <a:noFill/>
        </p:spPr>
        <p:txBody>
          <a:bodyPr wrap="square" rtlCol="0">
            <a:spAutoFit/>
          </a:bodyPr>
          <a:lstStyle/>
          <a:p>
            <a:r>
              <a:rPr lang="cs-CZ" sz="2200" dirty="0" smtClean="0"/>
              <a:t>Které kombinace alel dají vzniknout žlutě kvetoucí rostlině? </a:t>
            </a:r>
          </a:p>
        </p:txBody>
      </p:sp>
      <p:sp>
        <p:nvSpPr>
          <p:cNvPr id="6" name="TextovéPole 5"/>
          <p:cNvSpPr txBox="1"/>
          <p:nvPr/>
        </p:nvSpPr>
        <p:spPr>
          <a:xfrm>
            <a:off x="6928340" y="2568880"/>
            <a:ext cx="1130438" cy="2492990"/>
          </a:xfrm>
          <a:prstGeom prst="rect">
            <a:avLst/>
          </a:prstGeom>
          <a:noFill/>
        </p:spPr>
        <p:txBody>
          <a:bodyPr wrap="none" rtlCol="0">
            <a:spAutoFit/>
          </a:bodyPr>
          <a:lstStyle/>
          <a:p>
            <a:pPr marL="342900" indent="-342900">
              <a:spcBef>
                <a:spcPts val="2400"/>
              </a:spcBef>
              <a:buFont typeface="Wingdings" panose="05000000000000000000" pitchFamily="2" charset="2"/>
              <a:buChar char="§"/>
            </a:pPr>
            <a:r>
              <a:rPr lang="cs-CZ" sz="2400" b="1" i="1" dirty="0" smtClean="0">
                <a:solidFill>
                  <a:srgbClr val="009900"/>
                </a:solidFill>
              </a:rPr>
              <a:t>E- F-</a:t>
            </a:r>
          </a:p>
          <a:p>
            <a:pPr marL="342900" indent="-342900">
              <a:spcBef>
                <a:spcPts val="2400"/>
              </a:spcBef>
              <a:buFont typeface="Wingdings" panose="05000000000000000000" pitchFamily="2" charset="2"/>
              <a:buChar char="§"/>
            </a:pPr>
            <a:r>
              <a:rPr lang="cs-CZ" sz="2400" b="1" i="1" dirty="0" smtClean="0">
                <a:solidFill>
                  <a:srgbClr val="009900"/>
                </a:solidFill>
              </a:rPr>
              <a:t>E- ff</a:t>
            </a:r>
          </a:p>
          <a:p>
            <a:pPr marL="342900" indent="-342900">
              <a:spcBef>
                <a:spcPts val="2400"/>
              </a:spcBef>
              <a:buFont typeface="Wingdings" panose="05000000000000000000" pitchFamily="2" charset="2"/>
              <a:buChar char="§"/>
            </a:pPr>
            <a:r>
              <a:rPr lang="cs-CZ" sz="2400" b="1" i="1" dirty="0" err="1" smtClean="0">
                <a:solidFill>
                  <a:srgbClr val="009900"/>
                </a:solidFill>
              </a:rPr>
              <a:t>ee</a:t>
            </a:r>
            <a:r>
              <a:rPr lang="cs-CZ" sz="2400" b="1" i="1" dirty="0" smtClean="0">
                <a:solidFill>
                  <a:srgbClr val="009900"/>
                </a:solidFill>
              </a:rPr>
              <a:t> F-</a:t>
            </a:r>
          </a:p>
          <a:p>
            <a:pPr marL="342900" indent="-342900">
              <a:spcBef>
                <a:spcPts val="2400"/>
              </a:spcBef>
              <a:buFont typeface="Wingdings" panose="05000000000000000000" pitchFamily="2" charset="2"/>
              <a:buChar char="§"/>
            </a:pPr>
            <a:r>
              <a:rPr lang="cs-CZ" sz="2400" i="1" dirty="0" err="1" smtClean="0"/>
              <a:t>ee</a:t>
            </a:r>
            <a:r>
              <a:rPr lang="cs-CZ" sz="2400" i="1" dirty="0" smtClean="0"/>
              <a:t> ff</a:t>
            </a:r>
          </a:p>
        </p:txBody>
      </p:sp>
      <p:sp>
        <p:nvSpPr>
          <p:cNvPr id="7" name="TextovéPole 6"/>
          <p:cNvSpPr txBox="1"/>
          <p:nvPr/>
        </p:nvSpPr>
        <p:spPr>
          <a:xfrm>
            <a:off x="211016" y="5505008"/>
            <a:ext cx="8773258" cy="1184940"/>
          </a:xfrm>
          <a:prstGeom prst="rect">
            <a:avLst/>
          </a:prstGeom>
          <a:noFill/>
        </p:spPr>
        <p:txBody>
          <a:bodyPr wrap="square" rtlCol="0">
            <a:spAutoFit/>
          </a:bodyPr>
          <a:lstStyle/>
          <a:p>
            <a:pPr marL="342900" indent="-342900">
              <a:spcBef>
                <a:spcPts val="600"/>
              </a:spcBef>
              <a:buFont typeface="Arial" panose="020B0604020202020204" pitchFamily="34" charset="0"/>
              <a:buChar char="•"/>
            </a:pPr>
            <a:r>
              <a:rPr lang="cs-CZ" sz="2200" b="1" dirty="0" smtClean="0">
                <a:solidFill>
                  <a:srgbClr val="FF0000"/>
                </a:solidFill>
              </a:rPr>
              <a:t>K vzniku žlutého pigmentu stačí jedna dominantní alela genu </a:t>
            </a:r>
            <a:r>
              <a:rPr lang="cs-CZ" sz="2200" b="1" i="1" dirty="0" smtClean="0">
                <a:solidFill>
                  <a:srgbClr val="FF0000"/>
                </a:solidFill>
              </a:rPr>
              <a:t>E</a:t>
            </a:r>
            <a:r>
              <a:rPr lang="cs-CZ" sz="2200" b="1" dirty="0" smtClean="0">
                <a:solidFill>
                  <a:srgbClr val="FF0000"/>
                </a:solidFill>
              </a:rPr>
              <a:t> nebo </a:t>
            </a:r>
            <a:r>
              <a:rPr lang="cs-CZ" sz="2200" b="1" i="1" dirty="0" smtClean="0">
                <a:solidFill>
                  <a:srgbClr val="FF0000"/>
                </a:solidFill>
              </a:rPr>
              <a:t>F</a:t>
            </a:r>
            <a:r>
              <a:rPr lang="cs-CZ" sz="2200" b="1" dirty="0" smtClean="0">
                <a:solidFill>
                  <a:srgbClr val="FF0000"/>
                </a:solidFill>
              </a:rPr>
              <a:t>.</a:t>
            </a:r>
          </a:p>
          <a:p>
            <a:pPr marL="342900" indent="-342900">
              <a:spcBef>
                <a:spcPts val="600"/>
              </a:spcBef>
              <a:buFont typeface="Arial" panose="020B0604020202020204" pitchFamily="34" charset="0"/>
              <a:buChar char="•"/>
            </a:pPr>
            <a:r>
              <a:rPr lang="cs-CZ" sz="2200" dirty="0" smtClean="0"/>
              <a:t>Existují i kumulativní duplicita, kdy se intenzita znaku zvyšuje podle počtu alel/genů s dominantní alelou.   </a:t>
            </a:r>
          </a:p>
        </p:txBody>
      </p:sp>
    </p:spTree>
    <p:extLst>
      <p:ext uri="{BB962C8B-B14F-4D97-AF65-F5344CB8AC3E}">
        <p14:creationId xmlns:p14="http://schemas.microsoft.com/office/powerpoint/2010/main" val="2841139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48433" y="54961"/>
            <a:ext cx="7886700" cy="1325563"/>
          </a:xfrm>
        </p:spPr>
        <p:txBody>
          <a:bodyPr>
            <a:normAutofit/>
          </a:bodyPr>
          <a:lstStyle/>
          <a:p>
            <a:pPr algn="ctr"/>
            <a:r>
              <a:rPr lang="cs-CZ" sz="4000" dirty="0" smtClean="0">
                <a:solidFill>
                  <a:srgbClr val="C00000"/>
                </a:solidFill>
              </a:rPr>
              <a:t>Duplicita (nekumulativní)</a:t>
            </a:r>
            <a:endParaRPr lang="en-US" sz="4000" dirty="0">
              <a:solidFill>
                <a:srgbClr val="C00000"/>
              </a:solidFill>
            </a:endParaRPr>
          </a:p>
        </p:txBody>
      </p:sp>
      <p:sp>
        <p:nvSpPr>
          <p:cNvPr id="4" name="TextovéPole 3"/>
          <p:cNvSpPr txBox="1"/>
          <p:nvPr/>
        </p:nvSpPr>
        <p:spPr>
          <a:xfrm>
            <a:off x="602712" y="2199111"/>
            <a:ext cx="8266968" cy="1107996"/>
          </a:xfrm>
          <a:prstGeom prst="rect">
            <a:avLst/>
          </a:prstGeom>
          <a:noFill/>
        </p:spPr>
        <p:txBody>
          <a:bodyPr wrap="square" rtlCol="0">
            <a:spAutoFit/>
          </a:bodyPr>
          <a:lstStyle>
            <a:defPPr>
              <a:defRPr lang="cs-CZ"/>
            </a:defPPr>
            <a:lvl1pPr>
              <a:defRPr sz="2200"/>
            </a:lvl1pPr>
          </a:lstStyle>
          <a:p>
            <a:r>
              <a:rPr lang="cs-CZ" dirty="0"/>
              <a:t>Např.: Šešulky kokošky pastuší tobolky mají tvar srdce, což je způsobeno vlivem libovolné  dominantní alely v jednom z genů </a:t>
            </a:r>
            <a:r>
              <a:rPr lang="cs-CZ" i="1" dirty="0" err="1" smtClean="0"/>
              <a:t>A</a:t>
            </a:r>
            <a:r>
              <a:rPr lang="cs-CZ" i="1" baseline="30000" dirty="0" err="1" smtClean="0"/>
              <a:t>1</a:t>
            </a:r>
            <a:r>
              <a:rPr lang="cs-CZ" i="1" baseline="30000" dirty="0" smtClean="0"/>
              <a:t> </a:t>
            </a:r>
            <a:r>
              <a:rPr lang="cs-CZ" dirty="0" smtClean="0"/>
              <a:t>a </a:t>
            </a:r>
            <a:r>
              <a:rPr lang="cs-CZ" i="1" dirty="0" err="1" smtClean="0"/>
              <a:t>A</a:t>
            </a:r>
            <a:r>
              <a:rPr lang="cs-CZ" i="1" baseline="30000" dirty="0" err="1" smtClean="0"/>
              <a:t>2</a:t>
            </a:r>
            <a:r>
              <a:rPr lang="cs-CZ" dirty="0" smtClean="0"/>
              <a:t>.  </a:t>
            </a:r>
            <a:r>
              <a:rPr lang="cs-CZ" dirty="0"/>
              <a:t>Recesivní homozygoti </a:t>
            </a:r>
            <a:r>
              <a:rPr lang="cs-CZ" i="1" dirty="0" err="1"/>
              <a:t>a</a:t>
            </a:r>
            <a:r>
              <a:rPr lang="cs-CZ" i="1" baseline="30000" dirty="0" err="1"/>
              <a:t>1</a:t>
            </a:r>
            <a:r>
              <a:rPr lang="cs-CZ" i="1" dirty="0" err="1"/>
              <a:t>a</a:t>
            </a:r>
            <a:r>
              <a:rPr lang="cs-CZ" i="1" baseline="30000" dirty="0" err="1"/>
              <a:t>1</a:t>
            </a:r>
            <a:r>
              <a:rPr lang="cs-CZ" i="1" baseline="30000" dirty="0"/>
              <a:t> </a:t>
            </a:r>
            <a:r>
              <a:rPr lang="cs-CZ" i="1" dirty="0" err="1"/>
              <a:t>a</a:t>
            </a:r>
            <a:r>
              <a:rPr lang="cs-CZ" i="1" baseline="30000" dirty="0" err="1"/>
              <a:t>2</a:t>
            </a:r>
            <a:r>
              <a:rPr lang="cs-CZ" i="1" dirty="0" err="1"/>
              <a:t>a</a:t>
            </a:r>
            <a:r>
              <a:rPr lang="cs-CZ" i="1" baseline="30000" dirty="0" err="1"/>
              <a:t>2</a:t>
            </a:r>
            <a:r>
              <a:rPr lang="cs-CZ" i="1" dirty="0"/>
              <a:t> </a:t>
            </a:r>
            <a:r>
              <a:rPr lang="cs-CZ" dirty="0" smtClean="0"/>
              <a:t>mají </a:t>
            </a:r>
            <a:r>
              <a:rPr lang="cs-CZ" dirty="0"/>
              <a:t>úzkou šešulku. </a:t>
            </a:r>
            <a:endParaRPr lang="en-US" dirty="0"/>
          </a:p>
        </p:txBody>
      </p:sp>
      <p:pic>
        <p:nvPicPr>
          <p:cNvPr id="6148" name="Picture 4" descr="Image result for capsella bursa pastoris fru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312" y="3576069"/>
            <a:ext cx="3137702" cy="2561841"/>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602712" y="1098822"/>
            <a:ext cx="8095029" cy="769441"/>
          </a:xfrm>
          <a:prstGeom prst="rect">
            <a:avLst/>
          </a:prstGeom>
          <a:noFill/>
        </p:spPr>
        <p:txBody>
          <a:bodyPr wrap="square" rtlCol="0">
            <a:spAutoFit/>
          </a:bodyPr>
          <a:lstStyle/>
          <a:p>
            <a:r>
              <a:rPr lang="cs-CZ" sz="2200" dirty="0" smtClean="0"/>
              <a:t>Pro plný projev znaku stačí jedna dominantní alela jednoho z genů. Jiný fenotyp mají jen homozygoti recesivní pro oba geny</a:t>
            </a:r>
            <a:endParaRPr lang="en-US" sz="2200" dirty="0" smtClean="0"/>
          </a:p>
        </p:txBody>
      </p:sp>
      <p:pic>
        <p:nvPicPr>
          <p:cNvPr id="5" name="Obráze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84038" y="3576068"/>
            <a:ext cx="2056892" cy="1582225"/>
          </a:xfrm>
          <a:prstGeom prst="rect">
            <a:avLst/>
          </a:prstGeom>
        </p:spPr>
      </p:pic>
      <p:sp>
        <p:nvSpPr>
          <p:cNvPr id="13" name="TextovéPole 12"/>
          <p:cNvSpPr txBox="1"/>
          <p:nvPr/>
        </p:nvSpPr>
        <p:spPr>
          <a:xfrm>
            <a:off x="7682741" y="4079971"/>
            <a:ext cx="1266693" cy="430887"/>
          </a:xfrm>
          <a:prstGeom prst="rect">
            <a:avLst/>
          </a:prstGeom>
          <a:noFill/>
        </p:spPr>
        <p:txBody>
          <a:bodyPr wrap="none" rtlCol="0">
            <a:spAutoFit/>
          </a:bodyPr>
          <a:lstStyle/>
          <a:p>
            <a:r>
              <a:rPr lang="cs-CZ" sz="2200" i="1" dirty="0" err="1" smtClean="0"/>
              <a:t>a</a:t>
            </a:r>
            <a:r>
              <a:rPr lang="cs-CZ" sz="2200" i="1" baseline="30000" dirty="0" err="1" smtClean="0"/>
              <a:t>1</a:t>
            </a:r>
            <a:r>
              <a:rPr lang="cs-CZ" sz="2200" i="1" dirty="0" err="1" smtClean="0"/>
              <a:t>a</a:t>
            </a:r>
            <a:r>
              <a:rPr lang="cs-CZ" sz="2200" i="1" baseline="30000" dirty="0" err="1" smtClean="0"/>
              <a:t>1</a:t>
            </a:r>
            <a:r>
              <a:rPr lang="cs-CZ" sz="2200" i="1" baseline="30000" dirty="0" smtClean="0"/>
              <a:t> </a:t>
            </a:r>
            <a:r>
              <a:rPr lang="cs-CZ" sz="2200" i="1" dirty="0" err="1" smtClean="0"/>
              <a:t>a</a:t>
            </a:r>
            <a:r>
              <a:rPr lang="cs-CZ" sz="2200" i="1" baseline="30000" dirty="0" err="1" smtClean="0"/>
              <a:t>2</a:t>
            </a:r>
            <a:r>
              <a:rPr lang="cs-CZ" sz="2200" i="1" dirty="0" err="1" smtClean="0"/>
              <a:t>a</a:t>
            </a:r>
            <a:r>
              <a:rPr lang="cs-CZ" sz="2200" i="1" baseline="30000" dirty="0" err="1" smtClean="0"/>
              <a:t>2</a:t>
            </a:r>
            <a:r>
              <a:rPr lang="cs-CZ" sz="2200" i="1" dirty="0" smtClean="0"/>
              <a:t> </a:t>
            </a:r>
            <a:endParaRPr lang="en-US" sz="2200" i="1" dirty="0" smtClean="0"/>
          </a:p>
        </p:txBody>
      </p:sp>
      <p:sp>
        <p:nvSpPr>
          <p:cNvPr id="14" name="TextovéPole 13"/>
          <p:cNvSpPr txBox="1"/>
          <p:nvPr/>
        </p:nvSpPr>
        <p:spPr>
          <a:xfrm>
            <a:off x="4114662" y="3742521"/>
            <a:ext cx="1071127" cy="1415772"/>
          </a:xfrm>
          <a:prstGeom prst="rect">
            <a:avLst/>
          </a:prstGeom>
          <a:noFill/>
        </p:spPr>
        <p:txBody>
          <a:bodyPr wrap="none" rtlCol="0">
            <a:spAutoFit/>
          </a:bodyPr>
          <a:lstStyle/>
          <a:p>
            <a:pPr>
              <a:spcBef>
                <a:spcPts val="1200"/>
              </a:spcBef>
            </a:pPr>
            <a:r>
              <a:rPr lang="cs-CZ" sz="2200" i="1" dirty="0" err="1" smtClean="0"/>
              <a:t>A</a:t>
            </a:r>
            <a:r>
              <a:rPr lang="cs-CZ" sz="2200" i="1" baseline="30000" dirty="0" err="1" smtClean="0"/>
              <a:t>1</a:t>
            </a:r>
            <a:r>
              <a:rPr lang="cs-CZ" sz="2200" i="1" dirty="0"/>
              <a:t>- </a:t>
            </a:r>
            <a:r>
              <a:rPr lang="cs-CZ" sz="2200" i="1" dirty="0" err="1" smtClean="0"/>
              <a:t>A</a:t>
            </a:r>
            <a:r>
              <a:rPr lang="cs-CZ" sz="2200" i="1" baseline="30000" dirty="0" err="1" smtClean="0"/>
              <a:t>2</a:t>
            </a:r>
            <a:r>
              <a:rPr lang="cs-CZ" sz="2200" i="1" baseline="30000" dirty="0" smtClean="0"/>
              <a:t>-</a:t>
            </a:r>
          </a:p>
          <a:p>
            <a:pPr>
              <a:spcBef>
                <a:spcPts val="1200"/>
              </a:spcBef>
            </a:pPr>
            <a:r>
              <a:rPr lang="cs-CZ" sz="2200" i="1" dirty="0" err="1"/>
              <a:t>A</a:t>
            </a:r>
            <a:r>
              <a:rPr lang="cs-CZ" sz="2200" i="1" baseline="30000" dirty="0" err="1"/>
              <a:t>1</a:t>
            </a:r>
            <a:r>
              <a:rPr lang="cs-CZ" sz="2200" i="1" dirty="0" smtClean="0"/>
              <a:t>- </a:t>
            </a:r>
            <a:r>
              <a:rPr lang="cs-CZ" sz="2200" i="1" dirty="0" err="1" smtClean="0"/>
              <a:t>a</a:t>
            </a:r>
            <a:r>
              <a:rPr lang="cs-CZ" sz="2200" i="1" baseline="30000" dirty="0" err="1" smtClean="0"/>
              <a:t>2</a:t>
            </a:r>
            <a:r>
              <a:rPr lang="cs-CZ" sz="2200" i="1" dirty="0" err="1"/>
              <a:t>a</a:t>
            </a:r>
            <a:r>
              <a:rPr lang="cs-CZ" sz="2200" i="1" baseline="30000" dirty="0" err="1"/>
              <a:t>2</a:t>
            </a:r>
            <a:endParaRPr lang="cs-CZ" sz="2200" i="1" baseline="30000" dirty="0"/>
          </a:p>
          <a:p>
            <a:pPr>
              <a:spcBef>
                <a:spcPts val="1200"/>
              </a:spcBef>
            </a:pPr>
            <a:r>
              <a:rPr lang="cs-CZ" sz="2200" i="1" dirty="0" err="1" smtClean="0"/>
              <a:t>a</a:t>
            </a:r>
            <a:r>
              <a:rPr lang="cs-CZ" sz="2200" i="1" baseline="30000" dirty="0" err="1" smtClean="0"/>
              <a:t>1</a:t>
            </a:r>
            <a:r>
              <a:rPr lang="cs-CZ" sz="2200" i="1" dirty="0" err="1" smtClean="0"/>
              <a:t>a</a:t>
            </a:r>
            <a:r>
              <a:rPr lang="cs-CZ" sz="2200" i="1" baseline="30000" dirty="0" err="1"/>
              <a:t>1</a:t>
            </a:r>
            <a:r>
              <a:rPr lang="cs-CZ" sz="2200" i="1" dirty="0" smtClean="0"/>
              <a:t> </a:t>
            </a:r>
            <a:r>
              <a:rPr lang="cs-CZ" sz="2200" i="1" dirty="0" err="1"/>
              <a:t>A</a:t>
            </a:r>
            <a:r>
              <a:rPr lang="cs-CZ" sz="2200" i="1" baseline="30000" dirty="0" err="1"/>
              <a:t>2</a:t>
            </a:r>
            <a:r>
              <a:rPr lang="cs-CZ" sz="2200" i="1" baseline="30000" dirty="0"/>
              <a:t>-</a:t>
            </a:r>
          </a:p>
        </p:txBody>
      </p:sp>
    </p:spTree>
    <p:extLst>
      <p:ext uri="{BB962C8B-B14F-4D97-AF65-F5344CB8AC3E}">
        <p14:creationId xmlns:p14="http://schemas.microsoft.com/office/powerpoint/2010/main" val="1272885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14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13" grpId="0"/>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48433" y="54961"/>
            <a:ext cx="7886700" cy="1325563"/>
          </a:xfrm>
        </p:spPr>
        <p:txBody>
          <a:bodyPr>
            <a:normAutofit/>
          </a:bodyPr>
          <a:lstStyle/>
          <a:p>
            <a:pPr algn="ctr"/>
            <a:r>
              <a:rPr lang="cs-CZ" sz="4000" dirty="0">
                <a:solidFill>
                  <a:srgbClr val="C00000"/>
                </a:solidFill>
              </a:rPr>
              <a:t>Duplicita (nekumulativní)</a:t>
            </a:r>
            <a:endParaRPr lang="en-US" sz="4000" dirty="0">
              <a:solidFill>
                <a:srgbClr val="C00000"/>
              </a:solidFill>
            </a:endParaRPr>
          </a:p>
        </p:txBody>
      </p:sp>
      <p:sp>
        <p:nvSpPr>
          <p:cNvPr id="3" name="TextovéPole 2"/>
          <p:cNvSpPr txBox="1"/>
          <p:nvPr/>
        </p:nvSpPr>
        <p:spPr>
          <a:xfrm>
            <a:off x="602712" y="1098822"/>
            <a:ext cx="8095029" cy="769441"/>
          </a:xfrm>
          <a:prstGeom prst="rect">
            <a:avLst/>
          </a:prstGeom>
          <a:noFill/>
        </p:spPr>
        <p:txBody>
          <a:bodyPr wrap="square" rtlCol="0">
            <a:spAutoFit/>
          </a:bodyPr>
          <a:lstStyle/>
          <a:p>
            <a:r>
              <a:rPr lang="cs-CZ" sz="2200" dirty="0" smtClean="0"/>
              <a:t>Pro plný projev znaku stačí jedna dominantní alela jednoho z genů. Jiný fenotyp mají jen homozygoti recesivní pro oba geny</a:t>
            </a:r>
            <a:endParaRPr lang="en-US" sz="2200" dirty="0" smtClean="0"/>
          </a:p>
        </p:txBody>
      </p:sp>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6583" y="2194020"/>
            <a:ext cx="2056892" cy="1582225"/>
          </a:xfrm>
          <a:prstGeom prst="rect">
            <a:avLst/>
          </a:prstGeom>
        </p:spPr>
      </p:pic>
      <p:sp>
        <p:nvSpPr>
          <p:cNvPr id="6" name="TextovéPole 5"/>
          <p:cNvSpPr txBox="1"/>
          <p:nvPr/>
        </p:nvSpPr>
        <p:spPr>
          <a:xfrm>
            <a:off x="3984501" y="2555971"/>
            <a:ext cx="1266693" cy="430887"/>
          </a:xfrm>
          <a:prstGeom prst="rect">
            <a:avLst/>
          </a:prstGeom>
          <a:noFill/>
        </p:spPr>
        <p:txBody>
          <a:bodyPr wrap="none" rtlCol="0">
            <a:spAutoFit/>
          </a:bodyPr>
          <a:lstStyle/>
          <a:p>
            <a:r>
              <a:rPr lang="cs-CZ" sz="2200" i="1" dirty="0" err="1" smtClean="0"/>
              <a:t>a</a:t>
            </a:r>
            <a:r>
              <a:rPr lang="cs-CZ" sz="2200" i="1" baseline="30000" dirty="0" err="1" smtClean="0"/>
              <a:t>1</a:t>
            </a:r>
            <a:r>
              <a:rPr lang="cs-CZ" sz="2200" i="1" dirty="0" err="1" smtClean="0"/>
              <a:t>a</a:t>
            </a:r>
            <a:r>
              <a:rPr lang="cs-CZ" sz="2200" i="1" baseline="30000" dirty="0" err="1" smtClean="0"/>
              <a:t>1</a:t>
            </a:r>
            <a:r>
              <a:rPr lang="cs-CZ" sz="2200" i="1" baseline="30000" dirty="0" smtClean="0"/>
              <a:t> </a:t>
            </a:r>
            <a:r>
              <a:rPr lang="cs-CZ" sz="2200" i="1" dirty="0" err="1" smtClean="0"/>
              <a:t>a</a:t>
            </a:r>
            <a:r>
              <a:rPr lang="cs-CZ" sz="2200" i="1" baseline="30000" dirty="0" err="1" smtClean="0"/>
              <a:t>2</a:t>
            </a:r>
            <a:r>
              <a:rPr lang="cs-CZ" sz="2200" i="1" dirty="0" err="1" smtClean="0"/>
              <a:t>a</a:t>
            </a:r>
            <a:r>
              <a:rPr lang="cs-CZ" sz="2200" i="1" baseline="30000" dirty="0" err="1" smtClean="0"/>
              <a:t>2</a:t>
            </a:r>
            <a:r>
              <a:rPr lang="cs-CZ" sz="2200" i="1" dirty="0" smtClean="0"/>
              <a:t> </a:t>
            </a:r>
            <a:endParaRPr lang="en-US" sz="2200" i="1" dirty="0" smtClean="0"/>
          </a:p>
        </p:txBody>
      </p:sp>
      <p:sp>
        <p:nvSpPr>
          <p:cNvPr id="7" name="TextovéPole 6"/>
          <p:cNvSpPr txBox="1"/>
          <p:nvPr/>
        </p:nvSpPr>
        <p:spPr>
          <a:xfrm>
            <a:off x="381508" y="2278972"/>
            <a:ext cx="1071127" cy="1415772"/>
          </a:xfrm>
          <a:prstGeom prst="rect">
            <a:avLst/>
          </a:prstGeom>
          <a:noFill/>
        </p:spPr>
        <p:txBody>
          <a:bodyPr wrap="none" rtlCol="0">
            <a:spAutoFit/>
          </a:bodyPr>
          <a:lstStyle/>
          <a:p>
            <a:pPr>
              <a:spcBef>
                <a:spcPts val="1200"/>
              </a:spcBef>
            </a:pPr>
            <a:r>
              <a:rPr lang="cs-CZ" sz="2200" i="1" dirty="0" err="1" smtClean="0"/>
              <a:t>A</a:t>
            </a:r>
            <a:r>
              <a:rPr lang="cs-CZ" sz="2200" i="1" baseline="30000" dirty="0" err="1" smtClean="0"/>
              <a:t>1</a:t>
            </a:r>
            <a:r>
              <a:rPr lang="cs-CZ" sz="2200" i="1" dirty="0"/>
              <a:t>- </a:t>
            </a:r>
            <a:r>
              <a:rPr lang="cs-CZ" sz="2200" i="1" dirty="0" err="1" smtClean="0"/>
              <a:t>A</a:t>
            </a:r>
            <a:r>
              <a:rPr lang="cs-CZ" sz="2200" i="1" baseline="30000" dirty="0" err="1" smtClean="0"/>
              <a:t>2</a:t>
            </a:r>
            <a:r>
              <a:rPr lang="cs-CZ" sz="2200" i="1" baseline="30000" dirty="0" smtClean="0"/>
              <a:t>-</a:t>
            </a:r>
          </a:p>
          <a:p>
            <a:pPr>
              <a:spcBef>
                <a:spcPts val="1200"/>
              </a:spcBef>
            </a:pPr>
            <a:r>
              <a:rPr lang="cs-CZ" sz="2200" i="1" dirty="0" err="1"/>
              <a:t>A</a:t>
            </a:r>
            <a:r>
              <a:rPr lang="cs-CZ" sz="2200" i="1" baseline="30000" dirty="0" err="1"/>
              <a:t>1</a:t>
            </a:r>
            <a:r>
              <a:rPr lang="cs-CZ" sz="2200" i="1" dirty="0" smtClean="0"/>
              <a:t>- </a:t>
            </a:r>
            <a:r>
              <a:rPr lang="cs-CZ" sz="2200" i="1" dirty="0" err="1" smtClean="0"/>
              <a:t>a</a:t>
            </a:r>
            <a:r>
              <a:rPr lang="cs-CZ" sz="2200" i="1" baseline="30000" dirty="0" err="1" smtClean="0"/>
              <a:t>2</a:t>
            </a:r>
            <a:r>
              <a:rPr lang="cs-CZ" sz="2200" i="1" dirty="0" err="1"/>
              <a:t>a</a:t>
            </a:r>
            <a:r>
              <a:rPr lang="cs-CZ" sz="2200" i="1" baseline="30000" dirty="0" err="1"/>
              <a:t>2</a:t>
            </a:r>
            <a:endParaRPr lang="cs-CZ" sz="2200" i="1" baseline="30000" dirty="0"/>
          </a:p>
          <a:p>
            <a:pPr>
              <a:spcBef>
                <a:spcPts val="1200"/>
              </a:spcBef>
            </a:pPr>
            <a:r>
              <a:rPr lang="cs-CZ" sz="2200" i="1" dirty="0" err="1" smtClean="0"/>
              <a:t>a</a:t>
            </a:r>
            <a:r>
              <a:rPr lang="cs-CZ" sz="2200" i="1" baseline="30000" dirty="0" err="1" smtClean="0"/>
              <a:t>1</a:t>
            </a:r>
            <a:r>
              <a:rPr lang="cs-CZ" sz="2200" i="1" dirty="0" err="1" smtClean="0"/>
              <a:t>a</a:t>
            </a:r>
            <a:r>
              <a:rPr lang="cs-CZ" sz="2200" i="1" baseline="30000" dirty="0" err="1"/>
              <a:t>1</a:t>
            </a:r>
            <a:r>
              <a:rPr lang="cs-CZ" sz="2200" i="1" dirty="0" smtClean="0"/>
              <a:t> </a:t>
            </a:r>
            <a:r>
              <a:rPr lang="cs-CZ" sz="2200" i="1" dirty="0" err="1"/>
              <a:t>A</a:t>
            </a:r>
            <a:r>
              <a:rPr lang="cs-CZ" sz="2200" i="1" baseline="30000" dirty="0" err="1"/>
              <a:t>2</a:t>
            </a:r>
            <a:r>
              <a:rPr lang="cs-CZ" sz="2200" i="1" baseline="30000" dirty="0"/>
              <a:t>-</a:t>
            </a:r>
          </a:p>
        </p:txBody>
      </p:sp>
      <p:graphicFrame>
        <p:nvGraphicFramePr>
          <p:cNvPr id="11" name="Tabulka 10"/>
          <p:cNvGraphicFramePr>
            <a:graphicFrameLocks noGrp="1"/>
          </p:cNvGraphicFramePr>
          <p:nvPr>
            <p:extLst/>
          </p:nvPr>
        </p:nvGraphicFramePr>
        <p:xfrm>
          <a:off x="181214" y="4170223"/>
          <a:ext cx="8755144" cy="2304418"/>
        </p:xfrm>
        <a:graphic>
          <a:graphicData uri="http://schemas.openxmlformats.org/drawingml/2006/table">
            <a:tbl>
              <a:tblPr firstRow="1" bandRow="1">
                <a:tableStyleId>{5940675A-B579-460E-94D1-54222C63F5DA}</a:tableStyleId>
              </a:tblPr>
              <a:tblGrid>
                <a:gridCol w="3535886"/>
                <a:gridCol w="1465514"/>
                <a:gridCol w="1012500"/>
                <a:gridCol w="1303932"/>
                <a:gridCol w="1437312"/>
              </a:tblGrid>
              <a:tr h="347195">
                <a:tc>
                  <a:txBody>
                    <a:bodyPr/>
                    <a:lstStyle/>
                    <a:p>
                      <a:r>
                        <a:rPr lang="cs-CZ" sz="2000" dirty="0" smtClean="0"/>
                        <a:t>Fenotypové třídy </a:t>
                      </a:r>
                      <a:r>
                        <a:rPr lang="cs-CZ" sz="2000" dirty="0" err="1" smtClean="0"/>
                        <a:t>F2</a:t>
                      </a:r>
                      <a:endParaRPr lang="en-US" sz="2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sz="2400" i="1" dirty="0" err="1" smtClean="0"/>
                        <a:t>A</a:t>
                      </a:r>
                      <a:r>
                        <a:rPr lang="cs-CZ" sz="2400" i="1" baseline="30000" dirty="0" err="1" smtClean="0"/>
                        <a:t>1</a:t>
                      </a:r>
                      <a:r>
                        <a:rPr lang="cs-CZ" sz="2400" i="1" dirty="0" err="1" smtClean="0"/>
                        <a:t>A</a:t>
                      </a:r>
                      <a:r>
                        <a:rPr lang="cs-CZ" sz="2400" i="1" baseline="30000" dirty="0" err="1" smtClean="0"/>
                        <a:t>2</a:t>
                      </a:r>
                      <a:endParaRPr lang="cs-CZ" sz="2400" i="1" baseline="30000" dirty="0" smtClean="0"/>
                    </a:p>
                  </a:txBody>
                  <a:tcPr/>
                </a:tc>
                <a:tc>
                  <a:txBody>
                    <a:bodyPr/>
                    <a:lstStyle/>
                    <a:p>
                      <a:pPr algn="ctr"/>
                      <a:r>
                        <a:rPr lang="cs-CZ" sz="2400" i="1" dirty="0" err="1" smtClean="0"/>
                        <a:t>A</a:t>
                      </a:r>
                      <a:r>
                        <a:rPr lang="cs-CZ" sz="2400" i="1" baseline="30000" dirty="0" err="1" smtClean="0"/>
                        <a:t>1</a:t>
                      </a:r>
                      <a:r>
                        <a:rPr lang="cs-CZ" sz="2400" i="1" dirty="0" err="1" smtClean="0"/>
                        <a:t>a</a:t>
                      </a:r>
                      <a:r>
                        <a:rPr lang="cs-CZ" sz="2400" i="1" baseline="30000" dirty="0" err="1" smtClean="0"/>
                        <a:t>2</a:t>
                      </a:r>
                      <a:endParaRPr lang="en-US" sz="2400" i="1" dirty="0"/>
                    </a:p>
                  </a:txBody>
                  <a:tcPr/>
                </a:tc>
                <a:tc>
                  <a:txBody>
                    <a:bodyPr/>
                    <a:lstStyle/>
                    <a:p>
                      <a:pPr algn="ctr">
                        <a:spcBef>
                          <a:spcPts val="1200"/>
                        </a:spcBef>
                      </a:pPr>
                      <a:r>
                        <a:rPr lang="cs-CZ" sz="2400" i="1" dirty="0" err="1" smtClean="0"/>
                        <a:t>a</a:t>
                      </a:r>
                      <a:r>
                        <a:rPr lang="cs-CZ" sz="2400" i="1" baseline="30000" dirty="0" err="1" smtClean="0"/>
                        <a:t>1</a:t>
                      </a:r>
                      <a:r>
                        <a:rPr lang="cs-CZ" sz="2400" i="1" dirty="0" err="1" smtClean="0"/>
                        <a:t>A</a:t>
                      </a:r>
                      <a:r>
                        <a:rPr lang="cs-CZ" sz="2400" i="1" baseline="30000" dirty="0" err="1" smtClean="0"/>
                        <a:t>2</a:t>
                      </a:r>
                      <a:endParaRPr lang="cs-CZ" sz="2400" i="1" baseline="30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sz="2400" i="1" dirty="0" err="1" smtClean="0"/>
                        <a:t>a</a:t>
                      </a:r>
                      <a:r>
                        <a:rPr lang="cs-CZ" sz="2400" i="1" baseline="30000" dirty="0" err="1" smtClean="0"/>
                        <a:t>1</a:t>
                      </a:r>
                      <a:r>
                        <a:rPr lang="cs-CZ" sz="2400" i="1" dirty="0" err="1" smtClean="0"/>
                        <a:t>a</a:t>
                      </a:r>
                      <a:r>
                        <a:rPr lang="cs-CZ" sz="2400" i="1" baseline="30000" dirty="0" err="1" smtClean="0"/>
                        <a:t>2</a:t>
                      </a:r>
                      <a:r>
                        <a:rPr lang="cs-CZ" sz="2400" i="1" dirty="0" smtClean="0"/>
                        <a:t> </a:t>
                      </a:r>
                      <a:endParaRPr lang="en-US" sz="2400" i="1" dirty="0" smtClean="0"/>
                    </a:p>
                  </a:txBody>
                  <a:tcPr/>
                </a:tc>
              </a:tr>
              <a:tr h="614267">
                <a:tc>
                  <a:txBody>
                    <a:bodyPr/>
                    <a:lstStyle/>
                    <a:p>
                      <a:r>
                        <a:rPr lang="cs-CZ" sz="2000" dirty="0" smtClean="0"/>
                        <a:t>Fenotypový štěpný poměr </a:t>
                      </a:r>
                      <a:r>
                        <a:rPr lang="cs-CZ" sz="2000" dirty="0" err="1" smtClean="0"/>
                        <a:t>F2</a:t>
                      </a:r>
                      <a:r>
                        <a:rPr lang="cs-CZ" sz="2000" dirty="0" smtClean="0"/>
                        <a:t> bez interakce</a:t>
                      </a:r>
                      <a:endParaRPr lang="en-US" sz="2000" dirty="0"/>
                    </a:p>
                  </a:txBody>
                  <a:tcPr/>
                </a:tc>
                <a:tc>
                  <a:txBody>
                    <a:bodyPr/>
                    <a:lstStyle/>
                    <a:p>
                      <a:pPr algn="ctr"/>
                      <a:r>
                        <a:rPr lang="cs-CZ" sz="2400" dirty="0" smtClean="0"/>
                        <a:t>9</a:t>
                      </a:r>
                      <a:endParaRPr lang="en-US" sz="2400" dirty="0"/>
                    </a:p>
                  </a:txBody>
                  <a:tcPr/>
                </a:tc>
                <a:tc>
                  <a:txBody>
                    <a:bodyPr/>
                    <a:lstStyle/>
                    <a:p>
                      <a:pPr algn="ctr"/>
                      <a:r>
                        <a:rPr lang="cs-CZ" sz="2400" dirty="0" smtClean="0"/>
                        <a:t>3</a:t>
                      </a:r>
                      <a:endParaRPr lang="en-US" sz="2400" dirty="0"/>
                    </a:p>
                  </a:txBody>
                  <a:tcPr/>
                </a:tc>
                <a:tc>
                  <a:txBody>
                    <a:bodyPr/>
                    <a:lstStyle/>
                    <a:p>
                      <a:pPr algn="ctr"/>
                      <a:r>
                        <a:rPr lang="cs-CZ" sz="2400" dirty="0" smtClean="0"/>
                        <a:t>3</a:t>
                      </a:r>
                      <a:endParaRPr lang="en-US" sz="2400" dirty="0"/>
                    </a:p>
                  </a:txBody>
                  <a:tcPr/>
                </a:tc>
                <a:tc>
                  <a:txBody>
                    <a:bodyPr/>
                    <a:lstStyle/>
                    <a:p>
                      <a:pPr algn="ctr"/>
                      <a:r>
                        <a:rPr lang="cs-CZ" sz="2400" dirty="0" smtClean="0"/>
                        <a:t>1</a:t>
                      </a:r>
                      <a:endParaRPr lang="en-US" sz="2400" dirty="0"/>
                    </a:p>
                  </a:txBody>
                  <a:tcPr/>
                </a:tc>
              </a:tr>
              <a:tr h="573089">
                <a:tc>
                  <a:txBody>
                    <a:bodyPr/>
                    <a:lstStyle/>
                    <a:p>
                      <a:r>
                        <a:rPr lang="cs-CZ" sz="2000" dirty="0" err="1" smtClean="0"/>
                        <a:t>F2</a:t>
                      </a:r>
                      <a:r>
                        <a:rPr lang="cs-CZ" sz="2000" dirty="0" smtClean="0"/>
                        <a:t> s interakcí</a:t>
                      </a:r>
                      <a:endParaRPr lang="en-US" sz="2000" dirty="0"/>
                    </a:p>
                  </a:txBody>
                  <a:tcPr/>
                </a:tc>
                <a:tc gridSpan="3">
                  <a:txBody>
                    <a:bodyPr/>
                    <a:lstStyle/>
                    <a:p>
                      <a:pPr algn="ctr"/>
                      <a:r>
                        <a:rPr lang="cs-CZ" sz="2400" dirty="0" smtClean="0"/>
                        <a:t>srdíčko</a:t>
                      </a:r>
                      <a:endParaRPr lang="en-US" sz="2400" dirty="0"/>
                    </a:p>
                  </a:txBody>
                  <a:tcPr/>
                </a:tc>
                <a:tc hMerge="1">
                  <a:txBody>
                    <a:bodyPr/>
                    <a:lstStyle/>
                    <a:p>
                      <a:pPr algn="ctr"/>
                      <a:endParaRPr lang="en-US" sz="2000" dirty="0"/>
                    </a:p>
                  </a:txBody>
                  <a:tcPr/>
                </a:tc>
                <a:tc hMerge="1">
                  <a:txBody>
                    <a:bodyPr/>
                    <a:lstStyle/>
                    <a:p>
                      <a:pPr algn="ctr"/>
                      <a:endParaRPr lang="en-US" sz="2000" dirty="0"/>
                    </a:p>
                  </a:txBody>
                  <a:tcPr/>
                </a:tc>
                <a:tc>
                  <a:txBody>
                    <a:bodyPr/>
                    <a:lstStyle/>
                    <a:p>
                      <a:pPr algn="ctr"/>
                      <a:r>
                        <a:rPr lang="cs-CZ" sz="2400" dirty="0" smtClean="0"/>
                        <a:t>úzká</a:t>
                      </a:r>
                      <a:endParaRPr lang="en-US" sz="2400" dirty="0"/>
                    </a:p>
                  </a:txBody>
                  <a:tcPr/>
                </a:tc>
              </a:tr>
              <a:tr h="573089">
                <a:tc>
                  <a:txBody>
                    <a:bodyPr/>
                    <a:lstStyle/>
                    <a:p>
                      <a:r>
                        <a:rPr lang="cs-CZ" sz="2000" b="1" dirty="0" smtClean="0">
                          <a:solidFill>
                            <a:srgbClr val="FF0000"/>
                          </a:solidFill>
                        </a:rPr>
                        <a:t>Výsledný poměr </a:t>
                      </a:r>
                      <a:r>
                        <a:rPr lang="cs-CZ" sz="2000" b="1" dirty="0" err="1" smtClean="0">
                          <a:solidFill>
                            <a:srgbClr val="FF0000"/>
                          </a:solidFill>
                        </a:rPr>
                        <a:t>F2</a:t>
                      </a:r>
                      <a:r>
                        <a:rPr lang="cs-CZ" sz="2000" b="1" dirty="0" smtClean="0">
                          <a:solidFill>
                            <a:srgbClr val="FF0000"/>
                          </a:solidFill>
                        </a:rPr>
                        <a:t> s interakcí</a:t>
                      </a:r>
                      <a:endParaRPr lang="en-US" sz="2000" b="1" dirty="0">
                        <a:solidFill>
                          <a:srgbClr val="FF0000"/>
                        </a:solidFill>
                      </a:endParaRPr>
                    </a:p>
                  </a:txBody>
                  <a:tcPr/>
                </a:tc>
                <a:tc gridSpan="3">
                  <a:txBody>
                    <a:bodyPr/>
                    <a:lstStyle/>
                    <a:p>
                      <a:pPr algn="ctr"/>
                      <a:r>
                        <a:rPr lang="cs-CZ" sz="2400" b="1" dirty="0" smtClean="0">
                          <a:solidFill>
                            <a:srgbClr val="FF0000"/>
                          </a:solidFill>
                        </a:rPr>
                        <a:t>15 srdíčko</a:t>
                      </a:r>
                      <a:endParaRPr lang="en-US" sz="2400" b="1" dirty="0">
                        <a:solidFill>
                          <a:srgbClr val="FF0000"/>
                        </a:solidFill>
                      </a:endParaRPr>
                    </a:p>
                  </a:txBody>
                  <a:tcPr/>
                </a:tc>
                <a:tc hMerge="1">
                  <a:txBody>
                    <a:bodyPr/>
                    <a:lstStyle/>
                    <a:p>
                      <a:pPr algn="ctr"/>
                      <a:endParaRPr lang="en-US" sz="2000" b="1" dirty="0">
                        <a:solidFill>
                          <a:srgbClr val="FF0000"/>
                        </a:solidFill>
                      </a:endParaRPr>
                    </a:p>
                  </a:txBody>
                  <a:tcPr/>
                </a:tc>
                <a:tc hMerge="1">
                  <a:txBody>
                    <a:bodyPr/>
                    <a:lstStyle/>
                    <a:p>
                      <a:pPr algn="ctr"/>
                      <a:endParaRPr lang="en-US" sz="2000" b="1" dirty="0">
                        <a:solidFill>
                          <a:srgbClr val="FF0000"/>
                        </a:solidFill>
                      </a:endParaRPr>
                    </a:p>
                  </a:txBody>
                  <a:tcPr/>
                </a:tc>
                <a:tc>
                  <a:txBody>
                    <a:bodyPr/>
                    <a:lstStyle/>
                    <a:p>
                      <a:pPr marL="0" algn="ctr" defTabSz="914400" rtl="0" eaLnBrk="1" latinLnBrk="0" hangingPunct="1"/>
                      <a:r>
                        <a:rPr lang="cs-CZ" sz="2400" b="1" kern="1200" dirty="0" smtClean="0">
                          <a:solidFill>
                            <a:srgbClr val="FF0000"/>
                          </a:solidFill>
                          <a:latin typeface="+mn-lt"/>
                          <a:ea typeface="+mn-ea"/>
                          <a:cs typeface="+mn-cs"/>
                        </a:rPr>
                        <a:t>1 úzká</a:t>
                      </a:r>
                      <a:endParaRPr lang="en-US" sz="2400" b="1" kern="1200" dirty="0">
                        <a:solidFill>
                          <a:srgbClr val="FF0000"/>
                        </a:solidFill>
                        <a:latin typeface="+mn-lt"/>
                        <a:ea typeface="+mn-ea"/>
                        <a:cs typeface="+mn-cs"/>
                      </a:endParaRPr>
                    </a:p>
                  </a:txBody>
                  <a:tcPr/>
                </a:tc>
              </a:tr>
            </a:tbl>
          </a:graphicData>
        </a:graphic>
      </p:graphicFrame>
    </p:spTree>
    <p:extLst>
      <p:ext uri="{BB962C8B-B14F-4D97-AF65-F5344CB8AC3E}">
        <p14:creationId xmlns:p14="http://schemas.microsoft.com/office/powerpoint/2010/main" val="3579813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48433" y="54961"/>
            <a:ext cx="7886700" cy="1325563"/>
          </a:xfrm>
        </p:spPr>
        <p:txBody>
          <a:bodyPr>
            <a:normAutofit/>
          </a:bodyPr>
          <a:lstStyle/>
          <a:p>
            <a:pPr algn="ctr"/>
            <a:r>
              <a:rPr lang="cs-CZ" sz="4000" dirty="0">
                <a:solidFill>
                  <a:srgbClr val="C00000"/>
                </a:solidFill>
              </a:rPr>
              <a:t>Duplicita (nekumulativní)</a:t>
            </a:r>
            <a:endParaRPr lang="en-US" sz="4000" dirty="0">
              <a:solidFill>
                <a:srgbClr val="C00000"/>
              </a:solidFill>
            </a:endParaRPr>
          </a:p>
        </p:txBody>
      </p:sp>
      <p:sp>
        <p:nvSpPr>
          <p:cNvPr id="12" name="TextovéPole 11"/>
          <p:cNvSpPr txBox="1"/>
          <p:nvPr/>
        </p:nvSpPr>
        <p:spPr>
          <a:xfrm>
            <a:off x="436800" y="4862291"/>
            <a:ext cx="1266693" cy="430887"/>
          </a:xfrm>
          <a:prstGeom prst="rect">
            <a:avLst/>
          </a:prstGeom>
          <a:noFill/>
        </p:spPr>
        <p:txBody>
          <a:bodyPr wrap="none" rtlCol="0">
            <a:spAutoFit/>
          </a:bodyPr>
          <a:lstStyle/>
          <a:p>
            <a:r>
              <a:rPr lang="cs-CZ" sz="2200" i="1" dirty="0" err="1" smtClean="0"/>
              <a:t>a</a:t>
            </a:r>
            <a:r>
              <a:rPr lang="cs-CZ" sz="2200" i="1" baseline="30000" dirty="0" err="1" smtClean="0"/>
              <a:t>1</a:t>
            </a:r>
            <a:r>
              <a:rPr lang="cs-CZ" sz="2200" i="1" dirty="0" err="1" smtClean="0"/>
              <a:t>a</a:t>
            </a:r>
            <a:r>
              <a:rPr lang="cs-CZ" sz="2200" i="1" baseline="30000" dirty="0" err="1" smtClean="0"/>
              <a:t>1</a:t>
            </a:r>
            <a:r>
              <a:rPr lang="cs-CZ" sz="2200" i="1" baseline="30000" dirty="0" smtClean="0"/>
              <a:t> </a:t>
            </a:r>
            <a:r>
              <a:rPr lang="cs-CZ" sz="2200" i="1" dirty="0" err="1" smtClean="0"/>
              <a:t>a</a:t>
            </a:r>
            <a:r>
              <a:rPr lang="cs-CZ" sz="2200" i="1" baseline="30000" dirty="0" err="1" smtClean="0"/>
              <a:t>2</a:t>
            </a:r>
            <a:r>
              <a:rPr lang="cs-CZ" sz="2200" i="1" dirty="0" err="1" smtClean="0"/>
              <a:t>a</a:t>
            </a:r>
            <a:r>
              <a:rPr lang="cs-CZ" sz="2200" i="1" baseline="30000" dirty="0" err="1" smtClean="0"/>
              <a:t>2</a:t>
            </a:r>
            <a:r>
              <a:rPr lang="cs-CZ" sz="2200" i="1" dirty="0" smtClean="0"/>
              <a:t> </a:t>
            </a:r>
            <a:endParaRPr lang="en-US" sz="2200" i="1" dirty="0" smtClean="0"/>
          </a:p>
        </p:txBody>
      </p:sp>
      <p:sp>
        <p:nvSpPr>
          <p:cNvPr id="13" name="TextovéPole 12"/>
          <p:cNvSpPr txBox="1"/>
          <p:nvPr/>
        </p:nvSpPr>
        <p:spPr>
          <a:xfrm>
            <a:off x="436800" y="1837270"/>
            <a:ext cx="1071127" cy="1415772"/>
          </a:xfrm>
          <a:prstGeom prst="rect">
            <a:avLst/>
          </a:prstGeom>
          <a:noFill/>
        </p:spPr>
        <p:txBody>
          <a:bodyPr wrap="none" rtlCol="0">
            <a:spAutoFit/>
          </a:bodyPr>
          <a:lstStyle/>
          <a:p>
            <a:pPr>
              <a:spcBef>
                <a:spcPts val="1200"/>
              </a:spcBef>
            </a:pPr>
            <a:r>
              <a:rPr lang="cs-CZ" sz="2200" i="1" dirty="0" err="1" smtClean="0"/>
              <a:t>A</a:t>
            </a:r>
            <a:r>
              <a:rPr lang="cs-CZ" sz="2200" i="1" baseline="30000" dirty="0" err="1" smtClean="0"/>
              <a:t>1</a:t>
            </a:r>
            <a:r>
              <a:rPr lang="cs-CZ" sz="2200" i="1" dirty="0"/>
              <a:t>- </a:t>
            </a:r>
            <a:r>
              <a:rPr lang="cs-CZ" sz="2200" i="1" dirty="0" err="1" smtClean="0"/>
              <a:t>A</a:t>
            </a:r>
            <a:r>
              <a:rPr lang="cs-CZ" sz="2200" i="1" baseline="30000" dirty="0" err="1" smtClean="0"/>
              <a:t>2</a:t>
            </a:r>
            <a:r>
              <a:rPr lang="cs-CZ" sz="2200" i="1" baseline="30000" dirty="0" smtClean="0"/>
              <a:t>-</a:t>
            </a:r>
          </a:p>
          <a:p>
            <a:pPr>
              <a:spcBef>
                <a:spcPts val="1200"/>
              </a:spcBef>
            </a:pPr>
            <a:r>
              <a:rPr lang="cs-CZ" sz="2200" i="1" dirty="0" err="1"/>
              <a:t>A</a:t>
            </a:r>
            <a:r>
              <a:rPr lang="cs-CZ" sz="2200" i="1" baseline="30000" dirty="0" err="1"/>
              <a:t>1</a:t>
            </a:r>
            <a:r>
              <a:rPr lang="cs-CZ" sz="2200" i="1" dirty="0" smtClean="0"/>
              <a:t>- </a:t>
            </a:r>
            <a:r>
              <a:rPr lang="cs-CZ" sz="2200" i="1" dirty="0" err="1" smtClean="0"/>
              <a:t>a</a:t>
            </a:r>
            <a:r>
              <a:rPr lang="cs-CZ" sz="2200" i="1" baseline="30000" dirty="0" err="1" smtClean="0"/>
              <a:t>2</a:t>
            </a:r>
            <a:r>
              <a:rPr lang="cs-CZ" sz="2200" i="1" dirty="0" err="1"/>
              <a:t>a</a:t>
            </a:r>
            <a:r>
              <a:rPr lang="cs-CZ" sz="2200" i="1" baseline="30000" dirty="0" err="1"/>
              <a:t>2</a:t>
            </a:r>
            <a:endParaRPr lang="cs-CZ" sz="2200" i="1" baseline="30000" dirty="0"/>
          </a:p>
          <a:p>
            <a:pPr>
              <a:spcBef>
                <a:spcPts val="1200"/>
              </a:spcBef>
            </a:pPr>
            <a:r>
              <a:rPr lang="cs-CZ" sz="2200" i="1" dirty="0" err="1" smtClean="0"/>
              <a:t>a</a:t>
            </a:r>
            <a:r>
              <a:rPr lang="cs-CZ" sz="2200" i="1" baseline="30000" dirty="0" err="1" smtClean="0"/>
              <a:t>1</a:t>
            </a:r>
            <a:r>
              <a:rPr lang="cs-CZ" sz="2200" i="1" dirty="0" err="1" smtClean="0"/>
              <a:t>a</a:t>
            </a:r>
            <a:r>
              <a:rPr lang="cs-CZ" sz="2200" i="1" baseline="30000" dirty="0" err="1"/>
              <a:t>1</a:t>
            </a:r>
            <a:r>
              <a:rPr lang="cs-CZ" sz="2200" i="1" dirty="0" smtClean="0"/>
              <a:t> </a:t>
            </a:r>
            <a:r>
              <a:rPr lang="cs-CZ" sz="2200" i="1" dirty="0" err="1"/>
              <a:t>A</a:t>
            </a:r>
            <a:r>
              <a:rPr lang="cs-CZ" sz="2200" i="1" baseline="30000" dirty="0" err="1"/>
              <a:t>2</a:t>
            </a:r>
            <a:r>
              <a:rPr lang="cs-CZ" sz="2200" i="1" baseline="30000" dirty="0"/>
              <a:t>-</a:t>
            </a:r>
          </a:p>
        </p:txBody>
      </p:sp>
      <p:pic>
        <p:nvPicPr>
          <p:cNvPr id="9" name="Obráze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3324" y="1351739"/>
            <a:ext cx="3977316" cy="2386833"/>
          </a:xfrm>
          <a:prstGeom prst="rect">
            <a:avLst/>
          </a:prstGeom>
        </p:spPr>
      </p:pic>
      <p:pic>
        <p:nvPicPr>
          <p:cNvPr id="10" name="Obrázek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13324" y="4699731"/>
            <a:ext cx="4038276" cy="1715930"/>
          </a:xfrm>
          <a:prstGeom prst="rect">
            <a:avLst/>
          </a:prstGeom>
        </p:spPr>
      </p:pic>
    </p:spTree>
    <p:extLst>
      <p:ext uri="{BB962C8B-B14F-4D97-AF65-F5344CB8AC3E}">
        <p14:creationId xmlns:p14="http://schemas.microsoft.com/office/powerpoint/2010/main" val="878379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20091" y="-91440"/>
            <a:ext cx="7886700" cy="1325563"/>
          </a:xfrm>
        </p:spPr>
        <p:txBody>
          <a:bodyPr>
            <a:normAutofit/>
          </a:bodyPr>
          <a:lstStyle/>
          <a:p>
            <a:pPr algn="ctr"/>
            <a:r>
              <a:rPr lang="cs-CZ" sz="4000" dirty="0">
                <a:solidFill>
                  <a:srgbClr val="C00000"/>
                </a:solidFill>
              </a:rPr>
              <a:t>Duplicita kumulativní s dominancí</a:t>
            </a:r>
            <a:endParaRPr lang="en-US" sz="4000" dirty="0">
              <a:solidFill>
                <a:srgbClr val="C00000"/>
              </a:solidFill>
            </a:endParaRPr>
          </a:p>
        </p:txBody>
      </p:sp>
      <p:sp>
        <p:nvSpPr>
          <p:cNvPr id="3" name="TextovéPole 2"/>
          <p:cNvSpPr txBox="1"/>
          <p:nvPr/>
        </p:nvSpPr>
        <p:spPr>
          <a:xfrm>
            <a:off x="456750" y="989052"/>
            <a:ext cx="8161469" cy="1107996"/>
          </a:xfrm>
          <a:prstGeom prst="rect">
            <a:avLst/>
          </a:prstGeom>
          <a:noFill/>
        </p:spPr>
        <p:txBody>
          <a:bodyPr wrap="square" rtlCol="0">
            <a:spAutoFit/>
          </a:bodyPr>
          <a:lstStyle/>
          <a:p>
            <a:r>
              <a:rPr lang="cs-CZ" sz="2200" b="1" dirty="0" smtClean="0"/>
              <a:t>Intenzitu znaku určuje počet genů s aktivní alelou (počítají se geny, kde je aspoň jedna dominantní alela, kombinace </a:t>
            </a:r>
            <a:r>
              <a:rPr lang="en-US" sz="2200" b="1" i="1" dirty="0" smtClean="0">
                <a:sym typeface="Wingdings" panose="05000000000000000000" pitchFamily="2" charset="2"/>
              </a:rPr>
              <a:t>A</a:t>
            </a:r>
            <a:r>
              <a:rPr lang="cs-CZ" sz="2000" b="1" i="1" baseline="30000" dirty="0"/>
              <a:t>1</a:t>
            </a:r>
            <a:r>
              <a:rPr lang="en-US" sz="2200" b="1" i="1" dirty="0" smtClean="0">
                <a:sym typeface="Wingdings" panose="05000000000000000000" pitchFamily="2" charset="2"/>
              </a:rPr>
              <a:t>A</a:t>
            </a:r>
            <a:r>
              <a:rPr lang="cs-CZ" sz="2000" b="1" i="1" baseline="30000" dirty="0"/>
              <a:t>1</a:t>
            </a:r>
            <a:r>
              <a:rPr lang="en-US" sz="2200" b="1" dirty="0" smtClean="0">
                <a:sym typeface="Wingdings" panose="05000000000000000000" pitchFamily="2" charset="2"/>
              </a:rPr>
              <a:t> a </a:t>
            </a:r>
            <a:r>
              <a:rPr lang="en-US" sz="2200" b="1" i="1" dirty="0" smtClean="0">
                <a:sym typeface="Wingdings" panose="05000000000000000000" pitchFamily="2" charset="2"/>
              </a:rPr>
              <a:t>A</a:t>
            </a:r>
            <a:r>
              <a:rPr lang="cs-CZ" sz="2000" b="1" i="1" baseline="30000" dirty="0"/>
              <a:t>1</a:t>
            </a:r>
            <a:r>
              <a:rPr lang="en-US" sz="2200" b="1" i="1" dirty="0" smtClean="0">
                <a:sym typeface="Wingdings" panose="05000000000000000000" pitchFamily="2" charset="2"/>
              </a:rPr>
              <a:t>a</a:t>
            </a:r>
            <a:r>
              <a:rPr lang="cs-CZ" sz="2000" b="1" i="1" baseline="30000" dirty="0"/>
              <a:t>1</a:t>
            </a:r>
            <a:r>
              <a:rPr lang="en-US" sz="2200" b="1" i="1" dirty="0" smtClean="0">
                <a:sym typeface="Wingdings" panose="05000000000000000000" pitchFamily="2" charset="2"/>
              </a:rPr>
              <a:t> </a:t>
            </a:r>
            <a:r>
              <a:rPr lang="en-US" sz="2200" b="1" dirty="0" smtClean="0">
                <a:sym typeface="Wingdings" panose="05000000000000000000" pitchFamily="2" charset="2"/>
              </a:rPr>
              <a:t>m</a:t>
            </a:r>
            <a:r>
              <a:rPr lang="cs-CZ" sz="2200" b="1" dirty="0" err="1" smtClean="0">
                <a:sym typeface="Wingdings" panose="05000000000000000000" pitchFamily="2" charset="2"/>
              </a:rPr>
              <a:t>ají</a:t>
            </a:r>
            <a:r>
              <a:rPr lang="en-US" sz="2200" b="1" dirty="0" smtClean="0">
                <a:sym typeface="Wingdings" panose="05000000000000000000" pitchFamily="2" charset="2"/>
              </a:rPr>
              <a:t> </a:t>
            </a:r>
            <a:r>
              <a:rPr lang="en-US" sz="2200" b="1" dirty="0" err="1" smtClean="0">
                <a:sym typeface="Wingdings" panose="05000000000000000000" pitchFamily="2" charset="2"/>
              </a:rPr>
              <a:t>stejn</a:t>
            </a:r>
            <a:r>
              <a:rPr lang="cs-CZ" sz="2200" b="1" dirty="0" smtClean="0">
                <a:sym typeface="Wingdings" panose="05000000000000000000" pitchFamily="2" charset="2"/>
              </a:rPr>
              <a:t>ý</a:t>
            </a:r>
            <a:r>
              <a:rPr lang="en-US" sz="2200" b="1" dirty="0" smtClean="0">
                <a:sym typeface="Wingdings" panose="05000000000000000000" pitchFamily="2" charset="2"/>
              </a:rPr>
              <a:t> </a:t>
            </a:r>
            <a:r>
              <a:rPr lang="en-US" sz="2200" b="1" dirty="0" err="1" smtClean="0">
                <a:sym typeface="Wingdings" panose="05000000000000000000" pitchFamily="2" charset="2"/>
              </a:rPr>
              <a:t>vliv</a:t>
            </a:r>
            <a:r>
              <a:rPr lang="en-US" sz="2200" b="1" dirty="0" smtClean="0">
                <a:sym typeface="Wingdings" panose="05000000000000000000" pitchFamily="2" charset="2"/>
              </a:rPr>
              <a:t> </a:t>
            </a:r>
            <a:r>
              <a:rPr lang="en-US" sz="2200" b="1" dirty="0" err="1" smtClean="0">
                <a:sym typeface="Wingdings" panose="05000000000000000000" pitchFamily="2" charset="2"/>
              </a:rPr>
              <a:t>na</a:t>
            </a:r>
            <a:r>
              <a:rPr lang="en-US" sz="2200" b="1" dirty="0" smtClean="0">
                <a:sym typeface="Wingdings" panose="05000000000000000000" pitchFamily="2" charset="2"/>
              </a:rPr>
              <a:t> </a:t>
            </a:r>
            <a:r>
              <a:rPr lang="en-US" sz="2200" b="1" dirty="0" err="1" smtClean="0">
                <a:sym typeface="Wingdings" panose="05000000000000000000" pitchFamily="2" charset="2"/>
              </a:rPr>
              <a:t>fenotyp</a:t>
            </a:r>
            <a:r>
              <a:rPr lang="cs-CZ" sz="2200" b="1" dirty="0" smtClean="0">
                <a:sym typeface="Wingdings" panose="05000000000000000000" pitchFamily="2" charset="2"/>
              </a:rPr>
              <a:t>)</a:t>
            </a:r>
            <a:r>
              <a:rPr lang="cs-CZ" sz="2200" b="1" dirty="0" smtClean="0"/>
              <a:t>.</a:t>
            </a:r>
            <a:endParaRPr lang="en-US" sz="2200" b="1" dirty="0" smtClean="0"/>
          </a:p>
        </p:txBody>
      </p:sp>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850" y="4008954"/>
            <a:ext cx="3600000" cy="2414458"/>
          </a:xfrm>
          <a:prstGeom prst="rect">
            <a:avLst/>
          </a:prstGeom>
        </p:spPr>
      </p:pic>
      <p:sp>
        <p:nvSpPr>
          <p:cNvPr id="5" name="TextovéPole 4"/>
          <p:cNvSpPr txBox="1"/>
          <p:nvPr/>
        </p:nvSpPr>
        <p:spPr>
          <a:xfrm>
            <a:off x="499438" y="2325370"/>
            <a:ext cx="6318781" cy="1446550"/>
          </a:xfrm>
          <a:prstGeom prst="rect">
            <a:avLst/>
          </a:prstGeom>
          <a:noFill/>
        </p:spPr>
        <p:txBody>
          <a:bodyPr wrap="none" rtlCol="0">
            <a:spAutoFit/>
          </a:bodyPr>
          <a:lstStyle/>
          <a:p>
            <a:r>
              <a:rPr lang="cs-CZ" sz="2200" dirty="0" smtClean="0"/>
              <a:t>Př. Intenzita barvy zrn ječmene je určena dvěma geny.</a:t>
            </a:r>
          </a:p>
          <a:p>
            <a:pPr marL="342900" indent="-342900">
              <a:buFont typeface="Arial" panose="020B0604020202020204" pitchFamily="34" charset="0"/>
              <a:buChar char="•"/>
            </a:pPr>
            <a:r>
              <a:rPr lang="cs-CZ" sz="2200" dirty="0" smtClean="0"/>
              <a:t>2 geny s aktivní alelou </a:t>
            </a:r>
            <a:r>
              <a:rPr lang="cs-CZ" sz="2200" dirty="0" smtClean="0">
                <a:sym typeface="Wingdings" panose="05000000000000000000" pitchFamily="2" charset="2"/>
              </a:rPr>
              <a:t></a:t>
            </a:r>
            <a:r>
              <a:rPr lang="en-US" sz="2200" dirty="0" smtClean="0">
                <a:sym typeface="Wingdings" panose="05000000000000000000" pitchFamily="2" charset="2"/>
              </a:rPr>
              <a:t> </a:t>
            </a:r>
            <a:r>
              <a:rPr lang="cs-CZ" sz="2200" dirty="0" smtClean="0">
                <a:sym typeface="Wingdings" panose="05000000000000000000" pitchFamily="2" charset="2"/>
              </a:rPr>
              <a:t>tmavě hnědé zrno</a:t>
            </a:r>
            <a:r>
              <a:rPr lang="cs-CZ" sz="2200" dirty="0" smtClean="0"/>
              <a:t> </a:t>
            </a:r>
          </a:p>
          <a:p>
            <a:pPr marL="342900" indent="-342900">
              <a:buFont typeface="Arial" panose="020B0604020202020204" pitchFamily="34" charset="0"/>
              <a:buChar char="•"/>
            </a:pPr>
            <a:r>
              <a:rPr lang="cs-CZ" sz="2200" dirty="0" smtClean="0"/>
              <a:t>1 gen s aktivní alelou </a:t>
            </a:r>
            <a:r>
              <a:rPr lang="cs-CZ" sz="2200" dirty="0" smtClean="0">
                <a:sym typeface="Wingdings" panose="05000000000000000000" pitchFamily="2" charset="2"/>
              </a:rPr>
              <a:t> rezavé zrno</a:t>
            </a:r>
          </a:p>
          <a:p>
            <a:pPr marL="342900" indent="-342900">
              <a:buFont typeface="Arial" panose="020B0604020202020204" pitchFamily="34" charset="0"/>
              <a:buChar char="•"/>
            </a:pPr>
            <a:r>
              <a:rPr lang="cs-CZ" sz="2200" dirty="0" smtClean="0">
                <a:sym typeface="Wingdings" panose="05000000000000000000" pitchFamily="2" charset="2"/>
              </a:rPr>
              <a:t>Žádný gen s aktivní alelou  světlé zrno</a:t>
            </a:r>
            <a:endParaRPr lang="en-US" sz="2200" dirty="0" smtClean="0"/>
          </a:p>
        </p:txBody>
      </p:sp>
      <p:sp>
        <p:nvSpPr>
          <p:cNvPr id="6" name="Ovál 5"/>
          <p:cNvSpPr/>
          <p:nvPr/>
        </p:nvSpPr>
        <p:spPr>
          <a:xfrm>
            <a:off x="4537484" y="4103077"/>
            <a:ext cx="268978" cy="457200"/>
          </a:xfrm>
          <a:prstGeom prst="ellipse">
            <a:avLst/>
          </a:prstGeom>
          <a:solidFill>
            <a:srgbClr val="4E392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ovéPole 6"/>
          <p:cNvSpPr txBox="1"/>
          <p:nvPr/>
        </p:nvSpPr>
        <p:spPr>
          <a:xfrm>
            <a:off x="5108135" y="4116233"/>
            <a:ext cx="1007007" cy="461665"/>
          </a:xfrm>
          <a:prstGeom prst="rect">
            <a:avLst/>
          </a:prstGeom>
          <a:noFill/>
        </p:spPr>
        <p:txBody>
          <a:bodyPr wrap="none" rtlCol="0">
            <a:spAutoFit/>
          </a:bodyPr>
          <a:lstStyle/>
          <a:p>
            <a:r>
              <a:rPr lang="cs-CZ" sz="2400" i="1" dirty="0" err="1"/>
              <a:t>A</a:t>
            </a:r>
            <a:r>
              <a:rPr lang="cs-CZ" sz="2400" i="1" baseline="30000" dirty="0" err="1"/>
              <a:t>1</a:t>
            </a:r>
            <a:r>
              <a:rPr lang="cs-CZ" sz="2400" i="1" dirty="0"/>
              <a:t>- </a:t>
            </a:r>
            <a:r>
              <a:rPr lang="cs-CZ" sz="2400" i="1" dirty="0" err="1" smtClean="0"/>
              <a:t>A</a:t>
            </a:r>
            <a:r>
              <a:rPr lang="cs-CZ" sz="2400" i="1" baseline="30000" dirty="0" err="1" smtClean="0"/>
              <a:t>2</a:t>
            </a:r>
            <a:r>
              <a:rPr lang="cs-CZ" sz="2400" i="1" dirty="0" smtClean="0"/>
              <a:t>-</a:t>
            </a:r>
            <a:endParaRPr lang="en-US" sz="2400" i="1" dirty="0" smtClean="0"/>
          </a:p>
        </p:txBody>
      </p:sp>
      <p:sp>
        <p:nvSpPr>
          <p:cNvPr id="8" name="Ovál 7"/>
          <p:cNvSpPr/>
          <p:nvPr/>
        </p:nvSpPr>
        <p:spPr>
          <a:xfrm>
            <a:off x="4555395" y="4987583"/>
            <a:ext cx="268978" cy="457200"/>
          </a:xfrm>
          <a:prstGeom prst="ellipse">
            <a:avLst/>
          </a:prstGeom>
          <a:solidFill>
            <a:srgbClr val="C68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ál 8"/>
          <p:cNvSpPr/>
          <p:nvPr/>
        </p:nvSpPr>
        <p:spPr>
          <a:xfrm>
            <a:off x="4566337" y="5860757"/>
            <a:ext cx="268978" cy="457200"/>
          </a:xfrm>
          <a:prstGeom prst="ellipse">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ovéPole 9"/>
          <p:cNvSpPr txBox="1"/>
          <p:nvPr/>
        </p:nvSpPr>
        <p:spPr>
          <a:xfrm>
            <a:off x="5147597" y="4983117"/>
            <a:ext cx="2935419" cy="461665"/>
          </a:xfrm>
          <a:prstGeom prst="rect">
            <a:avLst/>
          </a:prstGeom>
          <a:noFill/>
        </p:spPr>
        <p:txBody>
          <a:bodyPr wrap="none" rtlCol="0">
            <a:spAutoFit/>
          </a:bodyPr>
          <a:lstStyle/>
          <a:p>
            <a:r>
              <a:rPr lang="cs-CZ" sz="2400" i="1" dirty="0" err="1"/>
              <a:t>A</a:t>
            </a:r>
            <a:r>
              <a:rPr lang="cs-CZ" sz="2400" i="1" baseline="30000" dirty="0" err="1"/>
              <a:t>1</a:t>
            </a:r>
            <a:r>
              <a:rPr lang="cs-CZ" sz="2400" i="1" dirty="0"/>
              <a:t>- </a:t>
            </a:r>
            <a:r>
              <a:rPr lang="cs-CZ" sz="2400" i="1" dirty="0" err="1" smtClean="0"/>
              <a:t>a</a:t>
            </a:r>
            <a:r>
              <a:rPr lang="cs-CZ" sz="2400" i="1" baseline="30000" dirty="0" err="1" smtClean="0"/>
              <a:t>2</a:t>
            </a:r>
            <a:r>
              <a:rPr lang="cs-CZ" sz="2400" i="1" dirty="0" err="1" smtClean="0"/>
              <a:t>a</a:t>
            </a:r>
            <a:r>
              <a:rPr lang="cs-CZ" sz="2400" i="1" baseline="30000" dirty="0" err="1" smtClean="0"/>
              <a:t>2</a:t>
            </a:r>
            <a:r>
              <a:rPr lang="cs-CZ" sz="2400" i="1" dirty="0" smtClean="0"/>
              <a:t> nebo </a:t>
            </a:r>
            <a:r>
              <a:rPr lang="cs-CZ" sz="2400" i="1" dirty="0" err="1" smtClean="0"/>
              <a:t>a</a:t>
            </a:r>
            <a:r>
              <a:rPr lang="cs-CZ" sz="2400" i="1" baseline="30000" dirty="0" err="1" smtClean="0"/>
              <a:t>1</a:t>
            </a:r>
            <a:r>
              <a:rPr lang="cs-CZ" sz="2400" i="1" dirty="0" err="1" smtClean="0"/>
              <a:t>a</a:t>
            </a:r>
            <a:r>
              <a:rPr lang="cs-CZ" sz="2400" i="1" baseline="30000" dirty="0" err="1" smtClean="0"/>
              <a:t>1</a:t>
            </a:r>
            <a:r>
              <a:rPr lang="cs-CZ" sz="2400" i="1" baseline="30000" dirty="0" smtClean="0"/>
              <a:t> </a:t>
            </a:r>
            <a:r>
              <a:rPr lang="cs-CZ" sz="2400" i="1" dirty="0" err="1" smtClean="0"/>
              <a:t>A</a:t>
            </a:r>
            <a:r>
              <a:rPr lang="cs-CZ" sz="2400" i="1" baseline="30000" dirty="0" err="1" smtClean="0"/>
              <a:t>2</a:t>
            </a:r>
            <a:r>
              <a:rPr lang="cs-CZ" sz="2400" i="1" dirty="0" smtClean="0"/>
              <a:t>- </a:t>
            </a:r>
            <a:endParaRPr lang="en-US" sz="2400" i="1" dirty="0" smtClean="0"/>
          </a:p>
        </p:txBody>
      </p:sp>
      <p:sp>
        <p:nvSpPr>
          <p:cNvPr id="11" name="TextovéPole 10"/>
          <p:cNvSpPr txBox="1"/>
          <p:nvPr/>
        </p:nvSpPr>
        <p:spPr>
          <a:xfrm>
            <a:off x="5147597" y="5829329"/>
            <a:ext cx="1305165" cy="461665"/>
          </a:xfrm>
          <a:prstGeom prst="rect">
            <a:avLst/>
          </a:prstGeom>
          <a:noFill/>
        </p:spPr>
        <p:txBody>
          <a:bodyPr wrap="none" rtlCol="0">
            <a:spAutoFit/>
          </a:bodyPr>
          <a:lstStyle/>
          <a:p>
            <a:r>
              <a:rPr lang="cs-CZ" sz="2400" i="1" dirty="0" err="1" smtClean="0"/>
              <a:t>a</a:t>
            </a:r>
            <a:r>
              <a:rPr lang="cs-CZ" sz="2400" i="1" baseline="30000" dirty="0" err="1" smtClean="0"/>
              <a:t>1</a:t>
            </a:r>
            <a:r>
              <a:rPr lang="cs-CZ" sz="2400" i="1" dirty="0" err="1" smtClean="0"/>
              <a:t>a</a:t>
            </a:r>
            <a:r>
              <a:rPr lang="cs-CZ" sz="2400" i="1" baseline="30000" dirty="0" err="1" smtClean="0"/>
              <a:t>1</a:t>
            </a:r>
            <a:r>
              <a:rPr lang="cs-CZ" sz="2400" i="1" dirty="0" smtClean="0"/>
              <a:t> </a:t>
            </a:r>
            <a:r>
              <a:rPr lang="cs-CZ" sz="2400" i="1" dirty="0" err="1" smtClean="0"/>
              <a:t>a</a:t>
            </a:r>
            <a:r>
              <a:rPr lang="cs-CZ" sz="2400" i="1" baseline="30000" dirty="0" err="1" smtClean="0"/>
              <a:t>2</a:t>
            </a:r>
            <a:r>
              <a:rPr lang="cs-CZ" sz="2400" i="1" dirty="0" err="1" smtClean="0"/>
              <a:t>a</a:t>
            </a:r>
            <a:r>
              <a:rPr lang="cs-CZ" sz="2400" i="1" baseline="30000" dirty="0" err="1" smtClean="0"/>
              <a:t>2</a:t>
            </a:r>
            <a:endParaRPr lang="en-US" sz="2400" dirty="0" smtClean="0"/>
          </a:p>
        </p:txBody>
      </p:sp>
    </p:spTree>
    <p:extLst>
      <p:ext uri="{BB962C8B-B14F-4D97-AF65-F5344CB8AC3E}">
        <p14:creationId xmlns:p14="http://schemas.microsoft.com/office/powerpoint/2010/main" val="178497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animBg="1"/>
      <p:bldP spid="7" grpId="0"/>
      <p:bldP spid="8" grpId="0" animBg="1"/>
      <p:bldP spid="9" grpId="0" animBg="1"/>
      <p:bldP spid="10" grpId="0"/>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20091" y="-91440"/>
            <a:ext cx="7886700" cy="1325563"/>
          </a:xfrm>
        </p:spPr>
        <p:txBody>
          <a:bodyPr>
            <a:normAutofit/>
          </a:bodyPr>
          <a:lstStyle/>
          <a:p>
            <a:pPr algn="ctr"/>
            <a:r>
              <a:rPr lang="cs-CZ" sz="4000" dirty="0">
                <a:solidFill>
                  <a:srgbClr val="C00000"/>
                </a:solidFill>
              </a:rPr>
              <a:t>Duplicita kumulativní </a:t>
            </a:r>
            <a:r>
              <a:rPr lang="cs-CZ" sz="4000" dirty="0" smtClean="0">
                <a:solidFill>
                  <a:srgbClr val="C00000"/>
                </a:solidFill>
              </a:rPr>
              <a:t>bez dominance</a:t>
            </a:r>
            <a:endParaRPr lang="en-US" sz="4000" dirty="0">
              <a:solidFill>
                <a:srgbClr val="C00000"/>
              </a:solidFill>
            </a:endParaRPr>
          </a:p>
        </p:txBody>
      </p:sp>
      <p:sp>
        <p:nvSpPr>
          <p:cNvPr id="3" name="TextovéPole 2"/>
          <p:cNvSpPr txBox="1"/>
          <p:nvPr/>
        </p:nvSpPr>
        <p:spPr>
          <a:xfrm>
            <a:off x="456750" y="989052"/>
            <a:ext cx="8161469" cy="1415772"/>
          </a:xfrm>
          <a:prstGeom prst="rect">
            <a:avLst/>
          </a:prstGeom>
          <a:noFill/>
        </p:spPr>
        <p:txBody>
          <a:bodyPr wrap="square" rtlCol="0">
            <a:spAutoFit/>
          </a:bodyPr>
          <a:lstStyle/>
          <a:p>
            <a:r>
              <a:rPr lang="cs-CZ" sz="2200" b="1" dirty="0" smtClean="0"/>
              <a:t>Intenzitu znaku určuje počet aktivních alel. Je jedno, z kterého genu podílejícího se na znaku alela pochází (alela </a:t>
            </a:r>
            <a:r>
              <a:rPr lang="cs-CZ" sz="2000" b="1" i="1" dirty="0" err="1" smtClean="0"/>
              <a:t>A</a:t>
            </a:r>
            <a:r>
              <a:rPr lang="cs-CZ" sz="2000" b="1" i="1" baseline="30000" dirty="0" err="1" smtClean="0"/>
              <a:t>1</a:t>
            </a:r>
            <a:r>
              <a:rPr lang="cs-CZ" sz="2000" b="1" i="1" dirty="0" smtClean="0"/>
              <a:t> </a:t>
            </a:r>
            <a:r>
              <a:rPr lang="cs-CZ" sz="2000" b="1" dirty="0" smtClean="0"/>
              <a:t>má stejný účinek jako alela </a:t>
            </a:r>
            <a:r>
              <a:rPr lang="cs-CZ" sz="2000" b="1" i="1" dirty="0" err="1" smtClean="0"/>
              <a:t>A</a:t>
            </a:r>
            <a:r>
              <a:rPr lang="cs-CZ" sz="2000" b="1" i="1" baseline="30000" dirty="0" err="1" smtClean="0"/>
              <a:t>2</a:t>
            </a:r>
            <a:r>
              <a:rPr lang="cs-CZ" sz="2000" b="1" dirty="0" smtClean="0"/>
              <a:t>). </a:t>
            </a:r>
            <a:endParaRPr lang="en-US" sz="2000" b="1" dirty="0"/>
          </a:p>
          <a:p>
            <a:endParaRPr lang="en-US" sz="2200" b="1" dirty="0" smtClean="0"/>
          </a:p>
        </p:txBody>
      </p:sp>
      <p:sp>
        <p:nvSpPr>
          <p:cNvPr id="5" name="TextovéPole 4"/>
          <p:cNvSpPr txBox="1"/>
          <p:nvPr/>
        </p:nvSpPr>
        <p:spPr>
          <a:xfrm>
            <a:off x="499438" y="2325370"/>
            <a:ext cx="8118781" cy="769441"/>
          </a:xfrm>
          <a:prstGeom prst="rect">
            <a:avLst/>
          </a:prstGeom>
          <a:noFill/>
        </p:spPr>
        <p:txBody>
          <a:bodyPr wrap="square" rtlCol="0">
            <a:spAutoFit/>
          </a:bodyPr>
          <a:lstStyle/>
          <a:p>
            <a:r>
              <a:rPr lang="cs-CZ" sz="2200" dirty="0" smtClean="0"/>
              <a:t>Př. Intenzita barvy zrn pšenice je určena dvěma geny. Každá aktivní alela ztmavuje barvu zrna. </a:t>
            </a:r>
          </a:p>
        </p:txBody>
      </p:sp>
      <p:sp>
        <p:nvSpPr>
          <p:cNvPr id="6" name="Ovál 5"/>
          <p:cNvSpPr/>
          <p:nvPr/>
        </p:nvSpPr>
        <p:spPr>
          <a:xfrm>
            <a:off x="3340147" y="4401730"/>
            <a:ext cx="268978" cy="457200"/>
          </a:xfrm>
          <a:prstGeom prst="ellipse">
            <a:avLst/>
          </a:prstGeom>
          <a:solidFill>
            <a:srgbClr val="4E392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Tabulka 13"/>
          <p:cNvGraphicFramePr>
            <a:graphicFrameLocks noGrp="1"/>
          </p:cNvGraphicFramePr>
          <p:nvPr>
            <p:extLst/>
          </p:nvPr>
        </p:nvGraphicFramePr>
        <p:xfrm>
          <a:off x="697229" y="3436765"/>
          <a:ext cx="7340601" cy="2497896"/>
        </p:xfrm>
        <a:graphic>
          <a:graphicData uri="http://schemas.openxmlformats.org/drawingml/2006/table">
            <a:tbl>
              <a:tblPr firstRow="1" bandRow="1">
                <a:tableStyleId>{5940675A-B579-460E-94D1-54222C63F5DA}</a:tableStyleId>
              </a:tblPr>
              <a:tblGrid>
                <a:gridCol w="2271932"/>
                <a:gridCol w="1018471"/>
                <a:gridCol w="1018471"/>
                <a:gridCol w="1042156"/>
                <a:gridCol w="971100"/>
                <a:gridCol w="1018471"/>
              </a:tblGrid>
              <a:tr h="832632">
                <a:tc>
                  <a:txBody>
                    <a:bodyPr/>
                    <a:lstStyle/>
                    <a:p>
                      <a:r>
                        <a:rPr lang="cs-CZ" sz="2200" dirty="0" smtClean="0"/>
                        <a:t>Počet aktivních</a:t>
                      </a:r>
                      <a:r>
                        <a:rPr lang="cs-CZ" sz="2200" baseline="0" dirty="0" smtClean="0"/>
                        <a:t> alel</a:t>
                      </a:r>
                      <a:endParaRPr lang="en-US" sz="2200" dirty="0"/>
                    </a:p>
                  </a:txBody>
                  <a:tcPr/>
                </a:tc>
                <a:tc>
                  <a:txBody>
                    <a:bodyPr/>
                    <a:lstStyle/>
                    <a:p>
                      <a:pPr algn="ctr"/>
                      <a:r>
                        <a:rPr lang="cs-CZ" sz="2200" dirty="0" smtClean="0"/>
                        <a:t>4</a:t>
                      </a:r>
                      <a:endParaRPr lang="en-US" sz="2200" dirty="0"/>
                    </a:p>
                  </a:txBody>
                  <a:tcPr/>
                </a:tc>
                <a:tc>
                  <a:txBody>
                    <a:bodyPr/>
                    <a:lstStyle/>
                    <a:p>
                      <a:pPr algn="ctr"/>
                      <a:r>
                        <a:rPr lang="cs-CZ" sz="2200" dirty="0" smtClean="0"/>
                        <a:t>3</a:t>
                      </a:r>
                      <a:endParaRPr lang="en-US" sz="2200" dirty="0"/>
                    </a:p>
                  </a:txBody>
                  <a:tcPr/>
                </a:tc>
                <a:tc>
                  <a:txBody>
                    <a:bodyPr/>
                    <a:lstStyle/>
                    <a:p>
                      <a:pPr algn="ctr"/>
                      <a:r>
                        <a:rPr lang="cs-CZ" sz="2200" dirty="0" smtClean="0"/>
                        <a:t>2</a:t>
                      </a:r>
                      <a:endParaRPr lang="en-US" sz="2200" dirty="0"/>
                    </a:p>
                  </a:txBody>
                  <a:tcPr/>
                </a:tc>
                <a:tc>
                  <a:txBody>
                    <a:bodyPr/>
                    <a:lstStyle/>
                    <a:p>
                      <a:pPr algn="ctr"/>
                      <a:r>
                        <a:rPr lang="cs-CZ" sz="2200" dirty="0" smtClean="0"/>
                        <a:t>1</a:t>
                      </a:r>
                      <a:endParaRPr lang="en-US" sz="2200" dirty="0"/>
                    </a:p>
                  </a:txBody>
                  <a:tcPr/>
                </a:tc>
                <a:tc>
                  <a:txBody>
                    <a:bodyPr/>
                    <a:lstStyle/>
                    <a:p>
                      <a:pPr algn="ctr"/>
                      <a:r>
                        <a:rPr lang="cs-CZ" sz="2200" dirty="0" smtClean="0"/>
                        <a:t>0</a:t>
                      </a:r>
                      <a:endParaRPr lang="en-US" sz="2200" dirty="0"/>
                    </a:p>
                  </a:txBody>
                  <a:tcPr/>
                </a:tc>
              </a:tr>
              <a:tr h="832632">
                <a:tc>
                  <a:txBody>
                    <a:bodyPr/>
                    <a:lstStyle/>
                    <a:p>
                      <a:r>
                        <a:rPr lang="cs-CZ" sz="2200" dirty="0" smtClean="0"/>
                        <a:t>Barva zrna</a:t>
                      </a:r>
                      <a:endParaRPr lang="en-US" sz="2200"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832632">
                <a:tc>
                  <a:txBody>
                    <a:bodyPr/>
                    <a:lstStyle/>
                    <a:p>
                      <a:r>
                        <a:rPr lang="cs-CZ" sz="2200" dirty="0" smtClean="0"/>
                        <a:t>Fenotypový štěpný poměr </a:t>
                      </a:r>
                      <a:r>
                        <a:rPr lang="cs-CZ" sz="2200" dirty="0" err="1" smtClean="0"/>
                        <a:t>F2</a:t>
                      </a:r>
                      <a:endParaRPr lang="en-US" sz="2200" dirty="0"/>
                    </a:p>
                  </a:txBody>
                  <a:tcPr/>
                </a:tc>
                <a:tc>
                  <a:txBody>
                    <a:bodyPr/>
                    <a:lstStyle/>
                    <a:p>
                      <a:pPr marL="0" algn="ctr" defTabSz="914400" rtl="0" eaLnBrk="1" latinLnBrk="0" hangingPunct="1"/>
                      <a:r>
                        <a:rPr lang="cs-CZ" sz="2200" kern="1200" dirty="0" smtClean="0">
                          <a:solidFill>
                            <a:schemeClr val="tx1"/>
                          </a:solidFill>
                          <a:latin typeface="+mn-lt"/>
                          <a:ea typeface="+mn-ea"/>
                          <a:cs typeface="+mn-cs"/>
                        </a:rPr>
                        <a:t>1</a:t>
                      </a:r>
                      <a:endParaRPr lang="en-US" sz="2200" kern="1200" dirty="0">
                        <a:solidFill>
                          <a:schemeClr val="tx1"/>
                        </a:solidFill>
                        <a:latin typeface="+mn-lt"/>
                        <a:ea typeface="+mn-ea"/>
                        <a:cs typeface="+mn-cs"/>
                      </a:endParaRPr>
                    </a:p>
                  </a:txBody>
                  <a:tcPr/>
                </a:tc>
                <a:tc>
                  <a:txBody>
                    <a:bodyPr/>
                    <a:lstStyle/>
                    <a:p>
                      <a:pPr marL="0" algn="ctr" defTabSz="914400" rtl="0" eaLnBrk="1" latinLnBrk="0" hangingPunct="1"/>
                      <a:r>
                        <a:rPr lang="cs-CZ" sz="2200" kern="1200" dirty="0" smtClean="0">
                          <a:solidFill>
                            <a:schemeClr val="tx1"/>
                          </a:solidFill>
                          <a:latin typeface="+mn-lt"/>
                          <a:ea typeface="+mn-ea"/>
                          <a:cs typeface="+mn-cs"/>
                        </a:rPr>
                        <a:t>4</a:t>
                      </a:r>
                      <a:endParaRPr lang="en-US" sz="2200" kern="1200" dirty="0">
                        <a:solidFill>
                          <a:schemeClr val="tx1"/>
                        </a:solidFill>
                        <a:latin typeface="+mn-lt"/>
                        <a:ea typeface="+mn-ea"/>
                        <a:cs typeface="+mn-cs"/>
                      </a:endParaRPr>
                    </a:p>
                  </a:txBody>
                  <a:tcPr/>
                </a:tc>
                <a:tc>
                  <a:txBody>
                    <a:bodyPr/>
                    <a:lstStyle/>
                    <a:p>
                      <a:pPr marL="0" algn="ctr" defTabSz="914400" rtl="0" eaLnBrk="1" latinLnBrk="0" hangingPunct="1"/>
                      <a:r>
                        <a:rPr lang="cs-CZ" sz="2200" kern="1200" dirty="0" smtClean="0">
                          <a:solidFill>
                            <a:schemeClr val="tx1"/>
                          </a:solidFill>
                          <a:latin typeface="+mn-lt"/>
                          <a:ea typeface="+mn-ea"/>
                          <a:cs typeface="+mn-cs"/>
                        </a:rPr>
                        <a:t>6</a:t>
                      </a:r>
                      <a:endParaRPr lang="en-US" sz="2200" kern="1200" dirty="0">
                        <a:solidFill>
                          <a:schemeClr val="tx1"/>
                        </a:solidFill>
                        <a:latin typeface="+mn-lt"/>
                        <a:ea typeface="+mn-ea"/>
                        <a:cs typeface="+mn-cs"/>
                      </a:endParaRPr>
                    </a:p>
                  </a:txBody>
                  <a:tcPr/>
                </a:tc>
                <a:tc>
                  <a:txBody>
                    <a:bodyPr/>
                    <a:lstStyle/>
                    <a:p>
                      <a:pPr marL="0" algn="ctr" defTabSz="914400" rtl="0" eaLnBrk="1" latinLnBrk="0" hangingPunct="1"/>
                      <a:r>
                        <a:rPr lang="cs-CZ" sz="2200" kern="1200" dirty="0" smtClean="0">
                          <a:solidFill>
                            <a:schemeClr val="tx1"/>
                          </a:solidFill>
                          <a:latin typeface="+mn-lt"/>
                          <a:ea typeface="+mn-ea"/>
                          <a:cs typeface="+mn-cs"/>
                        </a:rPr>
                        <a:t>4</a:t>
                      </a:r>
                      <a:endParaRPr lang="en-US" sz="2200" kern="1200" dirty="0">
                        <a:solidFill>
                          <a:schemeClr val="tx1"/>
                        </a:solidFill>
                        <a:latin typeface="+mn-lt"/>
                        <a:ea typeface="+mn-ea"/>
                        <a:cs typeface="+mn-cs"/>
                      </a:endParaRPr>
                    </a:p>
                  </a:txBody>
                  <a:tcPr/>
                </a:tc>
                <a:tc>
                  <a:txBody>
                    <a:bodyPr/>
                    <a:lstStyle/>
                    <a:p>
                      <a:pPr marL="0" algn="ctr" defTabSz="914400" rtl="0" eaLnBrk="1" latinLnBrk="0" hangingPunct="1"/>
                      <a:r>
                        <a:rPr lang="cs-CZ" sz="2200" kern="1200" dirty="0" smtClean="0">
                          <a:solidFill>
                            <a:schemeClr val="tx1"/>
                          </a:solidFill>
                          <a:latin typeface="+mn-lt"/>
                          <a:ea typeface="+mn-ea"/>
                          <a:cs typeface="+mn-cs"/>
                        </a:rPr>
                        <a:t>1</a:t>
                      </a:r>
                      <a:endParaRPr lang="en-US" sz="2200" kern="1200" dirty="0">
                        <a:solidFill>
                          <a:schemeClr val="tx1"/>
                        </a:solidFill>
                        <a:latin typeface="+mn-lt"/>
                        <a:ea typeface="+mn-ea"/>
                        <a:cs typeface="+mn-cs"/>
                      </a:endParaRPr>
                    </a:p>
                  </a:txBody>
                  <a:tcPr/>
                </a:tc>
              </a:tr>
            </a:tbl>
          </a:graphicData>
        </a:graphic>
      </p:graphicFrame>
      <p:sp>
        <p:nvSpPr>
          <p:cNvPr id="16" name="Ovál 15"/>
          <p:cNvSpPr/>
          <p:nvPr/>
        </p:nvSpPr>
        <p:spPr>
          <a:xfrm>
            <a:off x="5400623" y="4391480"/>
            <a:ext cx="268978" cy="457200"/>
          </a:xfrm>
          <a:prstGeom prst="ellipse">
            <a:avLst/>
          </a:prstGeom>
          <a:solidFill>
            <a:srgbClr val="B58F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ál 16"/>
          <p:cNvSpPr/>
          <p:nvPr/>
        </p:nvSpPr>
        <p:spPr>
          <a:xfrm>
            <a:off x="4402995" y="4401730"/>
            <a:ext cx="268978" cy="457200"/>
          </a:xfrm>
          <a:prstGeom prst="ellipse">
            <a:avLst/>
          </a:prstGeom>
          <a:solidFill>
            <a:srgbClr val="8965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ál 19"/>
          <p:cNvSpPr/>
          <p:nvPr/>
        </p:nvSpPr>
        <p:spPr>
          <a:xfrm>
            <a:off x="7380553" y="4401730"/>
            <a:ext cx="268978" cy="457200"/>
          </a:xfrm>
          <a:prstGeom prst="ellipse">
            <a:avLst/>
          </a:prstGeom>
          <a:solidFill>
            <a:srgbClr val="E2DEA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ál 20"/>
          <p:cNvSpPr/>
          <p:nvPr/>
        </p:nvSpPr>
        <p:spPr>
          <a:xfrm>
            <a:off x="6444563" y="4401730"/>
            <a:ext cx="268978" cy="457200"/>
          </a:xfrm>
          <a:prstGeom prst="ellipse">
            <a:avLst/>
          </a:prstGeom>
          <a:solidFill>
            <a:srgbClr val="E2D09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bdélník 23"/>
          <p:cNvSpPr/>
          <p:nvPr/>
        </p:nvSpPr>
        <p:spPr>
          <a:xfrm>
            <a:off x="456750" y="5109210"/>
            <a:ext cx="7978590" cy="11544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090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animBg="1"/>
      <p:bldP spid="16" grpId="0" animBg="1"/>
      <p:bldP spid="17" grpId="0" animBg="1"/>
      <p:bldP spid="20" grpId="0" animBg="1"/>
      <p:bldP spid="21" grpId="0" animBg="1"/>
      <p:bldP spid="2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28318" y="-79038"/>
            <a:ext cx="7886700" cy="1325563"/>
          </a:xfrm>
        </p:spPr>
        <p:txBody>
          <a:bodyPr>
            <a:normAutofit/>
          </a:bodyPr>
          <a:lstStyle/>
          <a:p>
            <a:pPr algn="ctr"/>
            <a:r>
              <a:rPr lang="cs-CZ" sz="4000" dirty="0">
                <a:solidFill>
                  <a:srgbClr val="C00000"/>
                </a:solidFill>
              </a:rPr>
              <a:t>Genové interakce </a:t>
            </a:r>
            <a:r>
              <a:rPr lang="cs-CZ" sz="4000" dirty="0" smtClean="0">
                <a:solidFill>
                  <a:srgbClr val="C00000"/>
                </a:solidFill>
              </a:rPr>
              <a:t>- rekapitulace</a:t>
            </a:r>
            <a:endParaRPr lang="cs-CZ" sz="4000" dirty="0">
              <a:solidFill>
                <a:srgbClr val="C00000"/>
              </a:solidFill>
            </a:endParaRPr>
          </a:p>
        </p:txBody>
      </p:sp>
      <p:graphicFrame>
        <p:nvGraphicFramePr>
          <p:cNvPr id="4" name="Tabulka 3"/>
          <p:cNvGraphicFramePr>
            <a:graphicFrameLocks noGrp="1"/>
          </p:cNvGraphicFramePr>
          <p:nvPr>
            <p:extLst>
              <p:ext uri="{D42A27DB-BD31-4B8C-83A1-F6EECF244321}">
                <p14:modId xmlns:p14="http://schemas.microsoft.com/office/powerpoint/2010/main" val="184988795"/>
              </p:ext>
            </p:extLst>
          </p:nvPr>
        </p:nvGraphicFramePr>
        <p:xfrm>
          <a:off x="493594" y="1142357"/>
          <a:ext cx="8199122" cy="5257800"/>
        </p:xfrm>
        <a:graphic>
          <a:graphicData uri="http://schemas.openxmlformats.org/drawingml/2006/table">
            <a:tbl>
              <a:tblPr firstRow="1" bandRow="1">
                <a:tableStyleId>{5940675A-B579-460E-94D1-54222C63F5DA}</a:tableStyleId>
              </a:tblPr>
              <a:tblGrid>
                <a:gridCol w="2438402"/>
                <a:gridCol w="1107440"/>
                <a:gridCol w="1087120"/>
                <a:gridCol w="1066800"/>
                <a:gridCol w="1036320"/>
                <a:gridCol w="1463040"/>
              </a:tblGrid>
              <a:tr h="370840">
                <a:tc>
                  <a:txBody>
                    <a:bodyPr/>
                    <a:lstStyle/>
                    <a:p>
                      <a:endParaRPr lang="cs-CZ" dirty="0"/>
                    </a:p>
                  </a:txBody>
                  <a:tcPr/>
                </a:tc>
                <a:tc gridSpan="4">
                  <a:txBody>
                    <a:bodyPr/>
                    <a:lstStyle/>
                    <a:p>
                      <a:pPr algn="ctr"/>
                      <a:r>
                        <a:rPr lang="cs-CZ" dirty="0" smtClean="0"/>
                        <a:t>Fenotypový štěpný</a:t>
                      </a:r>
                      <a:r>
                        <a:rPr lang="cs-CZ" baseline="0" dirty="0" smtClean="0"/>
                        <a:t> poměr F2</a:t>
                      </a:r>
                      <a:endParaRPr lang="cs-CZ" dirty="0"/>
                    </a:p>
                  </a:txBody>
                  <a:tcPr/>
                </a:tc>
                <a:tc hMerge="1">
                  <a:txBody>
                    <a:bodyPr/>
                    <a:lstStyle/>
                    <a:p>
                      <a:endParaRPr lang="cs-CZ" dirty="0"/>
                    </a:p>
                  </a:txBody>
                  <a:tcPr/>
                </a:tc>
                <a:tc hMerge="1">
                  <a:txBody>
                    <a:bodyPr/>
                    <a:lstStyle/>
                    <a:p>
                      <a:endParaRPr lang="cs-CZ" dirty="0"/>
                    </a:p>
                  </a:txBody>
                  <a:tcPr/>
                </a:tc>
                <a:tc hMerge="1">
                  <a:txBody>
                    <a:bodyPr/>
                    <a:lstStyle/>
                    <a:p>
                      <a:endParaRPr lang="cs-CZ" dirty="0"/>
                    </a:p>
                  </a:txBody>
                  <a:tcPr/>
                </a:tc>
                <a:tc>
                  <a:txBody>
                    <a:bodyPr/>
                    <a:lstStyle/>
                    <a:p>
                      <a:endParaRPr lang="cs-CZ" dirty="0"/>
                    </a:p>
                  </a:txBody>
                  <a:tcPr/>
                </a:tc>
              </a:tr>
              <a:tr h="370840">
                <a:tc>
                  <a:txBody>
                    <a:bodyPr/>
                    <a:lstStyle/>
                    <a:p>
                      <a:r>
                        <a:rPr lang="cs-CZ" dirty="0" smtClean="0"/>
                        <a:t>Fenotypové třídy v F2</a:t>
                      </a:r>
                      <a:endParaRPr lang="cs-CZ" dirty="0"/>
                    </a:p>
                  </a:txBody>
                  <a:tcPr>
                    <a:solidFill>
                      <a:schemeClr val="accent4">
                        <a:lumMod val="20000"/>
                        <a:lumOff val="80000"/>
                      </a:schemeClr>
                    </a:solidFill>
                  </a:tcPr>
                </a:tc>
                <a:tc>
                  <a:txBody>
                    <a:bodyPr/>
                    <a:lstStyle/>
                    <a:p>
                      <a:pPr algn="ctr"/>
                      <a:r>
                        <a:rPr lang="cs-CZ" dirty="0" smtClean="0"/>
                        <a:t>AB</a:t>
                      </a:r>
                      <a:endParaRPr lang="cs-CZ" dirty="0"/>
                    </a:p>
                  </a:txBody>
                  <a:tcPr>
                    <a:solidFill>
                      <a:schemeClr val="accent4">
                        <a:lumMod val="20000"/>
                        <a:lumOff val="80000"/>
                      </a:schemeClr>
                    </a:solidFill>
                  </a:tcPr>
                </a:tc>
                <a:tc>
                  <a:txBody>
                    <a:bodyPr/>
                    <a:lstStyle/>
                    <a:p>
                      <a:pPr algn="ctr"/>
                      <a:r>
                        <a:rPr lang="cs-CZ" dirty="0" smtClean="0"/>
                        <a:t>Ab</a:t>
                      </a:r>
                      <a:endParaRPr lang="cs-CZ" dirty="0"/>
                    </a:p>
                  </a:txBody>
                  <a:tcPr>
                    <a:solidFill>
                      <a:schemeClr val="accent4">
                        <a:lumMod val="20000"/>
                        <a:lumOff val="80000"/>
                      </a:schemeClr>
                    </a:solidFill>
                  </a:tcPr>
                </a:tc>
                <a:tc>
                  <a:txBody>
                    <a:bodyPr/>
                    <a:lstStyle/>
                    <a:p>
                      <a:pPr algn="ctr"/>
                      <a:r>
                        <a:rPr lang="cs-CZ" dirty="0" err="1" smtClean="0"/>
                        <a:t>aB</a:t>
                      </a:r>
                      <a:endParaRPr lang="cs-CZ" dirty="0"/>
                    </a:p>
                  </a:txBody>
                  <a:tcPr>
                    <a:solidFill>
                      <a:schemeClr val="accent4">
                        <a:lumMod val="20000"/>
                        <a:lumOff val="80000"/>
                      </a:schemeClr>
                    </a:solidFill>
                  </a:tcPr>
                </a:tc>
                <a:tc>
                  <a:txBody>
                    <a:bodyPr/>
                    <a:lstStyle/>
                    <a:p>
                      <a:pPr algn="ctr"/>
                      <a:r>
                        <a:rPr lang="cs-CZ" dirty="0" smtClean="0"/>
                        <a:t>ab</a:t>
                      </a:r>
                      <a:endParaRPr lang="cs-CZ" dirty="0"/>
                    </a:p>
                  </a:txBody>
                  <a:tcPr>
                    <a:solidFill>
                      <a:schemeClr val="accent4">
                        <a:lumMod val="20000"/>
                        <a:lumOff val="80000"/>
                      </a:schemeClr>
                    </a:solidFill>
                  </a:tcPr>
                </a:tc>
                <a:tc>
                  <a:txBody>
                    <a:bodyPr/>
                    <a:lstStyle/>
                    <a:p>
                      <a:pPr algn="ctr"/>
                      <a:r>
                        <a:rPr lang="cs-CZ" dirty="0" smtClean="0"/>
                        <a:t>Výsledný</a:t>
                      </a:r>
                      <a:r>
                        <a:rPr lang="cs-CZ" baseline="0" dirty="0" smtClean="0"/>
                        <a:t> poměr</a:t>
                      </a:r>
                      <a:endParaRPr lang="cs-CZ" dirty="0"/>
                    </a:p>
                  </a:txBody>
                  <a:tcPr>
                    <a:solidFill>
                      <a:schemeClr val="accent4">
                        <a:lumMod val="20000"/>
                        <a:lumOff val="80000"/>
                      </a:schemeClr>
                    </a:solidFill>
                  </a:tcPr>
                </a:tc>
              </a:tr>
              <a:tr h="370840">
                <a:tc>
                  <a:txBody>
                    <a:bodyPr/>
                    <a:lstStyle/>
                    <a:p>
                      <a:r>
                        <a:rPr lang="cs-CZ" dirty="0" smtClean="0"/>
                        <a:t>Bez interakce</a:t>
                      </a:r>
                      <a:endParaRPr lang="cs-CZ" dirty="0"/>
                    </a:p>
                  </a:txBody>
                  <a:tcPr>
                    <a:solidFill>
                      <a:schemeClr val="accent4">
                        <a:lumMod val="20000"/>
                        <a:lumOff val="80000"/>
                      </a:schemeClr>
                    </a:solidFill>
                  </a:tcPr>
                </a:tc>
                <a:tc>
                  <a:txBody>
                    <a:bodyPr/>
                    <a:lstStyle/>
                    <a:p>
                      <a:pPr algn="ctr"/>
                      <a:r>
                        <a:rPr lang="cs-CZ" dirty="0" smtClean="0"/>
                        <a:t>9</a:t>
                      </a:r>
                      <a:endParaRPr lang="cs-CZ" dirty="0"/>
                    </a:p>
                  </a:txBody>
                  <a:tcPr/>
                </a:tc>
                <a:tc>
                  <a:txBody>
                    <a:bodyPr/>
                    <a:lstStyle/>
                    <a:p>
                      <a:pPr algn="ctr"/>
                      <a:r>
                        <a:rPr lang="cs-CZ" dirty="0" smtClean="0"/>
                        <a:t>3 </a:t>
                      </a:r>
                      <a:endParaRPr lang="cs-CZ" dirty="0"/>
                    </a:p>
                  </a:txBody>
                  <a:tcPr/>
                </a:tc>
                <a:tc>
                  <a:txBody>
                    <a:bodyPr/>
                    <a:lstStyle/>
                    <a:p>
                      <a:pPr algn="ctr"/>
                      <a:r>
                        <a:rPr lang="cs-CZ" dirty="0" smtClean="0"/>
                        <a:t>3</a:t>
                      </a:r>
                      <a:endParaRPr lang="cs-CZ" dirty="0"/>
                    </a:p>
                  </a:txBody>
                  <a:tcPr/>
                </a:tc>
                <a:tc>
                  <a:txBody>
                    <a:bodyPr/>
                    <a:lstStyle/>
                    <a:p>
                      <a:pPr algn="ctr"/>
                      <a:r>
                        <a:rPr lang="cs-CZ" dirty="0" smtClean="0"/>
                        <a:t>1</a:t>
                      </a:r>
                      <a:endParaRPr lang="cs-CZ" dirty="0"/>
                    </a:p>
                  </a:txBody>
                  <a:tcPr/>
                </a:tc>
                <a:tc>
                  <a:txBody>
                    <a:bodyPr/>
                    <a:lstStyle/>
                    <a:p>
                      <a:pPr algn="ctr"/>
                      <a:r>
                        <a:rPr lang="cs-CZ" dirty="0" smtClean="0"/>
                        <a:t>9:3:3:1</a:t>
                      </a:r>
                      <a:endParaRPr lang="cs-CZ" dirty="0"/>
                    </a:p>
                  </a:txBody>
                  <a:tcPr/>
                </a:tc>
              </a:tr>
              <a:tr h="370840">
                <a:tc>
                  <a:txBody>
                    <a:bodyPr/>
                    <a:lstStyle/>
                    <a:p>
                      <a:r>
                        <a:rPr lang="cs-CZ" dirty="0" smtClean="0"/>
                        <a:t>Reciproká interakce</a:t>
                      </a:r>
                      <a:endParaRPr lang="cs-CZ" dirty="0"/>
                    </a:p>
                  </a:txBody>
                  <a:tcPr>
                    <a:solidFill>
                      <a:schemeClr val="accent4">
                        <a:lumMod val="20000"/>
                        <a:lumOff val="80000"/>
                      </a:schemeClr>
                    </a:solidFill>
                  </a:tcPr>
                </a:tc>
                <a:tc>
                  <a:txBody>
                    <a:bodyPr/>
                    <a:lstStyle/>
                    <a:p>
                      <a:pPr algn="ctr"/>
                      <a:r>
                        <a:rPr lang="cs-CZ" dirty="0" smtClean="0"/>
                        <a:t>9</a:t>
                      </a:r>
                      <a:endParaRPr lang="cs-CZ" dirty="0"/>
                    </a:p>
                  </a:txBody>
                  <a:tcPr/>
                </a:tc>
                <a:tc>
                  <a:txBody>
                    <a:bodyPr/>
                    <a:lstStyle/>
                    <a:p>
                      <a:pPr algn="ctr"/>
                      <a:r>
                        <a:rPr lang="cs-CZ" dirty="0" smtClean="0"/>
                        <a:t>3 </a:t>
                      </a:r>
                      <a:endParaRPr lang="cs-CZ" dirty="0"/>
                    </a:p>
                  </a:txBody>
                  <a:tcPr/>
                </a:tc>
                <a:tc>
                  <a:txBody>
                    <a:bodyPr/>
                    <a:lstStyle/>
                    <a:p>
                      <a:pPr algn="ctr"/>
                      <a:r>
                        <a:rPr lang="cs-CZ" dirty="0" smtClean="0"/>
                        <a:t>3</a:t>
                      </a:r>
                      <a:endParaRPr lang="cs-CZ" dirty="0"/>
                    </a:p>
                  </a:txBody>
                  <a:tcPr/>
                </a:tc>
                <a:tc>
                  <a:txBody>
                    <a:bodyPr/>
                    <a:lstStyle/>
                    <a:p>
                      <a:pPr algn="ctr"/>
                      <a:r>
                        <a:rPr lang="cs-CZ" dirty="0" smtClean="0"/>
                        <a:t>1</a:t>
                      </a:r>
                      <a:endParaRPr lang="cs-CZ"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smtClean="0"/>
                        <a:t>9:3:3:1</a:t>
                      </a:r>
                    </a:p>
                  </a:txBody>
                  <a:tcPr/>
                </a:tc>
              </a:tr>
              <a:tr h="370840">
                <a:tc>
                  <a:txBody>
                    <a:bodyPr/>
                    <a:lstStyle/>
                    <a:p>
                      <a:r>
                        <a:rPr lang="cs-CZ" dirty="0" smtClean="0"/>
                        <a:t>Dominantní </a:t>
                      </a:r>
                      <a:r>
                        <a:rPr lang="cs-CZ" dirty="0" err="1" smtClean="0"/>
                        <a:t>epistáze</a:t>
                      </a:r>
                      <a:endParaRPr lang="cs-CZ" dirty="0"/>
                    </a:p>
                  </a:txBody>
                  <a:tcPr>
                    <a:solidFill>
                      <a:schemeClr val="accent4">
                        <a:lumMod val="20000"/>
                        <a:lumOff val="80000"/>
                      </a:schemeClr>
                    </a:solidFill>
                  </a:tcPr>
                </a:tc>
                <a:tc>
                  <a:txBody>
                    <a:bodyPr/>
                    <a:lstStyle/>
                    <a:p>
                      <a:pPr algn="ctr"/>
                      <a:r>
                        <a:rPr lang="cs-CZ" dirty="0" smtClean="0"/>
                        <a:t>9</a:t>
                      </a:r>
                      <a:endParaRPr lang="cs-CZ" dirty="0"/>
                    </a:p>
                  </a:txBody>
                  <a:tcPr>
                    <a:solidFill>
                      <a:srgbClr val="FFC000"/>
                    </a:solidFill>
                  </a:tcPr>
                </a:tc>
                <a:tc>
                  <a:txBody>
                    <a:bodyPr/>
                    <a:lstStyle/>
                    <a:p>
                      <a:pPr algn="ctr"/>
                      <a:r>
                        <a:rPr lang="cs-CZ" dirty="0" smtClean="0"/>
                        <a:t>3 </a:t>
                      </a:r>
                      <a:endParaRPr lang="cs-CZ" dirty="0"/>
                    </a:p>
                  </a:txBody>
                  <a:tcPr>
                    <a:solidFill>
                      <a:srgbClr val="FFC000"/>
                    </a:solidFill>
                  </a:tcPr>
                </a:tc>
                <a:tc>
                  <a:txBody>
                    <a:bodyPr/>
                    <a:lstStyle/>
                    <a:p>
                      <a:pPr algn="ctr"/>
                      <a:r>
                        <a:rPr lang="cs-CZ" dirty="0" smtClean="0"/>
                        <a:t>3</a:t>
                      </a:r>
                      <a:endParaRPr lang="cs-CZ" dirty="0"/>
                    </a:p>
                  </a:txBody>
                  <a:tcPr/>
                </a:tc>
                <a:tc>
                  <a:txBody>
                    <a:bodyPr/>
                    <a:lstStyle/>
                    <a:p>
                      <a:pPr algn="ctr"/>
                      <a:r>
                        <a:rPr lang="cs-CZ" dirty="0" smtClean="0"/>
                        <a:t>1</a:t>
                      </a:r>
                      <a:endParaRPr lang="cs-CZ" dirty="0"/>
                    </a:p>
                  </a:txBody>
                  <a:tcPr/>
                </a:tc>
                <a:tc>
                  <a:txBody>
                    <a:bodyPr/>
                    <a:lstStyle/>
                    <a:p>
                      <a:pPr algn="ctr"/>
                      <a:r>
                        <a:rPr lang="cs-CZ" dirty="0" smtClean="0"/>
                        <a:t>12:3:1</a:t>
                      </a:r>
                      <a:endParaRPr lang="cs-CZ" dirty="0"/>
                    </a:p>
                  </a:txBody>
                  <a:tcPr/>
                </a:tc>
              </a:tr>
              <a:tr h="370840">
                <a:tc>
                  <a:txBody>
                    <a:bodyPr/>
                    <a:lstStyle/>
                    <a:p>
                      <a:r>
                        <a:rPr lang="cs-CZ" dirty="0" smtClean="0"/>
                        <a:t>Inhibice</a:t>
                      </a:r>
                      <a:endParaRPr lang="cs-CZ" dirty="0"/>
                    </a:p>
                  </a:txBody>
                  <a:tcPr>
                    <a:solidFill>
                      <a:schemeClr val="accent4">
                        <a:lumMod val="20000"/>
                        <a:lumOff val="80000"/>
                      </a:schemeClr>
                    </a:solidFill>
                  </a:tcPr>
                </a:tc>
                <a:tc>
                  <a:txBody>
                    <a:bodyPr/>
                    <a:lstStyle/>
                    <a:p>
                      <a:pPr algn="ctr"/>
                      <a:r>
                        <a:rPr lang="cs-CZ" dirty="0" smtClean="0"/>
                        <a:t>9</a:t>
                      </a:r>
                      <a:endParaRPr lang="cs-CZ" dirty="0"/>
                    </a:p>
                  </a:txBody>
                  <a:tcPr>
                    <a:solidFill>
                      <a:srgbClr val="FFC000"/>
                    </a:solidFill>
                  </a:tcPr>
                </a:tc>
                <a:tc>
                  <a:txBody>
                    <a:bodyPr/>
                    <a:lstStyle/>
                    <a:p>
                      <a:pPr algn="ctr"/>
                      <a:r>
                        <a:rPr lang="cs-CZ" dirty="0" smtClean="0"/>
                        <a:t>3 </a:t>
                      </a:r>
                      <a:endParaRPr lang="cs-CZ" dirty="0"/>
                    </a:p>
                  </a:txBody>
                  <a:tcPr>
                    <a:solidFill>
                      <a:srgbClr val="FFC000"/>
                    </a:solidFill>
                  </a:tcPr>
                </a:tc>
                <a:tc>
                  <a:txBody>
                    <a:bodyPr/>
                    <a:lstStyle/>
                    <a:p>
                      <a:pPr algn="ctr"/>
                      <a:r>
                        <a:rPr lang="cs-CZ" dirty="0" smtClean="0"/>
                        <a:t>3</a:t>
                      </a:r>
                      <a:endParaRPr lang="cs-CZ" dirty="0"/>
                    </a:p>
                  </a:txBody>
                  <a:tcPr/>
                </a:tc>
                <a:tc>
                  <a:txBody>
                    <a:bodyPr/>
                    <a:lstStyle/>
                    <a:p>
                      <a:pPr algn="ctr"/>
                      <a:r>
                        <a:rPr lang="cs-CZ" dirty="0" smtClean="0"/>
                        <a:t>1</a:t>
                      </a:r>
                      <a:endParaRPr lang="cs-CZ" dirty="0"/>
                    </a:p>
                  </a:txBody>
                  <a:tcPr>
                    <a:solidFill>
                      <a:srgbClr val="FFC000"/>
                    </a:solidFill>
                  </a:tcPr>
                </a:tc>
                <a:tc>
                  <a:txBody>
                    <a:bodyPr/>
                    <a:lstStyle/>
                    <a:p>
                      <a:pPr algn="ctr"/>
                      <a:r>
                        <a:rPr lang="cs-CZ" dirty="0" smtClean="0"/>
                        <a:t>13:3</a:t>
                      </a:r>
                      <a:endParaRPr lang="cs-CZ" dirty="0"/>
                    </a:p>
                  </a:txBody>
                  <a:tcPr/>
                </a:tc>
              </a:tr>
              <a:tr h="370840">
                <a:tc>
                  <a:txBody>
                    <a:bodyPr/>
                    <a:lstStyle/>
                    <a:p>
                      <a:r>
                        <a:rPr lang="cs-CZ" dirty="0" smtClean="0"/>
                        <a:t>Recesivní </a:t>
                      </a:r>
                      <a:r>
                        <a:rPr lang="cs-CZ" dirty="0" err="1" smtClean="0"/>
                        <a:t>epistáze</a:t>
                      </a:r>
                      <a:endParaRPr lang="cs-CZ" dirty="0"/>
                    </a:p>
                  </a:txBody>
                  <a:tcPr>
                    <a:solidFill>
                      <a:schemeClr val="accent4">
                        <a:lumMod val="20000"/>
                        <a:lumOff val="80000"/>
                      </a:schemeClr>
                    </a:solidFill>
                  </a:tcPr>
                </a:tc>
                <a:tc>
                  <a:txBody>
                    <a:bodyPr/>
                    <a:lstStyle/>
                    <a:p>
                      <a:pPr algn="ctr"/>
                      <a:r>
                        <a:rPr lang="cs-CZ" smtClean="0"/>
                        <a:t>9</a:t>
                      </a:r>
                      <a:endParaRPr lang="cs-CZ" dirty="0"/>
                    </a:p>
                  </a:txBody>
                  <a:tcPr/>
                </a:tc>
                <a:tc>
                  <a:txBody>
                    <a:bodyPr/>
                    <a:lstStyle/>
                    <a:p>
                      <a:pPr algn="ctr"/>
                      <a:r>
                        <a:rPr lang="cs-CZ" dirty="0" smtClean="0"/>
                        <a:t>3 </a:t>
                      </a:r>
                      <a:endParaRPr lang="cs-CZ" dirty="0"/>
                    </a:p>
                  </a:txBody>
                  <a:tcPr/>
                </a:tc>
                <a:tc>
                  <a:txBody>
                    <a:bodyPr/>
                    <a:lstStyle/>
                    <a:p>
                      <a:pPr algn="ctr"/>
                      <a:r>
                        <a:rPr lang="cs-CZ" dirty="0" smtClean="0"/>
                        <a:t>3</a:t>
                      </a:r>
                      <a:endParaRPr lang="cs-CZ" dirty="0"/>
                    </a:p>
                  </a:txBody>
                  <a:tcPr>
                    <a:solidFill>
                      <a:srgbClr val="FFC000"/>
                    </a:solidFill>
                  </a:tcPr>
                </a:tc>
                <a:tc>
                  <a:txBody>
                    <a:bodyPr/>
                    <a:lstStyle/>
                    <a:p>
                      <a:pPr algn="ctr"/>
                      <a:r>
                        <a:rPr lang="cs-CZ" dirty="0" smtClean="0"/>
                        <a:t>1</a:t>
                      </a:r>
                      <a:endParaRPr lang="cs-CZ" dirty="0"/>
                    </a:p>
                  </a:txBody>
                  <a:tcPr>
                    <a:solidFill>
                      <a:srgbClr val="FFC000"/>
                    </a:solidFill>
                  </a:tcPr>
                </a:tc>
                <a:tc>
                  <a:txBody>
                    <a:bodyPr/>
                    <a:lstStyle/>
                    <a:p>
                      <a:pPr algn="ctr"/>
                      <a:r>
                        <a:rPr lang="cs-CZ" dirty="0" smtClean="0"/>
                        <a:t>9:3:4</a:t>
                      </a:r>
                      <a:endParaRPr lang="cs-CZ" dirty="0"/>
                    </a:p>
                  </a:txBody>
                  <a:tcPr/>
                </a:tc>
              </a:tr>
              <a:tr h="370840">
                <a:tc>
                  <a:txBody>
                    <a:bodyPr/>
                    <a:lstStyle/>
                    <a:p>
                      <a:r>
                        <a:rPr lang="cs-CZ" dirty="0" smtClean="0"/>
                        <a:t>Komplementarita</a:t>
                      </a:r>
                      <a:endParaRPr lang="cs-CZ" dirty="0"/>
                    </a:p>
                  </a:txBody>
                  <a:tcPr>
                    <a:solidFill>
                      <a:schemeClr val="accent4">
                        <a:lumMod val="20000"/>
                        <a:lumOff val="80000"/>
                      </a:schemeClr>
                    </a:solidFill>
                  </a:tcPr>
                </a:tc>
                <a:tc>
                  <a:txBody>
                    <a:bodyPr/>
                    <a:lstStyle/>
                    <a:p>
                      <a:pPr algn="ctr"/>
                      <a:r>
                        <a:rPr lang="cs-CZ" smtClean="0"/>
                        <a:t>9</a:t>
                      </a:r>
                      <a:endParaRPr lang="cs-CZ" dirty="0"/>
                    </a:p>
                  </a:txBody>
                  <a:tcPr/>
                </a:tc>
                <a:tc>
                  <a:txBody>
                    <a:bodyPr/>
                    <a:lstStyle/>
                    <a:p>
                      <a:pPr algn="ctr"/>
                      <a:r>
                        <a:rPr lang="cs-CZ" dirty="0" smtClean="0"/>
                        <a:t>3 </a:t>
                      </a:r>
                      <a:endParaRPr lang="cs-CZ" dirty="0"/>
                    </a:p>
                  </a:txBody>
                  <a:tcPr>
                    <a:solidFill>
                      <a:srgbClr val="FFC000"/>
                    </a:solidFill>
                  </a:tcPr>
                </a:tc>
                <a:tc>
                  <a:txBody>
                    <a:bodyPr/>
                    <a:lstStyle/>
                    <a:p>
                      <a:pPr algn="ctr"/>
                      <a:r>
                        <a:rPr lang="cs-CZ" dirty="0" smtClean="0"/>
                        <a:t>3</a:t>
                      </a:r>
                      <a:endParaRPr lang="cs-CZ" dirty="0"/>
                    </a:p>
                  </a:txBody>
                  <a:tcPr>
                    <a:solidFill>
                      <a:srgbClr val="FFC000"/>
                    </a:solidFill>
                  </a:tcPr>
                </a:tc>
                <a:tc>
                  <a:txBody>
                    <a:bodyPr/>
                    <a:lstStyle/>
                    <a:p>
                      <a:pPr algn="ctr"/>
                      <a:r>
                        <a:rPr lang="cs-CZ" dirty="0" smtClean="0"/>
                        <a:t>1</a:t>
                      </a:r>
                      <a:endParaRPr lang="cs-CZ" dirty="0"/>
                    </a:p>
                  </a:txBody>
                  <a:tcPr>
                    <a:solidFill>
                      <a:srgbClr val="FFC000"/>
                    </a:solidFill>
                  </a:tcPr>
                </a:tc>
                <a:tc>
                  <a:txBody>
                    <a:bodyPr/>
                    <a:lstStyle/>
                    <a:p>
                      <a:pPr algn="ctr"/>
                      <a:r>
                        <a:rPr lang="cs-CZ" dirty="0" smtClean="0"/>
                        <a:t>9:7</a:t>
                      </a:r>
                      <a:endParaRPr lang="cs-CZ" dirty="0"/>
                    </a:p>
                  </a:txBody>
                  <a:tcPr/>
                </a:tc>
              </a:tr>
              <a:tr h="370840">
                <a:tc>
                  <a:txBody>
                    <a:bodyPr/>
                    <a:lstStyle/>
                    <a:p>
                      <a:r>
                        <a:rPr lang="cs-CZ" dirty="0" smtClean="0"/>
                        <a:t>Kompenzace</a:t>
                      </a:r>
                      <a:endParaRPr lang="cs-CZ" dirty="0"/>
                    </a:p>
                  </a:txBody>
                  <a:tcPr>
                    <a:solidFill>
                      <a:schemeClr val="accent4">
                        <a:lumMod val="20000"/>
                        <a:lumOff val="80000"/>
                      </a:schemeClr>
                    </a:solidFill>
                  </a:tcPr>
                </a:tc>
                <a:tc>
                  <a:txBody>
                    <a:bodyPr/>
                    <a:lstStyle/>
                    <a:p>
                      <a:pPr algn="ctr"/>
                      <a:r>
                        <a:rPr lang="cs-CZ" dirty="0" smtClean="0"/>
                        <a:t>9</a:t>
                      </a:r>
                      <a:endParaRPr lang="cs-CZ" dirty="0"/>
                    </a:p>
                  </a:txBody>
                  <a:tcPr>
                    <a:solidFill>
                      <a:srgbClr val="FFC000"/>
                    </a:solidFill>
                  </a:tcPr>
                </a:tc>
                <a:tc>
                  <a:txBody>
                    <a:bodyPr/>
                    <a:lstStyle/>
                    <a:p>
                      <a:pPr algn="ctr"/>
                      <a:r>
                        <a:rPr lang="cs-CZ" dirty="0" smtClean="0"/>
                        <a:t>3 </a:t>
                      </a:r>
                      <a:endParaRPr lang="cs-CZ" dirty="0"/>
                    </a:p>
                  </a:txBody>
                  <a:tcPr/>
                </a:tc>
                <a:tc>
                  <a:txBody>
                    <a:bodyPr/>
                    <a:lstStyle/>
                    <a:p>
                      <a:pPr algn="ctr"/>
                      <a:r>
                        <a:rPr lang="cs-CZ" dirty="0" smtClean="0"/>
                        <a:t>3</a:t>
                      </a:r>
                      <a:endParaRPr lang="cs-CZ" dirty="0"/>
                    </a:p>
                  </a:txBody>
                  <a:tcPr/>
                </a:tc>
                <a:tc>
                  <a:txBody>
                    <a:bodyPr/>
                    <a:lstStyle/>
                    <a:p>
                      <a:pPr algn="ctr"/>
                      <a:r>
                        <a:rPr lang="cs-CZ" dirty="0" smtClean="0"/>
                        <a:t>1</a:t>
                      </a:r>
                      <a:endParaRPr lang="cs-CZ" dirty="0"/>
                    </a:p>
                  </a:txBody>
                  <a:tcPr>
                    <a:solidFill>
                      <a:srgbClr val="FFC000"/>
                    </a:solidFill>
                  </a:tcPr>
                </a:tc>
                <a:tc>
                  <a:txBody>
                    <a:bodyPr/>
                    <a:lstStyle/>
                    <a:p>
                      <a:pPr algn="ctr"/>
                      <a:r>
                        <a:rPr lang="cs-CZ" dirty="0" smtClean="0"/>
                        <a:t>10:3:3</a:t>
                      </a:r>
                      <a:endParaRPr lang="cs-CZ" dirty="0"/>
                    </a:p>
                  </a:txBody>
                  <a:tcPr/>
                </a:tc>
              </a:tr>
              <a:tr h="370840">
                <a:tc>
                  <a:txBody>
                    <a:bodyPr/>
                    <a:lstStyle/>
                    <a:p>
                      <a:r>
                        <a:rPr lang="cs-CZ" dirty="0" smtClean="0"/>
                        <a:t>Duplicita nekumulativní</a:t>
                      </a:r>
                      <a:endParaRPr lang="cs-CZ" dirty="0"/>
                    </a:p>
                  </a:txBody>
                  <a:tcPr>
                    <a:solidFill>
                      <a:schemeClr val="accent4">
                        <a:lumMod val="20000"/>
                        <a:lumOff val="80000"/>
                      </a:schemeClr>
                    </a:solidFill>
                  </a:tcPr>
                </a:tc>
                <a:tc>
                  <a:txBody>
                    <a:bodyPr/>
                    <a:lstStyle/>
                    <a:p>
                      <a:pPr algn="ctr"/>
                      <a:r>
                        <a:rPr lang="cs-CZ" dirty="0" smtClean="0"/>
                        <a:t>9</a:t>
                      </a:r>
                      <a:endParaRPr lang="cs-CZ" dirty="0"/>
                    </a:p>
                  </a:txBody>
                  <a:tcPr>
                    <a:solidFill>
                      <a:srgbClr val="FFC000"/>
                    </a:solidFill>
                  </a:tcPr>
                </a:tc>
                <a:tc>
                  <a:txBody>
                    <a:bodyPr/>
                    <a:lstStyle/>
                    <a:p>
                      <a:pPr algn="ctr"/>
                      <a:r>
                        <a:rPr lang="cs-CZ" dirty="0" smtClean="0"/>
                        <a:t>3 </a:t>
                      </a:r>
                      <a:endParaRPr lang="cs-CZ" dirty="0"/>
                    </a:p>
                  </a:txBody>
                  <a:tcPr>
                    <a:solidFill>
                      <a:srgbClr val="FFC000"/>
                    </a:solidFill>
                  </a:tcPr>
                </a:tc>
                <a:tc>
                  <a:txBody>
                    <a:bodyPr/>
                    <a:lstStyle/>
                    <a:p>
                      <a:pPr algn="ctr"/>
                      <a:r>
                        <a:rPr lang="cs-CZ" dirty="0" smtClean="0"/>
                        <a:t>3</a:t>
                      </a:r>
                      <a:endParaRPr lang="cs-CZ" dirty="0"/>
                    </a:p>
                  </a:txBody>
                  <a:tcPr>
                    <a:solidFill>
                      <a:srgbClr val="FFC000"/>
                    </a:solidFill>
                  </a:tcPr>
                </a:tc>
                <a:tc>
                  <a:txBody>
                    <a:bodyPr/>
                    <a:lstStyle/>
                    <a:p>
                      <a:pPr algn="ctr"/>
                      <a:r>
                        <a:rPr lang="cs-CZ" dirty="0" smtClean="0"/>
                        <a:t>1</a:t>
                      </a:r>
                      <a:endParaRPr lang="cs-CZ" dirty="0"/>
                    </a:p>
                  </a:txBody>
                  <a:tcPr/>
                </a:tc>
                <a:tc>
                  <a:txBody>
                    <a:bodyPr/>
                    <a:lstStyle/>
                    <a:p>
                      <a:pPr algn="ctr"/>
                      <a:r>
                        <a:rPr lang="cs-CZ" dirty="0" smtClean="0"/>
                        <a:t>15:1</a:t>
                      </a:r>
                      <a:endParaRPr lang="cs-CZ" dirty="0"/>
                    </a:p>
                  </a:txBody>
                  <a:tcPr/>
                </a:tc>
              </a:tr>
              <a:tr h="370840">
                <a:tc>
                  <a:txBody>
                    <a:bodyPr/>
                    <a:lstStyle/>
                    <a:p>
                      <a:r>
                        <a:rPr lang="cs-CZ" dirty="0" smtClean="0"/>
                        <a:t>Duplicita kumulativní</a:t>
                      </a:r>
                      <a:r>
                        <a:rPr lang="cs-CZ" baseline="0" dirty="0" smtClean="0"/>
                        <a:t> s dominancí</a:t>
                      </a:r>
                      <a:endParaRPr lang="cs-CZ" dirty="0"/>
                    </a:p>
                  </a:txBody>
                  <a:tcPr>
                    <a:solidFill>
                      <a:schemeClr val="accent4">
                        <a:lumMod val="20000"/>
                        <a:lumOff val="80000"/>
                      </a:schemeClr>
                    </a:solidFill>
                  </a:tcPr>
                </a:tc>
                <a:tc>
                  <a:txBody>
                    <a:bodyPr/>
                    <a:lstStyle/>
                    <a:p>
                      <a:pPr algn="ctr"/>
                      <a:r>
                        <a:rPr lang="cs-CZ" dirty="0" smtClean="0"/>
                        <a:t>9</a:t>
                      </a:r>
                      <a:endParaRPr lang="cs-CZ" dirty="0"/>
                    </a:p>
                  </a:txBody>
                  <a:tcPr/>
                </a:tc>
                <a:tc>
                  <a:txBody>
                    <a:bodyPr/>
                    <a:lstStyle/>
                    <a:p>
                      <a:pPr algn="ctr"/>
                      <a:r>
                        <a:rPr lang="cs-CZ" dirty="0" smtClean="0"/>
                        <a:t>3 </a:t>
                      </a:r>
                      <a:endParaRPr lang="cs-CZ" dirty="0"/>
                    </a:p>
                  </a:txBody>
                  <a:tcPr>
                    <a:solidFill>
                      <a:srgbClr val="FFC000"/>
                    </a:solidFill>
                  </a:tcPr>
                </a:tc>
                <a:tc>
                  <a:txBody>
                    <a:bodyPr/>
                    <a:lstStyle/>
                    <a:p>
                      <a:pPr algn="ctr"/>
                      <a:r>
                        <a:rPr lang="cs-CZ" dirty="0" smtClean="0"/>
                        <a:t>3</a:t>
                      </a:r>
                      <a:endParaRPr lang="cs-CZ" dirty="0"/>
                    </a:p>
                  </a:txBody>
                  <a:tcPr>
                    <a:solidFill>
                      <a:srgbClr val="FFC000"/>
                    </a:solidFill>
                  </a:tcPr>
                </a:tc>
                <a:tc>
                  <a:txBody>
                    <a:bodyPr/>
                    <a:lstStyle/>
                    <a:p>
                      <a:pPr algn="ctr"/>
                      <a:r>
                        <a:rPr lang="cs-CZ" dirty="0" smtClean="0"/>
                        <a:t>1</a:t>
                      </a:r>
                      <a:endParaRPr lang="cs-CZ" dirty="0"/>
                    </a:p>
                  </a:txBody>
                  <a:tcPr/>
                </a:tc>
                <a:tc>
                  <a:txBody>
                    <a:bodyPr/>
                    <a:lstStyle/>
                    <a:p>
                      <a:pPr algn="ctr"/>
                      <a:r>
                        <a:rPr lang="cs-CZ" dirty="0" smtClean="0"/>
                        <a:t>9:6:1</a:t>
                      </a:r>
                      <a:endParaRPr lang="cs-CZ" dirty="0"/>
                    </a:p>
                  </a:txBody>
                  <a:tcPr/>
                </a:tc>
              </a:tr>
              <a:tr h="370840">
                <a:tc>
                  <a:txBody>
                    <a:bodyPr/>
                    <a:lstStyle/>
                    <a:p>
                      <a:r>
                        <a:rPr lang="cs-CZ" dirty="0" smtClean="0"/>
                        <a:t>Duplicita kumulativní bez dominance</a:t>
                      </a:r>
                      <a:endParaRPr lang="cs-CZ" dirty="0"/>
                    </a:p>
                  </a:txBody>
                  <a:tcPr>
                    <a:solidFill>
                      <a:schemeClr val="accent4">
                        <a:lumMod val="20000"/>
                        <a:lumOff val="80000"/>
                      </a:schemeClr>
                    </a:solidFill>
                  </a:tcPr>
                </a:tc>
                <a:tc gridSpan="4">
                  <a:txBody>
                    <a:bodyPr/>
                    <a:lstStyle/>
                    <a:p>
                      <a:pPr algn="ctr"/>
                      <a:r>
                        <a:rPr lang="cs-CZ" dirty="0" smtClean="0"/>
                        <a:t>Odpovídá genotypovému štěpnému poměru</a:t>
                      </a:r>
                      <a:endParaRPr lang="cs-CZ" dirty="0"/>
                    </a:p>
                  </a:txBody>
                  <a:tcPr/>
                </a:tc>
                <a:tc hMerge="1">
                  <a:txBody>
                    <a:bodyPr/>
                    <a:lstStyle/>
                    <a:p>
                      <a:endParaRPr lang="cs-CZ" dirty="0"/>
                    </a:p>
                  </a:txBody>
                  <a:tcPr/>
                </a:tc>
                <a:tc hMerge="1">
                  <a:txBody>
                    <a:bodyPr/>
                    <a:lstStyle/>
                    <a:p>
                      <a:endParaRPr lang="cs-CZ" dirty="0"/>
                    </a:p>
                  </a:txBody>
                  <a:tcPr/>
                </a:tc>
                <a:tc hMerge="1">
                  <a:txBody>
                    <a:bodyPr/>
                    <a:lstStyle/>
                    <a:p>
                      <a:endParaRPr lang="cs-CZ" dirty="0"/>
                    </a:p>
                  </a:txBody>
                  <a:tcPr/>
                </a:tc>
                <a:tc>
                  <a:txBody>
                    <a:bodyPr/>
                    <a:lstStyle/>
                    <a:p>
                      <a:pPr algn="ctr"/>
                      <a:r>
                        <a:rPr lang="cs-CZ" dirty="0" smtClean="0"/>
                        <a:t>1:4:6:4:1</a:t>
                      </a:r>
                      <a:endParaRPr lang="cs-CZ" dirty="0"/>
                    </a:p>
                  </a:txBody>
                  <a:tcPr/>
                </a:tc>
              </a:tr>
            </a:tbl>
          </a:graphicData>
        </a:graphic>
      </p:graphicFrame>
    </p:spTree>
    <p:extLst>
      <p:ext uri="{BB962C8B-B14F-4D97-AF65-F5344CB8AC3E}">
        <p14:creationId xmlns:p14="http://schemas.microsoft.com/office/powerpoint/2010/main" val="387113578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532436" y="1909822"/>
            <a:ext cx="7893934" cy="3693319"/>
          </a:xfrm>
          <a:prstGeom prst="rect">
            <a:avLst/>
          </a:prstGeom>
          <a:noFill/>
        </p:spPr>
        <p:txBody>
          <a:bodyPr wrap="square" rtlCol="0">
            <a:spAutoFit/>
          </a:bodyPr>
          <a:lstStyle/>
          <a:p>
            <a:pPr marL="342900" indent="-342900">
              <a:spcBef>
                <a:spcPts val="2400"/>
              </a:spcBef>
              <a:buFont typeface="Wingdings" panose="05000000000000000000" pitchFamily="2" charset="2"/>
              <a:buChar char="§"/>
            </a:pPr>
            <a:r>
              <a:rPr lang="cs-CZ" sz="2200" dirty="0" smtClean="0"/>
              <a:t>Alely </a:t>
            </a:r>
            <a:r>
              <a:rPr lang="cs-CZ" sz="2200" i="1" dirty="0"/>
              <a:t>A</a:t>
            </a:r>
            <a:r>
              <a:rPr lang="cs-CZ" sz="2200" dirty="0"/>
              <a:t> a </a:t>
            </a:r>
            <a:r>
              <a:rPr lang="cs-CZ" sz="2200" i="1" dirty="0"/>
              <a:t>B</a:t>
            </a:r>
            <a:r>
              <a:rPr lang="cs-CZ" sz="2200" dirty="0"/>
              <a:t> jsou ve stejném </a:t>
            </a:r>
            <a:r>
              <a:rPr lang="cs-CZ" sz="2200" dirty="0" err="1"/>
              <a:t>lokusu</a:t>
            </a:r>
            <a:r>
              <a:rPr lang="cs-CZ" sz="2200" dirty="0"/>
              <a:t>.  </a:t>
            </a:r>
            <a:endParaRPr lang="en-US" sz="2200" dirty="0"/>
          </a:p>
          <a:p>
            <a:pPr marL="342900" indent="-342900">
              <a:spcBef>
                <a:spcPts val="2400"/>
              </a:spcBef>
              <a:buFont typeface="Wingdings" panose="05000000000000000000" pitchFamily="2" charset="2"/>
              <a:buChar char="§"/>
            </a:pPr>
            <a:r>
              <a:rPr lang="cs-CZ" sz="2200" dirty="0" smtClean="0"/>
              <a:t>Alely </a:t>
            </a:r>
            <a:r>
              <a:rPr lang="cs-CZ" sz="2200" i="1" dirty="0" smtClean="0"/>
              <a:t>A</a:t>
            </a:r>
            <a:r>
              <a:rPr lang="cs-CZ" sz="2200" dirty="0" smtClean="0"/>
              <a:t> a </a:t>
            </a:r>
            <a:r>
              <a:rPr lang="cs-CZ" sz="2200" i="1" dirty="0" smtClean="0"/>
              <a:t>B</a:t>
            </a:r>
            <a:r>
              <a:rPr lang="cs-CZ" sz="2200" dirty="0" smtClean="0"/>
              <a:t> jsou v různých </a:t>
            </a:r>
            <a:r>
              <a:rPr lang="cs-CZ" sz="2200" dirty="0" err="1" smtClean="0"/>
              <a:t>lokusech</a:t>
            </a:r>
            <a:r>
              <a:rPr lang="cs-CZ" sz="2200" dirty="0" smtClean="0"/>
              <a:t>.</a:t>
            </a:r>
            <a:endParaRPr lang="en-US" sz="2200" dirty="0" smtClean="0"/>
          </a:p>
          <a:p>
            <a:pPr marL="342900" indent="-342900">
              <a:spcBef>
                <a:spcPts val="2400"/>
              </a:spcBef>
              <a:buFont typeface="Wingdings" panose="05000000000000000000" pitchFamily="2" charset="2"/>
              <a:buChar char="§"/>
            </a:pPr>
            <a:r>
              <a:rPr lang="cs-CZ" sz="2200" dirty="0" smtClean="0"/>
              <a:t>Alely </a:t>
            </a:r>
            <a:r>
              <a:rPr lang="cs-CZ" sz="2200" i="1" dirty="0"/>
              <a:t>A</a:t>
            </a:r>
            <a:r>
              <a:rPr lang="cs-CZ" sz="2200" dirty="0"/>
              <a:t> a </a:t>
            </a:r>
            <a:r>
              <a:rPr lang="cs-CZ" sz="2200" i="1" dirty="0"/>
              <a:t>B</a:t>
            </a:r>
            <a:r>
              <a:rPr lang="cs-CZ" sz="2200" dirty="0"/>
              <a:t> jsou vždy lokalizovány na stejném chromosomu. </a:t>
            </a:r>
            <a:endParaRPr lang="en-US" sz="2200" dirty="0"/>
          </a:p>
          <a:p>
            <a:pPr marL="342900" indent="-342900">
              <a:spcBef>
                <a:spcPts val="2400"/>
              </a:spcBef>
              <a:buFont typeface="Wingdings" panose="05000000000000000000" pitchFamily="2" charset="2"/>
              <a:buChar char="§"/>
            </a:pPr>
            <a:r>
              <a:rPr lang="cs-CZ" sz="2200" dirty="0" smtClean="0"/>
              <a:t>Alely </a:t>
            </a:r>
            <a:r>
              <a:rPr lang="cs-CZ" sz="2200" i="1" dirty="0"/>
              <a:t>A</a:t>
            </a:r>
            <a:r>
              <a:rPr lang="cs-CZ" sz="2200" dirty="0"/>
              <a:t> a </a:t>
            </a:r>
            <a:r>
              <a:rPr lang="cs-CZ" sz="2200" i="1" dirty="0"/>
              <a:t>B</a:t>
            </a:r>
            <a:r>
              <a:rPr lang="cs-CZ" sz="2200" dirty="0"/>
              <a:t> mohou být lokalizované na </a:t>
            </a:r>
            <a:r>
              <a:rPr lang="cs-CZ" sz="2200" dirty="0" smtClean="0"/>
              <a:t>homologních </a:t>
            </a:r>
            <a:r>
              <a:rPr lang="cs-CZ" sz="2200" dirty="0"/>
              <a:t>chromosomech</a:t>
            </a:r>
            <a:r>
              <a:rPr lang="cs-CZ" sz="2200" dirty="0" smtClean="0"/>
              <a:t>.</a:t>
            </a:r>
            <a:endParaRPr lang="en-US" sz="2200" dirty="0"/>
          </a:p>
          <a:p>
            <a:pPr marL="342900" indent="-342900">
              <a:spcBef>
                <a:spcPts val="2400"/>
              </a:spcBef>
              <a:buFont typeface="Wingdings" panose="05000000000000000000" pitchFamily="2" charset="2"/>
              <a:buChar char="§"/>
            </a:pPr>
            <a:r>
              <a:rPr lang="cs-CZ" sz="2200" dirty="0" smtClean="0"/>
              <a:t>Alely </a:t>
            </a:r>
            <a:r>
              <a:rPr lang="cs-CZ" sz="2200" i="1" dirty="0"/>
              <a:t>A</a:t>
            </a:r>
            <a:r>
              <a:rPr lang="cs-CZ" sz="2200" dirty="0"/>
              <a:t> a </a:t>
            </a:r>
            <a:r>
              <a:rPr lang="cs-CZ" sz="2200" i="1" dirty="0"/>
              <a:t>B</a:t>
            </a:r>
            <a:r>
              <a:rPr lang="cs-CZ" sz="2200" dirty="0"/>
              <a:t> mohou být lokalizované na různých nehomologních chromosomech</a:t>
            </a:r>
            <a:r>
              <a:rPr lang="cs-CZ" sz="2200" dirty="0" smtClean="0"/>
              <a:t>.</a:t>
            </a:r>
            <a:endParaRPr lang="en-US" sz="2200" dirty="0" smtClean="0"/>
          </a:p>
        </p:txBody>
      </p:sp>
      <p:sp>
        <p:nvSpPr>
          <p:cNvPr id="4" name="TextovéPole 3"/>
          <p:cNvSpPr txBox="1"/>
          <p:nvPr/>
        </p:nvSpPr>
        <p:spPr>
          <a:xfrm>
            <a:off x="544009" y="544010"/>
            <a:ext cx="8044405" cy="1138773"/>
          </a:xfrm>
          <a:prstGeom prst="rect">
            <a:avLst/>
          </a:prstGeom>
          <a:noFill/>
        </p:spPr>
        <p:txBody>
          <a:bodyPr wrap="square" rtlCol="0">
            <a:spAutoFit/>
          </a:bodyPr>
          <a:lstStyle/>
          <a:p>
            <a:r>
              <a:rPr lang="cs-CZ" sz="2400" b="1" dirty="0" smtClean="0">
                <a:solidFill>
                  <a:srgbClr val="009900"/>
                </a:solidFill>
              </a:rPr>
              <a:t>Otázka: </a:t>
            </a:r>
            <a:r>
              <a:rPr lang="cs-CZ" sz="2200" dirty="0" smtClean="0"/>
              <a:t>Alela </a:t>
            </a:r>
            <a:r>
              <a:rPr lang="cs-CZ" sz="2200" i="1" dirty="0"/>
              <a:t>A</a:t>
            </a:r>
            <a:r>
              <a:rPr lang="cs-CZ" sz="2200" dirty="0"/>
              <a:t> je </a:t>
            </a:r>
            <a:r>
              <a:rPr lang="cs-CZ" sz="2200" dirty="0" err="1"/>
              <a:t>epistatická</a:t>
            </a:r>
            <a:r>
              <a:rPr lang="cs-CZ" sz="2200" dirty="0"/>
              <a:t> k alele </a:t>
            </a:r>
            <a:r>
              <a:rPr lang="cs-CZ" sz="2200" i="1" dirty="0"/>
              <a:t>B</a:t>
            </a:r>
            <a:r>
              <a:rPr lang="cs-CZ" sz="2200" dirty="0"/>
              <a:t>. </a:t>
            </a:r>
            <a:r>
              <a:rPr lang="cs-CZ" sz="2200" dirty="0" smtClean="0"/>
              <a:t>Řekněte, která z</a:t>
            </a:r>
            <a:r>
              <a:rPr lang="cs-CZ" sz="2200" dirty="0"/>
              <a:t> následujících </a:t>
            </a:r>
            <a:r>
              <a:rPr lang="cs-CZ" sz="2200" dirty="0" smtClean="0"/>
              <a:t>tvrzení jsou pravdivá.</a:t>
            </a:r>
            <a:endParaRPr lang="en-US" sz="2200" dirty="0"/>
          </a:p>
          <a:p>
            <a:endParaRPr lang="en-US" sz="2200" dirty="0" smtClean="0"/>
          </a:p>
        </p:txBody>
      </p:sp>
    </p:spTree>
    <p:extLst>
      <p:ext uri="{BB962C8B-B14F-4D97-AF65-F5344CB8AC3E}">
        <p14:creationId xmlns:p14="http://schemas.microsoft.com/office/powerpoint/2010/main" val="133542794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532436" y="1909822"/>
            <a:ext cx="7893934" cy="3693319"/>
          </a:xfrm>
          <a:prstGeom prst="rect">
            <a:avLst/>
          </a:prstGeom>
          <a:noFill/>
        </p:spPr>
        <p:txBody>
          <a:bodyPr wrap="square" rtlCol="0">
            <a:spAutoFit/>
          </a:bodyPr>
          <a:lstStyle/>
          <a:p>
            <a:pPr marL="342900" indent="-342900">
              <a:spcBef>
                <a:spcPts val="2400"/>
              </a:spcBef>
              <a:buFont typeface="Wingdings" panose="05000000000000000000" pitchFamily="2" charset="2"/>
              <a:buChar char="§"/>
            </a:pPr>
            <a:r>
              <a:rPr lang="cs-CZ" sz="2200" dirty="0" smtClean="0"/>
              <a:t>Alely </a:t>
            </a:r>
            <a:r>
              <a:rPr lang="cs-CZ" sz="2200" i="1" dirty="0"/>
              <a:t>A</a:t>
            </a:r>
            <a:r>
              <a:rPr lang="cs-CZ" sz="2200" dirty="0"/>
              <a:t> a </a:t>
            </a:r>
            <a:r>
              <a:rPr lang="cs-CZ" sz="2200" i="1" dirty="0"/>
              <a:t>B</a:t>
            </a:r>
            <a:r>
              <a:rPr lang="cs-CZ" sz="2200" dirty="0"/>
              <a:t> jsou ve stejném </a:t>
            </a:r>
            <a:r>
              <a:rPr lang="cs-CZ" sz="2200" dirty="0" err="1"/>
              <a:t>lokusu</a:t>
            </a:r>
            <a:r>
              <a:rPr lang="cs-CZ" sz="2200" dirty="0"/>
              <a:t>.  </a:t>
            </a:r>
            <a:endParaRPr lang="en-US" sz="2200" dirty="0"/>
          </a:p>
          <a:p>
            <a:pPr marL="342900" indent="-342900">
              <a:spcBef>
                <a:spcPts val="2400"/>
              </a:spcBef>
              <a:buFont typeface="Wingdings" panose="05000000000000000000" pitchFamily="2" charset="2"/>
              <a:buChar char="§"/>
            </a:pPr>
            <a:r>
              <a:rPr lang="cs-CZ" sz="2200" b="1" dirty="0" smtClean="0">
                <a:solidFill>
                  <a:srgbClr val="009900"/>
                </a:solidFill>
              </a:rPr>
              <a:t>Alely </a:t>
            </a:r>
            <a:r>
              <a:rPr lang="cs-CZ" sz="2200" b="1" i="1" dirty="0" smtClean="0">
                <a:solidFill>
                  <a:srgbClr val="009900"/>
                </a:solidFill>
              </a:rPr>
              <a:t>A</a:t>
            </a:r>
            <a:r>
              <a:rPr lang="cs-CZ" sz="2200" b="1" dirty="0" smtClean="0">
                <a:solidFill>
                  <a:srgbClr val="009900"/>
                </a:solidFill>
              </a:rPr>
              <a:t> a </a:t>
            </a:r>
            <a:r>
              <a:rPr lang="cs-CZ" sz="2200" b="1" i="1" dirty="0" smtClean="0">
                <a:solidFill>
                  <a:srgbClr val="009900"/>
                </a:solidFill>
              </a:rPr>
              <a:t>B</a:t>
            </a:r>
            <a:r>
              <a:rPr lang="cs-CZ" sz="2200" b="1" dirty="0" smtClean="0">
                <a:solidFill>
                  <a:srgbClr val="009900"/>
                </a:solidFill>
              </a:rPr>
              <a:t> jsou v různých </a:t>
            </a:r>
            <a:r>
              <a:rPr lang="cs-CZ" sz="2200" b="1" dirty="0" err="1" smtClean="0">
                <a:solidFill>
                  <a:srgbClr val="009900"/>
                </a:solidFill>
              </a:rPr>
              <a:t>lokusech</a:t>
            </a:r>
            <a:r>
              <a:rPr lang="cs-CZ" sz="2200" b="1" dirty="0" smtClean="0">
                <a:solidFill>
                  <a:srgbClr val="009900"/>
                </a:solidFill>
              </a:rPr>
              <a:t>.</a:t>
            </a:r>
            <a:endParaRPr lang="en-US" sz="2200" b="1" dirty="0" smtClean="0">
              <a:solidFill>
                <a:srgbClr val="009900"/>
              </a:solidFill>
            </a:endParaRPr>
          </a:p>
          <a:p>
            <a:pPr marL="342900" indent="-342900">
              <a:spcBef>
                <a:spcPts val="2400"/>
              </a:spcBef>
              <a:buFont typeface="Wingdings" panose="05000000000000000000" pitchFamily="2" charset="2"/>
              <a:buChar char="§"/>
            </a:pPr>
            <a:r>
              <a:rPr lang="cs-CZ" sz="2200" dirty="0" smtClean="0"/>
              <a:t>Alely </a:t>
            </a:r>
            <a:r>
              <a:rPr lang="cs-CZ" sz="2200" i="1" dirty="0"/>
              <a:t>A</a:t>
            </a:r>
            <a:r>
              <a:rPr lang="cs-CZ" sz="2200" dirty="0"/>
              <a:t> a </a:t>
            </a:r>
            <a:r>
              <a:rPr lang="cs-CZ" sz="2200" i="1" dirty="0"/>
              <a:t>B</a:t>
            </a:r>
            <a:r>
              <a:rPr lang="cs-CZ" sz="2200" dirty="0"/>
              <a:t> jsou vždy lokalizovány na stejném chromosomu. </a:t>
            </a:r>
            <a:endParaRPr lang="en-US" sz="2200" dirty="0"/>
          </a:p>
          <a:p>
            <a:pPr marL="342900" indent="-342900">
              <a:spcBef>
                <a:spcPts val="2400"/>
              </a:spcBef>
              <a:buFont typeface="Wingdings" panose="05000000000000000000" pitchFamily="2" charset="2"/>
              <a:buChar char="§"/>
            </a:pPr>
            <a:r>
              <a:rPr lang="cs-CZ" sz="2200" b="1" dirty="0" smtClean="0">
                <a:solidFill>
                  <a:srgbClr val="009900"/>
                </a:solidFill>
              </a:rPr>
              <a:t>Alely </a:t>
            </a:r>
            <a:r>
              <a:rPr lang="cs-CZ" sz="2200" b="1" i="1" dirty="0">
                <a:solidFill>
                  <a:srgbClr val="009900"/>
                </a:solidFill>
              </a:rPr>
              <a:t>A</a:t>
            </a:r>
            <a:r>
              <a:rPr lang="cs-CZ" sz="2200" b="1" dirty="0">
                <a:solidFill>
                  <a:srgbClr val="009900"/>
                </a:solidFill>
              </a:rPr>
              <a:t> a </a:t>
            </a:r>
            <a:r>
              <a:rPr lang="cs-CZ" sz="2200" b="1" i="1" dirty="0">
                <a:solidFill>
                  <a:srgbClr val="009900"/>
                </a:solidFill>
              </a:rPr>
              <a:t>B</a:t>
            </a:r>
            <a:r>
              <a:rPr lang="cs-CZ" sz="2200" b="1" dirty="0">
                <a:solidFill>
                  <a:srgbClr val="009900"/>
                </a:solidFill>
              </a:rPr>
              <a:t> mohou být lokalizované na </a:t>
            </a:r>
            <a:r>
              <a:rPr lang="cs-CZ" sz="2200" b="1" dirty="0" smtClean="0">
                <a:solidFill>
                  <a:srgbClr val="009900"/>
                </a:solidFill>
              </a:rPr>
              <a:t>homologních </a:t>
            </a:r>
            <a:r>
              <a:rPr lang="cs-CZ" sz="2200" b="1" dirty="0">
                <a:solidFill>
                  <a:srgbClr val="009900"/>
                </a:solidFill>
              </a:rPr>
              <a:t>chromosomech</a:t>
            </a:r>
            <a:r>
              <a:rPr lang="cs-CZ" sz="2200" b="1" dirty="0" smtClean="0">
                <a:solidFill>
                  <a:srgbClr val="009900"/>
                </a:solidFill>
              </a:rPr>
              <a:t>.</a:t>
            </a:r>
            <a:endParaRPr lang="en-US" sz="2200" b="1" dirty="0">
              <a:solidFill>
                <a:srgbClr val="009900"/>
              </a:solidFill>
            </a:endParaRPr>
          </a:p>
          <a:p>
            <a:pPr marL="342900" indent="-342900">
              <a:spcBef>
                <a:spcPts val="2400"/>
              </a:spcBef>
              <a:buFont typeface="Wingdings" panose="05000000000000000000" pitchFamily="2" charset="2"/>
              <a:buChar char="§"/>
            </a:pPr>
            <a:r>
              <a:rPr lang="cs-CZ" sz="2200" b="1" dirty="0" smtClean="0">
                <a:solidFill>
                  <a:srgbClr val="009900"/>
                </a:solidFill>
              </a:rPr>
              <a:t>Alely </a:t>
            </a:r>
            <a:r>
              <a:rPr lang="cs-CZ" sz="2200" b="1" i="1" dirty="0">
                <a:solidFill>
                  <a:srgbClr val="009900"/>
                </a:solidFill>
              </a:rPr>
              <a:t>A</a:t>
            </a:r>
            <a:r>
              <a:rPr lang="cs-CZ" sz="2200" b="1" dirty="0">
                <a:solidFill>
                  <a:srgbClr val="009900"/>
                </a:solidFill>
              </a:rPr>
              <a:t> a </a:t>
            </a:r>
            <a:r>
              <a:rPr lang="cs-CZ" sz="2200" b="1" i="1" dirty="0">
                <a:solidFill>
                  <a:srgbClr val="009900"/>
                </a:solidFill>
              </a:rPr>
              <a:t>B</a:t>
            </a:r>
            <a:r>
              <a:rPr lang="cs-CZ" sz="2200" b="1" dirty="0">
                <a:solidFill>
                  <a:srgbClr val="009900"/>
                </a:solidFill>
              </a:rPr>
              <a:t> mohou být lokalizované na různých nehomologních chromosomech</a:t>
            </a:r>
            <a:r>
              <a:rPr lang="cs-CZ" sz="2200" b="1" dirty="0" smtClean="0">
                <a:solidFill>
                  <a:srgbClr val="009900"/>
                </a:solidFill>
              </a:rPr>
              <a:t>.</a:t>
            </a:r>
            <a:endParaRPr lang="en-US" sz="2200" b="1" dirty="0" smtClean="0">
              <a:solidFill>
                <a:srgbClr val="009900"/>
              </a:solidFill>
            </a:endParaRPr>
          </a:p>
        </p:txBody>
      </p:sp>
      <p:sp>
        <p:nvSpPr>
          <p:cNvPr id="4" name="TextovéPole 3"/>
          <p:cNvSpPr txBox="1"/>
          <p:nvPr/>
        </p:nvSpPr>
        <p:spPr>
          <a:xfrm>
            <a:off x="544009" y="544010"/>
            <a:ext cx="8044405" cy="1138773"/>
          </a:xfrm>
          <a:prstGeom prst="rect">
            <a:avLst/>
          </a:prstGeom>
          <a:noFill/>
        </p:spPr>
        <p:txBody>
          <a:bodyPr wrap="square" rtlCol="0">
            <a:spAutoFit/>
          </a:bodyPr>
          <a:lstStyle/>
          <a:p>
            <a:r>
              <a:rPr lang="cs-CZ" sz="2400" b="1" dirty="0" smtClean="0">
                <a:solidFill>
                  <a:srgbClr val="009900"/>
                </a:solidFill>
              </a:rPr>
              <a:t>Otázka: </a:t>
            </a:r>
            <a:r>
              <a:rPr lang="cs-CZ" sz="2200" dirty="0" smtClean="0"/>
              <a:t>Alela </a:t>
            </a:r>
            <a:r>
              <a:rPr lang="cs-CZ" sz="2200" i="1" dirty="0"/>
              <a:t>A</a:t>
            </a:r>
            <a:r>
              <a:rPr lang="cs-CZ" sz="2200" dirty="0"/>
              <a:t> je </a:t>
            </a:r>
            <a:r>
              <a:rPr lang="cs-CZ" sz="2200" dirty="0" err="1"/>
              <a:t>epistatická</a:t>
            </a:r>
            <a:r>
              <a:rPr lang="cs-CZ" sz="2200" dirty="0"/>
              <a:t> k alele </a:t>
            </a:r>
            <a:r>
              <a:rPr lang="cs-CZ" sz="2200" i="1" dirty="0"/>
              <a:t>B</a:t>
            </a:r>
            <a:r>
              <a:rPr lang="cs-CZ" sz="2200" dirty="0"/>
              <a:t>. </a:t>
            </a:r>
            <a:r>
              <a:rPr lang="cs-CZ" sz="2200" dirty="0" smtClean="0"/>
              <a:t>Řekněte, která z</a:t>
            </a:r>
            <a:r>
              <a:rPr lang="cs-CZ" sz="2200" dirty="0"/>
              <a:t> následujících </a:t>
            </a:r>
            <a:r>
              <a:rPr lang="cs-CZ" sz="2200" dirty="0" smtClean="0"/>
              <a:t>tvrzení jsou pravdivá.</a:t>
            </a:r>
            <a:endParaRPr lang="en-US" sz="2200" dirty="0"/>
          </a:p>
          <a:p>
            <a:endParaRPr lang="en-US" sz="2200" dirty="0" smtClean="0"/>
          </a:p>
        </p:txBody>
      </p:sp>
    </p:spTree>
    <p:extLst>
      <p:ext uri="{BB962C8B-B14F-4D97-AF65-F5344CB8AC3E}">
        <p14:creationId xmlns:p14="http://schemas.microsoft.com/office/powerpoint/2010/main" val="15341202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3114" y="1757194"/>
            <a:ext cx="2684757" cy="3919473"/>
          </a:xfrm>
          <a:prstGeom prst="rect">
            <a:avLst/>
          </a:prstGeom>
        </p:spPr>
      </p:pic>
      <p:sp>
        <p:nvSpPr>
          <p:cNvPr id="2" name="Nadpis 1"/>
          <p:cNvSpPr>
            <a:spLocks noGrp="1"/>
          </p:cNvSpPr>
          <p:nvPr>
            <p:ph type="title"/>
          </p:nvPr>
        </p:nvSpPr>
        <p:spPr>
          <a:xfrm>
            <a:off x="686524" y="0"/>
            <a:ext cx="7886700" cy="1325563"/>
          </a:xfrm>
        </p:spPr>
        <p:txBody>
          <a:bodyPr>
            <a:normAutofit/>
          </a:bodyPr>
          <a:lstStyle/>
          <a:p>
            <a:pPr algn="ctr"/>
            <a:r>
              <a:rPr lang="cs-CZ" sz="4000" dirty="0" smtClean="0">
                <a:solidFill>
                  <a:srgbClr val="C00000"/>
                </a:solidFill>
              </a:rPr>
              <a:t>Sledujeme 2 geny bez interakce</a:t>
            </a:r>
            <a:endParaRPr lang="en-US" sz="4000" dirty="0">
              <a:solidFill>
                <a:srgbClr val="C00000"/>
              </a:solidFill>
            </a:endParaRPr>
          </a:p>
        </p:txBody>
      </p:sp>
      <p:graphicFrame>
        <p:nvGraphicFramePr>
          <p:cNvPr id="5" name="Tabulka 4"/>
          <p:cNvGraphicFramePr>
            <a:graphicFrameLocks noGrp="1"/>
          </p:cNvGraphicFramePr>
          <p:nvPr>
            <p:extLst>
              <p:ext uri="{D42A27DB-BD31-4B8C-83A1-F6EECF244321}">
                <p14:modId xmlns:p14="http://schemas.microsoft.com/office/powerpoint/2010/main" val="3523668452"/>
              </p:ext>
            </p:extLst>
          </p:nvPr>
        </p:nvGraphicFramePr>
        <p:xfrm>
          <a:off x="3908727" y="3040549"/>
          <a:ext cx="4968275" cy="3130665"/>
        </p:xfrm>
        <a:graphic>
          <a:graphicData uri="http://schemas.openxmlformats.org/drawingml/2006/table">
            <a:tbl>
              <a:tblPr firstRow="1" firstCol="1">
                <a:tableStyleId>{93296810-A885-4BE3-A3E7-6D5BEEA58F35}</a:tableStyleId>
              </a:tblPr>
              <a:tblGrid>
                <a:gridCol w="993655"/>
                <a:gridCol w="993655"/>
                <a:gridCol w="993655"/>
                <a:gridCol w="993655"/>
                <a:gridCol w="993655"/>
              </a:tblGrid>
              <a:tr h="626133">
                <a:tc>
                  <a:txBody>
                    <a:bodyPr/>
                    <a:lstStyle/>
                    <a:p>
                      <a:pPr algn="ctr"/>
                      <a:endParaRPr lang="cs-CZ" sz="2600" dirty="0"/>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600" i="1" dirty="0" smtClean="0">
                          <a:solidFill>
                            <a:schemeClr val="tx1"/>
                          </a:solidFill>
                        </a:rPr>
                        <a:t>AB</a:t>
                      </a:r>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r>
                        <a:rPr lang="cs-CZ" sz="2600" i="1" dirty="0" smtClean="0">
                          <a:solidFill>
                            <a:schemeClr val="tx1"/>
                          </a:solidFill>
                        </a:rPr>
                        <a:t>Ab</a:t>
                      </a:r>
                      <a:endParaRPr lang="cs-CZ" sz="2600" i="1" dirty="0">
                        <a:solidFill>
                          <a:schemeClr val="tx1"/>
                        </a:solidFill>
                      </a:endParaRPr>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r>
                        <a:rPr lang="cs-CZ" sz="2600" i="1" dirty="0" err="1" smtClean="0">
                          <a:solidFill>
                            <a:schemeClr val="tx1"/>
                          </a:solidFill>
                        </a:rPr>
                        <a:t>aB</a:t>
                      </a:r>
                      <a:endParaRPr lang="cs-CZ" sz="2600" i="1" dirty="0" smtClean="0">
                        <a:solidFill>
                          <a:schemeClr val="tx1"/>
                        </a:solidFill>
                      </a:endParaRPr>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r>
                        <a:rPr lang="cs-CZ" sz="2600" i="1" dirty="0" smtClean="0">
                          <a:solidFill>
                            <a:schemeClr val="tx1"/>
                          </a:solidFill>
                        </a:rPr>
                        <a:t>ab</a:t>
                      </a:r>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r>
              <a:tr h="62613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600" i="1" dirty="0" smtClean="0">
                          <a:solidFill>
                            <a:schemeClr val="tx1"/>
                          </a:solidFill>
                        </a:rPr>
                        <a:t>AB</a:t>
                      </a:r>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r>
                        <a:rPr lang="cs-CZ" sz="2600" i="1" dirty="0" smtClean="0"/>
                        <a:t>AB</a:t>
                      </a:r>
                      <a:endParaRPr lang="cs-CZ" sz="2600" i="1" dirty="0"/>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CC3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600" i="1" dirty="0" smtClean="0"/>
                        <a:t>AB</a:t>
                      </a:r>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CC3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600" i="1" dirty="0" smtClean="0"/>
                        <a:t>AB</a:t>
                      </a:r>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CC3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2600" i="1" dirty="0" smtClean="0"/>
                        <a:t> AB</a:t>
                      </a:r>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CC33"/>
                    </a:solidFill>
                  </a:tcPr>
                </a:tc>
              </a:tr>
              <a:tr h="626133">
                <a:tc>
                  <a:txBody>
                    <a:bodyPr/>
                    <a:lstStyle/>
                    <a:p>
                      <a:pPr algn="ctr"/>
                      <a:r>
                        <a:rPr lang="cs-CZ" sz="2600" i="1" dirty="0" smtClean="0">
                          <a:solidFill>
                            <a:schemeClr val="tx1"/>
                          </a:solidFill>
                        </a:rPr>
                        <a:t>Ab</a:t>
                      </a:r>
                      <a:endParaRPr lang="cs-CZ" sz="2600" i="1" dirty="0">
                        <a:solidFill>
                          <a:schemeClr val="tx1"/>
                        </a:solidFill>
                      </a:endParaRPr>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r>
                        <a:rPr lang="cs-CZ" sz="2600" i="1" dirty="0" smtClean="0"/>
                        <a:t>AB</a:t>
                      </a:r>
                      <a:endParaRPr lang="cs-CZ" sz="2600" i="1" dirty="0"/>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CC33"/>
                    </a:solidFill>
                  </a:tcPr>
                </a:tc>
                <a:tc>
                  <a:txBody>
                    <a:bodyPr/>
                    <a:lstStyle/>
                    <a:p>
                      <a:pPr algn="ctr"/>
                      <a:r>
                        <a:rPr lang="cs-CZ" sz="2600" i="1" dirty="0" smtClean="0"/>
                        <a:t>Ab</a:t>
                      </a:r>
                      <a:endParaRPr lang="cs-CZ" sz="2600" i="1" dirty="0"/>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600" i="1" dirty="0" smtClean="0"/>
                        <a:t>AB</a:t>
                      </a:r>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CC3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2600" i="1" dirty="0" smtClean="0"/>
                        <a:t> Ab</a:t>
                      </a:r>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626133">
                <a:tc>
                  <a:txBody>
                    <a:bodyPr/>
                    <a:lstStyle/>
                    <a:p>
                      <a:pPr algn="ctr"/>
                      <a:r>
                        <a:rPr lang="cs-CZ" sz="2600" i="1" dirty="0" err="1" smtClean="0">
                          <a:solidFill>
                            <a:schemeClr val="tx1"/>
                          </a:solidFill>
                        </a:rPr>
                        <a:t>aB</a:t>
                      </a:r>
                      <a:endParaRPr lang="cs-CZ" sz="2600" i="1" dirty="0" smtClean="0">
                        <a:solidFill>
                          <a:schemeClr val="tx1"/>
                        </a:solidFill>
                      </a:endParaRPr>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algn="ctr"/>
                      <a:r>
                        <a:rPr lang="cs-CZ" sz="2600" i="1" dirty="0" smtClean="0"/>
                        <a:t>AB</a:t>
                      </a:r>
                      <a:endParaRPr lang="cs-CZ" sz="2600" i="1" dirty="0"/>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CC3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600" i="1" dirty="0" smtClean="0"/>
                        <a:t>AB</a:t>
                      </a:r>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CC33"/>
                    </a:solidFill>
                  </a:tcPr>
                </a:tc>
                <a:tc>
                  <a:txBody>
                    <a:bodyPr/>
                    <a:lstStyle/>
                    <a:p>
                      <a:pPr algn="ctr"/>
                      <a:r>
                        <a:rPr lang="cs-CZ" sz="2600" i="1" dirty="0" err="1" smtClean="0"/>
                        <a:t>aB</a:t>
                      </a:r>
                      <a:endParaRPr lang="cs-CZ" sz="2600" i="1" dirty="0"/>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A2D2"/>
                    </a:solidFill>
                  </a:tcPr>
                </a:tc>
                <a:tc>
                  <a:txBody>
                    <a:bodyPr/>
                    <a:lstStyle/>
                    <a:p>
                      <a:r>
                        <a:rPr lang="cs-CZ" sz="2600" i="1" dirty="0" smtClean="0"/>
                        <a:t> </a:t>
                      </a:r>
                      <a:r>
                        <a:rPr lang="cs-CZ" sz="2600" i="1" dirty="0" err="1" smtClean="0"/>
                        <a:t>aB</a:t>
                      </a:r>
                      <a:endParaRPr lang="cs-CZ" sz="2600" i="1" dirty="0"/>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A2D2"/>
                    </a:solidFill>
                  </a:tcPr>
                </a:tc>
              </a:tr>
              <a:tr h="626133">
                <a:tc>
                  <a:txBody>
                    <a:bodyPr/>
                    <a:lstStyle/>
                    <a:p>
                      <a:pPr algn="ctr"/>
                      <a:r>
                        <a:rPr lang="cs-CZ" sz="2600" i="1" dirty="0" smtClean="0">
                          <a:solidFill>
                            <a:schemeClr val="tx1"/>
                          </a:solidFill>
                        </a:rPr>
                        <a:t>ab</a:t>
                      </a:r>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600" dirty="0" smtClean="0"/>
                        <a:t>AB</a:t>
                      </a:r>
                      <a:endParaRPr lang="cs-CZ" sz="2600" dirty="0"/>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CC3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2600" i="1" dirty="0" smtClean="0"/>
                        <a:t>Ab</a:t>
                      </a:r>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cs-CZ" sz="2600" i="1" dirty="0" err="1" smtClean="0"/>
                        <a:t>aB</a:t>
                      </a:r>
                      <a:endParaRPr lang="cs-CZ" sz="2600" i="1" dirty="0"/>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3A2D2"/>
                    </a:solidFill>
                  </a:tcPr>
                </a:tc>
                <a:tc>
                  <a:txBody>
                    <a:bodyPr/>
                    <a:lstStyle/>
                    <a:p>
                      <a:r>
                        <a:rPr lang="cs-CZ" sz="2600" i="1" dirty="0" smtClean="0"/>
                        <a:t> ab</a:t>
                      </a:r>
                      <a:endParaRPr lang="cs-CZ" sz="2600" i="1" dirty="0"/>
                    </a:p>
                  </a:txBody>
                  <a:tcPr marL="89447" marR="89447" marT="44724" marB="44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grpSp>
        <p:nvGrpSpPr>
          <p:cNvPr id="8" name="Skupina 7"/>
          <p:cNvGrpSpPr/>
          <p:nvPr/>
        </p:nvGrpSpPr>
        <p:grpSpPr>
          <a:xfrm>
            <a:off x="390689" y="5631019"/>
            <a:ext cx="2484112" cy="717111"/>
            <a:chOff x="6113397" y="5344632"/>
            <a:chExt cx="2689116" cy="776291"/>
          </a:xfrm>
        </p:grpSpPr>
        <p:sp>
          <p:nvSpPr>
            <p:cNvPr id="9" name="TextovéPole 8"/>
            <p:cNvSpPr txBox="1"/>
            <p:nvPr/>
          </p:nvSpPr>
          <p:spPr>
            <a:xfrm>
              <a:off x="6113397" y="5357427"/>
              <a:ext cx="473206" cy="400110"/>
            </a:xfrm>
            <a:prstGeom prst="rect">
              <a:avLst/>
            </a:prstGeom>
            <a:noFill/>
          </p:spPr>
          <p:txBody>
            <a:bodyPr wrap="none" rtlCol="0">
              <a:spAutoFit/>
            </a:bodyPr>
            <a:lstStyle/>
            <a:p>
              <a:r>
                <a:rPr lang="cs-CZ" sz="2000" i="1" dirty="0" smtClean="0"/>
                <a:t>AB</a:t>
              </a:r>
              <a:endParaRPr lang="en-US" sz="2000" i="1" dirty="0"/>
            </a:p>
          </p:txBody>
        </p:sp>
        <p:sp>
          <p:nvSpPr>
            <p:cNvPr id="10" name="TextovéPole 9"/>
            <p:cNvSpPr txBox="1"/>
            <p:nvPr/>
          </p:nvSpPr>
          <p:spPr>
            <a:xfrm>
              <a:off x="6836442" y="5356065"/>
              <a:ext cx="465192" cy="400110"/>
            </a:xfrm>
            <a:prstGeom prst="rect">
              <a:avLst/>
            </a:prstGeom>
            <a:noFill/>
          </p:spPr>
          <p:txBody>
            <a:bodyPr wrap="none" rtlCol="0">
              <a:spAutoFit/>
            </a:bodyPr>
            <a:lstStyle/>
            <a:p>
              <a:r>
                <a:rPr lang="cs-CZ" sz="2000" i="1" dirty="0" smtClean="0"/>
                <a:t>Ab</a:t>
              </a:r>
              <a:endParaRPr lang="en-US" sz="2000" i="1" dirty="0"/>
            </a:p>
          </p:txBody>
        </p:sp>
        <p:sp>
          <p:nvSpPr>
            <p:cNvPr id="12" name="TextovéPole 11"/>
            <p:cNvSpPr txBox="1"/>
            <p:nvPr/>
          </p:nvSpPr>
          <p:spPr>
            <a:xfrm>
              <a:off x="7498328" y="5347968"/>
              <a:ext cx="455574" cy="400110"/>
            </a:xfrm>
            <a:prstGeom prst="rect">
              <a:avLst/>
            </a:prstGeom>
            <a:noFill/>
          </p:spPr>
          <p:txBody>
            <a:bodyPr wrap="none" rtlCol="0">
              <a:spAutoFit/>
            </a:bodyPr>
            <a:lstStyle/>
            <a:p>
              <a:r>
                <a:rPr lang="cs-CZ" sz="2000" i="1" dirty="0" err="1" smtClean="0"/>
                <a:t>aB</a:t>
              </a:r>
              <a:endParaRPr lang="en-US" sz="2000" i="1" dirty="0"/>
            </a:p>
          </p:txBody>
        </p:sp>
        <p:sp>
          <p:nvSpPr>
            <p:cNvPr id="13" name="TextovéPole 12"/>
            <p:cNvSpPr txBox="1"/>
            <p:nvPr/>
          </p:nvSpPr>
          <p:spPr>
            <a:xfrm>
              <a:off x="8243019" y="5344632"/>
              <a:ext cx="447558" cy="400110"/>
            </a:xfrm>
            <a:prstGeom prst="rect">
              <a:avLst/>
            </a:prstGeom>
            <a:noFill/>
          </p:spPr>
          <p:txBody>
            <a:bodyPr wrap="none" rtlCol="0">
              <a:spAutoFit/>
            </a:bodyPr>
            <a:lstStyle/>
            <a:p>
              <a:r>
                <a:rPr lang="cs-CZ" sz="2000" i="1" dirty="0" smtClean="0"/>
                <a:t>ab</a:t>
              </a:r>
              <a:endParaRPr lang="en-US" sz="2000" i="1" dirty="0"/>
            </a:p>
          </p:txBody>
        </p:sp>
        <p:sp>
          <p:nvSpPr>
            <p:cNvPr id="15" name="TextovéPole 14"/>
            <p:cNvSpPr txBox="1"/>
            <p:nvPr/>
          </p:nvSpPr>
          <p:spPr>
            <a:xfrm>
              <a:off x="6802773" y="5751591"/>
              <a:ext cx="601980" cy="369332"/>
            </a:xfrm>
            <a:prstGeom prst="rect">
              <a:avLst/>
            </a:prstGeom>
            <a:noFill/>
          </p:spPr>
          <p:txBody>
            <a:bodyPr wrap="square" rtlCol="0">
              <a:spAutoFit/>
            </a:bodyPr>
            <a:lstStyle/>
            <a:p>
              <a:r>
                <a:rPr lang="cs-CZ" dirty="0" smtClean="0"/>
                <a:t>1/4</a:t>
              </a:r>
              <a:endParaRPr lang="en-US" dirty="0"/>
            </a:p>
          </p:txBody>
        </p:sp>
        <p:sp>
          <p:nvSpPr>
            <p:cNvPr id="18" name="TextovéPole 17"/>
            <p:cNvSpPr txBox="1"/>
            <p:nvPr/>
          </p:nvSpPr>
          <p:spPr>
            <a:xfrm>
              <a:off x="6113397" y="5744742"/>
              <a:ext cx="601980" cy="369332"/>
            </a:xfrm>
            <a:prstGeom prst="rect">
              <a:avLst/>
            </a:prstGeom>
            <a:noFill/>
          </p:spPr>
          <p:txBody>
            <a:bodyPr wrap="square" rtlCol="0">
              <a:spAutoFit/>
            </a:bodyPr>
            <a:lstStyle/>
            <a:p>
              <a:r>
                <a:rPr lang="cs-CZ" dirty="0" smtClean="0"/>
                <a:t>1/4</a:t>
              </a:r>
              <a:endParaRPr lang="en-US" dirty="0"/>
            </a:p>
          </p:txBody>
        </p:sp>
        <p:sp>
          <p:nvSpPr>
            <p:cNvPr id="19" name="TextovéPole 18"/>
            <p:cNvSpPr txBox="1"/>
            <p:nvPr/>
          </p:nvSpPr>
          <p:spPr>
            <a:xfrm>
              <a:off x="8200533" y="5751591"/>
              <a:ext cx="601980" cy="369332"/>
            </a:xfrm>
            <a:prstGeom prst="rect">
              <a:avLst/>
            </a:prstGeom>
            <a:noFill/>
          </p:spPr>
          <p:txBody>
            <a:bodyPr wrap="square" rtlCol="0">
              <a:spAutoFit/>
            </a:bodyPr>
            <a:lstStyle/>
            <a:p>
              <a:r>
                <a:rPr lang="cs-CZ" dirty="0" smtClean="0"/>
                <a:t>1/4</a:t>
              </a:r>
              <a:endParaRPr lang="en-US" dirty="0"/>
            </a:p>
          </p:txBody>
        </p:sp>
        <p:sp>
          <p:nvSpPr>
            <p:cNvPr id="20" name="TextovéPole 19"/>
            <p:cNvSpPr txBox="1"/>
            <p:nvPr/>
          </p:nvSpPr>
          <p:spPr>
            <a:xfrm>
              <a:off x="7470950" y="5751591"/>
              <a:ext cx="601980" cy="369332"/>
            </a:xfrm>
            <a:prstGeom prst="rect">
              <a:avLst/>
            </a:prstGeom>
            <a:noFill/>
          </p:spPr>
          <p:txBody>
            <a:bodyPr wrap="square" rtlCol="0">
              <a:spAutoFit/>
            </a:bodyPr>
            <a:lstStyle/>
            <a:p>
              <a:r>
                <a:rPr lang="cs-CZ" dirty="0" smtClean="0"/>
                <a:t>1/4</a:t>
              </a:r>
              <a:endParaRPr lang="en-US" dirty="0"/>
            </a:p>
          </p:txBody>
        </p:sp>
      </p:grpSp>
      <p:sp>
        <p:nvSpPr>
          <p:cNvPr id="4" name="TextovéPole 3"/>
          <p:cNvSpPr txBox="1"/>
          <p:nvPr/>
        </p:nvSpPr>
        <p:spPr>
          <a:xfrm>
            <a:off x="3182587" y="6319209"/>
            <a:ext cx="5831533" cy="400110"/>
          </a:xfrm>
          <a:prstGeom prst="rect">
            <a:avLst/>
          </a:prstGeom>
          <a:noFill/>
        </p:spPr>
        <p:txBody>
          <a:bodyPr wrap="none" rtlCol="0">
            <a:spAutoFit/>
          </a:bodyPr>
          <a:lstStyle/>
          <a:p>
            <a:r>
              <a:rPr lang="cs-CZ" sz="2000" b="1" dirty="0" smtClean="0"/>
              <a:t>Fenotypový štěpný poměr </a:t>
            </a:r>
            <a:r>
              <a:rPr lang="cs-CZ" sz="2000" b="1" dirty="0" err="1" smtClean="0"/>
              <a:t>F2</a:t>
            </a:r>
            <a:r>
              <a:rPr lang="cs-CZ" sz="2000" b="1" dirty="0" smtClean="0"/>
              <a:t>: 9 AB : 3 Ab : 3 </a:t>
            </a:r>
            <a:r>
              <a:rPr lang="cs-CZ" sz="2000" b="1" dirty="0" err="1" smtClean="0"/>
              <a:t>aB</a:t>
            </a:r>
            <a:r>
              <a:rPr lang="cs-CZ" sz="2000" b="1" dirty="0" smtClean="0"/>
              <a:t> : 1 ab</a:t>
            </a:r>
            <a:endParaRPr lang="en-US" sz="2000" b="1" dirty="0"/>
          </a:p>
        </p:txBody>
      </p:sp>
      <p:sp>
        <p:nvSpPr>
          <p:cNvPr id="6" name="TextovéPole 5"/>
          <p:cNvSpPr txBox="1"/>
          <p:nvPr/>
        </p:nvSpPr>
        <p:spPr>
          <a:xfrm>
            <a:off x="1472790" y="1176733"/>
            <a:ext cx="4027991" cy="430887"/>
          </a:xfrm>
          <a:prstGeom prst="rect">
            <a:avLst/>
          </a:prstGeom>
          <a:noFill/>
        </p:spPr>
        <p:txBody>
          <a:bodyPr wrap="square" rtlCol="0">
            <a:spAutoFit/>
          </a:bodyPr>
          <a:lstStyle/>
          <a:p>
            <a:r>
              <a:rPr lang="cs-CZ" sz="2200" dirty="0" smtClean="0"/>
              <a:t>P generace:  </a:t>
            </a:r>
            <a:r>
              <a:rPr lang="cs-CZ" sz="2200" i="1" dirty="0" err="1" smtClean="0"/>
              <a:t>AA</a:t>
            </a:r>
            <a:r>
              <a:rPr lang="cs-CZ" sz="2200" i="1" dirty="0" smtClean="0"/>
              <a:t> </a:t>
            </a:r>
            <a:r>
              <a:rPr lang="cs-CZ" sz="2200" i="1" dirty="0" err="1" smtClean="0"/>
              <a:t>BB</a:t>
            </a:r>
            <a:r>
              <a:rPr lang="cs-CZ" sz="2200" dirty="0" smtClean="0"/>
              <a:t>   X   </a:t>
            </a:r>
            <a:r>
              <a:rPr lang="cs-CZ" sz="2200" i="1" dirty="0" err="1" smtClean="0"/>
              <a:t>aa</a:t>
            </a:r>
            <a:r>
              <a:rPr lang="cs-CZ" sz="2200" i="1" dirty="0" smtClean="0"/>
              <a:t> </a:t>
            </a:r>
            <a:r>
              <a:rPr lang="cs-CZ" sz="2200" i="1" dirty="0" err="1" smtClean="0"/>
              <a:t>bb</a:t>
            </a:r>
            <a:endParaRPr lang="cs-CZ" sz="2200" i="1" dirty="0" smtClean="0"/>
          </a:p>
        </p:txBody>
      </p:sp>
      <p:sp>
        <p:nvSpPr>
          <p:cNvPr id="7" name="TextovéPole 6"/>
          <p:cNvSpPr txBox="1"/>
          <p:nvPr/>
        </p:nvSpPr>
        <p:spPr>
          <a:xfrm>
            <a:off x="2614692" y="1757194"/>
            <a:ext cx="1907895" cy="769441"/>
          </a:xfrm>
          <a:prstGeom prst="rect">
            <a:avLst/>
          </a:prstGeom>
          <a:noFill/>
        </p:spPr>
        <p:txBody>
          <a:bodyPr wrap="none" rtlCol="0">
            <a:spAutoFit/>
          </a:bodyPr>
          <a:lstStyle/>
          <a:p>
            <a:r>
              <a:rPr lang="cs-CZ" sz="2200" dirty="0" err="1"/>
              <a:t>F1</a:t>
            </a:r>
            <a:r>
              <a:rPr lang="cs-CZ" sz="2200" dirty="0"/>
              <a:t>: </a:t>
            </a:r>
            <a:r>
              <a:rPr lang="cs-CZ" sz="2200" dirty="0" smtClean="0"/>
              <a:t>        </a:t>
            </a:r>
            <a:r>
              <a:rPr lang="cs-CZ" sz="2200" i="1" dirty="0" err="1" smtClean="0"/>
              <a:t>Aa</a:t>
            </a:r>
            <a:r>
              <a:rPr lang="cs-CZ" sz="2200" i="1" dirty="0" smtClean="0"/>
              <a:t> </a:t>
            </a:r>
            <a:r>
              <a:rPr lang="cs-CZ" sz="2200" i="1" dirty="0" err="1" smtClean="0"/>
              <a:t>Bb</a:t>
            </a:r>
            <a:r>
              <a:rPr lang="cs-CZ" sz="2200" dirty="0" smtClean="0"/>
              <a:t>  </a:t>
            </a:r>
            <a:endParaRPr lang="en-US" sz="2200" dirty="0"/>
          </a:p>
          <a:p>
            <a:endParaRPr lang="en-US" sz="2200" dirty="0" smtClean="0"/>
          </a:p>
        </p:txBody>
      </p:sp>
      <p:cxnSp>
        <p:nvCxnSpPr>
          <p:cNvPr id="16" name="Přímá spojnice se šipkou 15"/>
          <p:cNvCxnSpPr/>
          <p:nvPr/>
        </p:nvCxnSpPr>
        <p:spPr>
          <a:xfrm flipH="1">
            <a:off x="2357961" y="2141914"/>
            <a:ext cx="1128824" cy="38472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ovéPole 16"/>
          <p:cNvSpPr txBox="1"/>
          <p:nvPr/>
        </p:nvSpPr>
        <p:spPr>
          <a:xfrm>
            <a:off x="396605" y="6415237"/>
            <a:ext cx="2446119" cy="430887"/>
          </a:xfrm>
          <a:prstGeom prst="rect">
            <a:avLst/>
          </a:prstGeom>
          <a:noFill/>
        </p:spPr>
        <p:txBody>
          <a:bodyPr wrap="none" rtlCol="0">
            <a:spAutoFit/>
          </a:bodyPr>
          <a:lstStyle/>
          <a:p>
            <a:r>
              <a:rPr lang="cs-CZ" sz="2200" dirty="0" smtClean="0"/>
              <a:t>gamety jedinců z </a:t>
            </a:r>
            <a:r>
              <a:rPr lang="cs-CZ" sz="2200" dirty="0" err="1" smtClean="0"/>
              <a:t>F1</a:t>
            </a:r>
            <a:endParaRPr lang="en-US" sz="2200" dirty="0" smtClean="0"/>
          </a:p>
        </p:txBody>
      </p:sp>
      <p:sp>
        <p:nvSpPr>
          <p:cNvPr id="21" name="Šipka doprava 20"/>
          <p:cNvSpPr/>
          <p:nvPr/>
        </p:nvSpPr>
        <p:spPr>
          <a:xfrm>
            <a:off x="3063834" y="4833257"/>
            <a:ext cx="504805" cy="26125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ovéPole 21"/>
          <p:cNvSpPr txBox="1"/>
          <p:nvPr/>
        </p:nvSpPr>
        <p:spPr>
          <a:xfrm>
            <a:off x="4619501" y="2526635"/>
            <a:ext cx="3497111" cy="430887"/>
          </a:xfrm>
          <a:prstGeom prst="rect">
            <a:avLst/>
          </a:prstGeom>
          <a:noFill/>
        </p:spPr>
        <p:txBody>
          <a:bodyPr wrap="none" rtlCol="0">
            <a:spAutoFit/>
          </a:bodyPr>
          <a:lstStyle/>
          <a:p>
            <a:r>
              <a:rPr lang="cs-CZ" sz="2200" dirty="0" smtClean="0"/>
              <a:t>Výsledek křížení jedinců z </a:t>
            </a:r>
            <a:r>
              <a:rPr lang="cs-CZ" sz="2200" dirty="0" err="1" smtClean="0"/>
              <a:t>F1</a:t>
            </a:r>
            <a:r>
              <a:rPr lang="cs-CZ" sz="2200" dirty="0" smtClean="0"/>
              <a:t>:</a:t>
            </a:r>
            <a:endParaRPr lang="en-US" sz="2200" dirty="0" smtClean="0"/>
          </a:p>
        </p:txBody>
      </p:sp>
    </p:spTree>
    <p:extLst>
      <p:ext uri="{BB962C8B-B14F-4D97-AF65-F5344CB8AC3E}">
        <p14:creationId xmlns:p14="http://schemas.microsoft.com/office/powerpoint/2010/main" val="1413752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17" grpId="0"/>
      <p:bldP spid="21" grpId="0" animBg="1"/>
      <p:bldP spid="2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Image result for salvia flower colo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23300" y="2445826"/>
            <a:ext cx="1526847" cy="1860261"/>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Color Spires® 'Violet Riot' - Perennial Salvia - Salvia nemoros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1283" y="2445826"/>
            <a:ext cx="1860261" cy="1860261"/>
          </a:xfrm>
          <a:prstGeom prst="rect">
            <a:avLst/>
          </a:prstGeom>
          <a:noFill/>
          <a:extLst>
            <a:ext uri="{909E8E84-426E-40DD-AFC4-6F175D3DCCD1}">
              <a14:hiddenFill xmlns:a14="http://schemas.microsoft.com/office/drawing/2010/main">
                <a:solidFill>
                  <a:srgbClr val="FFFFFF"/>
                </a:solidFill>
              </a14:hiddenFill>
            </a:ext>
          </a:extLst>
        </p:spPr>
      </p:pic>
      <p:pic>
        <p:nvPicPr>
          <p:cNvPr id="7186" name="Picture 18" descr="Image result for salvia flower color whit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1903" y="2445826"/>
            <a:ext cx="2138231" cy="1860261"/>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822960" y="4724400"/>
            <a:ext cx="3699539" cy="1785104"/>
          </a:xfrm>
          <a:prstGeom prst="rect">
            <a:avLst/>
          </a:prstGeom>
          <a:noFill/>
        </p:spPr>
        <p:txBody>
          <a:bodyPr wrap="none" rtlCol="0">
            <a:spAutoFit/>
          </a:bodyPr>
          <a:lstStyle/>
          <a:p>
            <a:pPr>
              <a:spcBef>
                <a:spcPts val="1200"/>
              </a:spcBef>
            </a:pPr>
            <a:r>
              <a:rPr lang="cs-CZ" sz="2000" b="1" dirty="0" smtClean="0">
                <a:solidFill>
                  <a:srgbClr val="0070C0"/>
                </a:solidFill>
              </a:rPr>
              <a:t>Jak na to: </a:t>
            </a:r>
            <a:endParaRPr lang="cs-CZ" sz="2000" b="1" dirty="0">
              <a:solidFill>
                <a:srgbClr val="0070C0"/>
              </a:solidFill>
            </a:endParaRPr>
          </a:p>
          <a:p>
            <a:pPr marL="457200" indent="-457200">
              <a:spcBef>
                <a:spcPts val="1200"/>
              </a:spcBef>
              <a:buAutoNum type="arabicParenR"/>
            </a:pPr>
            <a:r>
              <a:rPr lang="cs-CZ" sz="2000" dirty="0" smtClean="0"/>
              <a:t>Extrahovat informace z textu.</a:t>
            </a:r>
          </a:p>
          <a:p>
            <a:pPr marL="457200" indent="-457200">
              <a:spcBef>
                <a:spcPts val="1200"/>
              </a:spcBef>
              <a:buAutoNum type="arabicParenR"/>
            </a:pPr>
            <a:r>
              <a:rPr lang="cs-CZ" sz="2000" dirty="0" smtClean="0"/>
              <a:t>Vymyslet hypotézu</a:t>
            </a:r>
          </a:p>
          <a:p>
            <a:pPr marL="457200" indent="-457200">
              <a:spcBef>
                <a:spcPts val="1200"/>
              </a:spcBef>
              <a:buAutoNum type="arabicParenR"/>
            </a:pPr>
            <a:r>
              <a:rPr lang="cs-CZ" sz="2000" dirty="0" smtClean="0"/>
              <a:t>Zkusit, jestli na ní sedí data. </a:t>
            </a:r>
          </a:p>
        </p:txBody>
      </p:sp>
      <p:sp>
        <p:nvSpPr>
          <p:cNvPr id="8" name="TextovéPole 7"/>
          <p:cNvSpPr txBox="1"/>
          <p:nvPr/>
        </p:nvSpPr>
        <p:spPr>
          <a:xfrm>
            <a:off x="529706" y="553951"/>
            <a:ext cx="8375304" cy="1354217"/>
          </a:xfrm>
          <a:prstGeom prst="rect">
            <a:avLst/>
          </a:prstGeom>
          <a:noFill/>
        </p:spPr>
        <p:txBody>
          <a:bodyPr wrap="square" rtlCol="0">
            <a:spAutoFit/>
          </a:bodyPr>
          <a:lstStyle/>
          <a:p>
            <a:r>
              <a:rPr lang="cs-CZ" sz="2200" b="1" dirty="0">
                <a:solidFill>
                  <a:srgbClr val="5A9B2D"/>
                </a:solidFill>
              </a:rPr>
              <a:t>Otázka: </a:t>
            </a:r>
            <a:r>
              <a:rPr lang="cs-CZ" sz="2000" dirty="0" smtClean="0"/>
              <a:t>Květy šalvěje jsou fialové, ale existují i růžové a bílé varianty. Když zkřížíte čistou linii fialově kvetoucí šalvěje s čistou bílou linií, potomstvo F1 bude fialové. V F2 dostanete takovéto potomstvo: 131 fialových, 42 růžových a 58 bílých. Jaká je genetická podstata zbarvení šalvějových květů? </a:t>
            </a:r>
          </a:p>
        </p:txBody>
      </p:sp>
    </p:spTree>
    <p:extLst>
      <p:ext uri="{BB962C8B-B14F-4D97-AF65-F5344CB8AC3E}">
        <p14:creationId xmlns:p14="http://schemas.microsoft.com/office/powerpoint/2010/main" val="91689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29706" y="553951"/>
            <a:ext cx="8375304" cy="1354217"/>
          </a:xfrm>
          <a:prstGeom prst="rect">
            <a:avLst/>
          </a:prstGeom>
          <a:noFill/>
        </p:spPr>
        <p:txBody>
          <a:bodyPr wrap="square" rtlCol="0">
            <a:spAutoFit/>
          </a:bodyPr>
          <a:lstStyle/>
          <a:p>
            <a:r>
              <a:rPr lang="cs-CZ" sz="2200" b="1" dirty="0">
                <a:solidFill>
                  <a:srgbClr val="5A9B2D"/>
                </a:solidFill>
              </a:rPr>
              <a:t>Otázka: </a:t>
            </a:r>
            <a:r>
              <a:rPr lang="cs-CZ" sz="2000" dirty="0" smtClean="0"/>
              <a:t>Květy šalvěje jsou fialové, ale existují i růžové a bílé varianty. Když zkřížíte čistou linii fialově kvetoucí šalvěje s čistou bílou linií, potomstvo F1 bude fialové. V F2 dostanete takovéto potomstvo: 131 fialových, 42 růžových a 58 bílých. Jaká je genetická podstata zbarvení šalvějových květů? </a:t>
            </a:r>
          </a:p>
        </p:txBody>
      </p:sp>
      <p:pic>
        <p:nvPicPr>
          <p:cNvPr id="7172" name="Picture 4" descr="Image result for salvia flower colo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23300" y="2445826"/>
            <a:ext cx="1526847" cy="1860261"/>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Color Spires® 'Violet Riot' - Perennial Salvia - Salvia nemoros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1283" y="2445826"/>
            <a:ext cx="1860261" cy="1860261"/>
          </a:xfrm>
          <a:prstGeom prst="rect">
            <a:avLst/>
          </a:prstGeom>
          <a:noFill/>
          <a:extLst>
            <a:ext uri="{909E8E84-426E-40DD-AFC4-6F175D3DCCD1}">
              <a14:hiddenFill xmlns:a14="http://schemas.microsoft.com/office/drawing/2010/main">
                <a:solidFill>
                  <a:srgbClr val="FFFFFF"/>
                </a:solidFill>
              </a14:hiddenFill>
            </a:ext>
          </a:extLst>
        </p:spPr>
      </p:pic>
      <p:pic>
        <p:nvPicPr>
          <p:cNvPr id="7186" name="Picture 18" descr="Image result for salvia flower color whit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1903" y="2445826"/>
            <a:ext cx="2138231" cy="1860261"/>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529706" y="4541520"/>
            <a:ext cx="5742534" cy="1938992"/>
          </a:xfrm>
          <a:prstGeom prst="rect">
            <a:avLst/>
          </a:prstGeom>
          <a:noFill/>
        </p:spPr>
        <p:txBody>
          <a:bodyPr wrap="none" rtlCol="0">
            <a:spAutoFit/>
          </a:bodyPr>
          <a:lstStyle/>
          <a:p>
            <a:r>
              <a:rPr lang="cs-CZ" sz="2000" dirty="0" smtClean="0"/>
              <a:t>Data: </a:t>
            </a:r>
          </a:p>
          <a:p>
            <a:r>
              <a:rPr lang="cs-CZ" sz="2000" dirty="0" smtClean="0"/>
              <a:t>P generace: čisté (= homozygotní) linie – fialová X bílá</a:t>
            </a:r>
          </a:p>
          <a:p>
            <a:r>
              <a:rPr lang="cs-CZ" sz="2000" dirty="0" smtClean="0"/>
              <a:t>F1: všechny fialové</a:t>
            </a:r>
          </a:p>
          <a:p>
            <a:r>
              <a:rPr lang="cs-CZ" sz="2000" dirty="0" smtClean="0"/>
              <a:t>F2: 131 fialových, 42 růžových, 58 bílých</a:t>
            </a:r>
          </a:p>
          <a:p>
            <a:endParaRPr lang="cs-CZ" sz="2000" dirty="0" smtClean="0"/>
          </a:p>
          <a:p>
            <a:endParaRPr lang="cs-CZ" sz="2000" dirty="0" smtClean="0"/>
          </a:p>
        </p:txBody>
      </p:sp>
      <p:sp>
        <p:nvSpPr>
          <p:cNvPr id="5" name="TextovéPole 4"/>
          <p:cNvSpPr txBox="1"/>
          <p:nvPr/>
        </p:nvSpPr>
        <p:spPr>
          <a:xfrm>
            <a:off x="529706" y="6049625"/>
            <a:ext cx="5494196" cy="430887"/>
          </a:xfrm>
          <a:prstGeom prst="rect">
            <a:avLst/>
          </a:prstGeom>
          <a:noFill/>
        </p:spPr>
        <p:txBody>
          <a:bodyPr wrap="none" rtlCol="0">
            <a:spAutoFit/>
          </a:bodyPr>
          <a:lstStyle/>
          <a:p>
            <a:r>
              <a:rPr lang="cs-CZ" sz="2200" dirty="0" smtClean="0">
                <a:solidFill>
                  <a:srgbClr val="0070C0"/>
                </a:solidFill>
              </a:rPr>
              <a:t>H</a:t>
            </a:r>
            <a:r>
              <a:rPr lang="cs-CZ" sz="2200" baseline="-25000" dirty="0" smtClean="0">
                <a:solidFill>
                  <a:srgbClr val="0070C0"/>
                </a:solidFill>
              </a:rPr>
              <a:t>0</a:t>
            </a:r>
            <a:r>
              <a:rPr lang="cs-CZ" sz="2200" dirty="0" smtClean="0">
                <a:solidFill>
                  <a:srgbClr val="0070C0"/>
                </a:solidFill>
              </a:rPr>
              <a:t>: jeden gen, dvě alely, neúplná dominance? </a:t>
            </a:r>
          </a:p>
        </p:txBody>
      </p:sp>
    </p:spTree>
    <p:extLst>
      <p:ext uri="{BB962C8B-B14F-4D97-AF65-F5344CB8AC3E}">
        <p14:creationId xmlns:p14="http://schemas.microsoft.com/office/powerpoint/2010/main" val="4190945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Image result for salvia flower colo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60480" y="208001"/>
            <a:ext cx="984068" cy="1198957"/>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Color Spires® 'Violet Riot' - Perennial Salvia - Salvia nemoros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1880" y="208288"/>
            <a:ext cx="1173619" cy="1173619"/>
          </a:xfrm>
          <a:prstGeom prst="rect">
            <a:avLst/>
          </a:prstGeom>
          <a:noFill/>
          <a:extLst>
            <a:ext uri="{909E8E84-426E-40DD-AFC4-6F175D3DCCD1}">
              <a14:hiddenFill xmlns:a14="http://schemas.microsoft.com/office/drawing/2010/main">
                <a:solidFill>
                  <a:srgbClr val="FFFFFF"/>
                </a:solidFill>
              </a14:hiddenFill>
            </a:ext>
          </a:extLst>
        </p:spPr>
      </p:pic>
      <p:pic>
        <p:nvPicPr>
          <p:cNvPr id="7186" name="Picture 18" descr="Image result for salvia flower color whit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18400" y="1505398"/>
            <a:ext cx="1326148" cy="1153749"/>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255386" y="302143"/>
            <a:ext cx="6815973" cy="1631216"/>
          </a:xfrm>
          <a:prstGeom prst="rect">
            <a:avLst/>
          </a:prstGeom>
          <a:noFill/>
        </p:spPr>
        <p:txBody>
          <a:bodyPr wrap="square" rtlCol="0">
            <a:spAutoFit/>
          </a:bodyPr>
          <a:lstStyle/>
          <a:p>
            <a:r>
              <a:rPr lang="cs-CZ" sz="2000" dirty="0" smtClean="0"/>
              <a:t>Data: </a:t>
            </a:r>
          </a:p>
          <a:p>
            <a:r>
              <a:rPr lang="cs-CZ" sz="2000" dirty="0" smtClean="0"/>
              <a:t>P generace: čisté (= homozygotní) linie – fialová X bílá</a:t>
            </a:r>
          </a:p>
          <a:p>
            <a:r>
              <a:rPr lang="cs-CZ" sz="2000" dirty="0" smtClean="0"/>
              <a:t>F1: všechny fialové</a:t>
            </a:r>
          </a:p>
          <a:p>
            <a:r>
              <a:rPr lang="cs-CZ" sz="2000" dirty="0"/>
              <a:t>F2: 131 fialových, 42 růžových, 58 bílých</a:t>
            </a:r>
          </a:p>
          <a:p>
            <a:endParaRPr lang="cs-CZ" sz="2000" dirty="0" smtClean="0"/>
          </a:p>
        </p:txBody>
      </p:sp>
      <p:sp>
        <p:nvSpPr>
          <p:cNvPr id="7" name="TextovéPole 6"/>
          <p:cNvSpPr txBox="1"/>
          <p:nvPr/>
        </p:nvSpPr>
        <p:spPr>
          <a:xfrm>
            <a:off x="271305" y="1889928"/>
            <a:ext cx="7094696" cy="1323439"/>
          </a:xfrm>
          <a:prstGeom prst="rect">
            <a:avLst/>
          </a:prstGeom>
          <a:noFill/>
        </p:spPr>
        <p:txBody>
          <a:bodyPr wrap="square" rtlCol="0">
            <a:spAutoFit/>
          </a:bodyPr>
          <a:lstStyle/>
          <a:p>
            <a:r>
              <a:rPr lang="cs-CZ" sz="2000" dirty="0" smtClean="0"/>
              <a:t>Neúplná dominance: </a:t>
            </a:r>
          </a:p>
          <a:p>
            <a:pPr marL="457200" indent="-457200">
              <a:buAutoNum type="arabicParenR"/>
            </a:pPr>
            <a:r>
              <a:rPr lang="cs-CZ" sz="2000" dirty="0" smtClean="0"/>
              <a:t>P: křížení homozygotů </a:t>
            </a:r>
            <a:r>
              <a:rPr lang="cs-CZ" sz="2000" dirty="0" smtClean="0">
                <a:sym typeface="Wingdings" panose="05000000000000000000" pitchFamily="2" charset="2"/>
              </a:rPr>
              <a:t></a:t>
            </a:r>
            <a:r>
              <a:rPr lang="en-US" sz="2000" dirty="0" smtClean="0">
                <a:sym typeface="Wingdings" panose="05000000000000000000" pitchFamily="2" charset="2"/>
              </a:rPr>
              <a:t> F1</a:t>
            </a:r>
            <a:r>
              <a:rPr lang="cs-CZ" sz="2000" dirty="0" smtClean="0">
                <a:sym typeface="Wingdings" panose="05000000000000000000" pitchFamily="2" charset="2"/>
              </a:rPr>
              <a:t>: heterozygot, jiný fenotyp než homozygoti </a:t>
            </a:r>
          </a:p>
          <a:p>
            <a:pPr marL="457200" indent="-457200">
              <a:buAutoNum type="arabicParenR"/>
            </a:pPr>
            <a:r>
              <a:rPr lang="cs-CZ" sz="2000" dirty="0" smtClean="0">
                <a:sym typeface="Wingdings" panose="05000000000000000000" pitchFamily="2" charset="2"/>
              </a:rPr>
              <a:t>Fenotypový poměr v F2: 1 A</a:t>
            </a:r>
            <a:r>
              <a:rPr lang="en-US" sz="2000" baseline="30000" dirty="0" smtClean="0">
                <a:sym typeface="Wingdings" panose="05000000000000000000" pitchFamily="2" charset="2"/>
              </a:rPr>
              <a:t>1</a:t>
            </a:r>
            <a:r>
              <a:rPr lang="cs-CZ" sz="2000" dirty="0">
                <a:sym typeface="Wingdings" panose="05000000000000000000" pitchFamily="2" charset="2"/>
              </a:rPr>
              <a:t> A</a:t>
            </a:r>
            <a:r>
              <a:rPr lang="en-US" sz="2000" baseline="30000" dirty="0">
                <a:sym typeface="Wingdings" panose="05000000000000000000" pitchFamily="2" charset="2"/>
              </a:rPr>
              <a:t>1</a:t>
            </a:r>
            <a:r>
              <a:rPr lang="cs-CZ" sz="2000" dirty="0" smtClean="0">
                <a:sym typeface="Wingdings" panose="05000000000000000000" pitchFamily="2" charset="2"/>
              </a:rPr>
              <a:t> : 2</a:t>
            </a:r>
            <a:r>
              <a:rPr lang="cs-CZ" sz="2000" dirty="0">
                <a:sym typeface="Wingdings" panose="05000000000000000000" pitchFamily="2" charset="2"/>
              </a:rPr>
              <a:t> A</a:t>
            </a:r>
            <a:r>
              <a:rPr lang="en-US" sz="2000" baseline="30000" dirty="0" smtClean="0">
                <a:sym typeface="Wingdings" panose="05000000000000000000" pitchFamily="2" charset="2"/>
              </a:rPr>
              <a:t>1</a:t>
            </a:r>
            <a:r>
              <a:rPr lang="cs-CZ" sz="2000" dirty="0" smtClean="0">
                <a:sym typeface="Wingdings" panose="05000000000000000000" pitchFamily="2" charset="2"/>
              </a:rPr>
              <a:t>A</a:t>
            </a:r>
            <a:r>
              <a:rPr lang="en-US" sz="2000" baseline="30000" dirty="0">
                <a:sym typeface="Wingdings" panose="05000000000000000000" pitchFamily="2" charset="2"/>
              </a:rPr>
              <a:t>2 </a:t>
            </a:r>
            <a:r>
              <a:rPr lang="cs-CZ" sz="2000" dirty="0" smtClean="0">
                <a:sym typeface="Wingdings" panose="05000000000000000000" pitchFamily="2" charset="2"/>
              </a:rPr>
              <a:t>: 1</a:t>
            </a:r>
            <a:r>
              <a:rPr lang="en-US" sz="2000" dirty="0" smtClean="0">
                <a:sym typeface="Wingdings" panose="05000000000000000000" pitchFamily="2" charset="2"/>
              </a:rPr>
              <a:t> </a:t>
            </a:r>
            <a:r>
              <a:rPr lang="cs-CZ" sz="2000" dirty="0" smtClean="0">
                <a:sym typeface="Wingdings" panose="05000000000000000000" pitchFamily="2" charset="2"/>
              </a:rPr>
              <a:t>A</a:t>
            </a:r>
            <a:r>
              <a:rPr lang="en-US" sz="2000" baseline="30000" dirty="0" smtClean="0">
                <a:sym typeface="Wingdings" panose="05000000000000000000" pitchFamily="2" charset="2"/>
              </a:rPr>
              <a:t>2</a:t>
            </a:r>
            <a:r>
              <a:rPr lang="cs-CZ" sz="2000" dirty="0" smtClean="0">
                <a:sym typeface="Wingdings" panose="05000000000000000000" pitchFamily="2" charset="2"/>
              </a:rPr>
              <a:t>A</a:t>
            </a:r>
            <a:r>
              <a:rPr lang="en-US" sz="2000" baseline="30000" dirty="0">
                <a:sym typeface="Wingdings" panose="05000000000000000000" pitchFamily="2" charset="2"/>
              </a:rPr>
              <a:t>2</a:t>
            </a:r>
            <a:endParaRPr lang="cs-CZ" sz="2000" dirty="0" smtClean="0"/>
          </a:p>
        </p:txBody>
      </p:sp>
      <p:cxnSp>
        <p:nvCxnSpPr>
          <p:cNvPr id="10" name="Přímá spojnice 9"/>
          <p:cNvCxnSpPr/>
          <p:nvPr/>
        </p:nvCxnSpPr>
        <p:spPr>
          <a:xfrm>
            <a:off x="271304" y="1889928"/>
            <a:ext cx="6271736" cy="13234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Přímá spojnice 14"/>
          <p:cNvCxnSpPr/>
          <p:nvPr/>
        </p:nvCxnSpPr>
        <p:spPr>
          <a:xfrm flipV="1">
            <a:off x="390343" y="1852919"/>
            <a:ext cx="6152697" cy="143370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TextovéPole 3"/>
          <p:cNvSpPr txBox="1"/>
          <p:nvPr/>
        </p:nvSpPr>
        <p:spPr>
          <a:xfrm>
            <a:off x="390343" y="3587015"/>
            <a:ext cx="2642070" cy="430887"/>
          </a:xfrm>
          <a:prstGeom prst="rect">
            <a:avLst/>
          </a:prstGeom>
          <a:noFill/>
        </p:spPr>
        <p:txBody>
          <a:bodyPr wrap="none" rtlCol="0">
            <a:spAutoFit/>
          </a:bodyPr>
          <a:lstStyle/>
          <a:p>
            <a:r>
              <a:rPr lang="cs-CZ" sz="2200" dirty="0" smtClean="0">
                <a:solidFill>
                  <a:srgbClr val="0070C0"/>
                </a:solidFill>
              </a:rPr>
              <a:t>H</a:t>
            </a:r>
            <a:r>
              <a:rPr lang="cs-CZ" sz="2200" baseline="-25000" dirty="0" smtClean="0">
                <a:solidFill>
                  <a:srgbClr val="0070C0"/>
                </a:solidFill>
              </a:rPr>
              <a:t>1</a:t>
            </a:r>
            <a:r>
              <a:rPr lang="cs-CZ" sz="2200" dirty="0" smtClean="0">
                <a:solidFill>
                  <a:srgbClr val="0070C0"/>
                </a:solidFill>
              </a:rPr>
              <a:t>: 2 geny v interakci.</a:t>
            </a:r>
          </a:p>
        </p:txBody>
      </p:sp>
      <p:sp>
        <p:nvSpPr>
          <p:cNvPr id="8" name="TextovéPole 7"/>
          <p:cNvSpPr txBox="1"/>
          <p:nvPr/>
        </p:nvSpPr>
        <p:spPr>
          <a:xfrm>
            <a:off x="390782" y="4223348"/>
            <a:ext cx="2820003" cy="430887"/>
          </a:xfrm>
          <a:prstGeom prst="rect">
            <a:avLst/>
          </a:prstGeom>
          <a:noFill/>
        </p:spPr>
        <p:txBody>
          <a:bodyPr wrap="none" rtlCol="0">
            <a:spAutoFit/>
          </a:bodyPr>
          <a:lstStyle/>
          <a:p>
            <a:r>
              <a:rPr lang="cs-CZ" sz="2200" dirty="0" smtClean="0"/>
              <a:t>F2: 9 : 3 : 3 : 1 </a:t>
            </a:r>
            <a:r>
              <a:rPr lang="en-US" sz="2200" dirty="0" smtClean="0"/>
              <a:t>= 16 d</a:t>
            </a:r>
            <a:r>
              <a:rPr lang="cs-CZ" sz="2200" dirty="0" err="1" smtClean="0"/>
              <a:t>ílů</a:t>
            </a:r>
            <a:endParaRPr lang="cs-CZ" sz="2200" dirty="0" smtClean="0"/>
          </a:p>
        </p:txBody>
      </p:sp>
      <p:sp>
        <p:nvSpPr>
          <p:cNvPr id="11" name="TextovéPole 10"/>
          <p:cNvSpPr txBox="1"/>
          <p:nvPr/>
        </p:nvSpPr>
        <p:spPr>
          <a:xfrm>
            <a:off x="415891" y="4919008"/>
            <a:ext cx="7229608" cy="1938992"/>
          </a:xfrm>
          <a:prstGeom prst="rect">
            <a:avLst/>
          </a:prstGeom>
          <a:noFill/>
        </p:spPr>
        <p:txBody>
          <a:bodyPr wrap="none" rtlCol="0">
            <a:spAutoFit/>
          </a:bodyPr>
          <a:lstStyle/>
          <a:p>
            <a:r>
              <a:rPr lang="cs-CZ" sz="2000" dirty="0"/>
              <a:t>131 </a:t>
            </a:r>
            <a:r>
              <a:rPr lang="cs-CZ" sz="2000" dirty="0" smtClean="0"/>
              <a:t>fialových + </a:t>
            </a:r>
            <a:r>
              <a:rPr lang="cs-CZ" sz="2000" dirty="0"/>
              <a:t>42 </a:t>
            </a:r>
            <a:r>
              <a:rPr lang="cs-CZ" sz="2000" dirty="0" smtClean="0"/>
              <a:t>růžových + </a:t>
            </a:r>
            <a:r>
              <a:rPr lang="cs-CZ" sz="2000" dirty="0"/>
              <a:t>58 </a:t>
            </a:r>
            <a:r>
              <a:rPr lang="cs-CZ" sz="2000" dirty="0" smtClean="0"/>
              <a:t>bílých = 231 analyzovaných jedinců</a:t>
            </a:r>
          </a:p>
          <a:p>
            <a:r>
              <a:rPr lang="cs-CZ" sz="2000" dirty="0"/>
              <a:t>231 analyzovaných jedinců/16 díly = </a:t>
            </a:r>
            <a:r>
              <a:rPr lang="cs-CZ" sz="2000" dirty="0" smtClean="0"/>
              <a:t>14,4 (počet jedinců na díl)</a:t>
            </a:r>
          </a:p>
          <a:p>
            <a:r>
              <a:rPr lang="cs-CZ" sz="2000" dirty="0" smtClean="0"/>
              <a:t>131/14,4 = 9,1</a:t>
            </a:r>
          </a:p>
          <a:p>
            <a:r>
              <a:rPr lang="cs-CZ" sz="2000" dirty="0" smtClean="0"/>
              <a:t>42/14,4 = 2,92</a:t>
            </a:r>
          </a:p>
          <a:p>
            <a:r>
              <a:rPr lang="cs-CZ" sz="2000" dirty="0" smtClean="0"/>
              <a:t>58/14,4 = 4,3</a:t>
            </a:r>
            <a:endParaRPr lang="cs-CZ" sz="2000" dirty="0"/>
          </a:p>
          <a:p>
            <a:endParaRPr lang="cs-CZ" sz="2000" dirty="0" smtClean="0"/>
          </a:p>
        </p:txBody>
      </p:sp>
      <p:sp>
        <p:nvSpPr>
          <p:cNvPr id="12" name="TextovéPole 11"/>
          <p:cNvSpPr txBox="1"/>
          <p:nvPr/>
        </p:nvSpPr>
        <p:spPr>
          <a:xfrm>
            <a:off x="2367505" y="5996193"/>
            <a:ext cx="6662850" cy="400110"/>
          </a:xfrm>
          <a:prstGeom prst="rect">
            <a:avLst/>
          </a:prstGeom>
          <a:noFill/>
        </p:spPr>
        <p:txBody>
          <a:bodyPr wrap="none" rtlCol="0">
            <a:spAutoFit/>
          </a:bodyPr>
          <a:lstStyle/>
          <a:p>
            <a:r>
              <a:rPr lang="cs-CZ" sz="2000" dirty="0" smtClean="0">
                <a:solidFill>
                  <a:srgbClr val="0070C0"/>
                </a:solidFill>
              </a:rPr>
              <a:t>9,1 fialových : 2,9 růžových : 4,3 bílých </a:t>
            </a:r>
            <a:r>
              <a:rPr lang="cs-CZ" sz="2000" dirty="0" smtClean="0">
                <a:solidFill>
                  <a:srgbClr val="0070C0"/>
                </a:solidFill>
                <a:sym typeface="Wingdings" panose="05000000000000000000" pitchFamily="2" charset="2"/>
              </a:rPr>
              <a:t></a:t>
            </a:r>
            <a:r>
              <a:rPr lang="en-US" sz="2000" dirty="0" smtClean="0">
                <a:solidFill>
                  <a:srgbClr val="0070C0"/>
                </a:solidFill>
                <a:sym typeface="Wingdings" panose="05000000000000000000" pitchFamily="2" charset="2"/>
              </a:rPr>
              <a:t> </a:t>
            </a:r>
            <a:r>
              <a:rPr lang="en-US" sz="2000" dirty="0" err="1" smtClean="0">
                <a:solidFill>
                  <a:srgbClr val="0070C0"/>
                </a:solidFill>
                <a:sym typeface="Wingdings" panose="05000000000000000000" pitchFamily="2" charset="2"/>
              </a:rPr>
              <a:t>rece</a:t>
            </a:r>
            <a:r>
              <a:rPr lang="cs-CZ" sz="2000" dirty="0" err="1" smtClean="0">
                <a:solidFill>
                  <a:srgbClr val="0070C0"/>
                </a:solidFill>
                <a:sym typeface="Wingdings" panose="05000000000000000000" pitchFamily="2" charset="2"/>
              </a:rPr>
              <a:t>sivní</a:t>
            </a:r>
            <a:r>
              <a:rPr lang="cs-CZ" sz="2000" dirty="0" smtClean="0">
                <a:solidFill>
                  <a:srgbClr val="0070C0"/>
                </a:solidFill>
                <a:sym typeface="Wingdings" panose="05000000000000000000" pitchFamily="2" charset="2"/>
              </a:rPr>
              <a:t> </a:t>
            </a:r>
            <a:r>
              <a:rPr lang="cs-CZ" sz="2000" dirty="0" err="1" smtClean="0">
                <a:solidFill>
                  <a:srgbClr val="0070C0"/>
                </a:solidFill>
                <a:sym typeface="Wingdings" panose="05000000000000000000" pitchFamily="2" charset="2"/>
              </a:rPr>
              <a:t>epistáze</a:t>
            </a:r>
            <a:r>
              <a:rPr lang="cs-CZ" sz="2000" dirty="0" smtClean="0">
                <a:solidFill>
                  <a:srgbClr val="0070C0"/>
                </a:solidFill>
                <a:sym typeface="Wingdings" panose="05000000000000000000" pitchFamily="2" charset="2"/>
              </a:rPr>
              <a:t>? </a:t>
            </a:r>
            <a:endParaRPr lang="cs-CZ" sz="2000" dirty="0" smtClean="0">
              <a:solidFill>
                <a:srgbClr val="0070C0"/>
              </a:solidFill>
            </a:endParaRPr>
          </a:p>
        </p:txBody>
      </p:sp>
    </p:spTree>
    <p:extLst>
      <p:ext uri="{BB962C8B-B14F-4D97-AF65-F5344CB8AC3E}">
        <p14:creationId xmlns:p14="http://schemas.microsoft.com/office/powerpoint/2010/main" val="557197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1" grpId="0"/>
      <p:bldP spid="1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Image result for salvia flower colo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60480" y="208001"/>
            <a:ext cx="984068" cy="1198957"/>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Color Spires® 'Violet Riot' - Perennial Salvia - Salvia nemoros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1880" y="208288"/>
            <a:ext cx="1173619" cy="1173619"/>
          </a:xfrm>
          <a:prstGeom prst="rect">
            <a:avLst/>
          </a:prstGeom>
          <a:noFill/>
          <a:extLst>
            <a:ext uri="{909E8E84-426E-40DD-AFC4-6F175D3DCCD1}">
              <a14:hiddenFill xmlns:a14="http://schemas.microsoft.com/office/drawing/2010/main">
                <a:solidFill>
                  <a:srgbClr val="FFFFFF"/>
                </a:solidFill>
              </a14:hiddenFill>
            </a:ext>
          </a:extLst>
        </p:spPr>
      </p:pic>
      <p:pic>
        <p:nvPicPr>
          <p:cNvPr id="7186" name="Picture 18" descr="Image result for salvia flower color whit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18400" y="1505398"/>
            <a:ext cx="1326148" cy="1153749"/>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255386" y="302143"/>
            <a:ext cx="6815973" cy="1631216"/>
          </a:xfrm>
          <a:prstGeom prst="rect">
            <a:avLst/>
          </a:prstGeom>
          <a:noFill/>
        </p:spPr>
        <p:txBody>
          <a:bodyPr wrap="square" rtlCol="0">
            <a:spAutoFit/>
          </a:bodyPr>
          <a:lstStyle/>
          <a:p>
            <a:r>
              <a:rPr lang="cs-CZ" sz="2000" dirty="0" smtClean="0"/>
              <a:t>Data: </a:t>
            </a:r>
          </a:p>
          <a:p>
            <a:r>
              <a:rPr lang="cs-CZ" sz="2000" dirty="0" smtClean="0"/>
              <a:t>P generace: čisté (= homozygotní) linie – fialová X bílá</a:t>
            </a:r>
          </a:p>
          <a:p>
            <a:r>
              <a:rPr lang="cs-CZ" sz="2000" dirty="0" smtClean="0"/>
              <a:t>F1: všechny fialové</a:t>
            </a:r>
          </a:p>
          <a:p>
            <a:r>
              <a:rPr lang="cs-CZ" sz="2000" dirty="0"/>
              <a:t>F2: 131 fialových, 42 růžových, 58 bílých</a:t>
            </a:r>
          </a:p>
          <a:p>
            <a:endParaRPr lang="cs-CZ" sz="2000" dirty="0" smtClean="0"/>
          </a:p>
        </p:txBody>
      </p:sp>
      <p:graphicFrame>
        <p:nvGraphicFramePr>
          <p:cNvPr id="9" name="Tabulka 8"/>
          <p:cNvGraphicFramePr>
            <a:graphicFrameLocks noGrp="1"/>
          </p:cNvGraphicFramePr>
          <p:nvPr>
            <p:extLst/>
          </p:nvPr>
        </p:nvGraphicFramePr>
        <p:xfrm>
          <a:off x="271304" y="3166507"/>
          <a:ext cx="8573244" cy="2304418"/>
        </p:xfrm>
        <a:graphic>
          <a:graphicData uri="http://schemas.openxmlformats.org/drawingml/2006/table">
            <a:tbl>
              <a:tblPr firstRow="1" bandRow="1">
                <a:tableStyleId>{5940675A-B579-460E-94D1-54222C63F5DA}</a:tableStyleId>
              </a:tblPr>
              <a:tblGrid>
                <a:gridCol w="3406616"/>
                <a:gridCol w="1362719"/>
                <a:gridCol w="1162966"/>
                <a:gridCol w="1303932"/>
                <a:gridCol w="1337011"/>
              </a:tblGrid>
              <a:tr h="347195">
                <a:tc>
                  <a:txBody>
                    <a:bodyPr/>
                    <a:lstStyle/>
                    <a:p>
                      <a:r>
                        <a:rPr lang="cs-CZ" sz="2000" dirty="0" smtClean="0"/>
                        <a:t>Fenotypové třídy </a:t>
                      </a:r>
                      <a:r>
                        <a:rPr lang="cs-CZ" sz="2000" dirty="0" err="1" smtClean="0"/>
                        <a:t>F2</a:t>
                      </a:r>
                      <a:endParaRPr lang="en-US" sz="2000" dirty="0"/>
                    </a:p>
                  </a:txBody>
                  <a:tcPr/>
                </a:tc>
                <a:tc>
                  <a:txBody>
                    <a:bodyPr/>
                    <a:lstStyle/>
                    <a:p>
                      <a:pPr algn="ctr"/>
                      <a:r>
                        <a:rPr lang="cs-CZ" sz="2400" i="1" dirty="0" smtClean="0"/>
                        <a:t>AB</a:t>
                      </a:r>
                      <a:endParaRPr lang="en-US" sz="2400" i="1" dirty="0"/>
                    </a:p>
                  </a:txBody>
                  <a:tcPr/>
                </a:tc>
                <a:tc>
                  <a:txBody>
                    <a:bodyPr/>
                    <a:lstStyle/>
                    <a:p>
                      <a:pPr algn="ctr"/>
                      <a:r>
                        <a:rPr lang="cs-CZ" sz="2400" i="1" dirty="0" smtClean="0"/>
                        <a:t>Ab</a:t>
                      </a:r>
                      <a:endParaRPr lang="en-US" sz="2400" i="1" dirty="0"/>
                    </a:p>
                  </a:txBody>
                  <a:tcPr/>
                </a:tc>
                <a:tc>
                  <a:txBody>
                    <a:bodyPr/>
                    <a:lstStyle/>
                    <a:p>
                      <a:pPr algn="ctr"/>
                      <a:r>
                        <a:rPr lang="cs-CZ" sz="2400" i="1" dirty="0" err="1" smtClean="0"/>
                        <a:t>aB</a:t>
                      </a:r>
                      <a:endParaRPr lang="en-US" sz="2400" i="1" dirty="0"/>
                    </a:p>
                  </a:txBody>
                  <a:tcPr/>
                </a:tc>
                <a:tc>
                  <a:txBody>
                    <a:bodyPr/>
                    <a:lstStyle/>
                    <a:p>
                      <a:pPr algn="ctr"/>
                      <a:r>
                        <a:rPr lang="cs-CZ" sz="2400" i="1" dirty="0" smtClean="0"/>
                        <a:t>ab</a:t>
                      </a:r>
                      <a:endParaRPr lang="en-US" sz="2400" i="1" dirty="0"/>
                    </a:p>
                  </a:txBody>
                  <a:tcPr/>
                </a:tc>
              </a:tr>
              <a:tr h="614267">
                <a:tc>
                  <a:txBody>
                    <a:bodyPr/>
                    <a:lstStyle/>
                    <a:p>
                      <a:r>
                        <a:rPr lang="cs-CZ" sz="2000" dirty="0" smtClean="0"/>
                        <a:t>Fenotypový štěpný poměr </a:t>
                      </a:r>
                      <a:r>
                        <a:rPr lang="cs-CZ" sz="2000" dirty="0" err="1" smtClean="0"/>
                        <a:t>F2</a:t>
                      </a:r>
                      <a:r>
                        <a:rPr lang="cs-CZ" sz="2000" dirty="0" smtClean="0"/>
                        <a:t> bez interakce</a:t>
                      </a:r>
                      <a:endParaRPr lang="en-US" sz="2000" dirty="0"/>
                    </a:p>
                  </a:txBody>
                  <a:tcPr/>
                </a:tc>
                <a:tc>
                  <a:txBody>
                    <a:bodyPr/>
                    <a:lstStyle/>
                    <a:p>
                      <a:pPr algn="ctr"/>
                      <a:r>
                        <a:rPr lang="cs-CZ" sz="2400" dirty="0" smtClean="0"/>
                        <a:t>9</a:t>
                      </a:r>
                      <a:endParaRPr lang="en-US" sz="2400" dirty="0"/>
                    </a:p>
                  </a:txBody>
                  <a:tcPr/>
                </a:tc>
                <a:tc>
                  <a:txBody>
                    <a:bodyPr/>
                    <a:lstStyle/>
                    <a:p>
                      <a:pPr algn="ctr"/>
                      <a:r>
                        <a:rPr lang="cs-CZ" sz="2400" dirty="0" smtClean="0"/>
                        <a:t>3</a:t>
                      </a:r>
                      <a:endParaRPr lang="en-US" sz="2400" dirty="0"/>
                    </a:p>
                  </a:txBody>
                  <a:tcPr/>
                </a:tc>
                <a:tc>
                  <a:txBody>
                    <a:bodyPr/>
                    <a:lstStyle/>
                    <a:p>
                      <a:pPr algn="ctr"/>
                      <a:r>
                        <a:rPr lang="cs-CZ" sz="2400" dirty="0" smtClean="0"/>
                        <a:t>3</a:t>
                      </a:r>
                      <a:endParaRPr lang="en-US" sz="2400" dirty="0"/>
                    </a:p>
                  </a:txBody>
                  <a:tcPr/>
                </a:tc>
                <a:tc>
                  <a:txBody>
                    <a:bodyPr/>
                    <a:lstStyle/>
                    <a:p>
                      <a:pPr algn="ctr"/>
                      <a:r>
                        <a:rPr lang="cs-CZ" sz="2400" dirty="0" smtClean="0"/>
                        <a:t>1</a:t>
                      </a:r>
                      <a:endParaRPr lang="en-US" sz="2400" dirty="0"/>
                    </a:p>
                  </a:txBody>
                  <a:tcPr/>
                </a:tc>
              </a:tr>
              <a:tr h="573089">
                <a:tc>
                  <a:txBody>
                    <a:bodyPr/>
                    <a:lstStyle/>
                    <a:p>
                      <a:r>
                        <a:rPr lang="cs-CZ" sz="2000" dirty="0" err="1" smtClean="0"/>
                        <a:t>F2</a:t>
                      </a:r>
                      <a:r>
                        <a:rPr lang="cs-CZ" sz="2000" dirty="0" smtClean="0"/>
                        <a:t> s interakcí</a:t>
                      </a:r>
                      <a:endParaRPr lang="en-US" sz="2000" dirty="0"/>
                    </a:p>
                  </a:txBody>
                  <a:tcPr/>
                </a:tc>
                <a:tc>
                  <a:txBody>
                    <a:bodyPr/>
                    <a:lstStyle/>
                    <a:p>
                      <a:pPr algn="ctr"/>
                      <a:r>
                        <a:rPr lang="cs-CZ" sz="2000" dirty="0" smtClean="0"/>
                        <a:t>fialové</a:t>
                      </a:r>
                      <a:endParaRPr lang="en-US" sz="2000" dirty="0"/>
                    </a:p>
                  </a:txBody>
                  <a:tcPr/>
                </a:tc>
                <a:tc>
                  <a:txBody>
                    <a:bodyPr/>
                    <a:lstStyle/>
                    <a:p>
                      <a:pPr algn="ctr"/>
                      <a:r>
                        <a:rPr lang="cs-CZ" sz="2000" dirty="0" smtClean="0"/>
                        <a:t>růžové</a:t>
                      </a:r>
                      <a:endParaRPr lang="en-US" sz="2000" dirty="0"/>
                    </a:p>
                  </a:txBody>
                  <a:tcPr/>
                </a:tc>
                <a:tc>
                  <a:txBody>
                    <a:bodyPr/>
                    <a:lstStyle/>
                    <a:p>
                      <a:pPr algn="ctr"/>
                      <a:r>
                        <a:rPr lang="cs-CZ" sz="2000" dirty="0" smtClean="0"/>
                        <a:t>bílé</a:t>
                      </a:r>
                      <a:endParaRPr lang="en-US" sz="2000" dirty="0"/>
                    </a:p>
                  </a:txBody>
                  <a:tcPr/>
                </a:tc>
                <a:tc>
                  <a:txBody>
                    <a:bodyPr/>
                    <a:lstStyle/>
                    <a:p>
                      <a:pPr algn="ctr"/>
                      <a:r>
                        <a:rPr lang="cs-CZ" sz="2000" dirty="0" smtClean="0"/>
                        <a:t>bílé</a:t>
                      </a:r>
                      <a:endParaRPr lang="en-US" sz="2000" dirty="0"/>
                    </a:p>
                  </a:txBody>
                  <a:tcPr/>
                </a:tc>
              </a:tr>
              <a:tr h="573089">
                <a:tc>
                  <a:txBody>
                    <a:bodyPr/>
                    <a:lstStyle/>
                    <a:p>
                      <a:r>
                        <a:rPr lang="cs-CZ" sz="2000" b="1" dirty="0" smtClean="0">
                          <a:solidFill>
                            <a:srgbClr val="FF0000"/>
                          </a:solidFill>
                        </a:rPr>
                        <a:t>Výsledný poměr </a:t>
                      </a:r>
                      <a:r>
                        <a:rPr lang="cs-CZ" sz="2000" b="1" dirty="0" err="1" smtClean="0">
                          <a:solidFill>
                            <a:srgbClr val="FF0000"/>
                          </a:solidFill>
                        </a:rPr>
                        <a:t>F2</a:t>
                      </a:r>
                      <a:r>
                        <a:rPr lang="cs-CZ" sz="2000" b="1" dirty="0" smtClean="0">
                          <a:solidFill>
                            <a:srgbClr val="FF0000"/>
                          </a:solidFill>
                        </a:rPr>
                        <a:t> s interakcí</a:t>
                      </a:r>
                      <a:endParaRPr lang="en-US" sz="2000" b="1" dirty="0">
                        <a:solidFill>
                          <a:srgbClr val="FF0000"/>
                        </a:solidFill>
                      </a:endParaRPr>
                    </a:p>
                  </a:txBody>
                  <a:tcPr/>
                </a:tc>
                <a:tc>
                  <a:txBody>
                    <a:bodyPr/>
                    <a:lstStyle/>
                    <a:p>
                      <a:pPr algn="ctr"/>
                      <a:r>
                        <a:rPr lang="cs-CZ" sz="2000" b="1" dirty="0" smtClean="0">
                          <a:solidFill>
                            <a:srgbClr val="7030A0"/>
                          </a:solidFill>
                        </a:rPr>
                        <a:t>9 fialových</a:t>
                      </a:r>
                      <a:endParaRPr lang="en-US" sz="2000" b="1" dirty="0">
                        <a:solidFill>
                          <a:srgbClr val="7030A0"/>
                        </a:solidFill>
                      </a:endParaRPr>
                    </a:p>
                  </a:txBody>
                  <a:tcPr/>
                </a:tc>
                <a:tc>
                  <a:txBody>
                    <a:bodyPr/>
                    <a:lstStyle/>
                    <a:p>
                      <a:pPr algn="ctr"/>
                      <a:r>
                        <a:rPr lang="cs-CZ" sz="2000" b="1" dirty="0" smtClean="0">
                          <a:solidFill>
                            <a:srgbClr val="FF6699"/>
                          </a:solidFill>
                        </a:rPr>
                        <a:t>3 růžové</a:t>
                      </a:r>
                      <a:endParaRPr lang="en-US" sz="2000" b="1" dirty="0">
                        <a:solidFill>
                          <a:srgbClr val="FF6699"/>
                        </a:solidFill>
                      </a:endParaRPr>
                    </a:p>
                  </a:txBody>
                  <a:tcPr/>
                </a:tc>
                <a:tc gridSpan="2">
                  <a:txBody>
                    <a:bodyPr/>
                    <a:lstStyle/>
                    <a:p>
                      <a:pPr algn="ctr"/>
                      <a:r>
                        <a:rPr lang="cs-CZ" sz="2000" b="1" dirty="0" smtClean="0">
                          <a:solidFill>
                            <a:schemeClr val="tx1"/>
                          </a:solidFill>
                        </a:rPr>
                        <a:t>4 bílé</a:t>
                      </a:r>
                      <a:endParaRPr lang="en-US" sz="2000" b="1" dirty="0">
                        <a:solidFill>
                          <a:schemeClr val="tx1"/>
                        </a:solidFill>
                      </a:endParaRPr>
                    </a:p>
                  </a:txBody>
                  <a:tcPr/>
                </a:tc>
                <a:tc hMerge="1">
                  <a:txBody>
                    <a:bodyPr/>
                    <a:lstStyle/>
                    <a:p>
                      <a:endParaRPr lang="en-US" dirty="0"/>
                    </a:p>
                  </a:txBody>
                  <a:tcPr/>
                </a:tc>
              </a:tr>
            </a:tbl>
          </a:graphicData>
        </a:graphic>
      </p:graphicFrame>
      <p:sp>
        <p:nvSpPr>
          <p:cNvPr id="5" name="TextovéPole 4"/>
          <p:cNvSpPr txBox="1"/>
          <p:nvPr/>
        </p:nvSpPr>
        <p:spPr>
          <a:xfrm>
            <a:off x="255386" y="5762841"/>
            <a:ext cx="3740255" cy="430887"/>
          </a:xfrm>
          <a:prstGeom prst="rect">
            <a:avLst/>
          </a:prstGeom>
          <a:noFill/>
        </p:spPr>
        <p:txBody>
          <a:bodyPr wrap="none" rtlCol="0">
            <a:spAutoFit/>
          </a:bodyPr>
          <a:lstStyle/>
          <a:p>
            <a:r>
              <a:rPr lang="cs-CZ" sz="2200" dirty="0" smtClean="0"/>
              <a:t>Gen </a:t>
            </a:r>
            <a:r>
              <a:rPr lang="cs-CZ" sz="2200" i="1" dirty="0" smtClean="0"/>
              <a:t>A</a:t>
            </a:r>
            <a:r>
              <a:rPr lang="cs-CZ" sz="2200" dirty="0" smtClean="0"/>
              <a:t> je </a:t>
            </a:r>
            <a:r>
              <a:rPr lang="cs-CZ" sz="2200" dirty="0" err="1" smtClean="0"/>
              <a:t>epistatický</a:t>
            </a:r>
            <a:r>
              <a:rPr lang="cs-CZ" sz="2200" dirty="0" smtClean="0"/>
              <a:t> ke genu </a:t>
            </a:r>
            <a:r>
              <a:rPr lang="cs-CZ" sz="2200" i="1" dirty="0" smtClean="0"/>
              <a:t>B</a:t>
            </a:r>
            <a:r>
              <a:rPr lang="cs-CZ" sz="2200" dirty="0" smtClean="0"/>
              <a:t>. </a:t>
            </a:r>
          </a:p>
        </p:txBody>
      </p:sp>
      <p:sp>
        <p:nvSpPr>
          <p:cNvPr id="20" name="TextovéPole 19"/>
          <p:cNvSpPr txBox="1"/>
          <p:nvPr/>
        </p:nvSpPr>
        <p:spPr>
          <a:xfrm>
            <a:off x="255386" y="2259037"/>
            <a:ext cx="6980244" cy="400110"/>
          </a:xfrm>
          <a:prstGeom prst="rect">
            <a:avLst/>
          </a:prstGeom>
          <a:noFill/>
        </p:spPr>
        <p:txBody>
          <a:bodyPr wrap="none" rtlCol="0">
            <a:spAutoFit/>
          </a:bodyPr>
          <a:lstStyle/>
          <a:p>
            <a:r>
              <a:rPr lang="cs-CZ" sz="2000" dirty="0" smtClean="0">
                <a:solidFill>
                  <a:srgbClr val="0070C0"/>
                </a:solidFill>
              </a:rPr>
              <a:t>F2: 9,1 fialových : 2,92 růžových : 4,3 bílých </a:t>
            </a:r>
            <a:r>
              <a:rPr lang="cs-CZ" sz="2000" dirty="0" smtClean="0">
                <a:solidFill>
                  <a:srgbClr val="0070C0"/>
                </a:solidFill>
                <a:sym typeface="Wingdings" panose="05000000000000000000" pitchFamily="2" charset="2"/>
              </a:rPr>
              <a:t></a:t>
            </a:r>
            <a:r>
              <a:rPr lang="en-US" sz="2000" dirty="0" smtClean="0">
                <a:solidFill>
                  <a:srgbClr val="0070C0"/>
                </a:solidFill>
                <a:sym typeface="Wingdings" panose="05000000000000000000" pitchFamily="2" charset="2"/>
              </a:rPr>
              <a:t> </a:t>
            </a:r>
            <a:r>
              <a:rPr lang="en-US" sz="2000" dirty="0" err="1" smtClean="0">
                <a:solidFill>
                  <a:srgbClr val="0070C0"/>
                </a:solidFill>
                <a:sym typeface="Wingdings" panose="05000000000000000000" pitchFamily="2" charset="2"/>
              </a:rPr>
              <a:t>rece</a:t>
            </a:r>
            <a:r>
              <a:rPr lang="cs-CZ" sz="2000" dirty="0" err="1" smtClean="0">
                <a:solidFill>
                  <a:srgbClr val="0070C0"/>
                </a:solidFill>
                <a:sym typeface="Wingdings" panose="05000000000000000000" pitchFamily="2" charset="2"/>
              </a:rPr>
              <a:t>sivní</a:t>
            </a:r>
            <a:r>
              <a:rPr lang="cs-CZ" sz="2000" dirty="0" smtClean="0">
                <a:solidFill>
                  <a:srgbClr val="0070C0"/>
                </a:solidFill>
                <a:sym typeface="Wingdings" panose="05000000000000000000" pitchFamily="2" charset="2"/>
              </a:rPr>
              <a:t> </a:t>
            </a:r>
            <a:r>
              <a:rPr lang="cs-CZ" sz="2000" dirty="0" err="1" smtClean="0">
                <a:solidFill>
                  <a:srgbClr val="0070C0"/>
                </a:solidFill>
                <a:sym typeface="Wingdings" panose="05000000000000000000" pitchFamily="2" charset="2"/>
              </a:rPr>
              <a:t>epistáze</a:t>
            </a:r>
            <a:r>
              <a:rPr lang="cs-CZ" sz="2000" dirty="0" smtClean="0">
                <a:solidFill>
                  <a:srgbClr val="0070C0"/>
                </a:solidFill>
                <a:sym typeface="Wingdings" panose="05000000000000000000" pitchFamily="2" charset="2"/>
              </a:rPr>
              <a:t>? </a:t>
            </a:r>
            <a:endParaRPr lang="cs-CZ" sz="2000" dirty="0" smtClean="0">
              <a:solidFill>
                <a:srgbClr val="0070C0"/>
              </a:solidFill>
            </a:endParaRPr>
          </a:p>
        </p:txBody>
      </p:sp>
      <p:sp>
        <p:nvSpPr>
          <p:cNvPr id="21" name="TextovéPole 20"/>
          <p:cNvSpPr txBox="1"/>
          <p:nvPr/>
        </p:nvSpPr>
        <p:spPr>
          <a:xfrm>
            <a:off x="255386" y="1828150"/>
            <a:ext cx="2642070" cy="430887"/>
          </a:xfrm>
          <a:prstGeom prst="rect">
            <a:avLst/>
          </a:prstGeom>
          <a:noFill/>
        </p:spPr>
        <p:txBody>
          <a:bodyPr wrap="none" rtlCol="0">
            <a:spAutoFit/>
          </a:bodyPr>
          <a:lstStyle/>
          <a:p>
            <a:r>
              <a:rPr lang="cs-CZ" sz="2200" dirty="0">
                <a:solidFill>
                  <a:srgbClr val="0070C0"/>
                </a:solidFill>
              </a:rPr>
              <a:t>H</a:t>
            </a:r>
            <a:r>
              <a:rPr lang="cs-CZ" sz="2200" baseline="-25000" dirty="0">
                <a:solidFill>
                  <a:srgbClr val="0070C0"/>
                </a:solidFill>
              </a:rPr>
              <a:t>1</a:t>
            </a:r>
            <a:r>
              <a:rPr lang="cs-CZ" sz="2200" dirty="0">
                <a:solidFill>
                  <a:srgbClr val="0070C0"/>
                </a:solidFill>
              </a:rPr>
              <a:t>: </a:t>
            </a:r>
            <a:r>
              <a:rPr lang="cs-CZ" sz="2200" dirty="0" smtClean="0">
                <a:solidFill>
                  <a:srgbClr val="0070C0"/>
                </a:solidFill>
              </a:rPr>
              <a:t>2 geny v interakci.</a:t>
            </a:r>
          </a:p>
        </p:txBody>
      </p:sp>
    </p:spTree>
    <p:extLst>
      <p:ext uri="{BB962C8B-B14F-4D97-AF65-F5344CB8AC3E}">
        <p14:creationId xmlns:p14="http://schemas.microsoft.com/office/powerpoint/2010/main" val="3710022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3984" y="643128"/>
            <a:ext cx="5289296" cy="2059305"/>
          </a:xfrm>
          <a:prstGeom prst="rect">
            <a:avLst/>
          </a:prstGeom>
        </p:spPr>
      </p:pic>
      <p:pic>
        <p:nvPicPr>
          <p:cNvPr id="4" name="Picture 4" descr="Image result for salvia flower colo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90135" y="2815126"/>
            <a:ext cx="896674" cy="10924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Color Spires® 'Violet Riot' - Perennial Salvia - Salvia nemoros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38200" y="2774557"/>
            <a:ext cx="1173619" cy="11736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8" descr="Image result for salvia flower color whit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63693" y="5128554"/>
            <a:ext cx="1326148" cy="1153749"/>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0824" y="4286616"/>
            <a:ext cx="5274056" cy="2247279"/>
          </a:xfrm>
          <a:prstGeom prst="rect">
            <a:avLst/>
          </a:prstGeom>
        </p:spPr>
      </p:pic>
      <p:sp>
        <p:nvSpPr>
          <p:cNvPr id="9" name="TextovéPole 8"/>
          <p:cNvSpPr txBox="1"/>
          <p:nvPr/>
        </p:nvSpPr>
        <p:spPr>
          <a:xfrm>
            <a:off x="3360448" y="3145921"/>
            <a:ext cx="729687" cy="430887"/>
          </a:xfrm>
          <a:prstGeom prst="rect">
            <a:avLst/>
          </a:prstGeom>
          <a:noFill/>
        </p:spPr>
        <p:txBody>
          <a:bodyPr wrap="none" rtlCol="0">
            <a:spAutoFit/>
          </a:bodyPr>
          <a:lstStyle/>
          <a:p>
            <a:r>
              <a:rPr lang="cs-CZ" sz="2200" i="1" dirty="0" smtClean="0"/>
              <a:t>A-</a:t>
            </a:r>
            <a:r>
              <a:rPr lang="cs-CZ" sz="2200" i="1" dirty="0" err="1" smtClean="0"/>
              <a:t>bb</a:t>
            </a:r>
            <a:endParaRPr lang="cs-CZ" sz="2200" i="1" dirty="0" smtClean="0"/>
          </a:p>
        </p:txBody>
      </p:sp>
      <p:sp>
        <p:nvSpPr>
          <p:cNvPr id="10" name="TextovéPole 9"/>
          <p:cNvSpPr txBox="1"/>
          <p:nvPr/>
        </p:nvSpPr>
        <p:spPr>
          <a:xfrm>
            <a:off x="7452826" y="3145921"/>
            <a:ext cx="675185" cy="430887"/>
          </a:xfrm>
          <a:prstGeom prst="rect">
            <a:avLst/>
          </a:prstGeom>
          <a:noFill/>
        </p:spPr>
        <p:txBody>
          <a:bodyPr wrap="none" rtlCol="0">
            <a:spAutoFit/>
          </a:bodyPr>
          <a:lstStyle/>
          <a:p>
            <a:r>
              <a:rPr lang="cs-CZ" sz="2200" i="1" dirty="0" smtClean="0"/>
              <a:t>A-B-</a:t>
            </a:r>
          </a:p>
        </p:txBody>
      </p:sp>
      <p:sp>
        <p:nvSpPr>
          <p:cNvPr id="11" name="TextovéPole 10"/>
          <p:cNvSpPr txBox="1"/>
          <p:nvPr/>
        </p:nvSpPr>
        <p:spPr>
          <a:xfrm>
            <a:off x="7661923" y="4697667"/>
            <a:ext cx="729687" cy="430887"/>
          </a:xfrm>
          <a:prstGeom prst="rect">
            <a:avLst/>
          </a:prstGeom>
          <a:noFill/>
        </p:spPr>
        <p:txBody>
          <a:bodyPr wrap="none" rtlCol="0">
            <a:spAutoFit/>
          </a:bodyPr>
          <a:lstStyle/>
          <a:p>
            <a:r>
              <a:rPr lang="cs-CZ" sz="2200" i="1" dirty="0" err="1" smtClean="0"/>
              <a:t>aa</a:t>
            </a:r>
            <a:r>
              <a:rPr lang="cs-CZ" sz="2200" i="1" dirty="0" smtClean="0"/>
              <a:t> --</a:t>
            </a:r>
          </a:p>
        </p:txBody>
      </p:sp>
    </p:spTree>
    <p:extLst>
      <p:ext uri="{BB962C8B-B14F-4D97-AF65-F5344CB8AC3E}">
        <p14:creationId xmlns:p14="http://schemas.microsoft.com/office/powerpoint/2010/main" val="957271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439838" y="324087"/>
            <a:ext cx="8368496" cy="1815882"/>
          </a:xfrm>
          <a:prstGeom prst="rect">
            <a:avLst/>
          </a:prstGeom>
          <a:noFill/>
        </p:spPr>
        <p:txBody>
          <a:bodyPr wrap="square" rtlCol="0">
            <a:spAutoFit/>
          </a:bodyPr>
          <a:lstStyle/>
          <a:p>
            <a:r>
              <a:rPr lang="cs-CZ" sz="2400" b="1" dirty="0" smtClean="0">
                <a:solidFill>
                  <a:srgbClr val="009900"/>
                </a:solidFill>
              </a:rPr>
              <a:t>Otázka: </a:t>
            </a:r>
            <a:r>
              <a:rPr lang="cs-CZ" sz="2200" dirty="0" smtClean="0"/>
              <a:t>Zkřížili jste dva kultivary bíle kvetoucích rostlin. Jejich potomstvo kvetlo červeně. Když jste zkřížili červené jedince z </a:t>
            </a:r>
            <a:r>
              <a:rPr lang="cs-CZ" sz="2200" dirty="0" err="1" smtClean="0"/>
              <a:t>F1</a:t>
            </a:r>
            <a:r>
              <a:rPr lang="cs-CZ" sz="2200" dirty="0" smtClean="0"/>
              <a:t>, v </a:t>
            </a:r>
            <a:r>
              <a:rPr lang="cs-CZ" sz="2200" dirty="0" err="1" smtClean="0"/>
              <a:t>F2</a:t>
            </a:r>
            <a:r>
              <a:rPr lang="cs-CZ" sz="2200" dirty="0" smtClean="0"/>
              <a:t> bylo 177 červených rostlin a 142 bílých. </a:t>
            </a:r>
            <a:r>
              <a:rPr lang="cs-CZ" sz="2200" dirty="0"/>
              <a:t> </a:t>
            </a:r>
            <a:r>
              <a:rPr lang="cs-CZ" sz="2200" dirty="0" smtClean="0"/>
              <a:t>Vysvětlete způsob dědičnosti barvy květu u této rostliny a pokuste se navrhnout biochemickou dráhu syntézy červeného pigmentu. </a:t>
            </a:r>
            <a:endParaRPr lang="en-US" sz="2200" dirty="0" smtClean="0"/>
          </a:p>
        </p:txBody>
      </p:sp>
      <p:sp>
        <p:nvSpPr>
          <p:cNvPr id="3" name="TextovéPole 2"/>
          <p:cNvSpPr txBox="1"/>
          <p:nvPr/>
        </p:nvSpPr>
        <p:spPr>
          <a:xfrm>
            <a:off x="544010" y="2581150"/>
            <a:ext cx="3674660" cy="1446550"/>
          </a:xfrm>
          <a:prstGeom prst="rect">
            <a:avLst/>
          </a:prstGeom>
          <a:noFill/>
        </p:spPr>
        <p:txBody>
          <a:bodyPr wrap="none" rtlCol="0">
            <a:spAutoFit/>
          </a:bodyPr>
          <a:lstStyle/>
          <a:p>
            <a:r>
              <a:rPr lang="cs-CZ" sz="2200" b="1" dirty="0" smtClean="0">
                <a:solidFill>
                  <a:srgbClr val="0070C0"/>
                </a:solidFill>
              </a:rPr>
              <a:t>Jak na to: </a:t>
            </a:r>
          </a:p>
          <a:p>
            <a:r>
              <a:rPr lang="cs-CZ" sz="2200" dirty="0" smtClean="0"/>
              <a:t>P: bílé X bílé</a:t>
            </a:r>
          </a:p>
          <a:p>
            <a:r>
              <a:rPr lang="cs-CZ" sz="2200" dirty="0" err="1" smtClean="0"/>
              <a:t>F1</a:t>
            </a:r>
            <a:r>
              <a:rPr lang="cs-CZ" sz="2200" dirty="0" smtClean="0"/>
              <a:t>: všechny červené</a:t>
            </a:r>
          </a:p>
          <a:p>
            <a:r>
              <a:rPr lang="cs-CZ" sz="2200" dirty="0" err="1" smtClean="0"/>
              <a:t>F2</a:t>
            </a:r>
            <a:r>
              <a:rPr lang="cs-CZ" sz="2200" dirty="0" smtClean="0"/>
              <a:t>: 177 červených, 142 bílých. </a:t>
            </a:r>
            <a:endParaRPr lang="en-US" sz="2200" dirty="0" smtClean="0"/>
          </a:p>
        </p:txBody>
      </p:sp>
      <p:sp>
        <p:nvSpPr>
          <p:cNvPr id="4" name="TextovéPole 3"/>
          <p:cNvSpPr txBox="1"/>
          <p:nvPr/>
        </p:nvSpPr>
        <p:spPr>
          <a:xfrm>
            <a:off x="613456" y="4379705"/>
            <a:ext cx="2623475" cy="430887"/>
          </a:xfrm>
          <a:prstGeom prst="rect">
            <a:avLst/>
          </a:prstGeom>
          <a:noFill/>
        </p:spPr>
        <p:txBody>
          <a:bodyPr wrap="none" rtlCol="0">
            <a:spAutoFit/>
          </a:bodyPr>
          <a:lstStyle/>
          <a:p>
            <a:r>
              <a:rPr lang="cs-CZ" sz="2200" b="1" dirty="0" err="1" smtClean="0">
                <a:solidFill>
                  <a:srgbClr val="FF0000"/>
                </a:solidFill>
              </a:rPr>
              <a:t>H</a:t>
            </a:r>
            <a:r>
              <a:rPr lang="cs-CZ" sz="2200" b="1" baseline="-25000" dirty="0" err="1" smtClean="0">
                <a:solidFill>
                  <a:srgbClr val="FF0000"/>
                </a:solidFill>
              </a:rPr>
              <a:t>0</a:t>
            </a:r>
            <a:r>
              <a:rPr lang="cs-CZ" sz="2200" b="1" dirty="0" smtClean="0">
                <a:solidFill>
                  <a:srgbClr val="FF0000"/>
                </a:solidFill>
              </a:rPr>
              <a:t>: 2 geny v interakci</a:t>
            </a:r>
            <a:endParaRPr lang="en-US" sz="2200" b="1" dirty="0" smtClean="0">
              <a:solidFill>
                <a:srgbClr val="FF0000"/>
              </a:solidFill>
            </a:endParaRPr>
          </a:p>
        </p:txBody>
      </p:sp>
    </p:spTree>
    <p:extLst>
      <p:ext uri="{BB962C8B-B14F-4D97-AF65-F5344CB8AC3E}">
        <p14:creationId xmlns:p14="http://schemas.microsoft.com/office/powerpoint/2010/main" val="3975663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28318" y="71437"/>
            <a:ext cx="7886700" cy="1325563"/>
          </a:xfrm>
        </p:spPr>
        <p:txBody>
          <a:bodyPr>
            <a:normAutofit/>
          </a:bodyPr>
          <a:lstStyle/>
          <a:p>
            <a:pPr algn="ctr"/>
            <a:r>
              <a:rPr lang="cs-CZ" sz="4000" dirty="0">
                <a:solidFill>
                  <a:srgbClr val="C00000"/>
                </a:solidFill>
              </a:rPr>
              <a:t>Genové </a:t>
            </a:r>
            <a:r>
              <a:rPr lang="cs-CZ" sz="4000" dirty="0" smtClean="0">
                <a:solidFill>
                  <a:srgbClr val="C00000"/>
                </a:solidFill>
              </a:rPr>
              <a:t>interakce</a:t>
            </a:r>
            <a:endParaRPr lang="cs-CZ" sz="4000" dirty="0">
              <a:solidFill>
                <a:srgbClr val="C00000"/>
              </a:solidFill>
            </a:endParaRPr>
          </a:p>
        </p:txBody>
      </p:sp>
      <p:graphicFrame>
        <p:nvGraphicFramePr>
          <p:cNvPr id="4" name="Tabulka 3"/>
          <p:cNvGraphicFramePr>
            <a:graphicFrameLocks noGrp="1"/>
          </p:cNvGraphicFramePr>
          <p:nvPr>
            <p:extLst>
              <p:ext uri="{D42A27DB-BD31-4B8C-83A1-F6EECF244321}">
                <p14:modId xmlns:p14="http://schemas.microsoft.com/office/powerpoint/2010/main" val="4040651909"/>
              </p:ext>
            </p:extLst>
          </p:nvPr>
        </p:nvGraphicFramePr>
        <p:xfrm>
          <a:off x="528318" y="1397000"/>
          <a:ext cx="8199122" cy="5257800"/>
        </p:xfrm>
        <a:graphic>
          <a:graphicData uri="http://schemas.openxmlformats.org/drawingml/2006/table">
            <a:tbl>
              <a:tblPr firstRow="1" bandRow="1">
                <a:tableStyleId>{5940675A-B579-460E-94D1-54222C63F5DA}</a:tableStyleId>
              </a:tblPr>
              <a:tblGrid>
                <a:gridCol w="2438402"/>
                <a:gridCol w="1107440"/>
                <a:gridCol w="1087120"/>
                <a:gridCol w="1066800"/>
                <a:gridCol w="1036320"/>
                <a:gridCol w="1463040"/>
              </a:tblGrid>
              <a:tr h="370840">
                <a:tc>
                  <a:txBody>
                    <a:bodyPr/>
                    <a:lstStyle/>
                    <a:p>
                      <a:endParaRPr lang="cs-CZ" dirty="0"/>
                    </a:p>
                  </a:txBody>
                  <a:tcPr/>
                </a:tc>
                <a:tc gridSpan="4">
                  <a:txBody>
                    <a:bodyPr/>
                    <a:lstStyle/>
                    <a:p>
                      <a:pPr algn="ctr"/>
                      <a:r>
                        <a:rPr lang="cs-CZ" dirty="0" smtClean="0"/>
                        <a:t>Fenotypový štěpný</a:t>
                      </a:r>
                      <a:r>
                        <a:rPr lang="cs-CZ" baseline="0" dirty="0" smtClean="0"/>
                        <a:t> poměr F2</a:t>
                      </a:r>
                      <a:endParaRPr lang="cs-CZ" dirty="0"/>
                    </a:p>
                  </a:txBody>
                  <a:tcPr/>
                </a:tc>
                <a:tc hMerge="1">
                  <a:txBody>
                    <a:bodyPr/>
                    <a:lstStyle/>
                    <a:p>
                      <a:endParaRPr lang="cs-CZ" dirty="0"/>
                    </a:p>
                  </a:txBody>
                  <a:tcPr/>
                </a:tc>
                <a:tc hMerge="1">
                  <a:txBody>
                    <a:bodyPr/>
                    <a:lstStyle/>
                    <a:p>
                      <a:endParaRPr lang="cs-CZ" dirty="0"/>
                    </a:p>
                  </a:txBody>
                  <a:tcPr/>
                </a:tc>
                <a:tc hMerge="1">
                  <a:txBody>
                    <a:bodyPr/>
                    <a:lstStyle/>
                    <a:p>
                      <a:endParaRPr lang="cs-CZ" dirty="0"/>
                    </a:p>
                  </a:txBody>
                  <a:tcPr/>
                </a:tc>
                <a:tc>
                  <a:txBody>
                    <a:bodyPr/>
                    <a:lstStyle/>
                    <a:p>
                      <a:endParaRPr lang="cs-CZ" dirty="0"/>
                    </a:p>
                  </a:txBody>
                  <a:tcPr/>
                </a:tc>
              </a:tr>
              <a:tr h="370840">
                <a:tc>
                  <a:txBody>
                    <a:bodyPr/>
                    <a:lstStyle/>
                    <a:p>
                      <a:r>
                        <a:rPr lang="cs-CZ" dirty="0" smtClean="0"/>
                        <a:t>Fenotypové třídy v F2</a:t>
                      </a:r>
                      <a:endParaRPr lang="cs-CZ" dirty="0"/>
                    </a:p>
                  </a:txBody>
                  <a:tcPr>
                    <a:solidFill>
                      <a:schemeClr val="accent4">
                        <a:lumMod val="20000"/>
                        <a:lumOff val="80000"/>
                      </a:schemeClr>
                    </a:solidFill>
                  </a:tcPr>
                </a:tc>
                <a:tc>
                  <a:txBody>
                    <a:bodyPr/>
                    <a:lstStyle/>
                    <a:p>
                      <a:pPr algn="ctr"/>
                      <a:r>
                        <a:rPr lang="cs-CZ" dirty="0" smtClean="0"/>
                        <a:t>AB</a:t>
                      </a:r>
                      <a:endParaRPr lang="cs-CZ" dirty="0"/>
                    </a:p>
                  </a:txBody>
                  <a:tcPr>
                    <a:solidFill>
                      <a:schemeClr val="accent4">
                        <a:lumMod val="20000"/>
                        <a:lumOff val="80000"/>
                      </a:schemeClr>
                    </a:solidFill>
                  </a:tcPr>
                </a:tc>
                <a:tc>
                  <a:txBody>
                    <a:bodyPr/>
                    <a:lstStyle/>
                    <a:p>
                      <a:pPr algn="ctr"/>
                      <a:r>
                        <a:rPr lang="cs-CZ" dirty="0" smtClean="0"/>
                        <a:t>Ab</a:t>
                      </a:r>
                      <a:endParaRPr lang="cs-CZ" dirty="0"/>
                    </a:p>
                  </a:txBody>
                  <a:tcPr>
                    <a:solidFill>
                      <a:schemeClr val="accent4">
                        <a:lumMod val="20000"/>
                        <a:lumOff val="80000"/>
                      </a:schemeClr>
                    </a:solidFill>
                  </a:tcPr>
                </a:tc>
                <a:tc>
                  <a:txBody>
                    <a:bodyPr/>
                    <a:lstStyle/>
                    <a:p>
                      <a:pPr algn="ctr"/>
                      <a:r>
                        <a:rPr lang="cs-CZ" dirty="0" err="1" smtClean="0"/>
                        <a:t>aB</a:t>
                      </a:r>
                      <a:endParaRPr lang="cs-CZ" dirty="0"/>
                    </a:p>
                  </a:txBody>
                  <a:tcPr>
                    <a:solidFill>
                      <a:schemeClr val="accent4">
                        <a:lumMod val="20000"/>
                        <a:lumOff val="80000"/>
                      </a:schemeClr>
                    </a:solidFill>
                  </a:tcPr>
                </a:tc>
                <a:tc>
                  <a:txBody>
                    <a:bodyPr/>
                    <a:lstStyle/>
                    <a:p>
                      <a:pPr algn="ctr"/>
                      <a:r>
                        <a:rPr lang="cs-CZ" dirty="0" smtClean="0"/>
                        <a:t>ab</a:t>
                      </a:r>
                      <a:endParaRPr lang="cs-CZ" dirty="0"/>
                    </a:p>
                  </a:txBody>
                  <a:tcPr>
                    <a:solidFill>
                      <a:schemeClr val="accent4">
                        <a:lumMod val="20000"/>
                        <a:lumOff val="80000"/>
                      </a:schemeClr>
                    </a:solidFill>
                  </a:tcPr>
                </a:tc>
                <a:tc>
                  <a:txBody>
                    <a:bodyPr/>
                    <a:lstStyle/>
                    <a:p>
                      <a:pPr algn="ctr"/>
                      <a:r>
                        <a:rPr lang="cs-CZ" dirty="0" smtClean="0"/>
                        <a:t>Výsledný</a:t>
                      </a:r>
                      <a:r>
                        <a:rPr lang="cs-CZ" baseline="0" dirty="0" smtClean="0"/>
                        <a:t> poměr</a:t>
                      </a:r>
                      <a:endParaRPr lang="cs-CZ" dirty="0"/>
                    </a:p>
                  </a:txBody>
                  <a:tcPr>
                    <a:solidFill>
                      <a:schemeClr val="accent4">
                        <a:lumMod val="20000"/>
                        <a:lumOff val="80000"/>
                      </a:schemeClr>
                    </a:solidFill>
                  </a:tcPr>
                </a:tc>
              </a:tr>
              <a:tr h="370840">
                <a:tc>
                  <a:txBody>
                    <a:bodyPr/>
                    <a:lstStyle/>
                    <a:p>
                      <a:r>
                        <a:rPr lang="cs-CZ" dirty="0" smtClean="0"/>
                        <a:t>Bez interakce</a:t>
                      </a:r>
                      <a:endParaRPr lang="cs-CZ" dirty="0"/>
                    </a:p>
                  </a:txBody>
                  <a:tcPr>
                    <a:solidFill>
                      <a:schemeClr val="accent4">
                        <a:lumMod val="20000"/>
                        <a:lumOff val="80000"/>
                      </a:schemeClr>
                    </a:solidFill>
                  </a:tcPr>
                </a:tc>
                <a:tc>
                  <a:txBody>
                    <a:bodyPr/>
                    <a:lstStyle/>
                    <a:p>
                      <a:pPr algn="ctr"/>
                      <a:r>
                        <a:rPr lang="cs-CZ" dirty="0" smtClean="0"/>
                        <a:t>9</a:t>
                      </a:r>
                      <a:endParaRPr lang="cs-CZ" dirty="0"/>
                    </a:p>
                  </a:txBody>
                  <a:tcPr/>
                </a:tc>
                <a:tc>
                  <a:txBody>
                    <a:bodyPr/>
                    <a:lstStyle/>
                    <a:p>
                      <a:pPr algn="ctr"/>
                      <a:r>
                        <a:rPr lang="cs-CZ" dirty="0" smtClean="0"/>
                        <a:t>3 </a:t>
                      </a:r>
                      <a:endParaRPr lang="cs-CZ" dirty="0"/>
                    </a:p>
                  </a:txBody>
                  <a:tcPr/>
                </a:tc>
                <a:tc>
                  <a:txBody>
                    <a:bodyPr/>
                    <a:lstStyle/>
                    <a:p>
                      <a:pPr algn="ctr"/>
                      <a:r>
                        <a:rPr lang="cs-CZ" dirty="0" smtClean="0"/>
                        <a:t>3</a:t>
                      </a:r>
                      <a:endParaRPr lang="cs-CZ" dirty="0"/>
                    </a:p>
                  </a:txBody>
                  <a:tcPr/>
                </a:tc>
                <a:tc>
                  <a:txBody>
                    <a:bodyPr/>
                    <a:lstStyle/>
                    <a:p>
                      <a:pPr algn="ctr"/>
                      <a:r>
                        <a:rPr lang="cs-CZ" dirty="0" smtClean="0"/>
                        <a:t>1</a:t>
                      </a:r>
                      <a:endParaRPr lang="cs-CZ" dirty="0"/>
                    </a:p>
                  </a:txBody>
                  <a:tcPr/>
                </a:tc>
                <a:tc>
                  <a:txBody>
                    <a:bodyPr/>
                    <a:lstStyle/>
                    <a:p>
                      <a:pPr algn="ctr"/>
                      <a:r>
                        <a:rPr lang="cs-CZ" dirty="0" smtClean="0"/>
                        <a:t>9:3:3:1</a:t>
                      </a:r>
                      <a:endParaRPr lang="cs-CZ" dirty="0"/>
                    </a:p>
                  </a:txBody>
                  <a:tcPr/>
                </a:tc>
              </a:tr>
              <a:tr h="370840">
                <a:tc>
                  <a:txBody>
                    <a:bodyPr/>
                    <a:lstStyle/>
                    <a:p>
                      <a:r>
                        <a:rPr lang="cs-CZ" dirty="0" smtClean="0"/>
                        <a:t>Reciproká interakce</a:t>
                      </a:r>
                      <a:endParaRPr lang="cs-CZ" dirty="0"/>
                    </a:p>
                  </a:txBody>
                  <a:tcPr>
                    <a:solidFill>
                      <a:schemeClr val="accent4">
                        <a:lumMod val="20000"/>
                        <a:lumOff val="80000"/>
                      </a:schemeClr>
                    </a:solidFill>
                  </a:tcPr>
                </a:tc>
                <a:tc>
                  <a:txBody>
                    <a:bodyPr/>
                    <a:lstStyle/>
                    <a:p>
                      <a:pPr algn="ctr"/>
                      <a:r>
                        <a:rPr lang="cs-CZ" dirty="0" smtClean="0"/>
                        <a:t>9</a:t>
                      </a:r>
                      <a:endParaRPr lang="cs-CZ" dirty="0"/>
                    </a:p>
                  </a:txBody>
                  <a:tcPr/>
                </a:tc>
                <a:tc>
                  <a:txBody>
                    <a:bodyPr/>
                    <a:lstStyle/>
                    <a:p>
                      <a:pPr algn="ctr"/>
                      <a:r>
                        <a:rPr lang="cs-CZ" dirty="0" smtClean="0"/>
                        <a:t>3 </a:t>
                      </a:r>
                      <a:endParaRPr lang="cs-CZ" dirty="0"/>
                    </a:p>
                  </a:txBody>
                  <a:tcPr/>
                </a:tc>
                <a:tc>
                  <a:txBody>
                    <a:bodyPr/>
                    <a:lstStyle/>
                    <a:p>
                      <a:pPr algn="ctr"/>
                      <a:r>
                        <a:rPr lang="cs-CZ" dirty="0" smtClean="0"/>
                        <a:t>3</a:t>
                      </a:r>
                      <a:endParaRPr lang="cs-CZ" dirty="0"/>
                    </a:p>
                  </a:txBody>
                  <a:tcPr/>
                </a:tc>
                <a:tc>
                  <a:txBody>
                    <a:bodyPr/>
                    <a:lstStyle/>
                    <a:p>
                      <a:pPr algn="ctr"/>
                      <a:r>
                        <a:rPr lang="cs-CZ" dirty="0" smtClean="0"/>
                        <a:t>1</a:t>
                      </a:r>
                      <a:endParaRPr lang="cs-CZ"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smtClean="0"/>
                        <a:t>9:3:3:1</a:t>
                      </a:r>
                    </a:p>
                  </a:txBody>
                  <a:tcPr/>
                </a:tc>
              </a:tr>
              <a:tr h="370840">
                <a:tc>
                  <a:txBody>
                    <a:bodyPr/>
                    <a:lstStyle/>
                    <a:p>
                      <a:r>
                        <a:rPr lang="cs-CZ" dirty="0" smtClean="0"/>
                        <a:t>Dominantní </a:t>
                      </a:r>
                      <a:r>
                        <a:rPr lang="cs-CZ" dirty="0" err="1" smtClean="0"/>
                        <a:t>epistáze</a:t>
                      </a:r>
                      <a:endParaRPr lang="cs-CZ" dirty="0"/>
                    </a:p>
                  </a:txBody>
                  <a:tcPr>
                    <a:solidFill>
                      <a:schemeClr val="accent4">
                        <a:lumMod val="20000"/>
                        <a:lumOff val="80000"/>
                      </a:schemeClr>
                    </a:solidFill>
                  </a:tcPr>
                </a:tc>
                <a:tc>
                  <a:txBody>
                    <a:bodyPr/>
                    <a:lstStyle/>
                    <a:p>
                      <a:pPr algn="ctr"/>
                      <a:r>
                        <a:rPr lang="cs-CZ" dirty="0" smtClean="0"/>
                        <a:t>9</a:t>
                      </a:r>
                      <a:endParaRPr lang="cs-CZ" dirty="0"/>
                    </a:p>
                  </a:txBody>
                  <a:tcPr>
                    <a:solidFill>
                      <a:srgbClr val="FFC000"/>
                    </a:solidFill>
                  </a:tcPr>
                </a:tc>
                <a:tc>
                  <a:txBody>
                    <a:bodyPr/>
                    <a:lstStyle/>
                    <a:p>
                      <a:pPr algn="ctr"/>
                      <a:r>
                        <a:rPr lang="cs-CZ" dirty="0" smtClean="0"/>
                        <a:t>3 </a:t>
                      </a:r>
                      <a:endParaRPr lang="cs-CZ" dirty="0"/>
                    </a:p>
                  </a:txBody>
                  <a:tcPr>
                    <a:solidFill>
                      <a:srgbClr val="FFC000"/>
                    </a:solidFill>
                  </a:tcPr>
                </a:tc>
                <a:tc>
                  <a:txBody>
                    <a:bodyPr/>
                    <a:lstStyle/>
                    <a:p>
                      <a:pPr algn="ctr"/>
                      <a:r>
                        <a:rPr lang="cs-CZ" dirty="0" smtClean="0"/>
                        <a:t>3</a:t>
                      </a:r>
                      <a:endParaRPr lang="cs-CZ" dirty="0"/>
                    </a:p>
                  </a:txBody>
                  <a:tcPr/>
                </a:tc>
                <a:tc>
                  <a:txBody>
                    <a:bodyPr/>
                    <a:lstStyle/>
                    <a:p>
                      <a:pPr algn="ctr"/>
                      <a:r>
                        <a:rPr lang="cs-CZ" dirty="0" smtClean="0"/>
                        <a:t>1</a:t>
                      </a:r>
                      <a:endParaRPr lang="cs-CZ" dirty="0"/>
                    </a:p>
                  </a:txBody>
                  <a:tcPr/>
                </a:tc>
                <a:tc>
                  <a:txBody>
                    <a:bodyPr/>
                    <a:lstStyle/>
                    <a:p>
                      <a:pPr algn="ctr"/>
                      <a:r>
                        <a:rPr lang="cs-CZ" dirty="0" smtClean="0"/>
                        <a:t>12:3:1</a:t>
                      </a:r>
                      <a:endParaRPr lang="cs-CZ" dirty="0"/>
                    </a:p>
                  </a:txBody>
                  <a:tcPr/>
                </a:tc>
              </a:tr>
              <a:tr h="370840">
                <a:tc>
                  <a:txBody>
                    <a:bodyPr/>
                    <a:lstStyle/>
                    <a:p>
                      <a:r>
                        <a:rPr lang="cs-CZ" dirty="0" smtClean="0"/>
                        <a:t>Inhibice</a:t>
                      </a:r>
                      <a:endParaRPr lang="cs-CZ" dirty="0"/>
                    </a:p>
                  </a:txBody>
                  <a:tcPr>
                    <a:solidFill>
                      <a:schemeClr val="accent4">
                        <a:lumMod val="20000"/>
                        <a:lumOff val="80000"/>
                      </a:schemeClr>
                    </a:solidFill>
                  </a:tcPr>
                </a:tc>
                <a:tc>
                  <a:txBody>
                    <a:bodyPr/>
                    <a:lstStyle/>
                    <a:p>
                      <a:pPr algn="ctr"/>
                      <a:r>
                        <a:rPr lang="cs-CZ" dirty="0" smtClean="0"/>
                        <a:t>9</a:t>
                      </a:r>
                      <a:endParaRPr lang="cs-CZ" dirty="0"/>
                    </a:p>
                  </a:txBody>
                  <a:tcPr>
                    <a:solidFill>
                      <a:srgbClr val="FFC000"/>
                    </a:solidFill>
                  </a:tcPr>
                </a:tc>
                <a:tc>
                  <a:txBody>
                    <a:bodyPr/>
                    <a:lstStyle/>
                    <a:p>
                      <a:pPr algn="ctr"/>
                      <a:r>
                        <a:rPr lang="cs-CZ" dirty="0" smtClean="0"/>
                        <a:t>3 </a:t>
                      </a:r>
                      <a:endParaRPr lang="cs-CZ" dirty="0"/>
                    </a:p>
                  </a:txBody>
                  <a:tcPr>
                    <a:solidFill>
                      <a:srgbClr val="FFC000"/>
                    </a:solidFill>
                  </a:tcPr>
                </a:tc>
                <a:tc>
                  <a:txBody>
                    <a:bodyPr/>
                    <a:lstStyle/>
                    <a:p>
                      <a:pPr algn="ctr"/>
                      <a:r>
                        <a:rPr lang="cs-CZ" dirty="0" smtClean="0"/>
                        <a:t>3</a:t>
                      </a:r>
                      <a:endParaRPr lang="cs-CZ" dirty="0"/>
                    </a:p>
                  </a:txBody>
                  <a:tcPr/>
                </a:tc>
                <a:tc>
                  <a:txBody>
                    <a:bodyPr/>
                    <a:lstStyle/>
                    <a:p>
                      <a:pPr algn="ctr"/>
                      <a:r>
                        <a:rPr lang="cs-CZ" dirty="0" smtClean="0"/>
                        <a:t>1</a:t>
                      </a:r>
                      <a:endParaRPr lang="cs-CZ" dirty="0"/>
                    </a:p>
                  </a:txBody>
                  <a:tcPr>
                    <a:solidFill>
                      <a:srgbClr val="FFC000"/>
                    </a:solidFill>
                  </a:tcPr>
                </a:tc>
                <a:tc>
                  <a:txBody>
                    <a:bodyPr/>
                    <a:lstStyle/>
                    <a:p>
                      <a:pPr algn="ctr"/>
                      <a:r>
                        <a:rPr lang="cs-CZ" dirty="0" smtClean="0"/>
                        <a:t>13:3</a:t>
                      </a:r>
                      <a:endParaRPr lang="cs-CZ" dirty="0"/>
                    </a:p>
                  </a:txBody>
                  <a:tcPr/>
                </a:tc>
              </a:tr>
              <a:tr h="370840">
                <a:tc>
                  <a:txBody>
                    <a:bodyPr/>
                    <a:lstStyle/>
                    <a:p>
                      <a:r>
                        <a:rPr lang="cs-CZ" dirty="0" smtClean="0"/>
                        <a:t>Recesivní </a:t>
                      </a:r>
                      <a:r>
                        <a:rPr lang="cs-CZ" dirty="0" err="1" smtClean="0"/>
                        <a:t>epistáze</a:t>
                      </a:r>
                      <a:endParaRPr lang="cs-CZ" dirty="0"/>
                    </a:p>
                  </a:txBody>
                  <a:tcPr>
                    <a:solidFill>
                      <a:schemeClr val="accent4">
                        <a:lumMod val="20000"/>
                        <a:lumOff val="80000"/>
                      </a:schemeClr>
                    </a:solidFill>
                  </a:tcPr>
                </a:tc>
                <a:tc>
                  <a:txBody>
                    <a:bodyPr/>
                    <a:lstStyle/>
                    <a:p>
                      <a:pPr algn="ctr"/>
                      <a:r>
                        <a:rPr lang="cs-CZ" smtClean="0"/>
                        <a:t>9</a:t>
                      </a:r>
                      <a:endParaRPr lang="cs-CZ" dirty="0"/>
                    </a:p>
                  </a:txBody>
                  <a:tcPr/>
                </a:tc>
                <a:tc>
                  <a:txBody>
                    <a:bodyPr/>
                    <a:lstStyle/>
                    <a:p>
                      <a:pPr algn="ctr"/>
                      <a:r>
                        <a:rPr lang="cs-CZ" dirty="0" smtClean="0"/>
                        <a:t>3 </a:t>
                      </a:r>
                      <a:endParaRPr lang="cs-CZ" dirty="0"/>
                    </a:p>
                  </a:txBody>
                  <a:tcPr/>
                </a:tc>
                <a:tc>
                  <a:txBody>
                    <a:bodyPr/>
                    <a:lstStyle/>
                    <a:p>
                      <a:pPr algn="ctr"/>
                      <a:r>
                        <a:rPr lang="cs-CZ" dirty="0" smtClean="0"/>
                        <a:t>3</a:t>
                      </a:r>
                      <a:endParaRPr lang="cs-CZ" dirty="0"/>
                    </a:p>
                  </a:txBody>
                  <a:tcPr>
                    <a:solidFill>
                      <a:srgbClr val="FFC000"/>
                    </a:solidFill>
                  </a:tcPr>
                </a:tc>
                <a:tc>
                  <a:txBody>
                    <a:bodyPr/>
                    <a:lstStyle/>
                    <a:p>
                      <a:pPr algn="ctr"/>
                      <a:r>
                        <a:rPr lang="cs-CZ" dirty="0" smtClean="0"/>
                        <a:t>1</a:t>
                      </a:r>
                      <a:endParaRPr lang="cs-CZ" dirty="0"/>
                    </a:p>
                  </a:txBody>
                  <a:tcPr>
                    <a:solidFill>
                      <a:srgbClr val="FFC000"/>
                    </a:solidFill>
                  </a:tcPr>
                </a:tc>
                <a:tc>
                  <a:txBody>
                    <a:bodyPr/>
                    <a:lstStyle/>
                    <a:p>
                      <a:pPr algn="ctr"/>
                      <a:r>
                        <a:rPr lang="cs-CZ" dirty="0" smtClean="0"/>
                        <a:t>9:3:4</a:t>
                      </a:r>
                      <a:endParaRPr lang="cs-CZ" dirty="0"/>
                    </a:p>
                  </a:txBody>
                  <a:tcPr/>
                </a:tc>
              </a:tr>
              <a:tr h="370840">
                <a:tc>
                  <a:txBody>
                    <a:bodyPr/>
                    <a:lstStyle/>
                    <a:p>
                      <a:r>
                        <a:rPr lang="cs-CZ" dirty="0" smtClean="0"/>
                        <a:t>Komplementarita</a:t>
                      </a:r>
                      <a:endParaRPr lang="cs-CZ" dirty="0"/>
                    </a:p>
                  </a:txBody>
                  <a:tcPr>
                    <a:solidFill>
                      <a:schemeClr val="accent4">
                        <a:lumMod val="20000"/>
                        <a:lumOff val="80000"/>
                      </a:schemeClr>
                    </a:solidFill>
                  </a:tcPr>
                </a:tc>
                <a:tc>
                  <a:txBody>
                    <a:bodyPr/>
                    <a:lstStyle/>
                    <a:p>
                      <a:pPr algn="ctr"/>
                      <a:r>
                        <a:rPr lang="cs-CZ" smtClean="0"/>
                        <a:t>9</a:t>
                      </a:r>
                      <a:endParaRPr lang="cs-CZ" dirty="0"/>
                    </a:p>
                  </a:txBody>
                  <a:tcPr/>
                </a:tc>
                <a:tc>
                  <a:txBody>
                    <a:bodyPr/>
                    <a:lstStyle/>
                    <a:p>
                      <a:pPr algn="ctr"/>
                      <a:r>
                        <a:rPr lang="cs-CZ" dirty="0" smtClean="0"/>
                        <a:t>3 </a:t>
                      </a:r>
                      <a:endParaRPr lang="cs-CZ" dirty="0"/>
                    </a:p>
                  </a:txBody>
                  <a:tcPr>
                    <a:solidFill>
                      <a:srgbClr val="FFC000"/>
                    </a:solidFill>
                  </a:tcPr>
                </a:tc>
                <a:tc>
                  <a:txBody>
                    <a:bodyPr/>
                    <a:lstStyle/>
                    <a:p>
                      <a:pPr algn="ctr"/>
                      <a:r>
                        <a:rPr lang="cs-CZ" dirty="0" smtClean="0"/>
                        <a:t>3</a:t>
                      </a:r>
                      <a:endParaRPr lang="cs-CZ" dirty="0"/>
                    </a:p>
                  </a:txBody>
                  <a:tcPr>
                    <a:solidFill>
                      <a:srgbClr val="FFC000"/>
                    </a:solidFill>
                  </a:tcPr>
                </a:tc>
                <a:tc>
                  <a:txBody>
                    <a:bodyPr/>
                    <a:lstStyle/>
                    <a:p>
                      <a:pPr algn="ctr"/>
                      <a:r>
                        <a:rPr lang="cs-CZ" dirty="0" smtClean="0"/>
                        <a:t>1</a:t>
                      </a:r>
                      <a:endParaRPr lang="cs-CZ" dirty="0"/>
                    </a:p>
                  </a:txBody>
                  <a:tcPr>
                    <a:solidFill>
                      <a:srgbClr val="FFC000"/>
                    </a:solidFill>
                  </a:tcPr>
                </a:tc>
                <a:tc>
                  <a:txBody>
                    <a:bodyPr/>
                    <a:lstStyle/>
                    <a:p>
                      <a:pPr algn="ctr"/>
                      <a:r>
                        <a:rPr lang="cs-CZ" dirty="0" smtClean="0"/>
                        <a:t>9:7</a:t>
                      </a:r>
                      <a:endParaRPr lang="cs-CZ" dirty="0"/>
                    </a:p>
                  </a:txBody>
                  <a:tcPr/>
                </a:tc>
              </a:tr>
              <a:tr h="370840">
                <a:tc>
                  <a:txBody>
                    <a:bodyPr/>
                    <a:lstStyle/>
                    <a:p>
                      <a:r>
                        <a:rPr lang="cs-CZ" dirty="0" smtClean="0"/>
                        <a:t>Kompenzace</a:t>
                      </a:r>
                      <a:endParaRPr lang="cs-CZ" dirty="0"/>
                    </a:p>
                  </a:txBody>
                  <a:tcPr>
                    <a:solidFill>
                      <a:schemeClr val="accent4">
                        <a:lumMod val="20000"/>
                        <a:lumOff val="80000"/>
                      </a:schemeClr>
                    </a:solidFill>
                  </a:tcPr>
                </a:tc>
                <a:tc>
                  <a:txBody>
                    <a:bodyPr/>
                    <a:lstStyle/>
                    <a:p>
                      <a:pPr algn="ctr"/>
                      <a:r>
                        <a:rPr lang="cs-CZ" dirty="0" smtClean="0"/>
                        <a:t>9</a:t>
                      </a:r>
                      <a:endParaRPr lang="cs-CZ" dirty="0"/>
                    </a:p>
                  </a:txBody>
                  <a:tcPr>
                    <a:solidFill>
                      <a:srgbClr val="FFC000"/>
                    </a:solidFill>
                  </a:tcPr>
                </a:tc>
                <a:tc>
                  <a:txBody>
                    <a:bodyPr/>
                    <a:lstStyle/>
                    <a:p>
                      <a:pPr algn="ctr"/>
                      <a:r>
                        <a:rPr lang="cs-CZ" dirty="0" smtClean="0"/>
                        <a:t>3 </a:t>
                      </a:r>
                      <a:endParaRPr lang="cs-CZ" dirty="0"/>
                    </a:p>
                  </a:txBody>
                  <a:tcPr/>
                </a:tc>
                <a:tc>
                  <a:txBody>
                    <a:bodyPr/>
                    <a:lstStyle/>
                    <a:p>
                      <a:pPr algn="ctr"/>
                      <a:r>
                        <a:rPr lang="cs-CZ" dirty="0" smtClean="0"/>
                        <a:t>3</a:t>
                      </a:r>
                      <a:endParaRPr lang="cs-CZ" dirty="0"/>
                    </a:p>
                  </a:txBody>
                  <a:tcPr/>
                </a:tc>
                <a:tc>
                  <a:txBody>
                    <a:bodyPr/>
                    <a:lstStyle/>
                    <a:p>
                      <a:pPr algn="ctr"/>
                      <a:r>
                        <a:rPr lang="cs-CZ" dirty="0" smtClean="0"/>
                        <a:t>1</a:t>
                      </a:r>
                      <a:endParaRPr lang="cs-CZ" dirty="0"/>
                    </a:p>
                  </a:txBody>
                  <a:tcPr>
                    <a:solidFill>
                      <a:srgbClr val="FFC000"/>
                    </a:solidFill>
                  </a:tcPr>
                </a:tc>
                <a:tc>
                  <a:txBody>
                    <a:bodyPr/>
                    <a:lstStyle/>
                    <a:p>
                      <a:pPr algn="ctr"/>
                      <a:r>
                        <a:rPr lang="cs-CZ" dirty="0" smtClean="0"/>
                        <a:t>10:3:3</a:t>
                      </a:r>
                      <a:endParaRPr lang="cs-CZ" dirty="0"/>
                    </a:p>
                  </a:txBody>
                  <a:tcPr/>
                </a:tc>
              </a:tr>
              <a:tr h="370840">
                <a:tc>
                  <a:txBody>
                    <a:bodyPr/>
                    <a:lstStyle/>
                    <a:p>
                      <a:r>
                        <a:rPr lang="cs-CZ" dirty="0" smtClean="0"/>
                        <a:t>Duplicita nekumulativní</a:t>
                      </a:r>
                      <a:endParaRPr lang="cs-CZ" dirty="0"/>
                    </a:p>
                  </a:txBody>
                  <a:tcPr>
                    <a:solidFill>
                      <a:schemeClr val="accent4">
                        <a:lumMod val="20000"/>
                        <a:lumOff val="80000"/>
                      </a:schemeClr>
                    </a:solidFill>
                  </a:tcPr>
                </a:tc>
                <a:tc>
                  <a:txBody>
                    <a:bodyPr/>
                    <a:lstStyle/>
                    <a:p>
                      <a:pPr algn="ctr"/>
                      <a:r>
                        <a:rPr lang="cs-CZ" dirty="0" smtClean="0"/>
                        <a:t>9</a:t>
                      </a:r>
                      <a:endParaRPr lang="cs-CZ" dirty="0"/>
                    </a:p>
                  </a:txBody>
                  <a:tcPr>
                    <a:solidFill>
                      <a:srgbClr val="FFC000"/>
                    </a:solidFill>
                  </a:tcPr>
                </a:tc>
                <a:tc>
                  <a:txBody>
                    <a:bodyPr/>
                    <a:lstStyle/>
                    <a:p>
                      <a:pPr algn="ctr"/>
                      <a:r>
                        <a:rPr lang="cs-CZ" dirty="0" smtClean="0"/>
                        <a:t>3 </a:t>
                      </a:r>
                      <a:endParaRPr lang="cs-CZ" dirty="0"/>
                    </a:p>
                  </a:txBody>
                  <a:tcPr>
                    <a:solidFill>
                      <a:srgbClr val="FFC000"/>
                    </a:solidFill>
                  </a:tcPr>
                </a:tc>
                <a:tc>
                  <a:txBody>
                    <a:bodyPr/>
                    <a:lstStyle/>
                    <a:p>
                      <a:pPr algn="ctr"/>
                      <a:r>
                        <a:rPr lang="cs-CZ" dirty="0" smtClean="0"/>
                        <a:t>3</a:t>
                      </a:r>
                      <a:endParaRPr lang="cs-CZ" dirty="0"/>
                    </a:p>
                  </a:txBody>
                  <a:tcPr>
                    <a:solidFill>
                      <a:srgbClr val="FFC000"/>
                    </a:solidFill>
                  </a:tcPr>
                </a:tc>
                <a:tc>
                  <a:txBody>
                    <a:bodyPr/>
                    <a:lstStyle/>
                    <a:p>
                      <a:pPr algn="ctr"/>
                      <a:r>
                        <a:rPr lang="cs-CZ" dirty="0" smtClean="0"/>
                        <a:t>1</a:t>
                      </a:r>
                      <a:endParaRPr lang="cs-CZ" dirty="0"/>
                    </a:p>
                  </a:txBody>
                  <a:tcPr/>
                </a:tc>
                <a:tc>
                  <a:txBody>
                    <a:bodyPr/>
                    <a:lstStyle/>
                    <a:p>
                      <a:pPr algn="ctr"/>
                      <a:r>
                        <a:rPr lang="cs-CZ" dirty="0" smtClean="0"/>
                        <a:t>15:1</a:t>
                      </a:r>
                      <a:endParaRPr lang="cs-CZ" dirty="0"/>
                    </a:p>
                  </a:txBody>
                  <a:tcPr/>
                </a:tc>
              </a:tr>
              <a:tr h="370840">
                <a:tc>
                  <a:txBody>
                    <a:bodyPr/>
                    <a:lstStyle/>
                    <a:p>
                      <a:r>
                        <a:rPr lang="cs-CZ" dirty="0" smtClean="0"/>
                        <a:t>Duplicita kumulativní</a:t>
                      </a:r>
                      <a:r>
                        <a:rPr lang="cs-CZ" baseline="0" dirty="0" smtClean="0"/>
                        <a:t> s dominancí</a:t>
                      </a:r>
                      <a:endParaRPr lang="cs-CZ" dirty="0"/>
                    </a:p>
                  </a:txBody>
                  <a:tcPr>
                    <a:solidFill>
                      <a:schemeClr val="accent4">
                        <a:lumMod val="20000"/>
                        <a:lumOff val="80000"/>
                      </a:schemeClr>
                    </a:solidFill>
                  </a:tcPr>
                </a:tc>
                <a:tc>
                  <a:txBody>
                    <a:bodyPr/>
                    <a:lstStyle/>
                    <a:p>
                      <a:pPr algn="ctr"/>
                      <a:r>
                        <a:rPr lang="cs-CZ" dirty="0" smtClean="0"/>
                        <a:t>9</a:t>
                      </a:r>
                      <a:endParaRPr lang="cs-CZ" dirty="0"/>
                    </a:p>
                  </a:txBody>
                  <a:tcPr/>
                </a:tc>
                <a:tc>
                  <a:txBody>
                    <a:bodyPr/>
                    <a:lstStyle/>
                    <a:p>
                      <a:pPr algn="ctr"/>
                      <a:r>
                        <a:rPr lang="cs-CZ" dirty="0" smtClean="0"/>
                        <a:t>3 </a:t>
                      </a:r>
                      <a:endParaRPr lang="cs-CZ" dirty="0"/>
                    </a:p>
                  </a:txBody>
                  <a:tcPr>
                    <a:solidFill>
                      <a:srgbClr val="FFC000"/>
                    </a:solidFill>
                  </a:tcPr>
                </a:tc>
                <a:tc>
                  <a:txBody>
                    <a:bodyPr/>
                    <a:lstStyle/>
                    <a:p>
                      <a:pPr algn="ctr"/>
                      <a:r>
                        <a:rPr lang="cs-CZ" dirty="0" smtClean="0"/>
                        <a:t>3</a:t>
                      </a:r>
                      <a:endParaRPr lang="cs-CZ" dirty="0"/>
                    </a:p>
                  </a:txBody>
                  <a:tcPr>
                    <a:solidFill>
                      <a:srgbClr val="FFC000"/>
                    </a:solidFill>
                  </a:tcPr>
                </a:tc>
                <a:tc>
                  <a:txBody>
                    <a:bodyPr/>
                    <a:lstStyle/>
                    <a:p>
                      <a:pPr algn="ctr"/>
                      <a:r>
                        <a:rPr lang="cs-CZ" dirty="0" smtClean="0"/>
                        <a:t>1</a:t>
                      </a:r>
                      <a:endParaRPr lang="cs-CZ" dirty="0"/>
                    </a:p>
                  </a:txBody>
                  <a:tcPr/>
                </a:tc>
                <a:tc>
                  <a:txBody>
                    <a:bodyPr/>
                    <a:lstStyle/>
                    <a:p>
                      <a:pPr algn="ctr"/>
                      <a:r>
                        <a:rPr lang="cs-CZ" dirty="0" smtClean="0"/>
                        <a:t>9:6:1</a:t>
                      </a:r>
                      <a:endParaRPr lang="cs-CZ" dirty="0"/>
                    </a:p>
                  </a:txBody>
                  <a:tcPr/>
                </a:tc>
              </a:tr>
              <a:tr h="370840">
                <a:tc>
                  <a:txBody>
                    <a:bodyPr/>
                    <a:lstStyle/>
                    <a:p>
                      <a:r>
                        <a:rPr lang="cs-CZ" dirty="0" smtClean="0"/>
                        <a:t>Duplicita kumulativní bez dominance</a:t>
                      </a:r>
                      <a:endParaRPr lang="cs-CZ" dirty="0"/>
                    </a:p>
                  </a:txBody>
                  <a:tcPr>
                    <a:solidFill>
                      <a:schemeClr val="accent4">
                        <a:lumMod val="20000"/>
                        <a:lumOff val="80000"/>
                      </a:schemeClr>
                    </a:solidFill>
                  </a:tcPr>
                </a:tc>
                <a:tc gridSpan="4">
                  <a:txBody>
                    <a:bodyPr/>
                    <a:lstStyle/>
                    <a:p>
                      <a:pPr algn="ctr"/>
                      <a:r>
                        <a:rPr lang="cs-CZ" dirty="0" smtClean="0"/>
                        <a:t>Odpovídá genotypovému štěpnému poměru</a:t>
                      </a:r>
                      <a:endParaRPr lang="cs-CZ" dirty="0"/>
                    </a:p>
                  </a:txBody>
                  <a:tcPr/>
                </a:tc>
                <a:tc hMerge="1">
                  <a:txBody>
                    <a:bodyPr/>
                    <a:lstStyle/>
                    <a:p>
                      <a:endParaRPr lang="cs-CZ" dirty="0"/>
                    </a:p>
                  </a:txBody>
                  <a:tcPr/>
                </a:tc>
                <a:tc hMerge="1">
                  <a:txBody>
                    <a:bodyPr/>
                    <a:lstStyle/>
                    <a:p>
                      <a:endParaRPr lang="cs-CZ" dirty="0"/>
                    </a:p>
                  </a:txBody>
                  <a:tcPr/>
                </a:tc>
                <a:tc hMerge="1">
                  <a:txBody>
                    <a:bodyPr/>
                    <a:lstStyle/>
                    <a:p>
                      <a:endParaRPr lang="cs-CZ" dirty="0"/>
                    </a:p>
                  </a:txBody>
                  <a:tcPr/>
                </a:tc>
                <a:tc>
                  <a:txBody>
                    <a:bodyPr/>
                    <a:lstStyle/>
                    <a:p>
                      <a:pPr algn="ctr"/>
                      <a:r>
                        <a:rPr lang="cs-CZ" dirty="0" smtClean="0"/>
                        <a:t>1:4:6:4:1</a:t>
                      </a:r>
                      <a:endParaRPr lang="cs-CZ" dirty="0"/>
                    </a:p>
                  </a:txBody>
                  <a:tcPr/>
                </a:tc>
              </a:tr>
            </a:tbl>
          </a:graphicData>
        </a:graphic>
      </p:graphicFrame>
    </p:spTree>
    <p:extLst>
      <p:ext uri="{BB962C8B-B14F-4D97-AF65-F5344CB8AC3E}">
        <p14:creationId xmlns:p14="http://schemas.microsoft.com/office/powerpoint/2010/main" val="397708810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439838" y="324087"/>
            <a:ext cx="8368496" cy="1815882"/>
          </a:xfrm>
          <a:prstGeom prst="rect">
            <a:avLst/>
          </a:prstGeom>
          <a:noFill/>
        </p:spPr>
        <p:txBody>
          <a:bodyPr wrap="square" rtlCol="0">
            <a:spAutoFit/>
          </a:bodyPr>
          <a:lstStyle/>
          <a:p>
            <a:r>
              <a:rPr lang="cs-CZ" sz="2400" b="1" dirty="0" smtClean="0">
                <a:solidFill>
                  <a:srgbClr val="009900"/>
                </a:solidFill>
              </a:rPr>
              <a:t>Otázka: </a:t>
            </a:r>
            <a:r>
              <a:rPr lang="cs-CZ" sz="2200" dirty="0" smtClean="0"/>
              <a:t>Zkřížili jste dva kultivary bíle kvetoucích rostlin. Jejich potomstvo kvetlo červeně. Když jste zkřížili červené jedince z </a:t>
            </a:r>
            <a:r>
              <a:rPr lang="cs-CZ" sz="2200" dirty="0" err="1" smtClean="0"/>
              <a:t>F1</a:t>
            </a:r>
            <a:r>
              <a:rPr lang="cs-CZ" sz="2200" dirty="0" smtClean="0"/>
              <a:t>, v </a:t>
            </a:r>
            <a:r>
              <a:rPr lang="cs-CZ" sz="2200" dirty="0" err="1" smtClean="0"/>
              <a:t>F2</a:t>
            </a:r>
            <a:r>
              <a:rPr lang="cs-CZ" sz="2200" dirty="0" smtClean="0"/>
              <a:t> bylo 177 červených rostlin a 142 bílých. </a:t>
            </a:r>
            <a:r>
              <a:rPr lang="cs-CZ" sz="2200" dirty="0"/>
              <a:t> </a:t>
            </a:r>
            <a:r>
              <a:rPr lang="cs-CZ" sz="2200" dirty="0" smtClean="0"/>
              <a:t>Vysvětlete způsob dědičnosti barvy květu u této rostliny a pokuste se navrhnout biochemickou dráhu syntézy červeného pigmentu. </a:t>
            </a:r>
            <a:endParaRPr lang="en-US" sz="2200" dirty="0" smtClean="0"/>
          </a:p>
        </p:txBody>
      </p:sp>
      <p:sp>
        <p:nvSpPr>
          <p:cNvPr id="3" name="TextovéPole 2"/>
          <p:cNvSpPr txBox="1"/>
          <p:nvPr/>
        </p:nvSpPr>
        <p:spPr>
          <a:xfrm>
            <a:off x="544010" y="2581150"/>
            <a:ext cx="3674660" cy="1446550"/>
          </a:xfrm>
          <a:prstGeom prst="rect">
            <a:avLst/>
          </a:prstGeom>
          <a:noFill/>
        </p:spPr>
        <p:txBody>
          <a:bodyPr wrap="none" rtlCol="0">
            <a:spAutoFit/>
          </a:bodyPr>
          <a:lstStyle/>
          <a:p>
            <a:r>
              <a:rPr lang="cs-CZ" sz="2200" b="1" dirty="0" smtClean="0">
                <a:solidFill>
                  <a:srgbClr val="0070C0"/>
                </a:solidFill>
              </a:rPr>
              <a:t>Jak na to: </a:t>
            </a:r>
          </a:p>
          <a:p>
            <a:r>
              <a:rPr lang="cs-CZ" sz="2200" dirty="0" smtClean="0"/>
              <a:t>P: bílé X bílé</a:t>
            </a:r>
          </a:p>
          <a:p>
            <a:r>
              <a:rPr lang="cs-CZ" sz="2200" dirty="0" err="1" smtClean="0"/>
              <a:t>F1</a:t>
            </a:r>
            <a:r>
              <a:rPr lang="cs-CZ" sz="2200" dirty="0" smtClean="0"/>
              <a:t>: všechny červené</a:t>
            </a:r>
          </a:p>
          <a:p>
            <a:r>
              <a:rPr lang="cs-CZ" sz="2200" dirty="0" err="1" smtClean="0"/>
              <a:t>F2</a:t>
            </a:r>
            <a:r>
              <a:rPr lang="cs-CZ" sz="2200" dirty="0" smtClean="0"/>
              <a:t>: 177 červených, 142 bílých. </a:t>
            </a:r>
            <a:endParaRPr lang="en-US" sz="2200" dirty="0" smtClean="0"/>
          </a:p>
        </p:txBody>
      </p:sp>
      <p:sp>
        <p:nvSpPr>
          <p:cNvPr id="4" name="TextovéPole 3"/>
          <p:cNvSpPr txBox="1"/>
          <p:nvPr/>
        </p:nvSpPr>
        <p:spPr>
          <a:xfrm>
            <a:off x="613456" y="4379705"/>
            <a:ext cx="2623475" cy="430887"/>
          </a:xfrm>
          <a:prstGeom prst="rect">
            <a:avLst/>
          </a:prstGeom>
          <a:noFill/>
        </p:spPr>
        <p:txBody>
          <a:bodyPr wrap="none" rtlCol="0">
            <a:spAutoFit/>
          </a:bodyPr>
          <a:lstStyle/>
          <a:p>
            <a:r>
              <a:rPr lang="cs-CZ" sz="2200" b="1" dirty="0" err="1" smtClean="0">
                <a:solidFill>
                  <a:srgbClr val="FF0000"/>
                </a:solidFill>
              </a:rPr>
              <a:t>H</a:t>
            </a:r>
            <a:r>
              <a:rPr lang="cs-CZ" sz="2200" b="1" baseline="-25000" dirty="0" err="1" smtClean="0">
                <a:solidFill>
                  <a:srgbClr val="FF0000"/>
                </a:solidFill>
              </a:rPr>
              <a:t>0</a:t>
            </a:r>
            <a:r>
              <a:rPr lang="cs-CZ" sz="2200" b="1" dirty="0" smtClean="0">
                <a:solidFill>
                  <a:srgbClr val="FF0000"/>
                </a:solidFill>
              </a:rPr>
              <a:t>: 2 geny v interakci</a:t>
            </a:r>
            <a:endParaRPr lang="en-US" sz="2200" b="1" dirty="0" smtClean="0">
              <a:solidFill>
                <a:srgbClr val="FF0000"/>
              </a:solidFill>
            </a:endParaRPr>
          </a:p>
        </p:txBody>
      </p:sp>
      <p:sp>
        <p:nvSpPr>
          <p:cNvPr id="5" name="TextovéPole 4"/>
          <p:cNvSpPr txBox="1"/>
          <p:nvPr/>
        </p:nvSpPr>
        <p:spPr>
          <a:xfrm>
            <a:off x="567157" y="5149962"/>
            <a:ext cx="6135590" cy="1446550"/>
          </a:xfrm>
          <a:prstGeom prst="rect">
            <a:avLst/>
          </a:prstGeom>
          <a:noFill/>
        </p:spPr>
        <p:txBody>
          <a:bodyPr wrap="none" rtlCol="0">
            <a:spAutoFit/>
          </a:bodyPr>
          <a:lstStyle/>
          <a:p>
            <a:r>
              <a:rPr lang="cs-CZ" sz="2200" dirty="0" smtClean="0"/>
              <a:t>177 + 142 = 319/16 = 20</a:t>
            </a:r>
          </a:p>
          <a:p>
            <a:r>
              <a:rPr lang="cs-CZ" sz="2200" dirty="0" smtClean="0"/>
              <a:t>177/20 = 8,9</a:t>
            </a:r>
          </a:p>
          <a:p>
            <a:r>
              <a:rPr lang="cs-CZ" sz="2200" dirty="0" smtClean="0"/>
              <a:t>142/20 = 7,1</a:t>
            </a:r>
          </a:p>
          <a:p>
            <a:r>
              <a:rPr lang="cs-CZ" sz="2200" dirty="0" smtClean="0"/>
              <a:t>Přibližně odpovídá  poměru 9:7 </a:t>
            </a:r>
            <a:r>
              <a:rPr lang="cs-CZ" sz="2200" dirty="0" smtClean="0">
                <a:sym typeface="Wingdings" panose="05000000000000000000" pitchFamily="2" charset="2"/>
              </a:rPr>
              <a:t></a:t>
            </a:r>
            <a:r>
              <a:rPr lang="en-US" sz="2200" dirty="0" smtClean="0">
                <a:sym typeface="Wingdings" panose="05000000000000000000" pitchFamily="2" charset="2"/>
              </a:rPr>
              <a:t> </a:t>
            </a:r>
            <a:r>
              <a:rPr lang="cs-CZ" sz="2200" dirty="0" smtClean="0">
                <a:sym typeface="Wingdings" panose="05000000000000000000" pitchFamily="2" charset="2"/>
              </a:rPr>
              <a:t>komplementarita</a:t>
            </a:r>
            <a:endParaRPr lang="en-US" sz="2200" dirty="0" smtClean="0"/>
          </a:p>
        </p:txBody>
      </p:sp>
      <p:sp>
        <p:nvSpPr>
          <p:cNvPr id="6" name="TextovéPole 5"/>
          <p:cNvSpPr txBox="1"/>
          <p:nvPr/>
        </p:nvSpPr>
        <p:spPr>
          <a:xfrm>
            <a:off x="5780721" y="2685323"/>
            <a:ext cx="2468946" cy="430887"/>
          </a:xfrm>
          <a:prstGeom prst="rect">
            <a:avLst/>
          </a:prstGeom>
          <a:noFill/>
        </p:spPr>
        <p:txBody>
          <a:bodyPr wrap="none" rtlCol="0">
            <a:spAutoFit/>
          </a:bodyPr>
          <a:lstStyle/>
          <a:p>
            <a:r>
              <a:rPr lang="cs-CZ" sz="2200" dirty="0" smtClean="0"/>
              <a:t>P:    </a:t>
            </a:r>
            <a:r>
              <a:rPr lang="cs-CZ" sz="2200" i="1" dirty="0" err="1" smtClean="0"/>
              <a:t>AA</a:t>
            </a:r>
            <a:r>
              <a:rPr lang="cs-CZ" sz="2200" i="1" dirty="0" smtClean="0"/>
              <a:t> </a:t>
            </a:r>
            <a:r>
              <a:rPr lang="cs-CZ" sz="2200" i="1" dirty="0" err="1" smtClean="0"/>
              <a:t>bb</a:t>
            </a:r>
            <a:r>
              <a:rPr lang="cs-CZ" sz="2200" i="1" dirty="0" smtClean="0"/>
              <a:t>  </a:t>
            </a:r>
            <a:r>
              <a:rPr lang="cs-CZ" sz="2200" dirty="0" smtClean="0"/>
              <a:t>X   </a:t>
            </a:r>
            <a:r>
              <a:rPr lang="cs-CZ" sz="2200" i="1" dirty="0" err="1" smtClean="0"/>
              <a:t>aa</a:t>
            </a:r>
            <a:r>
              <a:rPr lang="cs-CZ" sz="2200" i="1" dirty="0" smtClean="0"/>
              <a:t> </a:t>
            </a:r>
            <a:r>
              <a:rPr lang="cs-CZ" sz="2200" i="1" dirty="0" err="1" smtClean="0"/>
              <a:t>BB</a:t>
            </a:r>
            <a:endParaRPr lang="cs-CZ" sz="2200" i="1" dirty="0" smtClean="0"/>
          </a:p>
        </p:txBody>
      </p:sp>
      <p:sp>
        <p:nvSpPr>
          <p:cNvPr id="7" name="TextovéPole 6"/>
          <p:cNvSpPr txBox="1"/>
          <p:nvPr/>
        </p:nvSpPr>
        <p:spPr>
          <a:xfrm>
            <a:off x="6169693" y="3437393"/>
            <a:ext cx="1459054" cy="430887"/>
          </a:xfrm>
          <a:prstGeom prst="rect">
            <a:avLst/>
          </a:prstGeom>
          <a:noFill/>
        </p:spPr>
        <p:txBody>
          <a:bodyPr wrap="none" rtlCol="0">
            <a:spAutoFit/>
          </a:bodyPr>
          <a:lstStyle/>
          <a:p>
            <a:r>
              <a:rPr lang="cs-CZ" sz="2200" dirty="0" err="1" smtClean="0"/>
              <a:t>F1</a:t>
            </a:r>
            <a:r>
              <a:rPr lang="cs-CZ" sz="2200" dirty="0" smtClean="0"/>
              <a:t>:    </a:t>
            </a:r>
            <a:r>
              <a:rPr lang="cs-CZ" sz="2200" i="1" dirty="0" err="1" smtClean="0"/>
              <a:t>Aa</a:t>
            </a:r>
            <a:r>
              <a:rPr lang="cs-CZ" sz="2200" i="1" dirty="0" smtClean="0"/>
              <a:t> </a:t>
            </a:r>
            <a:r>
              <a:rPr lang="cs-CZ" sz="2200" i="1" dirty="0" err="1" smtClean="0"/>
              <a:t>Bb</a:t>
            </a:r>
            <a:endParaRPr lang="en-US" sz="2200" i="1" dirty="0" smtClean="0"/>
          </a:p>
        </p:txBody>
      </p:sp>
      <p:sp>
        <p:nvSpPr>
          <p:cNvPr id="8" name="TextovéPole 7"/>
          <p:cNvSpPr txBox="1"/>
          <p:nvPr/>
        </p:nvSpPr>
        <p:spPr>
          <a:xfrm>
            <a:off x="4624086" y="4284484"/>
            <a:ext cx="3625673" cy="430887"/>
          </a:xfrm>
          <a:prstGeom prst="rect">
            <a:avLst/>
          </a:prstGeom>
          <a:noFill/>
        </p:spPr>
        <p:txBody>
          <a:bodyPr wrap="none" rtlCol="0">
            <a:spAutoFit/>
          </a:bodyPr>
          <a:lstStyle/>
          <a:p>
            <a:r>
              <a:rPr lang="cs-CZ" sz="2200" dirty="0" smtClean="0"/>
              <a:t>Fenotypy </a:t>
            </a:r>
            <a:r>
              <a:rPr lang="cs-CZ" sz="2200" dirty="0" err="1" smtClean="0"/>
              <a:t>F2</a:t>
            </a:r>
            <a:r>
              <a:rPr lang="cs-CZ" sz="2200" dirty="0" smtClean="0"/>
              <a:t>:  AB   Ab   </a:t>
            </a:r>
            <a:r>
              <a:rPr lang="cs-CZ" sz="2200" dirty="0" err="1" smtClean="0"/>
              <a:t>aB</a:t>
            </a:r>
            <a:r>
              <a:rPr lang="cs-CZ" sz="2200" dirty="0" smtClean="0"/>
              <a:t>   ab </a:t>
            </a:r>
            <a:endParaRPr lang="en-US" sz="2200" dirty="0" smtClean="0"/>
          </a:p>
        </p:txBody>
      </p:sp>
      <p:sp>
        <p:nvSpPr>
          <p:cNvPr id="9" name="TextovéPole 8"/>
          <p:cNvSpPr txBox="1"/>
          <p:nvPr/>
        </p:nvSpPr>
        <p:spPr>
          <a:xfrm>
            <a:off x="3669677" y="4699321"/>
            <a:ext cx="4476738" cy="430887"/>
          </a:xfrm>
          <a:prstGeom prst="rect">
            <a:avLst/>
          </a:prstGeom>
          <a:noFill/>
        </p:spPr>
        <p:txBody>
          <a:bodyPr wrap="none" rtlCol="0">
            <a:spAutoFit/>
          </a:bodyPr>
          <a:lstStyle/>
          <a:p>
            <a:r>
              <a:rPr lang="cs-CZ" sz="2200" dirty="0" smtClean="0"/>
              <a:t>Poměr bez interakce:   9   :  3  :   3  :  1</a:t>
            </a:r>
            <a:endParaRPr lang="en-US" sz="2200" dirty="0" smtClean="0"/>
          </a:p>
        </p:txBody>
      </p:sp>
      <p:sp>
        <p:nvSpPr>
          <p:cNvPr id="10" name="Zaoblený obdélník 9"/>
          <p:cNvSpPr/>
          <p:nvPr/>
        </p:nvSpPr>
        <p:spPr>
          <a:xfrm>
            <a:off x="6702747" y="4715371"/>
            <a:ext cx="1443668" cy="41483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Obrázek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55001" y="1979875"/>
            <a:ext cx="763841" cy="754372"/>
          </a:xfrm>
          <a:prstGeom prst="rect">
            <a:avLst/>
          </a:prstGeom>
        </p:spPr>
      </p:pic>
      <p:pic>
        <p:nvPicPr>
          <p:cNvPr id="12" name="Obráze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92672" y="3380096"/>
            <a:ext cx="736092" cy="728472"/>
          </a:xfrm>
          <a:prstGeom prst="rect">
            <a:avLst/>
          </a:prstGeom>
        </p:spPr>
      </p:pic>
      <p:pic>
        <p:nvPicPr>
          <p:cNvPr id="14" name="Obrázek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8746" y="1979875"/>
            <a:ext cx="763841" cy="754372"/>
          </a:xfrm>
          <a:prstGeom prst="rect">
            <a:avLst/>
          </a:prstGeom>
        </p:spPr>
      </p:pic>
      <p:pic>
        <p:nvPicPr>
          <p:cNvPr id="15" name="Obrázek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28831" y="5265394"/>
            <a:ext cx="763841" cy="754372"/>
          </a:xfrm>
          <a:prstGeom prst="rect">
            <a:avLst/>
          </a:prstGeom>
        </p:spPr>
      </p:pic>
      <p:pic>
        <p:nvPicPr>
          <p:cNvPr id="16" name="Obrázek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5001" y="5280589"/>
            <a:ext cx="736092" cy="728472"/>
          </a:xfrm>
          <a:prstGeom prst="rect">
            <a:avLst/>
          </a:prstGeom>
        </p:spPr>
      </p:pic>
      <p:cxnSp>
        <p:nvCxnSpPr>
          <p:cNvPr id="17" name="Přímá spojnice 16"/>
          <p:cNvCxnSpPr>
            <a:endCxn id="15" idx="0"/>
          </p:cNvCxnSpPr>
          <p:nvPr/>
        </p:nvCxnSpPr>
        <p:spPr>
          <a:xfrm>
            <a:off x="7510751" y="5115013"/>
            <a:ext cx="1" cy="15038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8146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8288" y="1410626"/>
            <a:ext cx="6645387" cy="2817822"/>
          </a:xfrm>
          <a:prstGeom prst="rect">
            <a:avLst/>
          </a:prstGeom>
        </p:spPr>
      </p:pic>
      <p:sp>
        <p:nvSpPr>
          <p:cNvPr id="4" name="TextovéPole 3"/>
          <p:cNvSpPr txBox="1"/>
          <p:nvPr/>
        </p:nvSpPr>
        <p:spPr>
          <a:xfrm>
            <a:off x="1114176" y="497711"/>
            <a:ext cx="7113614" cy="800219"/>
          </a:xfrm>
          <a:prstGeom prst="rect">
            <a:avLst/>
          </a:prstGeom>
          <a:noFill/>
        </p:spPr>
        <p:txBody>
          <a:bodyPr wrap="none" rtlCol="0">
            <a:spAutoFit/>
          </a:bodyPr>
          <a:lstStyle/>
          <a:p>
            <a:r>
              <a:rPr lang="cs-CZ" sz="2400" dirty="0"/>
              <a:t>Možná biochemická dráha syntézy červeného pigmentu</a:t>
            </a:r>
            <a:endParaRPr lang="en-US" sz="2400" dirty="0"/>
          </a:p>
          <a:p>
            <a:endParaRPr lang="en-US" sz="2200" dirty="0" smtClean="0"/>
          </a:p>
        </p:txBody>
      </p:sp>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75994" y="4479691"/>
            <a:ext cx="736092" cy="728472"/>
          </a:xfrm>
          <a:prstGeom prst="rect">
            <a:avLst/>
          </a:prstGeom>
        </p:spPr>
      </p:pic>
      <p:pic>
        <p:nvPicPr>
          <p:cNvPr id="6" name="Obráze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9062" y="4453791"/>
            <a:ext cx="763841" cy="754372"/>
          </a:xfrm>
          <a:prstGeom prst="rect">
            <a:avLst/>
          </a:prstGeom>
        </p:spPr>
      </p:pic>
      <p:pic>
        <p:nvPicPr>
          <p:cNvPr id="7" name="Obráze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9917" y="4453791"/>
            <a:ext cx="763841" cy="754372"/>
          </a:xfrm>
          <a:prstGeom prst="rect">
            <a:avLst/>
          </a:prstGeom>
        </p:spPr>
      </p:pic>
      <p:sp>
        <p:nvSpPr>
          <p:cNvPr id="8" name="TextovéPole 7"/>
          <p:cNvSpPr txBox="1"/>
          <p:nvPr/>
        </p:nvSpPr>
        <p:spPr>
          <a:xfrm>
            <a:off x="7106447" y="5398278"/>
            <a:ext cx="787395" cy="461665"/>
          </a:xfrm>
          <a:prstGeom prst="rect">
            <a:avLst/>
          </a:prstGeom>
          <a:noFill/>
        </p:spPr>
        <p:txBody>
          <a:bodyPr wrap="none" rtlCol="0">
            <a:spAutoFit/>
          </a:bodyPr>
          <a:lstStyle/>
          <a:p>
            <a:r>
              <a:rPr lang="cs-CZ" sz="2400" i="1" dirty="0" smtClean="0"/>
              <a:t>A- B-</a:t>
            </a:r>
            <a:endParaRPr lang="en-US" sz="2400" i="1" dirty="0" smtClean="0"/>
          </a:p>
        </p:txBody>
      </p:sp>
      <p:sp>
        <p:nvSpPr>
          <p:cNvPr id="9" name="TextovéPole 8"/>
          <p:cNvSpPr txBox="1"/>
          <p:nvPr/>
        </p:nvSpPr>
        <p:spPr>
          <a:xfrm>
            <a:off x="1490407" y="5398278"/>
            <a:ext cx="888385" cy="830997"/>
          </a:xfrm>
          <a:prstGeom prst="rect">
            <a:avLst/>
          </a:prstGeom>
          <a:noFill/>
        </p:spPr>
        <p:txBody>
          <a:bodyPr wrap="none" rtlCol="0">
            <a:spAutoFit/>
          </a:bodyPr>
          <a:lstStyle/>
          <a:p>
            <a:r>
              <a:rPr lang="cs-CZ" sz="2400" i="1" dirty="0" err="1" smtClean="0"/>
              <a:t>aa</a:t>
            </a:r>
            <a:r>
              <a:rPr lang="cs-CZ" sz="2400" i="1" dirty="0" smtClean="0"/>
              <a:t> B-</a:t>
            </a:r>
          </a:p>
          <a:p>
            <a:r>
              <a:rPr lang="cs-CZ" sz="2400" i="1" dirty="0" err="1" smtClean="0"/>
              <a:t>aa</a:t>
            </a:r>
            <a:r>
              <a:rPr lang="cs-CZ" sz="2400" i="1" dirty="0"/>
              <a:t> </a:t>
            </a:r>
            <a:r>
              <a:rPr lang="cs-CZ" sz="2400" i="1" dirty="0" err="1" smtClean="0"/>
              <a:t>bb</a:t>
            </a:r>
            <a:endParaRPr lang="en-US" sz="2400" i="1" dirty="0" smtClean="0"/>
          </a:p>
        </p:txBody>
      </p:sp>
      <p:sp>
        <p:nvSpPr>
          <p:cNvPr id="10" name="TextovéPole 9"/>
          <p:cNvSpPr txBox="1"/>
          <p:nvPr/>
        </p:nvSpPr>
        <p:spPr>
          <a:xfrm>
            <a:off x="4265508" y="5404683"/>
            <a:ext cx="843501" cy="461665"/>
          </a:xfrm>
          <a:prstGeom prst="rect">
            <a:avLst/>
          </a:prstGeom>
          <a:noFill/>
        </p:spPr>
        <p:txBody>
          <a:bodyPr wrap="none" rtlCol="0">
            <a:spAutoFit/>
          </a:bodyPr>
          <a:lstStyle/>
          <a:p>
            <a:r>
              <a:rPr lang="cs-CZ" sz="2400" i="1" dirty="0" smtClean="0"/>
              <a:t>A- </a:t>
            </a:r>
            <a:r>
              <a:rPr lang="cs-CZ" sz="2400" i="1" dirty="0" err="1" smtClean="0"/>
              <a:t>bb</a:t>
            </a:r>
            <a:endParaRPr lang="en-US" sz="2400" i="1" dirty="0" smtClean="0"/>
          </a:p>
        </p:txBody>
      </p:sp>
    </p:spTree>
    <p:extLst>
      <p:ext uri="{BB962C8B-B14F-4D97-AF65-F5344CB8AC3E}">
        <p14:creationId xmlns:p14="http://schemas.microsoft.com/office/powerpoint/2010/main" val="44015810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564640" y="1259840"/>
            <a:ext cx="5994400" cy="1200329"/>
          </a:xfrm>
          <a:prstGeom prst="rect">
            <a:avLst/>
          </a:prstGeom>
          <a:noFill/>
        </p:spPr>
        <p:txBody>
          <a:bodyPr wrap="square" rtlCol="0">
            <a:spAutoFit/>
          </a:bodyPr>
          <a:lstStyle/>
          <a:p>
            <a:pPr algn="ctr"/>
            <a:r>
              <a:rPr lang="cs-CZ" sz="7200" dirty="0" smtClean="0"/>
              <a:t>Přestávka</a:t>
            </a:r>
            <a:endParaRPr lang="en-US" sz="7200" dirty="0" smtClean="0"/>
          </a:p>
        </p:txBody>
      </p:sp>
    </p:spTree>
    <p:extLst>
      <p:ext uri="{BB962C8B-B14F-4D97-AF65-F5344CB8AC3E}">
        <p14:creationId xmlns:p14="http://schemas.microsoft.com/office/powerpoint/2010/main" val="12496966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28318" y="-79038"/>
            <a:ext cx="7886700" cy="1325563"/>
          </a:xfrm>
        </p:spPr>
        <p:txBody>
          <a:bodyPr>
            <a:normAutofit/>
          </a:bodyPr>
          <a:lstStyle/>
          <a:p>
            <a:pPr algn="ctr"/>
            <a:r>
              <a:rPr lang="cs-CZ" sz="4000" dirty="0">
                <a:solidFill>
                  <a:srgbClr val="C00000"/>
                </a:solidFill>
              </a:rPr>
              <a:t>Genové </a:t>
            </a:r>
            <a:r>
              <a:rPr lang="cs-CZ" sz="4000" dirty="0" smtClean="0">
                <a:solidFill>
                  <a:srgbClr val="C00000"/>
                </a:solidFill>
              </a:rPr>
              <a:t>interakce</a:t>
            </a:r>
            <a:endParaRPr lang="cs-CZ" sz="4000" dirty="0">
              <a:solidFill>
                <a:srgbClr val="C00000"/>
              </a:solidFill>
            </a:endParaRPr>
          </a:p>
        </p:txBody>
      </p:sp>
      <p:graphicFrame>
        <p:nvGraphicFramePr>
          <p:cNvPr id="4" name="Tabulka 3"/>
          <p:cNvGraphicFramePr>
            <a:graphicFrameLocks noGrp="1"/>
          </p:cNvGraphicFramePr>
          <p:nvPr>
            <p:extLst/>
          </p:nvPr>
        </p:nvGraphicFramePr>
        <p:xfrm>
          <a:off x="493594" y="1142357"/>
          <a:ext cx="8199122" cy="5257800"/>
        </p:xfrm>
        <a:graphic>
          <a:graphicData uri="http://schemas.openxmlformats.org/drawingml/2006/table">
            <a:tbl>
              <a:tblPr firstRow="1" bandRow="1">
                <a:tableStyleId>{5940675A-B579-460E-94D1-54222C63F5DA}</a:tableStyleId>
              </a:tblPr>
              <a:tblGrid>
                <a:gridCol w="2438402"/>
                <a:gridCol w="1107440"/>
                <a:gridCol w="1087120"/>
                <a:gridCol w="1066800"/>
                <a:gridCol w="1036320"/>
                <a:gridCol w="1463040"/>
              </a:tblGrid>
              <a:tr h="370840">
                <a:tc>
                  <a:txBody>
                    <a:bodyPr/>
                    <a:lstStyle/>
                    <a:p>
                      <a:endParaRPr lang="cs-CZ" dirty="0"/>
                    </a:p>
                  </a:txBody>
                  <a:tcPr/>
                </a:tc>
                <a:tc gridSpan="4">
                  <a:txBody>
                    <a:bodyPr/>
                    <a:lstStyle/>
                    <a:p>
                      <a:pPr algn="ctr"/>
                      <a:r>
                        <a:rPr lang="cs-CZ" dirty="0" smtClean="0"/>
                        <a:t>Fenotypový štěpný</a:t>
                      </a:r>
                      <a:r>
                        <a:rPr lang="cs-CZ" baseline="0" dirty="0" smtClean="0"/>
                        <a:t> poměr F2</a:t>
                      </a:r>
                      <a:endParaRPr lang="cs-CZ" dirty="0"/>
                    </a:p>
                  </a:txBody>
                  <a:tcPr/>
                </a:tc>
                <a:tc hMerge="1">
                  <a:txBody>
                    <a:bodyPr/>
                    <a:lstStyle/>
                    <a:p>
                      <a:endParaRPr lang="cs-CZ" dirty="0"/>
                    </a:p>
                  </a:txBody>
                  <a:tcPr/>
                </a:tc>
                <a:tc hMerge="1">
                  <a:txBody>
                    <a:bodyPr/>
                    <a:lstStyle/>
                    <a:p>
                      <a:endParaRPr lang="cs-CZ" dirty="0"/>
                    </a:p>
                  </a:txBody>
                  <a:tcPr/>
                </a:tc>
                <a:tc hMerge="1">
                  <a:txBody>
                    <a:bodyPr/>
                    <a:lstStyle/>
                    <a:p>
                      <a:endParaRPr lang="cs-CZ" dirty="0"/>
                    </a:p>
                  </a:txBody>
                  <a:tcPr/>
                </a:tc>
                <a:tc>
                  <a:txBody>
                    <a:bodyPr/>
                    <a:lstStyle/>
                    <a:p>
                      <a:endParaRPr lang="cs-CZ" dirty="0"/>
                    </a:p>
                  </a:txBody>
                  <a:tcPr/>
                </a:tc>
              </a:tr>
              <a:tr h="370840">
                <a:tc>
                  <a:txBody>
                    <a:bodyPr/>
                    <a:lstStyle/>
                    <a:p>
                      <a:r>
                        <a:rPr lang="cs-CZ" dirty="0" smtClean="0"/>
                        <a:t>Fenotypové třídy v F2</a:t>
                      </a:r>
                      <a:endParaRPr lang="cs-CZ" dirty="0"/>
                    </a:p>
                  </a:txBody>
                  <a:tcPr>
                    <a:solidFill>
                      <a:schemeClr val="accent4">
                        <a:lumMod val="20000"/>
                        <a:lumOff val="80000"/>
                      </a:schemeClr>
                    </a:solidFill>
                  </a:tcPr>
                </a:tc>
                <a:tc>
                  <a:txBody>
                    <a:bodyPr/>
                    <a:lstStyle/>
                    <a:p>
                      <a:pPr algn="ctr"/>
                      <a:r>
                        <a:rPr lang="cs-CZ" dirty="0" smtClean="0"/>
                        <a:t>AB</a:t>
                      </a:r>
                      <a:endParaRPr lang="cs-CZ" dirty="0"/>
                    </a:p>
                  </a:txBody>
                  <a:tcPr>
                    <a:solidFill>
                      <a:schemeClr val="accent4">
                        <a:lumMod val="20000"/>
                        <a:lumOff val="80000"/>
                      </a:schemeClr>
                    </a:solidFill>
                  </a:tcPr>
                </a:tc>
                <a:tc>
                  <a:txBody>
                    <a:bodyPr/>
                    <a:lstStyle/>
                    <a:p>
                      <a:pPr algn="ctr"/>
                      <a:r>
                        <a:rPr lang="cs-CZ" dirty="0" smtClean="0"/>
                        <a:t>Ab</a:t>
                      </a:r>
                      <a:endParaRPr lang="cs-CZ" dirty="0"/>
                    </a:p>
                  </a:txBody>
                  <a:tcPr>
                    <a:solidFill>
                      <a:schemeClr val="accent4">
                        <a:lumMod val="20000"/>
                        <a:lumOff val="80000"/>
                      </a:schemeClr>
                    </a:solidFill>
                  </a:tcPr>
                </a:tc>
                <a:tc>
                  <a:txBody>
                    <a:bodyPr/>
                    <a:lstStyle/>
                    <a:p>
                      <a:pPr algn="ctr"/>
                      <a:r>
                        <a:rPr lang="cs-CZ" dirty="0" err="1" smtClean="0"/>
                        <a:t>aB</a:t>
                      </a:r>
                      <a:endParaRPr lang="cs-CZ" dirty="0"/>
                    </a:p>
                  </a:txBody>
                  <a:tcPr>
                    <a:solidFill>
                      <a:schemeClr val="accent4">
                        <a:lumMod val="20000"/>
                        <a:lumOff val="80000"/>
                      </a:schemeClr>
                    </a:solidFill>
                  </a:tcPr>
                </a:tc>
                <a:tc>
                  <a:txBody>
                    <a:bodyPr/>
                    <a:lstStyle/>
                    <a:p>
                      <a:pPr algn="ctr"/>
                      <a:r>
                        <a:rPr lang="cs-CZ" dirty="0" smtClean="0"/>
                        <a:t>ab</a:t>
                      </a:r>
                      <a:endParaRPr lang="cs-CZ" dirty="0"/>
                    </a:p>
                  </a:txBody>
                  <a:tcPr>
                    <a:solidFill>
                      <a:schemeClr val="accent4">
                        <a:lumMod val="20000"/>
                        <a:lumOff val="80000"/>
                      </a:schemeClr>
                    </a:solidFill>
                  </a:tcPr>
                </a:tc>
                <a:tc>
                  <a:txBody>
                    <a:bodyPr/>
                    <a:lstStyle/>
                    <a:p>
                      <a:pPr algn="ctr"/>
                      <a:r>
                        <a:rPr lang="cs-CZ" dirty="0" smtClean="0"/>
                        <a:t>Výsledný</a:t>
                      </a:r>
                      <a:r>
                        <a:rPr lang="cs-CZ" baseline="0" dirty="0" smtClean="0"/>
                        <a:t> poměr</a:t>
                      </a:r>
                      <a:endParaRPr lang="cs-CZ" dirty="0"/>
                    </a:p>
                  </a:txBody>
                  <a:tcPr>
                    <a:solidFill>
                      <a:schemeClr val="accent4">
                        <a:lumMod val="20000"/>
                        <a:lumOff val="80000"/>
                      </a:schemeClr>
                    </a:solidFill>
                  </a:tcPr>
                </a:tc>
              </a:tr>
              <a:tr h="370840">
                <a:tc>
                  <a:txBody>
                    <a:bodyPr/>
                    <a:lstStyle/>
                    <a:p>
                      <a:r>
                        <a:rPr lang="cs-CZ" dirty="0" smtClean="0"/>
                        <a:t>Bez interakce</a:t>
                      </a:r>
                      <a:endParaRPr lang="cs-CZ" dirty="0"/>
                    </a:p>
                  </a:txBody>
                  <a:tcPr>
                    <a:solidFill>
                      <a:schemeClr val="accent4">
                        <a:lumMod val="20000"/>
                        <a:lumOff val="80000"/>
                      </a:schemeClr>
                    </a:solidFill>
                  </a:tcPr>
                </a:tc>
                <a:tc>
                  <a:txBody>
                    <a:bodyPr/>
                    <a:lstStyle/>
                    <a:p>
                      <a:pPr algn="ctr"/>
                      <a:r>
                        <a:rPr lang="cs-CZ" dirty="0" smtClean="0"/>
                        <a:t>9</a:t>
                      </a:r>
                      <a:endParaRPr lang="cs-CZ" dirty="0"/>
                    </a:p>
                  </a:txBody>
                  <a:tcPr/>
                </a:tc>
                <a:tc>
                  <a:txBody>
                    <a:bodyPr/>
                    <a:lstStyle/>
                    <a:p>
                      <a:pPr algn="ctr"/>
                      <a:r>
                        <a:rPr lang="cs-CZ" dirty="0" smtClean="0"/>
                        <a:t>3 </a:t>
                      </a:r>
                      <a:endParaRPr lang="cs-CZ" dirty="0"/>
                    </a:p>
                  </a:txBody>
                  <a:tcPr/>
                </a:tc>
                <a:tc>
                  <a:txBody>
                    <a:bodyPr/>
                    <a:lstStyle/>
                    <a:p>
                      <a:pPr algn="ctr"/>
                      <a:r>
                        <a:rPr lang="cs-CZ" dirty="0" smtClean="0"/>
                        <a:t>3</a:t>
                      </a:r>
                      <a:endParaRPr lang="cs-CZ" dirty="0"/>
                    </a:p>
                  </a:txBody>
                  <a:tcPr/>
                </a:tc>
                <a:tc>
                  <a:txBody>
                    <a:bodyPr/>
                    <a:lstStyle/>
                    <a:p>
                      <a:pPr algn="ctr"/>
                      <a:r>
                        <a:rPr lang="cs-CZ" dirty="0" smtClean="0"/>
                        <a:t>1</a:t>
                      </a:r>
                      <a:endParaRPr lang="cs-CZ" dirty="0"/>
                    </a:p>
                  </a:txBody>
                  <a:tcPr/>
                </a:tc>
                <a:tc>
                  <a:txBody>
                    <a:bodyPr/>
                    <a:lstStyle/>
                    <a:p>
                      <a:pPr algn="ctr"/>
                      <a:r>
                        <a:rPr lang="cs-CZ" dirty="0" smtClean="0"/>
                        <a:t>9:3:3:1</a:t>
                      </a:r>
                      <a:endParaRPr lang="cs-CZ" dirty="0"/>
                    </a:p>
                  </a:txBody>
                  <a:tcPr/>
                </a:tc>
              </a:tr>
              <a:tr h="370840">
                <a:tc>
                  <a:txBody>
                    <a:bodyPr/>
                    <a:lstStyle/>
                    <a:p>
                      <a:r>
                        <a:rPr lang="cs-CZ" dirty="0" smtClean="0"/>
                        <a:t>Reciproká interakce</a:t>
                      </a:r>
                      <a:endParaRPr lang="cs-CZ" dirty="0"/>
                    </a:p>
                  </a:txBody>
                  <a:tcPr>
                    <a:solidFill>
                      <a:schemeClr val="accent4">
                        <a:lumMod val="20000"/>
                        <a:lumOff val="80000"/>
                      </a:schemeClr>
                    </a:solidFill>
                  </a:tcPr>
                </a:tc>
                <a:tc>
                  <a:txBody>
                    <a:bodyPr/>
                    <a:lstStyle/>
                    <a:p>
                      <a:pPr algn="ctr"/>
                      <a:r>
                        <a:rPr lang="cs-CZ" dirty="0" smtClean="0"/>
                        <a:t>9</a:t>
                      </a:r>
                      <a:endParaRPr lang="cs-CZ" dirty="0"/>
                    </a:p>
                  </a:txBody>
                  <a:tcPr/>
                </a:tc>
                <a:tc>
                  <a:txBody>
                    <a:bodyPr/>
                    <a:lstStyle/>
                    <a:p>
                      <a:pPr algn="ctr"/>
                      <a:r>
                        <a:rPr lang="cs-CZ" dirty="0" smtClean="0"/>
                        <a:t>3 </a:t>
                      </a:r>
                      <a:endParaRPr lang="cs-CZ" dirty="0"/>
                    </a:p>
                  </a:txBody>
                  <a:tcPr/>
                </a:tc>
                <a:tc>
                  <a:txBody>
                    <a:bodyPr/>
                    <a:lstStyle/>
                    <a:p>
                      <a:pPr algn="ctr"/>
                      <a:r>
                        <a:rPr lang="cs-CZ" dirty="0" smtClean="0"/>
                        <a:t>3</a:t>
                      </a:r>
                      <a:endParaRPr lang="cs-CZ" dirty="0"/>
                    </a:p>
                  </a:txBody>
                  <a:tcPr/>
                </a:tc>
                <a:tc>
                  <a:txBody>
                    <a:bodyPr/>
                    <a:lstStyle/>
                    <a:p>
                      <a:pPr algn="ctr"/>
                      <a:r>
                        <a:rPr lang="cs-CZ" dirty="0" smtClean="0"/>
                        <a:t>1</a:t>
                      </a:r>
                      <a:endParaRPr lang="cs-CZ"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smtClean="0"/>
                        <a:t>9:3:3:1</a:t>
                      </a:r>
                    </a:p>
                  </a:txBody>
                  <a:tcPr/>
                </a:tc>
              </a:tr>
              <a:tr h="370840">
                <a:tc>
                  <a:txBody>
                    <a:bodyPr/>
                    <a:lstStyle/>
                    <a:p>
                      <a:r>
                        <a:rPr lang="cs-CZ" dirty="0" smtClean="0"/>
                        <a:t>Dominantní </a:t>
                      </a:r>
                      <a:r>
                        <a:rPr lang="cs-CZ" dirty="0" err="1" smtClean="0"/>
                        <a:t>epistáze</a:t>
                      </a:r>
                      <a:endParaRPr lang="cs-CZ" dirty="0"/>
                    </a:p>
                  </a:txBody>
                  <a:tcPr>
                    <a:solidFill>
                      <a:schemeClr val="accent4">
                        <a:lumMod val="20000"/>
                        <a:lumOff val="80000"/>
                      </a:schemeClr>
                    </a:solidFill>
                  </a:tcPr>
                </a:tc>
                <a:tc>
                  <a:txBody>
                    <a:bodyPr/>
                    <a:lstStyle/>
                    <a:p>
                      <a:pPr algn="ctr"/>
                      <a:r>
                        <a:rPr lang="cs-CZ" dirty="0" smtClean="0"/>
                        <a:t>9</a:t>
                      </a:r>
                      <a:endParaRPr lang="cs-CZ" dirty="0"/>
                    </a:p>
                  </a:txBody>
                  <a:tcPr>
                    <a:solidFill>
                      <a:srgbClr val="FFC000"/>
                    </a:solidFill>
                  </a:tcPr>
                </a:tc>
                <a:tc>
                  <a:txBody>
                    <a:bodyPr/>
                    <a:lstStyle/>
                    <a:p>
                      <a:pPr algn="ctr"/>
                      <a:r>
                        <a:rPr lang="cs-CZ" dirty="0" smtClean="0"/>
                        <a:t>3 </a:t>
                      </a:r>
                      <a:endParaRPr lang="cs-CZ" dirty="0"/>
                    </a:p>
                  </a:txBody>
                  <a:tcPr>
                    <a:solidFill>
                      <a:srgbClr val="FFC000"/>
                    </a:solidFill>
                  </a:tcPr>
                </a:tc>
                <a:tc>
                  <a:txBody>
                    <a:bodyPr/>
                    <a:lstStyle/>
                    <a:p>
                      <a:pPr algn="ctr"/>
                      <a:r>
                        <a:rPr lang="cs-CZ" dirty="0" smtClean="0"/>
                        <a:t>3</a:t>
                      </a:r>
                      <a:endParaRPr lang="cs-CZ" dirty="0"/>
                    </a:p>
                  </a:txBody>
                  <a:tcPr/>
                </a:tc>
                <a:tc>
                  <a:txBody>
                    <a:bodyPr/>
                    <a:lstStyle/>
                    <a:p>
                      <a:pPr algn="ctr"/>
                      <a:r>
                        <a:rPr lang="cs-CZ" dirty="0" smtClean="0"/>
                        <a:t>1</a:t>
                      </a:r>
                      <a:endParaRPr lang="cs-CZ" dirty="0"/>
                    </a:p>
                  </a:txBody>
                  <a:tcPr/>
                </a:tc>
                <a:tc>
                  <a:txBody>
                    <a:bodyPr/>
                    <a:lstStyle/>
                    <a:p>
                      <a:pPr algn="ctr"/>
                      <a:r>
                        <a:rPr lang="cs-CZ" dirty="0" smtClean="0"/>
                        <a:t>12:3:1</a:t>
                      </a:r>
                      <a:endParaRPr lang="cs-CZ" dirty="0"/>
                    </a:p>
                  </a:txBody>
                  <a:tcPr/>
                </a:tc>
              </a:tr>
              <a:tr h="370840">
                <a:tc>
                  <a:txBody>
                    <a:bodyPr/>
                    <a:lstStyle/>
                    <a:p>
                      <a:r>
                        <a:rPr lang="cs-CZ" dirty="0" smtClean="0"/>
                        <a:t>Inhibice</a:t>
                      </a:r>
                      <a:endParaRPr lang="cs-CZ" dirty="0"/>
                    </a:p>
                  </a:txBody>
                  <a:tcPr>
                    <a:solidFill>
                      <a:schemeClr val="accent4">
                        <a:lumMod val="20000"/>
                        <a:lumOff val="80000"/>
                      </a:schemeClr>
                    </a:solidFill>
                  </a:tcPr>
                </a:tc>
                <a:tc>
                  <a:txBody>
                    <a:bodyPr/>
                    <a:lstStyle/>
                    <a:p>
                      <a:pPr algn="ctr"/>
                      <a:r>
                        <a:rPr lang="cs-CZ" dirty="0" smtClean="0"/>
                        <a:t>9</a:t>
                      </a:r>
                      <a:endParaRPr lang="cs-CZ" dirty="0"/>
                    </a:p>
                  </a:txBody>
                  <a:tcPr>
                    <a:solidFill>
                      <a:srgbClr val="FFC000"/>
                    </a:solidFill>
                  </a:tcPr>
                </a:tc>
                <a:tc>
                  <a:txBody>
                    <a:bodyPr/>
                    <a:lstStyle/>
                    <a:p>
                      <a:pPr algn="ctr"/>
                      <a:r>
                        <a:rPr lang="cs-CZ" dirty="0" smtClean="0"/>
                        <a:t>3 </a:t>
                      </a:r>
                      <a:endParaRPr lang="cs-CZ" dirty="0"/>
                    </a:p>
                  </a:txBody>
                  <a:tcPr>
                    <a:solidFill>
                      <a:srgbClr val="FFC000"/>
                    </a:solidFill>
                  </a:tcPr>
                </a:tc>
                <a:tc>
                  <a:txBody>
                    <a:bodyPr/>
                    <a:lstStyle/>
                    <a:p>
                      <a:pPr algn="ctr"/>
                      <a:r>
                        <a:rPr lang="cs-CZ" dirty="0" smtClean="0"/>
                        <a:t>3</a:t>
                      </a:r>
                      <a:endParaRPr lang="cs-CZ" dirty="0"/>
                    </a:p>
                  </a:txBody>
                  <a:tcPr/>
                </a:tc>
                <a:tc>
                  <a:txBody>
                    <a:bodyPr/>
                    <a:lstStyle/>
                    <a:p>
                      <a:pPr algn="ctr"/>
                      <a:r>
                        <a:rPr lang="cs-CZ" dirty="0" smtClean="0"/>
                        <a:t>1</a:t>
                      </a:r>
                      <a:endParaRPr lang="cs-CZ" dirty="0"/>
                    </a:p>
                  </a:txBody>
                  <a:tcPr>
                    <a:solidFill>
                      <a:srgbClr val="FFC000"/>
                    </a:solidFill>
                  </a:tcPr>
                </a:tc>
                <a:tc>
                  <a:txBody>
                    <a:bodyPr/>
                    <a:lstStyle/>
                    <a:p>
                      <a:pPr algn="ctr"/>
                      <a:r>
                        <a:rPr lang="cs-CZ" dirty="0" smtClean="0"/>
                        <a:t>13:3</a:t>
                      </a:r>
                      <a:endParaRPr lang="cs-CZ" dirty="0"/>
                    </a:p>
                  </a:txBody>
                  <a:tcPr/>
                </a:tc>
              </a:tr>
              <a:tr h="370840">
                <a:tc>
                  <a:txBody>
                    <a:bodyPr/>
                    <a:lstStyle/>
                    <a:p>
                      <a:r>
                        <a:rPr lang="cs-CZ" dirty="0" smtClean="0"/>
                        <a:t>Recesivní </a:t>
                      </a:r>
                      <a:r>
                        <a:rPr lang="cs-CZ" dirty="0" err="1" smtClean="0"/>
                        <a:t>epistáze</a:t>
                      </a:r>
                      <a:endParaRPr lang="cs-CZ" dirty="0"/>
                    </a:p>
                  </a:txBody>
                  <a:tcPr>
                    <a:solidFill>
                      <a:schemeClr val="accent4">
                        <a:lumMod val="20000"/>
                        <a:lumOff val="80000"/>
                      </a:schemeClr>
                    </a:solidFill>
                  </a:tcPr>
                </a:tc>
                <a:tc>
                  <a:txBody>
                    <a:bodyPr/>
                    <a:lstStyle/>
                    <a:p>
                      <a:pPr algn="ctr"/>
                      <a:r>
                        <a:rPr lang="cs-CZ" smtClean="0"/>
                        <a:t>9</a:t>
                      </a:r>
                      <a:endParaRPr lang="cs-CZ" dirty="0"/>
                    </a:p>
                  </a:txBody>
                  <a:tcPr/>
                </a:tc>
                <a:tc>
                  <a:txBody>
                    <a:bodyPr/>
                    <a:lstStyle/>
                    <a:p>
                      <a:pPr algn="ctr"/>
                      <a:r>
                        <a:rPr lang="cs-CZ" dirty="0" smtClean="0"/>
                        <a:t>3 </a:t>
                      </a:r>
                      <a:endParaRPr lang="cs-CZ" dirty="0"/>
                    </a:p>
                  </a:txBody>
                  <a:tcPr/>
                </a:tc>
                <a:tc>
                  <a:txBody>
                    <a:bodyPr/>
                    <a:lstStyle/>
                    <a:p>
                      <a:pPr algn="ctr"/>
                      <a:r>
                        <a:rPr lang="cs-CZ" dirty="0" smtClean="0"/>
                        <a:t>3</a:t>
                      </a:r>
                      <a:endParaRPr lang="cs-CZ" dirty="0"/>
                    </a:p>
                  </a:txBody>
                  <a:tcPr>
                    <a:solidFill>
                      <a:srgbClr val="FFC000"/>
                    </a:solidFill>
                  </a:tcPr>
                </a:tc>
                <a:tc>
                  <a:txBody>
                    <a:bodyPr/>
                    <a:lstStyle/>
                    <a:p>
                      <a:pPr algn="ctr"/>
                      <a:r>
                        <a:rPr lang="cs-CZ" dirty="0" smtClean="0"/>
                        <a:t>1</a:t>
                      </a:r>
                      <a:endParaRPr lang="cs-CZ" dirty="0"/>
                    </a:p>
                  </a:txBody>
                  <a:tcPr>
                    <a:solidFill>
                      <a:srgbClr val="FFC000"/>
                    </a:solidFill>
                  </a:tcPr>
                </a:tc>
                <a:tc>
                  <a:txBody>
                    <a:bodyPr/>
                    <a:lstStyle/>
                    <a:p>
                      <a:pPr algn="ctr"/>
                      <a:r>
                        <a:rPr lang="cs-CZ" dirty="0" smtClean="0"/>
                        <a:t>9:3:4</a:t>
                      </a:r>
                      <a:endParaRPr lang="cs-CZ" dirty="0"/>
                    </a:p>
                  </a:txBody>
                  <a:tcPr/>
                </a:tc>
              </a:tr>
              <a:tr h="370840">
                <a:tc>
                  <a:txBody>
                    <a:bodyPr/>
                    <a:lstStyle/>
                    <a:p>
                      <a:r>
                        <a:rPr lang="cs-CZ" dirty="0" smtClean="0"/>
                        <a:t>Komplementarita</a:t>
                      </a:r>
                      <a:endParaRPr lang="cs-CZ" dirty="0"/>
                    </a:p>
                  </a:txBody>
                  <a:tcPr>
                    <a:solidFill>
                      <a:schemeClr val="accent4">
                        <a:lumMod val="20000"/>
                        <a:lumOff val="80000"/>
                      </a:schemeClr>
                    </a:solidFill>
                  </a:tcPr>
                </a:tc>
                <a:tc>
                  <a:txBody>
                    <a:bodyPr/>
                    <a:lstStyle/>
                    <a:p>
                      <a:pPr algn="ctr"/>
                      <a:r>
                        <a:rPr lang="cs-CZ" smtClean="0"/>
                        <a:t>9</a:t>
                      </a:r>
                      <a:endParaRPr lang="cs-CZ" dirty="0"/>
                    </a:p>
                  </a:txBody>
                  <a:tcPr/>
                </a:tc>
                <a:tc>
                  <a:txBody>
                    <a:bodyPr/>
                    <a:lstStyle/>
                    <a:p>
                      <a:pPr algn="ctr"/>
                      <a:r>
                        <a:rPr lang="cs-CZ" dirty="0" smtClean="0"/>
                        <a:t>3 </a:t>
                      </a:r>
                      <a:endParaRPr lang="cs-CZ" dirty="0"/>
                    </a:p>
                  </a:txBody>
                  <a:tcPr>
                    <a:solidFill>
                      <a:srgbClr val="FFC000"/>
                    </a:solidFill>
                  </a:tcPr>
                </a:tc>
                <a:tc>
                  <a:txBody>
                    <a:bodyPr/>
                    <a:lstStyle/>
                    <a:p>
                      <a:pPr algn="ctr"/>
                      <a:r>
                        <a:rPr lang="cs-CZ" dirty="0" smtClean="0"/>
                        <a:t>3</a:t>
                      </a:r>
                      <a:endParaRPr lang="cs-CZ" dirty="0"/>
                    </a:p>
                  </a:txBody>
                  <a:tcPr>
                    <a:solidFill>
                      <a:srgbClr val="FFC000"/>
                    </a:solidFill>
                  </a:tcPr>
                </a:tc>
                <a:tc>
                  <a:txBody>
                    <a:bodyPr/>
                    <a:lstStyle/>
                    <a:p>
                      <a:pPr algn="ctr"/>
                      <a:r>
                        <a:rPr lang="cs-CZ" dirty="0" smtClean="0"/>
                        <a:t>1</a:t>
                      </a:r>
                      <a:endParaRPr lang="cs-CZ" dirty="0"/>
                    </a:p>
                  </a:txBody>
                  <a:tcPr>
                    <a:solidFill>
                      <a:srgbClr val="FFC000"/>
                    </a:solidFill>
                  </a:tcPr>
                </a:tc>
                <a:tc>
                  <a:txBody>
                    <a:bodyPr/>
                    <a:lstStyle/>
                    <a:p>
                      <a:pPr algn="ctr"/>
                      <a:r>
                        <a:rPr lang="cs-CZ" dirty="0" smtClean="0"/>
                        <a:t>9:7</a:t>
                      </a:r>
                      <a:endParaRPr lang="cs-CZ" dirty="0"/>
                    </a:p>
                  </a:txBody>
                  <a:tcPr/>
                </a:tc>
              </a:tr>
              <a:tr h="370840">
                <a:tc>
                  <a:txBody>
                    <a:bodyPr/>
                    <a:lstStyle/>
                    <a:p>
                      <a:r>
                        <a:rPr lang="cs-CZ" dirty="0" smtClean="0"/>
                        <a:t>Kompenzace</a:t>
                      </a:r>
                      <a:endParaRPr lang="cs-CZ" dirty="0"/>
                    </a:p>
                  </a:txBody>
                  <a:tcPr>
                    <a:solidFill>
                      <a:schemeClr val="accent4">
                        <a:lumMod val="20000"/>
                        <a:lumOff val="80000"/>
                      </a:schemeClr>
                    </a:solidFill>
                  </a:tcPr>
                </a:tc>
                <a:tc>
                  <a:txBody>
                    <a:bodyPr/>
                    <a:lstStyle/>
                    <a:p>
                      <a:pPr algn="ctr"/>
                      <a:r>
                        <a:rPr lang="cs-CZ" dirty="0" smtClean="0"/>
                        <a:t>9</a:t>
                      </a:r>
                      <a:endParaRPr lang="cs-CZ" dirty="0"/>
                    </a:p>
                  </a:txBody>
                  <a:tcPr>
                    <a:solidFill>
                      <a:srgbClr val="FFC000"/>
                    </a:solidFill>
                  </a:tcPr>
                </a:tc>
                <a:tc>
                  <a:txBody>
                    <a:bodyPr/>
                    <a:lstStyle/>
                    <a:p>
                      <a:pPr algn="ctr"/>
                      <a:r>
                        <a:rPr lang="cs-CZ" dirty="0" smtClean="0"/>
                        <a:t>3 </a:t>
                      </a:r>
                      <a:endParaRPr lang="cs-CZ" dirty="0"/>
                    </a:p>
                  </a:txBody>
                  <a:tcPr/>
                </a:tc>
                <a:tc>
                  <a:txBody>
                    <a:bodyPr/>
                    <a:lstStyle/>
                    <a:p>
                      <a:pPr algn="ctr"/>
                      <a:r>
                        <a:rPr lang="cs-CZ" dirty="0" smtClean="0"/>
                        <a:t>3</a:t>
                      </a:r>
                      <a:endParaRPr lang="cs-CZ" dirty="0"/>
                    </a:p>
                  </a:txBody>
                  <a:tcPr/>
                </a:tc>
                <a:tc>
                  <a:txBody>
                    <a:bodyPr/>
                    <a:lstStyle/>
                    <a:p>
                      <a:pPr algn="ctr"/>
                      <a:r>
                        <a:rPr lang="cs-CZ" dirty="0" smtClean="0"/>
                        <a:t>1</a:t>
                      </a:r>
                      <a:endParaRPr lang="cs-CZ" dirty="0"/>
                    </a:p>
                  </a:txBody>
                  <a:tcPr>
                    <a:solidFill>
                      <a:srgbClr val="FFC000"/>
                    </a:solidFill>
                  </a:tcPr>
                </a:tc>
                <a:tc>
                  <a:txBody>
                    <a:bodyPr/>
                    <a:lstStyle/>
                    <a:p>
                      <a:pPr algn="ctr"/>
                      <a:r>
                        <a:rPr lang="cs-CZ" dirty="0" smtClean="0"/>
                        <a:t>10:3:3</a:t>
                      </a:r>
                      <a:endParaRPr lang="cs-CZ" dirty="0"/>
                    </a:p>
                  </a:txBody>
                  <a:tcPr/>
                </a:tc>
              </a:tr>
              <a:tr h="370840">
                <a:tc>
                  <a:txBody>
                    <a:bodyPr/>
                    <a:lstStyle/>
                    <a:p>
                      <a:r>
                        <a:rPr lang="cs-CZ" dirty="0" smtClean="0"/>
                        <a:t>Duplicita nekumulativní</a:t>
                      </a:r>
                      <a:endParaRPr lang="cs-CZ" dirty="0"/>
                    </a:p>
                  </a:txBody>
                  <a:tcPr>
                    <a:solidFill>
                      <a:schemeClr val="accent4">
                        <a:lumMod val="20000"/>
                        <a:lumOff val="80000"/>
                      </a:schemeClr>
                    </a:solidFill>
                  </a:tcPr>
                </a:tc>
                <a:tc>
                  <a:txBody>
                    <a:bodyPr/>
                    <a:lstStyle/>
                    <a:p>
                      <a:pPr algn="ctr"/>
                      <a:r>
                        <a:rPr lang="cs-CZ" dirty="0" smtClean="0"/>
                        <a:t>9</a:t>
                      </a:r>
                      <a:endParaRPr lang="cs-CZ" dirty="0"/>
                    </a:p>
                  </a:txBody>
                  <a:tcPr>
                    <a:solidFill>
                      <a:srgbClr val="FFC000"/>
                    </a:solidFill>
                  </a:tcPr>
                </a:tc>
                <a:tc>
                  <a:txBody>
                    <a:bodyPr/>
                    <a:lstStyle/>
                    <a:p>
                      <a:pPr algn="ctr"/>
                      <a:r>
                        <a:rPr lang="cs-CZ" dirty="0" smtClean="0"/>
                        <a:t>3 </a:t>
                      </a:r>
                      <a:endParaRPr lang="cs-CZ" dirty="0"/>
                    </a:p>
                  </a:txBody>
                  <a:tcPr>
                    <a:solidFill>
                      <a:srgbClr val="FFC000"/>
                    </a:solidFill>
                  </a:tcPr>
                </a:tc>
                <a:tc>
                  <a:txBody>
                    <a:bodyPr/>
                    <a:lstStyle/>
                    <a:p>
                      <a:pPr algn="ctr"/>
                      <a:r>
                        <a:rPr lang="cs-CZ" dirty="0" smtClean="0"/>
                        <a:t>3</a:t>
                      </a:r>
                      <a:endParaRPr lang="cs-CZ" dirty="0"/>
                    </a:p>
                  </a:txBody>
                  <a:tcPr>
                    <a:solidFill>
                      <a:srgbClr val="FFC000"/>
                    </a:solidFill>
                  </a:tcPr>
                </a:tc>
                <a:tc>
                  <a:txBody>
                    <a:bodyPr/>
                    <a:lstStyle/>
                    <a:p>
                      <a:pPr algn="ctr"/>
                      <a:r>
                        <a:rPr lang="cs-CZ" dirty="0" smtClean="0"/>
                        <a:t>1</a:t>
                      </a:r>
                      <a:endParaRPr lang="cs-CZ" dirty="0"/>
                    </a:p>
                  </a:txBody>
                  <a:tcPr/>
                </a:tc>
                <a:tc>
                  <a:txBody>
                    <a:bodyPr/>
                    <a:lstStyle/>
                    <a:p>
                      <a:pPr algn="ctr"/>
                      <a:r>
                        <a:rPr lang="cs-CZ" dirty="0" smtClean="0"/>
                        <a:t>15:1</a:t>
                      </a:r>
                      <a:endParaRPr lang="cs-CZ" dirty="0"/>
                    </a:p>
                  </a:txBody>
                  <a:tcPr/>
                </a:tc>
              </a:tr>
              <a:tr h="370840">
                <a:tc>
                  <a:txBody>
                    <a:bodyPr/>
                    <a:lstStyle/>
                    <a:p>
                      <a:r>
                        <a:rPr lang="cs-CZ" dirty="0" smtClean="0"/>
                        <a:t>Duplicita kumulativní</a:t>
                      </a:r>
                      <a:r>
                        <a:rPr lang="cs-CZ" baseline="0" dirty="0" smtClean="0"/>
                        <a:t> s dominancí</a:t>
                      </a:r>
                      <a:endParaRPr lang="cs-CZ" dirty="0"/>
                    </a:p>
                  </a:txBody>
                  <a:tcPr>
                    <a:solidFill>
                      <a:schemeClr val="accent4">
                        <a:lumMod val="20000"/>
                        <a:lumOff val="80000"/>
                      </a:schemeClr>
                    </a:solidFill>
                  </a:tcPr>
                </a:tc>
                <a:tc>
                  <a:txBody>
                    <a:bodyPr/>
                    <a:lstStyle/>
                    <a:p>
                      <a:pPr algn="ctr"/>
                      <a:r>
                        <a:rPr lang="cs-CZ" dirty="0" smtClean="0"/>
                        <a:t>9</a:t>
                      </a:r>
                      <a:endParaRPr lang="cs-CZ" dirty="0"/>
                    </a:p>
                  </a:txBody>
                  <a:tcPr/>
                </a:tc>
                <a:tc>
                  <a:txBody>
                    <a:bodyPr/>
                    <a:lstStyle/>
                    <a:p>
                      <a:pPr algn="ctr"/>
                      <a:r>
                        <a:rPr lang="cs-CZ" dirty="0" smtClean="0"/>
                        <a:t>3 </a:t>
                      </a:r>
                      <a:endParaRPr lang="cs-CZ" dirty="0"/>
                    </a:p>
                  </a:txBody>
                  <a:tcPr>
                    <a:solidFill>
                      <a:srgbClr val="FFC000"/>
                    </a:solidFill>
                  </a:tcPr>
                </a:tc>
                <a:tc>
                  <a:txBody>
                    <a:bodyPr/>
                    <a:lstStyle/>
                    <a:p>
                      <a:pPr algn="ctr"/>
                      <a:r>
                        <a:rPr lang="cs-CZ" dirty="0" smtClean="0"/>
                        <a:t>3</a:t>
                      </a:r>
                      <a:endParaRPr lang="cs-CZ" dirty="0"/>
                    </a:p>
                  </a:txBody>
                  <a:tcPr>
                    <a:solidFill>
                      <a:srgbClr val="FFC000"/>
                    </a:solidFill>
                  </a:tcPr>
                </a:tc>
                <a:tc>
                  <a:txBody>
                    <a:bodyPr/>
                    <a:lstStyle/>
                    <a:p>
                      <a:pPr algn="ctr"/>
                      <a:r>
                        <a:rPr lang="cs-CZ" dirty="0" smtClean="0"/>
                        <a:t>1</a:t>
                      </a:r>
                      <a:endParaRPr lang="cs-CZ" dirty="0"/>
                    </a:p>
                  </a:txBody>
                  <a:tcPr/>
                </a:tc>
                <a:tc>
                  <a:txBody>
                    <a:bodyPr/>
                    <a:lstStyle/>
                    <a:p>
                      <a:pPr algn="ctr"/>
                      <a:r>
                        <a:rPr lang="cs-CZ" dirty="0" smtClean="0"/>
                        <a:t>9:6:1</a:t>
                      </a:r>
                      <a:endParaRPr lang="cs-CZ" dirty="0"/>
                    </a:p>
                  </a:txBody>
                  <a:tcPr/>
                </a:tc>
              </a:tr>
              <a:tr h="370840">
                <a:tc>
                  <a:txBody>
                    <a:bodyPr/>
                    <a:lstStyle/>
                    <a:p>
                      <a:r>
                        <a:rPr lang="cs-CZ" dirty="0" smtClean="0"/>
                        <a:t>Duplicita kumulativní bez dominance</a:t>
                      </a:r>
                      <a:endParaRPr lang="cs-CZ" dirty="0"/>
                    </a:p>
                  </a:txBody>
                  <a:tcPr>
                    <a:solidFill>
                      <a:schemeClr val="accent4">
                        <a:lumMod val="20000"/>
                        <a:lumOff val="80000"/>
                      </a:schemeClr>
                    </a:solidFill>
                  </a:tcPr>
                </a:tc>
                <a:tc gridSpan="4">
                  <a:txBody>
                    <a:bodyPr/>
                    <a:lstStyle/>
                    <a:p>
                      <a:pPr algn="ctr"/>
                      <a:r>
                        <a:rPr lang="cs-CZ" dirty="0" smtClean="0"/>
                        <a:t>Odpovídá genotypovému štěpnému poměru</a:t>
                      </a:r>
                      <a:endParaRPr lang="cs-CZ" dirty="0"/>
                    </a:p>
                  </a:txBody>
                  <a:tcPr/>
                </a:tc>
                <a:tc hMerge="1">
                  <a:txBody>
                    <a:bodyPr/>
                    <a:lstStyle/>
                    <a:p>
                      <a:endParaRPr lang="cs-CZ" dirty="0"/>
                    </a:p>
                  </a:txBody>
                  <a:tcPr/>
                </a:tc>
                <a:tc hMerge="1">
                  <a:txBody>
                    <a:bodyPr/>
                    <a:lstStyle/>
                    <a:p>
                      <a:endParaRPr lang="cs-CZ" dirty="0"/>
                    </a:p>
                  </a:txBody>
                  <a:tcPr/>
                </a:tc>
                <a:tc hMerge="1">
                  <a:txBody>
                    <a:bodyPr/>
                    <a:lstStyle/>
                    <a:p>
                      <a:endParaRPr lang="cs-CZ" dirty="0"/>
                    </a:p>
                  </a:txBody>
                  <a:tcPr/>
                </a:tc>
                <a:tc>
                  <a:txBody>
                    <a:bodyPr/>
                    <a:lstStyle/>
                    <a:p>
                      <a:pPr algn="ctr"/>
                      <a:r>
                        <a:rPr lang="cs-CZ" dirty="0" smtClean="0"/>
                        <a:t>1:4:6:4:1</a:t>
                      </a:r>
                      <a:endParaRPr lang="cs-CZ" dirty="0"/>
                    </a:p>
                  </a:txBody>
                  <a:tcPr/>
                </a:tc>
              </a:tr>
            </a:tbl>
          </a:graphicData>
        </a:graphic>
      </p:graphicFrame>
    </p:spTree>
    <p:extLst>
      <p:ext uri="{BB962C8B-B14F-4D97-AF65-F5344CB8AC3E}">
        <p14:creationId xmlns:p14="http://schemas.microsoft.com/office/powerpoint/2010/main" val="152235612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937" y="3752799"/>
            <a:ext cx="3006860" cy="1666282"/>
          </a:xfrm>
          <a:prstGeom prst="rect">
            <a:avLst/>
          </a:prstGeom>
        </p:spPr>
      </p:pic>
      <p:pic>
        <p:nvPicPr>
          <p:cNvPr id="3" name="Obráze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5809885" y="2984100"/>
            <a:ext cx="789946" cy="4813160"/>
          </a:xfrm>
          <a:prstGeom prst="rect">
            <a:avLst/>
          </a:prstGeom>
        </p:spPr>
      </p:pic>
      <p:pic>
        <p:nvPicPr>
          <p:cNvPr id="4" name="Obrázek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36420" y="1867620"/>
            <a:ext cx="2852257" cy="2708161"/>
          </a:xfrm>
          <a:prstGeom prst="rect">
            <a:avLst/>
          </a:prstGeom>
        </p:spPr>
      </p:pic>
      <p:sp>
        <p:nvSpPr>
          <p:cNvPr id="5" name="TextovéPole 4"/>
          <p:cNvSpPr txBox="1"/>
          <p:nvPr/>
        </p:nvSpPr>
        <p:spPr>
          <a:xfrm>
            <a:off x="723482" y="422030"/>
            <a:ext cx="7807569" cy="1323439"/>
          </a:xfrm>
          <a:prstGeom prst="rect">
            <a:avLst/>
          </a:prstGeom>
          <a:noFill/>
        </p:spPr>
        <p:txBody>
          <a:bodyPr wrap="square" rtlCol="0">
            <a:spAutoFit/>
          </a:bodyPr>
          <a:lstStyle/>
          <a:p>
            <a:pPr algn="ctr"/>
            <a:r>
              <a:rPr lang="cs-CZ" sz="4000" dirty="0">
                <a:solidFill>
                  <a:srgbClr val="C00000"/>
                </a:solidFill>
                <a:latin typeface="+mj-lt"/>
                <a:ea typeface="+mj-ea"/>
                <a:cs typeface="+mj-cs"/>
              </a:rPr>
              <a:t>Jak </a:t>
            </a:r>
            <a:r>
              <a:rPr lang="cs-CZ" sz="4000" dirty="0">
                <a:solidFill>
                  <a:srgbClr val="C00000"/>
                </a:solidFill>
                <a:latin typeface="+mj-lt"/>
                <a:ea typeface="+mj-ea"/>
                <a:cs typeface="+mj-cs"/>
              </a:rPr>
              <a:t>je</a:t>
            </a:r>
            <a:r>
              <a:rPr lang="cs-CZ" sz="4000" dirty="0">
                <a:solidFill>
                  <a:srgbClr val="C00000"/>
                </a:solidFill>
                <a:latin typeface="+mj-lt"/>
                <a:ea typeface="+mj-ea"/>
                <a:cs typeface="+mj-cs"/>
              </a:rPr>
              <a:t> to se znaky řízenými jedním genem? </a:t>
            </a:r>
          </a:p>
        </p:txBody>
      </p:sp>
      <p:pic>
        <p:nvPicPr>
          <p:cNvPr id="6" name="Obrázek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1665" y="1745469"/>
            <a:ext cx="1377405" cy="1737109"/>
          </a:xfrm>
          <a:prstGeom prst="rect">
            <a:avLst/>
          </a:prstGeom>
        </p:spPr>
      </p:pic>
      <p:pic>
        <p:nvPicPr>
          <p:cNvPr id="7" name="Obrázek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47950" y="2122974"/>
            <a:ext cx="1770080" cy="1242161"/>
          </a:xfrm>
          <a:prstGeom prst="rect">
            <a:avLst/>
          </a:prstGeom>
        </p:spPr>
      </p:pic>
      <p:sp>
        <p:nvSpPr>
          <p:cNvPr id="10" name="TextovéPole 9"/>
          <p:cNvSpPr txBox="1"/>
          <p:nvPr/>
        </p:nvSpPr>
        <p:spPr>
          <a:xfrm>
            <a:off x="420925" y="6152224"/>
            <a:ext cx="8366393" cy="430887"/>
          </a:xfrm>
          <a:prstGeom prst="rect">
            <a:avLst/>
          </a:prstGeom>
          <a:noFill/>
        </p:spPr>
        <p:txBody>
          <a:bodyPr wrap="none" rtlCol="0">
            <a:spAutoFit/>
          </a:bodyPr>
          <a:lstStyle/>
          <a:p>
            <a:r>
              <a:rPr lang="cs-CZ" sz="2200" dirty="0" smtClean="0"/>
              <a:t>Mnoho znaků, uváděných jako </a:t>
            </a:r>
            <a:r>
              <a:rPr lang="cs-CZ" sz="2200" dirty="0" err="1" smtClean="0"/>
              <a:t>monofaktoriální</a:t>
            </a:r>
            <a:r>
              <a:rPr lang="cs-CZ" sz="2200" dirty="0" smtClean="0"/>
              <a:t>, jsou řízeny mnoha geny.</a:t>
            </a:r>
            <a:endParaRPr lang="cs-CZ" sz="2200" dirty="0" smtClean="0"/>
          </a:p>
        </p:txBody>
      </p:sp>
    </p:spTree>
    <p:extLst>
      <p:ext uri="{BB962C8B-B14F-4D97-AF65-F5344CB8AC3E}">
        <p14:creationId xmlns:p14="http://schemas.microsoft.com/office/powerpoint/2010/main" val="275218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723482" y="422030"/>
            <a:ext cx="7807569" cy="1323439"/>
          </a:xfrm>
          <a:prstGeom prst="rect">
            <a:avLst/>
          </a:prstGeom>
          <a:noFill/>
        </p:spPr>
        <p:txBody>
          <a:bodyPr wrap="square" rtlCol="0">
            <a:spAutoFit/>
          </a:bodyPr>
          <a:lstStyle/>
          <a:p>
            <a:pPr algn="ctr"/>
            <a:r>
              <a:rPr lang="cs-CZ" sz="4000" dirty="0">
                <a:solidFill>
                  <a:srgbClr val="C00000"/>
                </a:solidFill>
                <a:latin typeface="+mj-lt"/>
                <a:ea typeface="+mj-ea"/>
                <a:cs typeface="+mj-cs"/>
              </a:rPr>
              <a:t>Jak </a:t>
            </a:r>
            <a:r>
              <a:rPr lang="cs-CZ" sz="4000" dirty="0">
                <a:solidFill>
                  <a:srgbClr val="C00000"/>
                </a:solidFill>
                <a:latin typeface="+mj-lt"/>
                <a:ea typeface="+mj-ea"/>
                <a:cs typeface="+mj-cs"/>
              </a:rPr>
              <a:t>je</a:t>
            </a:r>
            <a:r>
              <a:rPr lang="cs-CZ" sz="4000" dirty="0">
                <a:solidFill>
                  <a:srgbClr val="C00000"/>
                </a:solidFill>
                <a:latin typeface="+mj-lt"/>
                <a:ea typeface="+mj-ea"/>
                <a:cs typeface="+mj-cs"/>
              </a:rPr>
              <a:t> to se znaky řízenými jedním genem? </a:t>
            </a:r>
          </a:p>
        </p:txBody>
      </p:sp>
      <p:sp>
        <p:nvSpPr>
          <p:cNvPr id="8" name="TextovéPole 7"/>
          <p:cNvSpPr txBox="1"/>
          <p:nvPr/>
        </p:nvSpPr>
        <p:spPr>
          <a:xfrm>
            <a:off x="803868" y="4742820"/>
            <a:ext cx="5194564" cy="430887"/>
          </a:xfrm>
          <a:prstGeom prst="rect">
            <a:avLst/>
          </a:prstGeom>
          <a:noFill/>
        </p:spPr>
        <p:txBody>
          <a:bodyPr wrap="none" rtlCol="0">
            <a:spAutoFit/>
          </a:bodyPr>
          <a:lstStyle/>
          <a:p>
            <a:r>
              <a:rPr lang="cs-CZ" sz="2200" dirty="0"/>
              <a:t>http://udel.edu/~mcdonald/mythintro.html</a:t>
            </a:r>
            <a:endParaRPr lang="cs-CZ" sz="2200" dirty="0" smtClean="0"/>
          </a:p>
        </p:txBody>
      </p:sp>
      <p:graphicFrame>
        <p:nvGraphicFramePr>
          <p:cNvPr id="10" name="Objekt 9"/>
          <p:cNvGraphicFramePr>
            <a:graphicFrameLocks noChangeAspect="1"/>
          </p:cNvGraphicFramePr>
          <p:nvPr>
            <p:extLst>
              <p:ext uri="{D42A27DB-BD31-4B8C-83A1-F6EECF244321}">
                <p14:modId xmlns:p14="http://schemas.microsoft.com/office/powerpoint/2010/main" val="1537686248"/>
              </p:ext>
            </p:extLst>
          </p:nvPr>
        </p:nvGraphicFramePr>
        <p:xfrm>
          <a:off x="803868" y="2815303"/>
          <a:ext cx="7061263" cy="1525582"/>
        </p:xfrm>
        <a:graphic>
          <a:graphicData uri="http://schemas.openxmlformats.org/presentationml/2006/ole">
            <mc:AlternateContent xmlns:mc="http://schemas.openxmlformats.org/markup-compatibility/2006">
              <mc:Choice xmlns:v="urn:schemas-microsoft-com:vml" Requires="v">
                <p:oleObj spid="_x0000_s4099" name="Image" r:id="rId4" imgW="10285560" imgH="2221920" progId="Photoshop.Image.13">
                  <p:embed/>
                </p:oleObj>
              </mc:Choice>
              <mc:Fallback>
                <p:oleObj name="Image" r:id="rId4" imgW="10285560" imgH="2221920" progId="Photoshop.Image.13">
                  <p:embed/>
                  <p:pic>
                    <p:nvPicPr>
                      <p:cNvPr id="0" name=""/>
                      <p:cNvPicPr/>
                      <p:nvPr/>
                    </p:nvPicPr>
                    <p:blipFill>
                      <a:blip r:embed="rId5"/>
                      <a:stretch>
                        <a:fillRect/>
                      </a:stretch>
                    </p:blipFill>
                    <p:spPr>
                      <a:xfrm>
                        <a:off x="803868" y="2815303"/>
                        <a:ext cx="7061263" cy="1525582"/>
                      </a:xfrm>
                      <a:prstGeom prst="rect">
                        <a:avLst/>
                      </a:prstGeom>
                    </p:spPr>
                  </p:pic>
                </p:oleObj>
              </mc:Fallback>
            </mc:AlternateContent>
          </a:graphicData>
        </a:graphic>
      </p:graphicFrame>
    </p:spTree>
    <p:extLst>
      <p:ext uri="{BB962C8B-B14F-4D97-AF65-F5344CB8AC3E}">
        <p14:creationId xmlns:p14="http://schemas.microsoft.com/office/powerpoint/2010/main" val="421987283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293340" y="523781"/>
            <a:ext cx="6545831" cy="707886"/>
          </a:xfrm>
          <a:prstGeom prst="rect">
            <a:avLst/>
          </a:prstGeom>
          <a:noFill/>
        </p:spPr>
        <p:txBody>
          <a:bodyPr wrap="none" rtlCol="0">
            <a:spAutoFit/>
          </a:bodyPr>
          <a:lstStyle/>
          <a:p>
            <a:r>
              <a:rPr lang="cs-CZ" sz="4000" dirty="0">
                <a:solidFill>
                  <a:srgbClr val="C00000"/>
                </a:solidFill>
                <a:latin typeface="+mj-lt"/>
                <a:ea typeface="+mj-ea"/>
                <a:cs typeface="+mj-cs"/>
              </a:rPr>
              <a:t>Genetika </a:t>
            </a:r>
            <a:r>
              <a:rPr lang="cs-CZ" sz="4000" dirty="0" smtClean="0">
                <a:solidFill>
                  <a:srgbClr val="C00000"/>
                </a:solidFill>
                <a:latin typeface="+mj-lt"/>
                <a:ea typeface="+mj-ea"/>
                <a:cs typeface="+mj-cs"/>
              </a:rPr>
              <a:t>kvantitativních </a:t>
            </a:r>
            <a:r>
              <a:rPr lang="cs-CZ" sz="4000" dirty="0">
                <a:solidFill>
                  <a:srgbClr val="C00000"/>
                </a:solidFill>
                <a:latin typeface="+mj-lt"/>
                <a:ea typeface="+mj-ea"/>
                <a:cs typeface="+mj-cs"/>
              </a:rPr>
              <a:t>znaků</a:t>
            </a:r>
          </a:p>
        </p:txBody>
      </p:sp>
      <p:pic>
        <p:nvPicPr>
          <p:cNvPr id="5" name="Picture 14" descr="article-0-03F5CE0D000005DC-586_468x703-7885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0697" y="1663871"/>
            <a:ext cx="3051115" cy="4582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691060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364911" y="318356"/>
            <a:ext cx="6545831" cy="707886"/>
          </a:xfrm>
          <a:prstGeom prst="rect">
            <a:avLst/>
          </a:prstGeom>
          <a:noFill/>
        </p:spPr>
        <p:txBody>
          <a:bodyPr wrap="none" rtlCol="0">
            <a:spAutoFit/>
          </a:bodyPr>
          <a:lstStyle/>
          <a:p>
            <a:r>
              <a:rPr lang="cs-CZ" sz="4000">
                <a:solidFill>
                  <a:srgbClr val="C00000"/>
                </a:solidFill>
                <a:latin typeface="+mj-lt"/>
                <a:ea typeface="+mj-ea"/>
                <a:cs typeface="+mj-cs"/>
              </a:rPr>
              <a:t>Genetika </a:t>
            </a:r>
            <a:r>
              <a:rPr lang="cs-CZ" sz="4000" smtClean="0">
                <a:solidFill>
                  <a:srgbClr val="C00000"/>
                </a:solidFill>
                <a:latin typeface="+mj-lt"/>
                <a:ea typeface="+mj-ea"/>
                <a:cs typeface="+mj-cs"/>
              </a:rPr>
              <a:t>kvantitativních </a:t>
            </a:r>
            <a:r>
              <a:rPr lang="cs-CZ" sz="4000" dirty="0">
                <a:solidFill>
                  <a:srgbClr val="C00000"/>
                </a:solidFill>
                <a:latin typeface="+mj-lt"/>
                <a:ea typeface="+mj-ea"/>
                <a:cs typeface="+mj-cs"/>
              </a:rPr>
              <a:t>znaků</a:t>
            </a:r>
          </a:p>
        </p:txBody>
      </p:sp>
      <p:sp>
        <p:nvSpPr>
          <p:cNvPr id="3" name="TextovéPole 2"/>
          <p:cNvSpPr txBox="1"/>
          <p:nvPr/>
        </p:nvSpPr>
        <p:spPr>
          <a:xfrm>
            <a:off x="612775" y="1356175"/>
            <a:ext cx="8114375" cy="830997"/>
          </a:xfrm>
          <a:prstGeom prst="rect">
            <a:avLst/>
          </a:prstGeom>
          <a:noFill/>
        </p:spPr>
        <p:txBody>
          <a:bodyPr wrap="square" rtlCol="0">
            <a:spAutoFit/>
          </a:bodyPr>
          <a:lstStyle/>
          <a:p>
            <a:r>
              <a:rPr lang="cs-CZ" sz="2400" dirty="0" smtClean="0"/>
              <a:t>Kvantitativní znaky (váha, výška, inteligence, nemoc, …) mohou být ovlivněny genomem i prostředím.</a:t>
            </a:r>
            <a:endParaRPr lang="cs-CZ" sz="2400" dirty="0"/>
          </a:p>
        </p:txBody>
      </p:sp>
      <p:sp>
        <p:nvSpPr>
          <p:cNvPr id="4" name="TextovéPole 3"/>
          <p:cNvSpPr txBox="1"/>
          <p:nvPr/>
        </p:nvSpPr>
        <p:spPr>
          <a:xfrm>
            <a:off x="601363" y="2795084"/>
            <a:ext cx="5764714" cy="3400931"/>
          </a:xfrm>
          <a:prstGeom prst="rect">
            <a:avLst/>
          </a:prstGeom>
          <a:noFill/>
        </p:spPr>
        <p:txBody>
          <a:bodyPr wrap="square" rtlCol="0">
            <a:spAutoFit/>
          </a:bodyPr>
          <a:lstStyle/>
          <a:p>
            <a:pPr>
              <a:spcBef>
                <a:spcPts val="2400"/>
              </a:spcBef>
            </a:pPr>
            <a:r>
              <a:rPr lang="cs-CZ" sz="2200" b="1" dirty="0" smtClean="0"/>
              <a:t>Proč by nás to mělo zajímat?</a:t>
            </a:r>
          </a:p>
          <a:p>
            <a:pPr marL="342900" indent="-342900">
              <a:spcBef>
                <a:spcPts val="4200"/>
              </a:spcBef>
              <a:buFont typeface="Arial" panose="020B0604020202020204" pitchFamily="34" charset="0"/>
              <a:buChar char="•"/>
            </a:pPr>
            <a:r>
              <a:rPr lang="cs-CZ" sz="2200" dirty="0" smtClean="0"/>
              <a:t>Šlechtění zvířat a rostlin</a:t>
            </a:r>
          </a:p>
          <a:p>
            <a:pPr marL="342900" indent="-342900">
              <a:spcBef>
                <a:spcPts val="4200"/>
              </a:spcBef>
              <a:buFont typeface="Arial" panose="020B0604020202020204" pitchFamily="34" charset="0"/>
              <a:buChar char="•"/>
            </a:pPr>
            <a:r>
              <a:rPr lang="cs-CZ" sz="2200" dirty="0" smtClean="0"/>
              <a:t>Lidské zdraví – sklon k určitému onemocnění</a:t>
            </a:r>
          </a:p>
          <a:p>
            <a:pPr marL="342900" indent="-342900">
              <a:spcBef>
                <a:spcPts val="4200"/>
              </a:spcBef>
              <a:buFont typeface="Arial" panose="020B0604020202020204" pitchFamily="34" charset="0"/>
              <a:buChar char="•"/>
            </a:pPr>
            <a:r>
              <a:rPr lang="cs-CZ" sz="2200" dirty="0" smtClean="0"/>
              <a:t>Jak moc jsou naše vlastnosti ovlivnitelné (příroda vs. výchova)  </a:t>
            </a:r>
            <a:endParaRPr lang="cs-CZ" sz="2200" dirty="0"/>
          </a:p>
        </p:txBody>
      </p:sp>
      <p:pic>
        <p:nvPicPr>
          <p:cNvPr id="6146" name="Picture 2" descr="Image result for study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00089" y="5331600"/>
            <a:ext cx="1930452" cy="1283216"/>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6" descr="Related image"/>
          <p:cNvSpPr>
            <a:spLocks noChangeAspect="1" noChangeArrowheads="1"/>
          </p:cNvSpPr>
          <p:nvPr/>
        </p:nvSpPr>
        <p:spPr bwMode="auto">
          <a:xfrm>
            <a:off x="155575" y="-2079625"/>
            <a:ext cx="3257550" cy="4343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8" descr="Related image"/>
          <p:cNvSpPr>
            <a:spLocks noChangeAspect="1" noChangeArrowheads="1"/>
          </p:cNvSpPr>
          <p:nvPr/>
        </p:nvSpPr>
        <p:spPr bwMode="auto">
          <a:xfrm>
            <a:off x="307975" y="-1927225"/>
            <a:ext cx="3257550" cy="4343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10" descr="Related image"/>
          <p:cNvSpPr>
            <a:spLocks noChangeAspect="1" noChangeArrowheads="1"/>
          </p:cNvSpPr>
          <p:nvPr/>
        </p:nvSpPr>
        <p:spPr bwMode="auto">
          <a:xfrm>
            <a:off x="460375" y="-1774825"/>
            <a:ext cx="3257550" cy="4343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2" descr="Related image"/>
          <p:cNvSpPr>
            <a:spLocks noChangeAspect="1" noChangeArrowheads="1"/>
          </p:cNvSpPr>
          <p:nvPr/>
        </p:nvSpPr>
        <p:spPr bwMode="auto">
          <a:xfrm>
            <a:off x="612775" y="-1622425"/>
            <a:ext cx="3257550" cy="4343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Obrázek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7437" y="3809833"/>
            <a:ext cx="2086610" cy="1212596"/>
          </a:xfrm>
          <a:prstGeom prst="rect">
            <a:avLst/>
          </a:prstGeom>
        </p:spPr>
      </p:pic>
      <p:pic>
        <p:nvPicPr>
          <p:cNvPr id="13" name="Obrázek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99543" y="2535999"/>
            <a:ext cx="1351225" cy="1880132"/>
          </a:xfrm>
          <a:prstGeom prst="rect">
            <a:avLst/>
          </a:prstGeom>
        </p:spPr>
      </p:pic>
    </p:spTree>
    <p:extLst>
      <p:ext uri="{BB962C8B-B14F-4D97-AF65-F5344CB8AC3E}">
        <p14:creationId xmlns:p14="http://schemas.microsoft.com/office/powerpoint/2010/main" val="4249603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682907" y="1493134"/>
            <a:ext cx="7095276" cy="1569660"/>
          </a:xfrm>
          <a:prstGeom prst="rect">
            <a:avLst/>
          </a:prstGeom>
          <a:noFill/>
        </p:spPr>
        <p:txBody>
          <a:bodyPr wrap="none" rtlCol="0">
            <a:spAutoFit/>
          </a:bodyPr>
          <a:lstStyle/>
          <a:p>
            <a:pPr marL="342900" indent="-342900">
              <a:spcAft>
                <a:spcPts val="1800"/>
              </a:spcAft>
              <a:buFont typeface="Arial" panose="020B0604020202020204" pitchFamily="34" charset="0"/>
              <a:buChar char="•"/>
            </a:pPr>
            <a:r>
              <a:rPr lang="cs-CZ" sz="2200" dirty="0" smtClean="0"/>
              <a:t>Kvantitativní znaky jsou ovlivněny řadou genů (polygenů).</a:t>
            </a:r>
          </a:p>
          <a:p>
            <a:pPr marL="342900" indent="-342900">
              <a:spcAft>
                <a:spcPts val="1800"/>
              </a:spcAft>
              <a:buFont typeface="Arial" panose="020B0604020202020204" pitchFamily="34" charset="0"/>
              <a:buChar char="•"/>
            </a:pPr>
            <a:r>
              <a:rPr lang="cs-CZ" sz="2200" dirty="0" smtClean="0"/>
              <a:t>Alely polygenů mohou mít aditivní/ multiplikativní účinky.</a:t>
            </a:r>
          </a:p>
          <a:p>
            <a:pPr marL="342900" indent="-342900">
              <a:spcAft>
                <a:spcPts val="1800"/>
              </a:spcAft>
              <a:buFont typeface="Arial" panose="020B0604020202020204" pitchFamily="34" charset="0"/>
              <a:buChar char="•"/>
            </a:pPr>
            <a:r>
              <a:rPr lang="cs-CZ" sz="2200" dirty="0" smtClean="0"/>
              <a:t>Mohou hrát roli genové interakce a dominance alel.</a:t>
            </a:r>
            <a:endParaRPr lang="en-US" sz="2200" dirty="0" smtClean="0"/>
          </a:p>
        </p:txBody>
      </p:sp>
      <p:sp>
        <p:nvSpPr>
          <p:cNvPr id="3" name="TextovéPole 2"/>
          <p:cNvSpPr txBox="1"/>
          <p:nvPr/>
        </p:nvSpPr>
        <p:spPr>
          <a:xfrm>
            <a:off x="682908" y="3773347"/>
            <a:ext cx="5665125" cy="2477601"/>
          </a:xfrm>
          <a:prstGeom prst="rect">
            <a:avLst/>
          </a:prstGeom>
          <a:noFill/>
        </p:spPr>
        <p:txBody>
          <a:bodyPr wrap="square" rtlCol="0">
            <a:spAutoFit/>
          </a:bodyPr>
          <a:lstStyle/>
          <a:p>
            <a:r>
              <a:rPr lang="cs-CZ" sz="2200" b="1" dirty="0" smtClean="0"/>
              <a:t>Co se u kvantitativních znaků snažíme zjistit:</a:t>
            </a:r>
          </a:p>
          <a:p>
            <a:pPr marL="342900" indent="-342900">
              <a:spcBef>
                <a:spcPts val="1800"/>
              </a:spcBef>
              <a:buFont typeface="Arial" panose="020B0604020202020204" pitchFamily="34" charset="0"/>
              <a:buChar char="•"/>
            </a:pPr>
            <a:r>
              <a:rPr lang="cs-CZ" sz="2200" dirty="0" smtClean="0"/>
              <a:t>Jak moc se na znaku podílí geny a jak prostředí (predikce fenotypu potomstva).</a:t>
            </a:r>
          </a:p>
          <a:p>
            <a:pPr marL="342900" indent="-342900">
              <a:spcBef>
                <a:spcPts val="1800"/>
              </a:spcBef>
              <a:buFont typeface="Arial" panose="020B0604020202020204" pitchFamily="34" charset="0"/>
              <a:buChar char="•"/>
            </a:pPr>
            <a:r>
              <a:rPr lang="cs-CZ" sz="2200" dirty="0" smtClean="0"/>
              <a:t>Jak bude populace reagovat na selekci.</a:t>
            </a:r>
          </a:p>
          <a:p>
            <a:pPr marL="342900" indent="-342900">
              <a:spcBef>
                <a:spcPts val="1800"/>
              </a:spcBef>
              <a:buFont typeface="Arial" panose="020B0604020202020204" pitchFamily="34" charset="0"/>
              <a:buChar char="•"/>
            </a:pPr>
            <a:r>
              <a:rPr lang="cs-CZ" sz="2200" dirty="0" smtClean="0"/>
              <a:t>Kolik genů se na znaku podílí (</a:t>
            </a:r>
            <a:r>
              <a:rPr lang="cs-CZ" sz="2200" dirty="0" err="1" smtClean="0"/>
              <a:t>GWAS</a:t>
            </a:r>
            <a:r>
              <a:rPr lang="cs-CZ" sz="2200" dirty="0" smtClean="0"/>
              <a:t>). </a:t>
            </a:r>
            <a:endParaRPr lang="en-US" sz="2200" dirty="0" smtClean="0"/>
          </a:p>
        </p:txBody>
      </p:sp>
      <p:sp>
        <p:nvSpPr>
          <p:cNvPr id="4" name="TextovéPole 3"/>
          <p:cNvSpPr txBox="1"/>
          <p:nvPr/>
        </p:nvSpPr>
        <p:spPr>
          <a:xfrm>
            <a:off x="2799013" y="524129"/>
            <a:ext cx="3225370" cy="707886"/>
          </a:xfrm>
          <a:prstGeom prst="rect">
            <a:avLst/>
          </a:prstGeom>
          <a:noFill/>
        </p:spPr>
        <p:txBody>
          <a:bodyPr wrap="none" rtlCol="0">
            <a:spAutoFit/>
          </a:bodyPr>
          <a:lstStyle/>
          <a:p>
            <a:r>
              <a:rPr lang="cs-CZ" sz="4000" dirty="0" smtClean="0">
                <a:solidFill>
                  <a:srgbClr val="C00000"/>
                </a:solidFill>
                <a:latin typeface="+mj-lt"/>
                <a:ea typeface="+mj-ea"/>
                <a:cs typeface="+mj-cs"/>
              </a:rPr>
              <a:t>O čem to bude</a:t>
            </a:r>
            <a:endParaRPr lang="cs-CZ" sz="4000" dirty="0">
              <a:solidFill>
                <a:srgbClr val="C00000"/>
              </a:solidFill>
              <a:latin typeface="+mj-lt"/>
              <a:ea typeface="+mj-ea"/>
              <a:cs typeface="+mj-cs"/>
            </a:endParaRPr>
          </a:p>
        </p:txBody>
      </p:sp>
      <p:sp>
        <p:nvSpPr>
          <p:cNvPr id="5" name="AutoShape 2" descr="Image result for crystal bal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crystal ball"/>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200" name="Picture 8" descr="Image result for crystal 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6929" y="4103224"/>
            <a:ext cx="2228809" cy="2228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2742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20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889094" y="355790"/>
            <a:ext cx="4880899" cy="1325563"/>
          </a:xfrm>
        </p:spPr>
        <p:txBody>
          <a:bodyPr/>
          <a:lstStyle/>
          <a:p>
            <a:r>
              <a:rPr lang="cs-CZ" dirty="0" smtClean="0"/>
              <a:t>Více polygenů – více fenotypových tříd</a:t>
            </a:r>
            <a:endParaRPr lang="en-US" dirty="0"/>
          </a:p>
        </p:txBody>
      </p:sp>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919" y="405113"/>
            <a:ext cx="3078866" cy="6285644"/>
          </a:xfrm>
          <a:prstGeom prst="rect">
            <a:avLst/>
          </a:prstGeom>
        </p:spPr>
      </p:pic>
      <p:sp>
        <p:nvSpPr>
          <p:cNvPr id="12" name="Ovál 11"/>
          <p:cNvSpPr/>
          <p:nvPr/>
        </p:nvSpPr>
        <p:spPr>
          <a:xfrm>
            <a:off x="3648653" y="3156993"/>
            <a:ext cx="134489" cy="228600"/>
          </a:xfrm>
          <a:prstGeom prst="ellipse">
            <a:avLst/>
          </a:prstGeom>
          <a:solidFill>
            <a:srgbClr val="4E392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ál 13"/>
          <p:cNvSpPr/>
          <p:nvPr/>
        </p:nvSpPr>
        <p:spPr>
          <a:xfrm>
            <a:off x="3648655" y="4392592"/>
            <a:ext cx="134489" cy="228600"/>
          </a:xfrm>
          <a:prstGeom prst="ellipse">
            <a:avLst/>
          </a:prstGeom>
          <a:solidFill>
            <a:srgbClr val="B58F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ál 14"/>
          <p:cNvSpPr/>
          <p:nvPr/>
        </p:nvSpPr>
        <p:spPr>
          <a:xfrm>
            <a:off x="3648654" y="3632146"/>
            <a:ext cx="134489" cy="228600"/>
          </a:xfrm>
          <a:prstGeom prst="ellipse">
            <a:avLst/>
          </a:prstGeom>
          <a:solidFill>
            <a:srgbClr val="8965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ál 15"/>
          <p:cNvSpPr/>
          <p:nvPr/>
        </p:nvSpPr>
        <p:spPr>
          <a:xfrm>
            <a:off x="3648655" y="5909332"/>
            <a:ext cx="134489" cy="228600"/>
          </a:xfrm>
          <a:prstGeom prst="ellipse">
            <a:avLst/>
          </a:prstGeom>
          <a:solidFill>
            <a:srgbClr val="E2DEA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ál 16"/>
          <p:cNvSpPr/>
          <p:nvPr/>
        </p:nvSpPr>
        <p:spPr>
          <a:xfrm>
            <a:off x="3648655" y="5229320"/>
            <a:ext cx="134489" cy="228600"/>
          </a:xfrm>
          <a:prstGeom prst="ellipse">
            <a:avLst/>
          </a:prstGeom>
          <a:solidFill>
            <a:srgbClr val="E2D09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9" name="Tabulka 18"/>
          <p:cNvGraphicFramePr>
            <a:graphicFrameLocks noGrp="1"/>
          </p:cNvGraphicFramePr>
          <p:nvPr>
            <p:extLst>
              <p:ext uri="{D42A27DB-BD31-4B8C-83A1-F6EECF244321}">
                <p14:modId xmlns:p14="http://schemas.microsoft.com/office/powerpoint/2010/main" val="1158739858"/>
              </p:ext>
            </p:extLst>
          </p:nvPr>
        </p:nvGraphicFramePr>
        <p:xfrm>
          <a:off x="3518691" y="1916252"/>
          <a:ext cx="5557043" cy="4394200"/>
        </p:xfrm>
        <a:graphic>
          <a:graphicData uri="http://schemas.openxmlformats.org/drawingml/2006/table">
            <a:tbl>
              <a:tblPr firstRow="1" bandRow="1">
                <a:tableStyleId>{5940675A-B579-460E-94D1-54222C63F5DA}</a:tableStyleId>
              </a:tblPr>
              <a:tblGrid>
                <a:gridCol w="1106273"/>
                <a:gridCol w="1300158"/>
                <a:gridCol w="1511149"/>
                <a:gridCol w="1639463"/>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sz="1800" b="1" dirty="0" smtClean="0"/>
                        <a:t>Počet aktivních</a:t>
                      </a:r>
                      <a:r>
                        <a:rPr lang="cs-CZ" sz="1800" b="1" baseline="0" dirty="0" smtClean="0"/>
                        <a:t> alel</a:t>
                      </a:r>
                      <a:endParaRPr lang="en-US" sz="1800" b="1" dirty="0" smtClean="0"/>
                    </a:p>
                    <a:p>
                      <a:pPr algn="ctr"/>
                      <a:endParaRPr lang="en-US"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sz="1800" b="1" dirty="0" smtClean="0"/>
                        <a:t>Fenotypový štěpný poměr </a:t>
                      </a:r>
                      <a:r>
                        <a:rPr lang="cs-CZ" sz="1800" b="1" dirty="0" err="1" smtClean="0"/>
                        <a:t>F2</a:t>
                      </a:r>
                      <a:endParaRPr lang="en-US" sz="1800" b="1" dirty="0" smtClean="0"/>
                    </a:p>
                    <a:p>
                      <a:pPr algn="ctr"/>
                      <a:endParaRPr lang="en-US" b="1" dirty="0"/>
                    </a:p>
                  </a:txBody>
                  <a:tcPr/>
                </a:tc>
                <a:tc gridSpan="2">
                  <a:txBody>
                    <a:bodyPr/>
                    <a:lstStyle/>
                    <a:p>
                      <a:pPr algn="ctr"/>
                      <a:r>
                        <a:rPr lang="cs-CZ" b="1" dirty="0" smtClean="0"/>
                        <a:t>Genotypy</a:t>
                      </a:r>
                      <a:endParaRPr lang="en-US" b="1" dirty="0"/>
                    </a:p>
                  </a:txBody>
                  <a:tcPr/>
                </a:tc>
                <a:tc hMerge="1">
                  <a:txBody>
                    <a:bodyPr/>
                    <a:lstStyle/>
                    <a:p>
                      <a:endParaRPr lang="en-US"/>
                    </a:p>
                  </a:txBody>
                  <a:tcPr/>
                </a:tc>
              </a:tr>
              <a:tr h="370840">
                <a:tc>
                  <a:txBody>
                    <a:bodyPr/>
                    <a:lstStyle/>
                    <a:p>
                      <a:pPr algn="ctr"/>
                      <a:r>
                        <a:rPr lang="cs-CZ" dirty="0" smtClean="0"/>
                        <a:t>4</a:t>
                      </a:r>
                      <a:endParaRPr lang="en-US" dirty="0"/>
                    </a:p>
                  </a:txBody>
                  <a:tcPr/>
                </a:tc>
                <a:tc>
                  <a:txBody>
                    <a:bodyPr/>
                    <a:lstStyle/>
                    <a:p>
                      <a:pPr algn="ctr"/>
                      <a:r>
                        <a:rPr lang="cs-CZ" dirty="0" smtClean="0"/>
                        <a:t>1</a:t>
                      </a:r>
                      <a:endParaRPr lang="en-US" dirty="0"/>
                    </a:p>
                  </a:txBody>
                  <a:tcPr/>
                </a:tc>
                <a:tc gridSpan="2">
                  <a:txBody>
                    <a:bodyPr/>
                    <a:lstStyle/>
                    <a:p>
                      <a:pPr algn="ctr"/>
                      <a:r>
                        <a:rPr lang="cs-CZ" dirty="0" err="1" smtClean="0"/>
                        <a:t>A</a:t>
                      </a:r>
                      <a:r>
                        <a:rPr lang="cs-CZ" baseline="30000" dirty="0" err="1" smtClean="0"/>
                        <a:t>1</a:t>
                      </a:r>
                      <a:r>
                        <a:rPr lang="cs-CZ" dirty="0" err="1" smtClean="0"/>
                        <a:t>A</a:t>
                      </a:r>
                      <a:r>
                        <a:rPr lang="cs-CZ" baseline="30000" dirty="0" err="1" smtClean="0"/>
                        <a:t>1</a:t>
                      </a:r>
                      <a:r>
                        <a:rPr lang="cs-CZ" dirty="0" err="1" smtClean="0"/>
                        <a:t>A</a:t>
                      </a:r>
                      <a:r>
                        <a:rPr lang="cs-CZ" baseline="30000" dirty="0" err="1" smtClean="0"/>
                        <a:t>2</a:t>
                      </a:r>
                      <a:r>
                        <a:rPr lang="cs-CZ" dirty="0" err="1" smtClean="0"/>
                        <a:t>A</a:t>
                      </a:r>
                      <a:r>
                        <a:rPr lang="cs-CZ" baseline="30000" dirty="0" err="1" smtClean="0"/>
                        <a:t>2</a:t>
                      </a:r>
                      <a:endParaRPr lang="en-US" baseline="30000" dirty="0"/>
                    </a:p>
                  </a:txBody>
                  <a:tcPr/>
                </a:tc>
                <a:tc hMerge="1">
                  <a:txBody>
                    <a:bodyPr/>
                    <a:lstStyle/>
                    <a:p>
                      <a:endParaRPr lang="en-US"/>
                    </a:p>
                  </a:txBody>
                  <a:tcPr/>
                </a:tc>
              </a:tr>
              <a:tr h="370840">
                <a:tc>
                  <a:txBody>
                    <a:bodyPr/>
                    <a:lstStyle/>
                    <a:p>
                      <a:pPr algn="ctr"/>
                      <a:r>
                        <a:rPr lang="cs-CZ" dirty="0" smtClean="0"/>
                        <a:t>3</a:t>
                      </a:r>
                      <a:endParaRPr lang="en-US" dirty="0"/>
                    </a:p>
                  </a:txBody>
                  <a:tcPr/>
                </a:tc>
                <a:tc>
                  <a:txBody>
                    <a:bodyPr/>
                    <a:lstStyle/>
                    <a:p>
                      <a:pPr algn="ctr"/>
                      <a:r>
                        <a:rPr lang="cs-CZ" dirty="0" smtClean="0"/>
                        <a:t>4</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err="1" smtClean="0"/>
                        <a:t>A</a:t>
                      </a:r>
                      <a:r>
                        <a:rPr lang="cs-CZ" baseline="30000" dirty="0" err="1" smtClean="0"/>
                        <a:t>1</a:t>
                      </a:r>
                      <a:r>
                        <a:rPr lang="cs-CZ" dirty="0" err="1" smtClean="0"/>
                        <a:t>A</a:t>
                      </a:r>
                      <a:r>
                        <a:rPr lang="cs-CZ" baseline="30000" dirty="0" err="1" smtClean="0"/>
                        <a:t>1</a:t>
                      </a:r>
                      <a:r>
                        <a:rPr lang="cs-CZ" dirty="0" err="1" smtClean="0"/>
                        <a:t>A</a:t>
                      </a:r>
                      <a:r>
                        <a:rPr lang="cs-CZ" baseline="30000" dirty="0" err="1" smtClean="0"/>
                        <a:t>2</a:t>
                      </a:r>
                      <a:r>
                        <a:rPr lang="cs-CZ" dirty="0" err="1" smtClean="0"/>
                        <a:t>a</a:t>
                      </a:r>
                      <a:r>
                        <a:rPr lang="cs-CZ" baseline="30000" dirty="0" err="1" smtClean="0"/>
                        <a:t>2</a:t>
                      </a:r>
                      <a:endParaRPr lang="cs-CZ" baseline="3000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cs-CZ" dirty="0" err="1" smtClean="0"/>
                        <a:t>A</a:t>
                      </a:r>
                      <a:r>
                        <a:rPr lang="cs-CZ" baseline="30000" dirty="0" err="1" smtClean="0"/>
                        <a:t>1</a:t>
                      </a:r>
                      <a:r>
                        <a:rPr lang="cs-CZ" dirty="0" err="1" smtClean="0"/>
                        <a:t>A</a:t>
                      </a:r>
                      <a:r>
                        <a:rPr lang="cs-CZ" baseline="30000" dirty="0" err="1" smtClean="0"/>
                        <a:t>1</a:t>
                      </a:r>
                      <a:r>
                        <a:rPr lang="cs-CZ" dirty="0" err="1" smtClean="0"/>
                        <a:t>a</a:t>
                      </a:r>
                      <a:r>
                        <a:rPr lang="cs-CZ" baseline="30000" dirty="0" err="1" smtClean="0"/>
                        <a:t>2</a:t>
                      </a:r>
                      <a:r>
                        <a:rPr lang="cs-CZ" dirty="0" err="1" smtClean="0"/>
                        <a:t>A</a:t>
                      </a:r>
                      <a:r>
                        <a:rPr lang="cs-CZ" baseline="30000" dirty="0" err="1" smtClean="0"/>
                        <a:t>2</a:t>
                      </a:r>
                      <a:endParaRPr lang="en-US" baseline="30000"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err="1" smtClean="0"/>
                        <a:t>A</a:t>
                      </a:r>
                      <a:r>
                        <a:rPr lang="cs-CZ" baseline="30000" dirty="0" err="1" smtClean="0"/>
                        <a:t>1</a:t>
                      </a:r>
                      <a:r>
                        <a:rPr lang="cs-CZ" dirty="0" err="1" smtClean="0"/>
                        <a:t>a</a:t>
                      </a:r>
                      <a:r>
                        <a:rPr lang="cs-CZ" baseline="30000" dirty="0" err="1" smtClean="0"/>
                        <a:t>1</a:t>
                      </a:r>
                      <a:r>
                        <a:rPr lang="cs-CZ" dirty="0" err="1" smtClean="0"/>
                        <a:t>A</a:t>
                      </a:r>
                      <a:r>
                        <a:rPr lang="cs-CZ" baseline="30000" dirty="0" err="1" smtClean="0"/>
                        <a:t>2</a:t>
                      </a:r>
                      <a:r>
                        <a:rPr lang="cs-CZ" dirty="0" err="1" smtClean="0"/>
                        <a:t>A</a:t>
                      </a:r>
                      <a:r>
                        <a:rPr lang="cs-CZ" baseline="30000" dirty="0" err="1" smtClean="0"/>
                        <a:t>2</a:t>
                      </a:r>
                      <a:endParaRPr lang="cs-CZ" baseline="3000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cs-CZ" dirty="0" err="1" smtClean="0"/>
                        <a:t>a</a:t>
                      </a:r>
                      <a:r>
                        <a:rPr lang="cs-CZ" baseline="30000" dirty="0" err="1" smtClean="0"/>
                        <a:t>1</a:t>
                      </a:r>
                      <a:r>
                        <a:rPr lang="cs-CZ" dirty="0" err="1" smtClean="0"/>
                        <a:t>A</a:t>
                      </a:r>
                      <a:r>
                        <a:rPr lang="cs-CZ" baseline="30000" dirty="0" err="1" smtClean="0"/>
                        <a:t>1</a:t>
                      </a:r>
                      <a:r>
                        <a:rPr lang="cs-CZ" dirty="0" err="1" smtClean="0"/>
                        <a:t>A</a:t>
                      </a:r>
                      <a:r>
                        <a:rPr lang="cs-CZ" baseline="30000" dirty="0" err="1" smtClean="0"/>
                        <a:t>2</a:t>
                      </a:r>
                      <a:r>
                        <a:rPr lang="cs-CZ" dirty="0" err="1" smtClean="0"/>
                        <a:t>A</a:t>
                      </a:r>
                      <a:r>
                        <a:rPr lang="cs-CZ" baseline="30000" dirty="0" err="1" smtClean="0"/>
                        <a:t>2</a:t>
                      </a:r>
                      <a:endParaRPr lang="en-US" baseline="30000" dirty="0" smtClean="0"/>
                    </a:p>
                  </a:txBody>
                  <a:tcPr/>
                </a:tc>
              </a:tr>
              <a:tr h="370840">
                <a:tc>
                  <a:txBody>
                    <a:bodyPr/>
                    <a:lstStyle/>
                    <a:p>
                      <a:pPr algn="ctr"/>
                      <a:r>
                        <a:rPr lang="cs-CZ" dirty="0" smtClean="0"/>
                        <a:t>2</a:t>
                      </a:r>
                      <a:endParaRPr lang="en-US" dirty="0"/>
                    </a:p>
                  </a:txBody>
                  <a:tcPr/>
                </a:tc>
                <a:tc>
                  <a:txBody>
                    <a:bodyPr/>
                    <a:lstStyle/>
                    <a:p>
                      <a:pPr algn="ctr"/>
                      <a:r>
                        <a:rPr lang="cs-CZ" dirty="0" smtClean="0"/>
                        <a:t>6</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err="1" smtClean="0"/>
                        <a:t>A</a:t>
                      </a:r>
                      <a:r>
                        <a:rPr lang="cs-CZ" baseline="30000" dirty="0" err="1" smtClean="0"/>
                        <a:t>1</a:t>
                      </a:r>
                      <a:r>
                        <a:rPr lang="cs-CZ" dirty="0" err="1" smtClean="0"/>
                        <a:t>A</a:t>
                      </a:r>
                      <a:r>
                        <a:rPr lang="cs-CZ" baseline="30000" dirty="0" err="1" smtClean="0"/>
                        <a:t>1</a:t>
                      </a:r>
                      <a:r>
                        <a:rPr lang="cs-CZ" dirty="0" err="1" smtClean="0"/>
                        <a:t>a</a:t>
                      </a:r>
                      <a:r>
                        <a:rPr lang="cs-CZ" baseline="30000" dirty="0" err="1" smtClean="0"/>
                        <a:t>2</a:t>
                      </a:r>
                      <a:r>
                        <a:rPr lang="cs-CZ" dirty="0" err="1" smtClean="0"/>
                        <a:t>a</a:t>
                      </a:r>
                      <a:r>
                        <a:rPr lang="cs-CZ" baseline="30000" dirty="0" err="1" smtClean="0"/>
                        <a:t>2</a:t>
                      </a:r>
                      <a:endParaRPr lang="en-US" baseline="3000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cs-CZ" dirty="0" err="1" smtClean="0"/>
                        <a:t>A</a:t>
                      </a:r>
                      <a:r>
                        <a:rPr lang="cs-CZ" baseline="30000" dirty="0" err="1" smtClean="0"/>
                        <a:t>1</a:t>
                      </a:r>
                      <a:r>
                        <a:rPr lang="cs-CZ" dirty="0" err="1" smtClean="0"/>
                        <a:t>a</a:t>
                      </a:r>
                      <a:r>
                        <a:rPr lang="cs-CZ" baseline="30000" dirty="0" err="1" smtClean="0"/>
                        <a:t>1</a:t>
                      </a:r>
                      <a:r>
                        <a:rPr lang="cs-CZ" dirty="0" err="1" smtClean="0"/>
                        <a:t>A</a:t>
                      </a:r>
                      <a:r>
                        <a:rPr lang="cs-CZ" baseline="30000" dirty="0" err="1" smtClean="0"/>
                        <a:t>2</a:t>
                      </a:r>
                      <a:r>
                        <a:rPr lang="cs-CZ" dirty="0" err="1" smtClean="0"/>
                        <a:t>a</a:t>
                      </a:r>
                      <a:r>
                        <a:rPr lang="cs-CZ" baseline="30000" dirty="0" err="1" smtClean="0"/>
                        <a:t>2</a:t>
                      </a:r>
                      <a:endParaRPr lang="en-US" baseline="3000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cs-CZ" dirty="0" err="1" smtClean="0"/>
                        <a:t>A</a:t>
                      </a:r>
                      <a:r>
                        <a:rPr lang="cs-CZ" baseline="30000" dirty="0" err="1" smtClean="0"/>
                        <a:t>1</a:t>
                      </a:r>
                      <a:r>
                        <a:rPr lang="cs-CZ" dirty="0" err="1" smtClean="0"/>
                        <a:t>a</a:t>
                      </a:r>
                      <a:r>
                        <a:rPr lang="cs-CZ" baseline="30000" dirty="0" err="1" smtClean="0"/>
                        <a:t>1</a:t>
                      </a:r>
                      <a:r>
                        <a:rPr lang="cs-CZ" dirty="0" err="1" smtClean="0"/>
                        <a:t>a</a:t>
                      </a:r>
                      <a:r>
                        <a:rPr lang="cs-CZ" baseline="30000" dirty="0" err="1" smtClean="0"/>
                        <a:t>2</a:t>
                      </a:r>
                      <a:r>
                        <a:rPr lang="cs-CZ" baseline="0" dirty="0" err="1" smtClean="0"/>
                        <a:t>A</a:t>
                      </a:r>
                      <a:r>
                        <a:rPr lang="cs-CZ" baseline="30000" dirty="0" err="1" smtClean="0"/>
                        <a:t>2</a:t>
                      </a:r>
                      <a:endParaRPr lang="en-US" baseline="30000"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err="1" smtClean="0"/>
                        <a:t>a</a:t>
                      </a:r>
                      <a:r>
                        <a:rPr lang="cs-CZ" baseline="30000" dirty="0" err="1" smtClean="0"/>
                        <a:t>1</a:t>
                      </a:r>
                      <a:r>
                        <a:rPr lang="cs-CZ" dirty="0" err="1" smtClean="0"/>
                        <a:t>A</a:t>
                      </a:r>
                      <a:r>
                        <a:rPr lang="cs-CZ" baseline="30000" dirty="0" err="1" smtClean="0"/>
                        <a:t>1</a:t>
                      </a:r>
                      <a:r>
                        <a:rPr lang="cs-CZ" dirty="0" err="1" smtClean="0"/>
                        <a:t>A</a:t>
                      </a:r>
                      <a:r>
                        <a:rPr lang="cs-CZ" baseline="30000" dirty="0" err="1" smtClean="0"/>
                        <a:t>2</a:t>
                      </a:r>
                      <a:r>
                        <a:rPr lang="cs-CZ" dirty="0" err="1" smtClean="0"/>
                        <a:t>a</a:t>
                      </a:r>
                      <a:r>
                        <a:rPr lang="cs-CZ" baseline="30000" dirty="0" err="1" smtClean="0"/>
                        <a:t>2</a:t>
                      </a:r>
                      <a:endParaRPr lang="en-US" baseline="3000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cs-CZ" dirty="0" err="1" smtClean="0"/>
                        <a:t>a</a:t>
                      </a:r>
                      <a:r>
                        <a:rPr lang="cs-CZ" baseline="30000" dirty="0" err="1" smtClean="0"/>
                        <a:t>1</a:t>
                      </a:r>
                      <a:r>
                        <a:rPr lang="cs-CZ" dirty="0" err="1" smtClean="0"/>
                        <a:t>A</a:t>
                      </a:r>
                      <a:r>
                        <a:rPr lang="cs-CZ" baseline="30000" dirty="0" err="1" smtClean="0"/>
                        <a:t>1</a:t>
                      </a:r>
                      <a:r>
                        <a:rPr lang="cs-CZ" dirty="0" err="1" smtClean="0"/>
                        <a:t>a</a:t>
                      </a:r>
                      <a:r>
                        <a:rPr lang="cs-CZ" baseline="30000" dirty="0" err="1" smtClean="0"/>
                        <a:t>2</a:t>
                      </a:r>
                      <a:r>
                        <a:rPr lang="cs-CZ" dirty="0" err="1" smtClean="0"/>
                        <a:t>A</a:t>
                      </a:r>
                      <a:r>
                        <a:rPr lang="cs-CZ" baseline="30000" dirty="0" err="1" smtClean="0"/>
                        <a:t>2</a:t>
                      </a:r>
                      <a:endParaRPr lang="en-US" baseline="3000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cs-CZ" dirty="0" err="1" smtClean="0"/>
                        <a:t>a</a:t>
                      </a:r>
                      <a:r>
                        <a:rPr lang="cs-CZ" baseline="30000" dirty="0" err="1" smtClean="0"/>
                        <a:t>1</a:t>
                      </a:r>
                      <a:r>
                        <a:rPr lang="cs-CZ" dirty="0" err="1" smtClean="0"/>
                        <a:t>a</a:t>
                      </a:r>
                      <a:r>
                        <a:rPr lang="cs-CZ" baseline="30000" dirty="0" err="1" smtClean="0"/>
                        <a:t>1</a:t>
                      </a:r>
                      <a:r>
                        <a:rPr lang="cs-CZ" dirty="0" err="1" smtClean="0"/>
                        <a:t>A</a:t>
                      </a:r>
                      <a:r>
                        <a:rPr lang="cs-CZ" baseline="30000" dirty="0" err="1" smtClean="0"/>
                        <a:t>2</a:t>
                      </a:r>
                      <a:r>
                        <a:rPr lang="cs-CZ" baseline="0" dirty="0" err="1" smtClean="0"/>
                        <a:t>A</a:t>
                      </a:r>
                      <a:r>
                        <a:rPr lang="cs-CZ" baseline="30000" dirty="0" err="1" smtClean="0"/>
                        <a:t>2</a:t>
                      </a:r>
                      <a:endParaRPr lang="en-US" baseline="30000" dirty="0" smtClean="0"/>
                    </a:p>
                  </a:txBody>
                  <a:tcPr/>
                </a:tc>
              </a:tr>
              <a:tr h="370840">
                <a:tc>
                  <a:txBody>
                    <a:bodyPr/>
                    <a:lstStyle/>
                    <a:p>
                      <a:pPr algn="ctr"/>
                      <a:r>
                        <a:rPr lang="cs-CZ" dirty="0" smtClean="0"/>
                        <a:t>1</a:t>
                      </a:r>
                      <a:endParaRPr lang="en-US" dirty="0"/>
                    </a:p>
                  </a:txBody>
                  <a:tcPr/>
                </a:tc>
                <a:tc>
                  <a:txBody>
                    <a:bodyPr/>
                    <a:lstStyle/>
                    <a:p>
                      <a:pPr algn="ctr"/>
                      <a:r>
                        <a:rPr lang="cs-CZ" dirty="0" smtClean="0"/>
                        <a:t>4</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err="1" smtClean="0"/>
                        <a:t>A</a:t>
                      </a:r>
                      <a:r>
                        <a:rPr lang="cs-CZ" baseline="30000" dirty="0" err="1" smtClean="0"/>
                        <a:t>1</a:t>
                      </a:r>
                      <a:r>
                        <a:rPr lang="cs-CZ" dirty="0" err="1" smtClean="0"/>
                        <a:t>a</a:t>
                      </a:r>
                      <a:r>
                        <a:rPr lang="cs-CZ" baseline="30000" dirty="0" err="1" smtClean="0"/>
                        <a:t>1</a:t>
                      </a:r>
                      <a:r>
                        <a:rPr lang="cs-CZ" dirty="0" err="1" smtClean="0"/>
                        <a:t>a</a:t>
                      </a:r>
                      <a:r>
                        <a:rPr lang="cs-CZ" baseline="30000" dirty="0" err="1" smtClean="0"/>
                        <a:t>2</a:t>
                      </a:r>
                      <a:r>
                        <a:rPr lang="cs-CZ" dirty="0" err="1" smtClean="0"/>
                        <a:t>a</a:t>
                      </a:r>
                      <a:r>
                        <a:rPr lang="cs-CZ" baseline="30000" dirty="0" err="1" smtClean="0"/>
                        <a:t>2</a:t>
                      </a:r>
                      <a:endParaRPr lang="cs-CZ" baseline="3000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cs-CZ" dirty="0" err="1" smtClean="0"/>
                        <a:t>a</a:t>
                      </a:r>
                      <a:r>
                        <a:rPr lang="cs-CZ" baseline="30000" dirty="0" err="1" smtClean="0"/>
                        <a:t>1</a:t>
                      </a:r>
                      <a:r>
                        <a:rPr lang="cs-CZ" dirty="0" err="1" smtClean="0"/>
                        <a:t>A</a:t>
                      </a:r>
                      <a:r>
                        <a:rPr lang="cs-CZ" baseline="30000" dirty="0" err="1" smtClean="0"/>
                        <a:t>1</a:t>
                      </a:r>
                      <a:r>
                        <a:rPr lang="cs-CZ" dirty="0" err="1" smtClean="0"/>
                        <a:t>a</a:t>
                      </a:r>
                      <a:r>
                        <a:rPr lang="cs-CZ" baseline="30000" dirty="0" err="1" smtClean="0"/>
                        <a:t>2</a:t>
                      </a:r>
                      <a:r>
                        <a:rPr lang="cs-CZ" dirty="0" err="1" smtClean="0"/>
                        <a:t>a</a:t>
                      </a:r>
                      <a:r>
                        <a:rPr lang="cs-CZ" baseline="30000" dirty="0" err="1" smtClean="0"/>
                        <a:t>2</a:t>
                      </a:r>
                      <a:endParaRPr lang="en-US" baseline="30000"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dirty="0" err="1" smtClean="0"/>
                        <a:t>a</a:t>
                      </a:r>
                      <a:r>
                        <a:rPr lang="cs-CZ" baseline="30000" dirty="0" err="1" smtClean="0"/>
                        <a:t>1</a:t>
                      </a:r>
                      <a:r>
                        <a:rPr lang="cs-CZ" dirty="0" err="1" smtClean="0"/>
                        <a:t>a</a:t>
                      </a:r>
                      <a:r>
                        <a:rPr lang="cs-CZ" baseline="30000" dirty="0" err="1" smtClean="0"/>
                        <a:t>1</a:t>
                      </a:r>
                      <a:r>
                        <a:rPr lang="cs-CZ" dirty="0" err="1" smtClean="0"/>
                        <a:t>A</a:t>
                      </a:r>
                      <a:r>
                        <a:rPr lang="cs-CZ" baseline="30000" dirty="0" err="1" smtClean="0"/>
                        <a:t>2</a:t>
                      </a:r>
                      <a:r>
                        <a:rPr lang="cs-CZ" dirty="0" err="1" smtClean="0"/>
                        <a:t>a</a:t>
                      </a:r>
                      <a:r>
                        <a:rPr lang="cs-CZ" baseline="30000" dirty="0" err="1" smtClean="0"/>
                        <a:t>2</a:t>
                      </a:r>
                      <a:endParaRPr lang="en-US" baseline="3000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cs-CZ" dirty="0" err="1" smtClean="0"/>
                        <a:t>a</a:t>
                      </a:r>
                      <a:r>
                        <a:rPr lang="cs-CZ" baseline="30000" dirty="0" err="1" smtClean="0"/>
                        <a:t>1</a:t>
                      </a:r>
                      <a:r>
                        <a:rPr lang="cs-CZ" dirty="0" err="1" smtClean="0"/>
                        <a:t>a</a:t>
                      </a:r>
                      <a:r>
                        <a:rPr lang="cs-CZ" baseline="30000" dirty="0" err="1" smtClean="0"/>
                        <a:t>1</a:t>
                      </a:r>
                      <a:r>
                        <a:rPr lang="cs-CZ" dirty="0" err="1" smtClean="0"/>
                        <a:t>a</a:t>
                      </a:r>
                      <a:r>
                        <a:rPr lang="cs-CZ" baseline="30000" dirty="0" err="1" smtClean="0"/>
                        <a:t>2</a:t>
                      </a:r>
                      <a:r>
                        <a:rPr lang="cs-CZ" dirty="0" err="1" smtClean="0"/>
                        <a:t>A</a:t>
                      </a:r>
                      <a:r>
                        <a:rPr lang="cs-CZ" baseline="30000" dirty="0" err="1" smtClean="0"/>
                        <a:t>2</a:t>
                      </a:r>
                      <a:endParaRPr lang="en-US" baseline="30000" dirty="0" smtClean="0"/>
                    </a:p>
                  </a:txBody>
                  <a:tcPr/>
                </a:tc>
              </a:tr>
              <a:tr h="370840">
                <a:tc>
                  <a:txBody>
                    <a:bodyPr/>
                    <a:lstStyle/>
                    <a:p>
                      <a:pPr algn="ctr"/>
                      <a:r>
                        <a:rPr lang="cs-CZ" dirty="0" smtClean="0"/>
                        <a:t>0</a:t>
                      </a:r>
                      <a:endParaRPr lang="en-US" dirty="0"/>
                    </a:p>
                  </a:txBody>
                  <a:tcPr/>
                </a:tc>
                <a:tc>
                  <a:txBody>
                    <a:bodyPr/>
                    <a:lstStyle/>
                    <a:p>
                      <a:pPr algn="ctr"/>
                      <a:r>
                        <a:rPr lang="cs-CZ" dirty="0" smtClean="0"/>
                        <a:t>1</a:t>
                      </a:r>
                      <a:endParaRPr lang="en-US" dirty="0"/>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baseline="0" dirty="0" err="1" smtClean="0"/>
                        <a:t>a</a:t>
                      </a:r>
                      <a:r>
                        <a:rPr lang="cs-CZ" baseline="30000" dirty="0" err="1" smtClean="0"/>
                        <a:t>1</a:t>
                      </a:r>
                      <a:r>
                        <a:rPr lang="cs-CZ" dirty="0" err="1" smtClean="0"/>
                        <a:t>a</a:t>
                      </a:r>
                      <a:r>
                        <a:rPr lang="cs-CZ" baseline="30000" dirty="0" err="1" smtClean="0"/>
                        <a:t>1</a:t>
                      </a:r>
                      <a:r>
                        <a:rPr lang="cs-CZ" dirty="0" err="1" smtClean="0"/>
                        <a:t>a</a:t>
                      </a:r>
                      <a:r>
                        <a:rPr lang="cs-CZ" baseline="30000" dirty="0" err="1" smtClean="0"/>
                        <a:t>2</a:t>
                      </a:r>
                      <a:r>
                        <a:rPr lang="cs-CZ" dirty="0" err="1" smtClean="0"/>
                        <a:t>a</a:t>
                      </a:r>
                      <a:r>
                        <a:rPr lang="cs-CZ" baseline="30000" dirty="0" err="1" smtClean="0"/>
                        <a:t>2</a:t>
                      </a:r>
                      <a:endParaRPr lang="en-US" baseline="30000" dirty="0" smtClean="0"/>
                    </a:p>
                    <a:p>
                      <a:pPr algn="ctr"/>
                      <a:endParaRPr lang="en-US" dirty="0"/>
                    </a:p>
                  </a:txBody>
                  <a:tcPr/>
                </a:tc>
                <a:tc hMerge="1">
                  <a:txBody>
                    <a:bodyPr/>
                    <a:lstStyle/>
                    <a:p>
                      <a:endParaRPr lang="en-US"/>
                    </a:p>
                  </a:txBody>
                  <a:tcPr/>
                </a:tc>
              </a:tr>
            </a:tbl>
          </a:graphicData>
        </a:graphic>
      </p:graphicFrame>
      <p:sp>
        <p:nvSpPr>
          <p:cNvPr id="3" name="Obdélník 2"/>
          <p:cNvSpPr/>
          <p:nvPr/>
        </p:nvSpPr>
        <p:spPr>
          <a:xfrm>
            <a:off x="5930900" y="1681353"/>
            <a:ext cx="3187700" cy="50094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Obdélník 4"/>
          <p:cNvSpPr/>
          <p:nvPr/>
        </p:nvSpPr>
        <p:spPr>
          <a:xfrm>
            <a:off x="4635500" y="1790700"/>
            <a:ext cx="1765300" cy="4762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465451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50" y="0"/>
            <a:ext cx="7886700" cy="1325563"/>
          </a:xfrm>
        </p:spPr>
        <p:txBody>
          <a:bodyPr>
            <a:noAutofit/>
          </a:bodyPr>
          <a:lstStyle/>
          <a:p>
            <a:pPr algn="ctr"/>
            <a:r>
              <a:rPr lang="cs-CZ" sz="4000" dirty="0" smtClean="0">
                <a:solidFill>
                  <a:srgbClr val="C00000"/>
                </a:solidFill>
              </a:rPr>
              <a:t>Genotyp vs. vnější prostředí</a:t>
            </a:r>
            <a:endParaRPr lang="cs-CZ" sz="4000" dirty="0">
              <a:solidFill>
                <a:srgbClr val="C00000"/>
              </a:solidFill>
            </a:endParaRPr>
          </a:p>
        </p:txBody>
      </p:sp>
      <p:sp>
        <p:nvSpPr>
          <p:cNvPr id="3" name="Obdélník 2"/>
          <p:cNvSpPr/>
          <p:nvPr/>
        </p:nvSpPr>
        <p:spPr>
          <a:xfrm>
            <a:off x="455654" y="1151943"/>
            <a:ext cx="4791849" cy="769441"/>
          </a:xfrm>
          <a:prstGeom prst="rect">
            <a:avLst/>
          </a:prstGeom>
        </p:spPr>
        <p:txBody>
          <a:bodyPr wrap="square">
            <a:spAutoFit/>
          </a:bodyPr>
          <a:lstStyle/>
          <a:p>
            <a:r>
              <a:rPr lang="cs-CZ" sz="2200" dirty="0"/>
              <a:t>Komplexní znaky mohou být ovlivněny genotypem a vnějším </a:t>
            </a:r>
            <a:r>
              <a:rPr lang="cs-CZ" sz="2200" dirty="0" smtClean="0"/>
              <a:t>prostředím …</a:t>
            </a:r>
            <a:endParaRPr lang="cs-CZ" sz="2200" dirty="0"/>
          </a:p>
        </p:txBody>
      </p:sp>
      <p:sp>
        <p:nvSpPr>
          <p:cNvPr id="4" name="TextovéPole 3"/>
          <p:cNvSpPr txBox="1"/>
          <p:nvPr/>
        </p:nvSpPr>
        <p:spPr>
          <a:xfrm>
            <a:off x="4250727" y="1884427"/>
            <a:ext cx="4720280" cy="769441"/>
          </a:xfrm>
          <a:prstGeom prst="rect">
            <a:avLst/>
          </a:prstGeom>
          <a:noFill/>
        </p:spPr>
        <p:txBody>
          <a:bodyPr wrap="square" rtlCol="0">
            <a:spAutoFit/>
          </a:bodyPr>
          <a:lstStyle/>
          <a:p>
            <a:r>
              <a:rPr lang="cs-CZ" sz="2200" dirty="0" smtClean="0"/>
              <a:t>… takže je potřeba oddělit od sebe genetickou a environmentální složku.</a:t>
            </a:r>
            <a:endParaRPr lang="cs-CZ" sz="2200" dirty="0"/>
          </a:p>
        </p:txBody>
      </p:sp>
      <p:sp>
        <p:nvSpPr>
          <p:cNvPr id="5" name="TextovéPole 4"/>
          <p:cNvSpPr txBox="1"/>
          <p:nvPr/>
        </p:nvSpPr>
        <p:spPr>
          <a:xfrm>
            <a:off x="502304" y="2832569"/>
            <a:ext cx="5006031" cy="3046988"/>
          </a:xfrm>
          <a:prstGeom prst="rect">
            <a:avLst/>
          </a:prstGeom>
          <a:noFill/>
        </p:spPr>
        <p:txBody>
          <a:bodyPr wrap="square" rtlCol="0">
            <a:spAutoFit/>
          </a:bodyPr>
          <a:lstStyle/>
          <a:p>
            <a:pPr>
              <a:spcBef>
                <a:spcPts val="3600"/>
              </a:spcBef>
            </a:pPr>
            <a:r>
              <a:rPr lang="cs-CZ" sz="2200" b="1" dirty="0" smtClean="0">
                <a:solidFill>
                  <a:srgbClr val="0070C0"/>
                </a:solidFill>
              </a:rPr>
              <a:t>Jak na to:</a:t>
            </a:r>
          </a:p>
          <a:p>
            <a:pPr marL="342900" indent="-342900">
              <a:spcBef>
                <a:spcPts val="3600"/>
              </a:spcBef>
              <a:buAutoNum type="arabicParenR"/>
            </a:pPr>
            <a:r>
              <a:rPr lang="cs-CZ" sz="2200" dirty="0" smtClean="0"/>
              <a:t>Změřit odpověď populace na selekci.</a:t>
            </a:r>
          </a:p>
          <a:p>
            <a:pPr marL="342900" indent="-342900">
              <a:spcBef>
                <a:spcPts val="3600"/>
              </a:spcBef>
              <a:buAutoNum type="arabicParenR"/>
            </a:pPr>
            <a:r>
              <a:rPr lang="cs-CZ" sz="2200" dirty="0" smtClean="0"/>
              <a:t>Sledovat rozdíly ve fenotypu u různě příbuzných jedinců (jednovaječná vs. dvojvaječná dvojčata, rodiče vs. děti, čisté linie + F1 vs. F2)  </a:t>
            </a:r>
            <a:endParaRPr lang="cs-CZ" sz="2200" dirty="0"/>
          </a:p>
        </p:txBody>
      </p:sp>
      <p:pic>
        <p:nvPicPr>
          <p:cNvPr id="6" name="Obráze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6724" y="3199664"/>
            <a:ext cx="2430376" cy="1244994"/>
          </a:xfrm>
          <a:prstGeom prst="rect">
            <a:avLst/>
          </a:prstGeom>
        </p:spPr>
      </p:pic>
      <p:pic>
        <p:nvPicPr>
          <p:cNvPr id="1034" name="Picture 10" descr="Image result for monozygotic twin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72637" y="4691138"/>
            <a:ext cx="1652063" cy="1239048"/>
          </a:xfrm>
          <a:prstGeom prst="rect">
            <a:avLst/>
          </a:prstGeom>
          <a:noFill/>
          <a:extLst>
            <a:ext uri="{909E8E84-426E-40DD-AFC4-6F175D3DCCD1}">
              <a14:hiddenFill xmlns:a14="http://schemas.microsoft.com/office/drawing/2010/main">
                <a:solidFill>
                  <a:srgbClr val="FFFFFF"/>
                </a:solidFill>
              </a14:hiddenFill>
            </a:ext>
          </a:extLst>
        </p:spPr>
      </p:pic>
      <p:sp>
        <p:nvSpPr>
          <p:cNvPr id="7" name="Ovál 6"/>
          <p:cNvSpPr/>
          <p:nvPr/>
        </p:nvSpPr>
        <p:spPr>
          <a:xfrm>
            <a:off x="7124700" y="3390900"/>
            <a:ext cx="444500" cy="9525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4098" name="Picture 2" descr="Image result for parents and chil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77260" y="5105957"/>
            <a:ext cx="1793747" cy="1194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9060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3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40902" y="154515"/>
            <a:ext cx="7886700" cy="1325563"/>
          </a:xfrm>
        </p:spPr>
        <p:txBody>
          <a:bodyPr>
            <a:normAutofit/>
          </a:bodyPr>
          <a:lstStyle/>
          <a:p>
            <a:pPr algn="ctr"/>
            <a:r>
              <a:rPr lang="cs-CZ" sz="4000" dirty="0" smtClean="0">
                <a:solidFill>
                  <a:srgbClr val="C00000"/>
                </a:solidFill>
              </a:rPr>
              <a:t>Odhadnout </a:t>
            </a:r>
            <a:r>
              <a:rPr lang="cs-CZ" sz="4000" dirty="0">
                <a:solidFill>
                  <a:srgbClr val="C00000"/>
                </a:solidFill>
              </a:rPr>
              <a:t>odpověď populace na selekci</a:t>
            </a:r>
            <a:r>
              <a:rPr lang="cs-CZ" sz="4000" dirty="0" smtClean="0">
                <a:solidFill>
                  <a:srgbClr val="C00000"/>
                </a:solidFill>
              </a:rPr>
              <a:t>.</a:t>
            </a:r>
            <a:endParaRPr lang="cs-CZ" sz="4000" dirty="0">
              <a:solidFill>
                <a:srgbClr val="C00000"/>
              </a:solidFill>
            </a:endParaRPr>
          </a:p>
        </p:txBody>
      </p:sp>
      <p:sp>
        <p:nvSpPr>
          <p:cNvPr id="4" name="TextovéPole 3"/>
          <p:cNvSpPr txBox="1"/>
          <p:nvPr/>
        </p:nvSpPr>
        <p:spPr>
          <a:xfrm>
            <a:off x="628651" y="1598141"/>
            <a:ext cx="8179684" cy="769441"/>
          </a:xfrm>
          <a:prstGeom prst="rect">
            <a:avLst/>
          </a:prstGeom>
          <a:noFill/>
        </p:spPr>
        <p:txBody>
          <a:bodyPr wrap="square" rtlCol="0">
            <a:spAutoFit/>
          </a:bodyPr>
          <a:lstStyle/>
          <a:p>
            <a:r>
              <a:rPr lang="cs-CZ" sz="2200" dirty="0" smtClean="0"/>
              <a:t>Rozumné udělat, než se pustím do šlechtění. Co když genetická složka nehraje roli? </a:t>
            </a:r>
            <a:endParaRPr lang="cs-CZ" sz="2200" dirty="0"/>
          </a:p>
        </p:txBody>
      </p:sp>
      <p:sp>
        <p:nvSpPr>
          <p:cNvPr id="6" name="TextovéPole 5"/>
          <p:cNvSpPr txBox="1"/>
          <p:nvPr/>
        </p:nvSpPr>
        <p:spPr>
          <a:xfrm>
            <a:off x="628651" y="2765070"/>
            <a:ext cx="4481384" cy="2400657"/>
          </a:xfrm>
          <a:prstGeom prst="rect">
            <a:avLst/>
          </a:prstGeom>
          <a:noFill/>
        </p:spPr>
        <p:txBody>
          <a:bodyPr wrap="square" rtlCol="0">
            <a:spAutoFit/>
          </a:bodyPr>
          <a:lstStyle/>
          <a:p>
            <a:pPr>
              <a:spcBef>
                <a:spcPts val="2400"/>
              </a:spcBef>
            </a:pPr>
            <a:r>
              <a:rPr lang="cs-CZ" sz="2200" dirty="0" smtClean="0"/>
              <a:t>1) Změřím hodnoty sledovaného znaku (např. výšky) v populaci.</a:t>
            </a:r>
          </a:p>
          <a:p>
            <a:pPr>
              <a:spcBef>
                <a:spcPts val="2400"/>
              </a:spcBef>
            </a:pPr>
            <a:r>
              <a:rPr lang="cs-CZ" sz="2200" dirty="0" smtClean="0"/>
              <a:t>2) Vyberu jedince s extrémní hodnotou </a:t>
            </a:r>
            <a:r>
              <a:rPr lang="cs-CZ" sz="2200" dirty="0" smtClean="0">
                <a:sym typeface="Wingdings" panose="05000000000000000000" pitchFamily="2" charset="2"/>
              </a:rPr>
              <a:t></a:t>
            </a:r>
            <a:r>
              <a:rPr lang="en-US" sz="2200" dirty="0" smtClean="0">
                <a:sym typeface="Wingdings" panose="05000000000000000000" pitchFamily="2" charset="2"/>
              </a:rPr>
              <a:t> </a:t>
            </a:r>
            <a:r>
              <a:rPr lang="cs-CZ" sz="2200" dirty="0" smtClean="0">
                <a:sym typeface="Wingdings" panose="05000000000000000000" pitchFamily="2" charset="2"/>
              </a:rPr>
              <a:t>křížím</a:t>
            </a:r>
          </a:p>
          <a:p>
            <a:pPr>
              <a:spcBef>
                <a:spcPts val="2400"/>
              </a:spcBef>
            </a:pPr>
            <a:r>
              <a:rPr lang="cs-CZ" sz="2200" dirty="0" smtClean="0">
                <a:sym typeface="Wingdings" panose="05000000000000000000" pitchFamily="2" charset="2"/>
              </a:rPr>
              <a:t>3) Vyhodnotím F1.</a:t>
            </a:r>
            <a:endParaRPr lang="cs-CZ" sz="2200" dirty="0"/>
          </a:p>
        </p:txBody>
      </p:sp>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10035" y="2869464"/>
            <a:ext cx="3521888" cy="1804136"/>
          </a:xfrm>
          <a:prstGeom prst="rect">
            <a:avLst/>
          </a:prstGeom>
        </p:spPr>
      </p:pic>
      <p:sp>
        <p:nvSpPr>
          <p:cNvPr id="8" name="Ovál 7"/>
          <p:cNvSpPr/>
          <p:nvPr/>
        </p:nvSpPr>
        <p:spPr>
          <a:xfrm>
            <a:off x="7261253" y="3086099"/>
            <a:ext cx="537170" cy="138027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4131894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8976" y="3653187"/>
            <a:ext cx="2704002" cy="1396601"/>
          </a:xfrm>
          <a:prstGeom prst="rect">
            <a:avLst/>
          </a:prstGeom>
        </p:spPr>
      </p:pic>
      <p:pic>
        <p:nvPicPr>
          <p:cNvPr id="10" name="Obrázek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976" y="5232556"/>
            <a:ext cx="2704002" cy="1403020"/>
          </a:xfrm>
          <a:prstGeom prst="rect">
            <a:avLst/>
          </a:prstGeom>
        </p:spPr>
      </p:pic>
      <p:pic>
        <p:nvPicPr>
          <p:cNvPr id="12" name="Obrázek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8976" y="566719"/>
            <a:ext cx="2704002" cy="1385163"/>
          </a:xfrm>
          <a:prstGeom prst="rect">
            <a:avLst/>
          </a:prstGeom>
        </p:spPr>
      </p:pic>
      <p:pic>
        <p:nvPicPr>
          <p:cNvPr id="13" name="Obrázek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8976" y="2122309"/>
            <a:ext cx="2704002" cy="1385163"/>
          </a:xfrm>
          <a:prstGeom prst="rect">
            <a:avLst/>
          </a:prstGeom>
        </p:spPr>
      </p:pic>
      <p:sp>
        <p:nvSpPr>
          <p:cNvPr id="14" name="Obdélník 13"/>
          <p:cNvSpPr/>
          <p:nvPr/>
        </p:nvSpPr>
        <p:spPr>
          <a:xfrm>
            <a:off x="2496067" y="947351"/>
            <a:ext cx="156519" cy="9226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TextovéPole 14"/>
          <p:cNvSpPr txBox="1"/>
          <p:nvPr/>
        </p:nvSpPr>
        <p:spPr>
          <a:xfrm>
            <a:off x="3665840" y="2445558"/>
            <a:ext cx="867545" cy="430887"/>
          </a:xfrm>
          <a:prstGeom prst="rect">
            <a:avLst/>
          </a:prstGeom>
          <a:noFill/>
        </p:spPr>
        <p:txBody>
          <a:bodyPr wrap="none" rtlCol="0">
            <a:spAutoFit/>
          </a:bodyPr>
          <a:lstStyle/>
          <a:p>
            <a:r>
              <a:rPr lang="cs-CZ" sz="2200" i="1" dirty="0" err="1" smtClean="0"/>
              <a:t>H</a:t>
            </a:r>
            <a:r>
              <a:rPr lang="cs-CZ" sz="2200" i="1" baseline="30000" dirty="0" err="1" smtClean="0"/>
              <a:t>2</a:t>
            </a:r>
            <a:r>
              <a:rPr lang="cs-CZ" sz="2200" dirty="0" smtClean="0"/>
              <a:t> = 0</a:t>
            </a:r>
            <a:endParaRPr lang="cs-CZ" sz="2200" dirty="0"/>
          </a:p>
        </p:txBody>
      </p:sp>
      <p:sp>
        <p:nvSpPr>
          <p:cNvPr id="16" name="TextovéPole 15"/>
          <p:cNvSpPr txBox="1"/>
          <p:nvPr/>
        </p:nvSpPr>
        <p:spPr>
          <a:xfrm>
            <a:off x="3626808" y="3858347"/>
            <a:ext cx="867545" cy="430887"/>
          </a:xfrm>
          <a:prstGeom prst="rect">
            <a:avLst/>
          </a:prstGeom>
          <a:noFill/>
        </p:spPr>
        <p:txBody>
          <a:bodyPr wrap="none" rtlCol="0">
            <a:spAutoFit/>
          </a:bodyPr>
          <a:lstStyle/>
          <a:p>
            <a:r>
              <a:rPr lang="cs-CZ" sz="2200" i="1" dirty="0" smtClean="0"/>
              <a:t>H</a:t>
            </a:r>
            <a:r>
              <a:rPr lang="cs-CZ" sz="2200" i="1" baseline="30000" dirty="0" smtClean="0"/>
              <a:t>2</a:t>
            </a:r>
            <a:r>
              <a:rPr lang="cs-CZ" sz="2200" dirty="0" smtClean="0"/>
              <a:t> = 1</a:t>
            </a:r>
            <a:endParaRPr lang="cs-CZ" sz="2200" dirty="0"/>
          </a:p>
        </p:txBody>
      </p:sp>
      <p:sp>
        <p:nvSpPr>
          <p:cNvPr id="17" name="TextovéPole 16"/>
          <p:cNvSpPr txBox="1"/>
          <p:nvPr/>
        </p:nvSpPr>
        <p:spPr>
          <a:xfrm>
            <a:off x="4831704" y="2301908"/>
            <a:ext cx="4312664" cy="1107996"/>
          </a:xfrm>
          <a:prstGeom prst="rect">
            <a:avLst/>
          </a:prstGeom>
          <a:noFill/>
        </p:spPr>
        <p:txBody>
          <a:bodyPr wrap="square" rtlCol="0">
            <a:spAutoFit/>
          </a:bodyPr>
          <a:lstStyle/>
          <a:p>
            <a:r>
              <a:rPr lang="cs-CZ" sz="2200" dirty="0" smtClean="0"/>
              <a:t>Dědičnost nehraje roli </a:t>
            </a:r>
            <a:r>
              <a:rPr lang="cs-CZ" sz="2200" dirty="0" smtClean="0">
                <a:sym typeface="Wingdings" panose="05000000000000000000" pitchFamily="2" charset="2"/>
              </a:rPr>
              <a:t></a:t>
            </a:r>
            <a:r>
              <a:rPr lang="en-US" sz="2200" dirty="0" smtClean="0">
                <a:sym typeface="Wingdings" panose="05000000000000000000" pitchFamily="2" charset="2"/>
              </a:rPr>
              <a:t> s</a:t>
            </a:r>
            <a:r>
              <a:rPr lang="cs-CZ" sz="2200" dirty="0" smtClean="0"/>
              <a:t>elekce nemá smysl</a:t>
            </a:r>
            <a:r>
              <a:rPr lang="en-US" sz="2200" dirty="0" smtClean="0"/>
              <a:t> </a:t>
            </a:r>
            <a:r>
              <a:rPr lang="en-US" sz="2200" dirty="0" smtClean="0">
                <a:sym typeface="Wingdings" panose="05000000000000000000" pitchFamily="2" charset="2"/>
              </a:rPr>
              <a:t></a:t>
            </a:r>
            <a:r>
              <a:rPr lang="cs-CZ" sz="2200" dirty="0">
                <a:sym typeface="Wingdings" panose="05000000000000000000" pitchFamily="2" charset="2"/>
              </a:rPr>
              <a:t> </a:t>
            </a:r>
            <a:r>
              <a:rPr lang="cs-CZ" sz="2200" dirty="0" smtClean="0">
                <a:sym typeface="Wingdings" panose="05000000000000000000" pitchFamily="2" charset="2"/>
              </a:rPr>
              <a:t>třeba zlepšit vnější podmínky</a:t>
            </a:r>
            <a:endParaRPr lang="cs-CZ" sz="2200" dirty="0"/>
          </a:p>
        </p:txBody>
      </p:sp>
      <p:sp>
        <p:nvSpPr>
          <p:cNvPr id="18" name="TextovéPole 17"/>
          <p:cNvSpPr txBox="1"/>
          <p:nvPr/>
        </p:nvSpPr>
        <p:spPr>
          <a:xfrm>
            <a:off x="4831704" y="3966766"/>
            <a:ext cx="4226010" cy="769441"/>
          </a:xfrm>
          <a:prstGeom prst="rect">
            <a:avLst/>
          </a:prstGeom>
          <a:noFill/>
        </p:spPr>
        <p:txBody>
          <a:bodyPr wrap="square" rtlCol="0">
            <a:spAutoFit/>
          </a:bodyPr>
          <a:lstStyle/>
          <a:p>
            <a:r>
              <a:rPr lang="cs-CZ" sz="2200" dirty="0" smtClean="0"/>
              <a:t>Dědičnost 100% </a:t>
            </a:r>
            <a:r>
              <a:rPr lang="cs-CZ" sz="2200" dirty="0" smtClean="0">
                <a:sym typeface="Wingdings" panose="05000000000000000000" pitchFamily="2" charset="2"/>
              </a:rPr>
              <a:t></a:t>
            </a:r>
            <a:r>
              <a:rPr lang="en-US" sz="2200" dirty="0" smtClean="0">
                <a:sym typeface="Wingdings" panose="05000000000000000000" pitchFamily="2" charset="2"/>
              </a:rPr>
              <a:t> </a:t>
            </a:r>
            <a:r>
              <a:rPr lang="cs-CZ" sz="2200" dirty="0" smtClean="0">
                <a:sym typeface="Wingdings" panose="05000000000000000000" pitchFamily="2" charset="2"/>
              </a:rPr>
              <a:t>znak vhodný pro selekci</a:t>
            </a:r>
            <a:endParaRPr lang="cs-CZ" sz="2200" dirty="0"/>
          </a:p>
        </p:txBody>
      </p:sp>
      <p:sp>
        <p:nvSpPr>
          <p:cNvPr id="19" name="TextovéPole 18"/>
          <p:cNvSpPr txBox="1"/>
          <p:nvPr/>
        </p:nvSpPr>
        <p:spPr>
          <a:xfrm>
            <a:off x="4831704" y="5269501"/>
            <a:ext cx="3895607" cy="1107996"/>
          </a:xfrm>
          <a:prstGeom prst="rect">
            <a:avLst/>
          </a:prstGeom>
          <a:noFill/>
        </p:spPr>
        <p:txBody>
          <a:bodyPr wrap="square" rtlCol="0">
            <a:spAutoFit/>
          </a:bodyPr>
          <a:lstStyle/>
          <a:p>
            <a:r>
              <a:rPr lang="cs-CZ" sz="2200" dirty="0" smtClean="0"/>
              <a:t>Dědičnost kolem 50% </a:t>
            </a:r>
            <a:r>
              <a:rPr lang="cs-CZ" sz="2200" dirty="0" smtClean="0">
                <a:sym typeface="Wingdings" panose="05000000000000000000" pitchFamily="2" charset="2"/>
              </a:rPr>
              <a:t></a:t>
            </a:r>
            <a:r>
              <a:rPr lang="en-US" sz="2200" dirty="0" smtClean="0">
                <a:sym typeface="Wingdings" panose="05000000000000000000" pitchFamily="2" charset="2"/>
              </a:rPr>
              <a:t> s</a:t>
            </a:r>
            <a:r>
              <a:rPr lang="cs-CZ" sz="2200" dirty="0" smtClean="0"/>
              <a:t>elekce má smysl + potřeba zlepšit vnější podmínky</a:t>
            </a:r>
            <a:endParaRPr lang="cs-CZ" sz="2200" dirty="0"/>
          </a:p>
        </p:txBody>
      </p:sp>
      <p:sp>
        <p:nvSpPr>
          <p:cNvPr id="20" name="TextovéPole 19"/>
          <p:cNvSpPr txBox="1"/>
          <p:nvPr/>
        </p:nvSpPr>
        <p:spPr>
          <a:xfrm>
            <a:off x="3665840" y="5561889"/>
            <a:ext cx="1080745" cy="430887"/>
          </a:xfrm>
          <a:prstGeom prst="rect">
            <a:avLst/>
          </a:prstGeom>
          <a:noFill/>
        </p:spPr>
        <p:txBody>
          <a:bodyPr wrap="none" rtlCol="0">
            <a:spAutoFit/>
          </a:bodyPr>
          <a:lstStyle/>
          <a:p>
            <a:r>
              <a:rPr lang="cs-CZ" sz="2200" i="1" dirty="0" err="1" smtClean="0"/>
              <a:t>H</a:t>
            </a:r>
            <a:r>
              <a:rPr lang="cs-CZ" sz="2200" i="1" baseline="30000" dirty="0" err="1" smtClean="0"/>
              <a:t>2</a:t>
            </a:r>
            <a:r>
              <a:rPr lang="cs-CZ" sz="2200" dirty="0" smtClean="0"/>
              <a:t> = 0,5</a:t>
            </a:r>
            <a:endParaRPr lang="cs-CZ" sz="2200" dirty="0"/>
          </a:p>
        </p:txBody>
      </p:sp>
      <p:sp>
        <p:nvSpPr>
          <p:cNvPr id="21" name="TextovéPole 20"/>
          <p:cNvSpPr txBox="1"/>
          <p:nvPr/>
        </p:nvSpPr>
        <p:spPr>
          <a:xfrm>
            <a:off x="2403258" y="30008"/>
            <a:ext cx="6654450" cy="707886"/>
          </a:xfrm>
          <a:prstGeom prst="rect">
            <a:avLst/>
          </a:prstGeom>
          <a:noFill/>
        </p:spPr>
        <p:txBody>
          <a:bodyPr wrap="none" rtlCol="0">
            <a:spAutoFit/>
          </a:bodyPr>
          <a:lstStyle/>
          <a:p>
            <a:r>
              <a:rPr lang="cs-CZ" sz="4000" dirty="0">
                <a:solidFill>
                  <a:srgbClr val="C00000"/>
                </a:solidFill>
                <a:latin typeface="+mj-lt"/>
                <a:ea typeface="+mj-ea"/>
                <a:cs typeface="+mj-cs"/>
              </a:rPr>
              <a:t>Dědičná složka vs. vliv prostředí</a:t>
            </a:r>
          </a:p>
        </p:txBody>
      </p:sp>
      <p:cxnSp>
        <p:nvCxnSpPr>
          <p:cNvPr id="23" name="Přímá spojnice 22"/>
          <p:cNvCxnSpPr/>
          <p:nvPr/>
        </p:nvCxnSpPr>
        <p:spPr>
          <a:xfrm flipV="1">
            <a:off x="2652586" y="1070919"/>
            <a:ext cx="832019" cy="18838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ovéPole 23"/>
          <p:cNvSpPr txBox="1"/>
          <p:nvPr/>
        </p:nvSpPr>
        <p:spPr>
          <a:xfrm>
            <a:off x="3547382" y="826120"/>
            <a:ext cx="4233467" cy="430887"/>
          </a:xfrm>
          <a:prstGeom prst="rect">
            <a:avLst/>
          </a:prstGeom>
          <a:noFill/>
        </p:spPr>
        <p:txBody>
          <a:bodyPr wrap="none" rtlCol="0">
            <a:spAutoFit/>
          </a:bodyPr>
          <a:lstStyle/>
          <a:p>
            <a:r>
              <a:rPr lang="cs-CZ" sz="2200" dirty="0" smtClean="0"/>
              <a:t>Vybereme rodiče budoucí generace</a:t>
            </a:r>
            <a:endParaRPr lang="cs-CZ" sz="2200" dirty="0"/>
          </a:p>
        </p:txBody>
      </p:sp>
      <p:cxnSp>
        <p:nvCxnSpPr>
          <p:cNvPr id="26" name="Přímá spojnice 25"/>
          <p:cNvCxnSpPr/>
          <p:nvPr/>
        </p:nvCxnSpPr>
        <p:spPr>
          <a:xfrm>
            <a:off x="2574326" y="737894"/>
            <a:ext cx="0" cy="5897682"/>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7" name="Přímá spojnice 26"/>
          <p:cNvCxnSpPr/>
          <p:nvPr/>
        </p:nvCxnSpPr>
        <p:spPr>
          <a:xfrm>
            <a:off x="1935894" y="737894"/>
            <a:ext cx="0" cy="5897682"/>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9470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p:bldP spid="17" grpId="0"/>
      <p:bldP spid="18" grpId="0"/>
      <p:bldP spid="19" grpId="0"/>
      <p:bldP spid="20" grpId="0"/>
      <p:bldP spid="2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40225" y="0"/>
            <a:ext cx="7886700" cy="1325563"/>
          </a:xfrm>
        </p:spPr>
        <p:txBody>
          <a:bodyPr>
            <a:normAutofit/>
          </a:bodyPr>
          <a:lstStyle/>
          <a:p>
            <a:pPr algn="ctr"/>
            <a:r>
              <a:rPr lang="cs-CZ" sz="4000" dirty="0">
                <a:solidFill>
                  <a:srgbClr val="C00000"/>
                </a:solidFill>
              </a:rPr>
              <a:t>Variance (rozptyl)</a:t>
            </a:r>
            <a:endParaRPr lang="en-US" sz="4000" dirty="0">
              <a:solidFill>
                <a:srgbClr val="C00000"/>
              </a:solidFill>
            </a:endParaRPr>
          </a:p>
        </p:txBody>
      </p:sp>
      <p:pic>
        <p:nvPicPr>
          <p:cNvPr id="3" name="Obráze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271" y="1582999"/>
            <a:ext cx="3658359" cy="3440414"/>
          </a:xfrm>
          <a:prstGeom prst="rect">
            <a:avLst/>
          </a:prstGeom>
        </p:spPr>
      </p:pic>
      <p:sp>
        <p:nvSpPr>
          <p:cNvPr id="4" name="TextovéPole 3"/>
          <p:cNvSpPr txBox="1"/>
          <p:nvPr/>
        </p:nvSpPr>
        <p:spPr>
          <a:xfrm>
            <a:off x="4583575" y="1828800"/>
            <a:ext cx="3819645" cy="2585323"/>
          </a:xfrm>
          <a:prstGeom prst="rect">
            <a:avLst/>
          </a:prstGeom>
          <a:noFill/>
        </p:spPr>
        <p:txBody>
          <a:bodyPr wrap="square" rtlCol="0">
            <a:spAutoFit/>
          </a:bodyPr>
          <a:lstStyle/>
          <a:p>
            <a:pPr marL="342900" indent="-342900">
              <a:spcBef>
                <a:spcPts val="1800"/>
              </a:spcBef>
              <a:buFont typeface="Arial" panose="020B0604020202020204" pitchFamily="34" charset="0"/>
              <a:buChar char="•"/>
            </a:pPr>
            <a:r>
              <a:rPr lang="cs-CZ" sz="2200" dirty="0" smtClean="0"/>
              <a:t>Soubor charakterizován průměrem a variancí</a:t>
            </a:r>
          </a:p>
          <a:p>
            <a:pPr marL="342900" indent="-342900">
              <a:spcBef>
                <a:spcPts val="1800"/>
              </a:spcBef>
              <a:buFont typeface="Arial" panose="020B0604020202020204" pitchFamily="34" charset="0"/>
              <a:buChar char="•"/>
            </a:pPr>
            <a:r>
              <a:rPr lang="cs-CZ" sz="2200" dirty="0" smtClean="0"/>
              <a:t>Průměr – střed distribuce</a:t>
            </a:r>
          </a:p>
          <a:p>
            <a:pPr marL="342900" indent="-342900">
              <a:spcBef>
                <a:spcPts val="1800"/>
              </a:spcBef>
              <a:buFont typeface="Arial" panose="020B0604020202020204" pitchFamily="34" charset="0"/>
              <a:buChar char="•"/>
            </a:pPr>
            <a:r>
              <a:rPr lang="cs-CZ" sz="2200" dirty="0" smtClean="0"/>
              <a:t>Variance – ukazuje, jak moc jsou hodnoty variabilní</a:t>
            </a:r>
          </a:p>
          <a:p>
            <a:endParaRPr lang="en-US" sz="2200" dirty="0" smtClean="0"/>
          </a:p>
        </p:txBody>
      </p:sp>
      <mc:AlternateContent xmlns:mc="http://schemas.openxmlformats.org/markup-compatibility/2006" xmlns:a14="http://schemas.microsoft.com/office/drawing/2010/main">
        <mc:Choice Requires="a14">
          <p:sp>
            <p:nvSpPr>
              <p:cNvPr id="5" name="TextovéPole 4"/>
              <p:cNvSpPr txBox="1"/>
              <p:nvPr/>
            </p:nvSpPr>
            <p:spPr>
              <a:xfrm>
                <a:off x="5139159" y="4807969"/>
                <a:ext cx="2252796" cy="430887"/>
              </a:xfrm>
              <a:prstGeom prst="rect">
                <a:avLst/>
              </a:prstGeom>
              <a:noFill/>
            </p:spPr>
            <p:txBody>
              <a:bodyPr wrap="none" rtlCol="0">
                <a:spAutoFit/>
              </a:bodyPr>
              <a:lstStyle/>
              <a:p>
                <a:r>
                  <a:rPr lang="cs-CZ" sz="2200" dirty="0" err="1" smtClean="0"/>
                  <a:t>s</a:t>
                </a:r>
                <a:r>
                  <a:rPr lang="cs-CZ" sz="2200" baseline="30000" dirty="0" err="1" smtClean="0"/>
                  <a:t>2</a:t>
                </a:r>
                <a:r>
                  <a:rPr lang="cs-CZ" sz="2200" dirty="0" smtClean="0"/>
                  <a:t> = </a:t>
                </a:r>
                <a:r>
                  <a:rPr lang="cs-CZ" sz="2200" dirty="0" smtClean="0">
                    <a:latin typeface="Symbol" panose="05050102010706020507" pitchFamily="18" charset="2"/>
                  </a:rPr>
                  <a:t>S</a:t>
                </a:r>
                <a:r>
                  <a:rPr lang="cs-CZ" sz="2200" dirty="0" smtClean="0"/>
                  <a:t>(X</a:t>
                </a:r>
                <a14:m>
                  <m:oMath xmlns:m="http://schemas.openxmlformats.org/officeDocument/2006/math">
                    <m:r>
                      <a:rPr lang="cs-CZ" sz="2200" i="1" baseline="-25000" dirty="0" smtClean="0">
                        <a:latin typeface="Cambria Math"/>
                      </a:rPr>
                      <m:t>𝑘</m:t>
                    </m:r>
                  </m:oMath>
                </a14:m>
                <a:r>
                  <a:rPr lang="cs-CZ" sz="2200" dirty="0" smtClean="0"/>
                  <a:t>-</a:t>
                </a:r>
                <a14:m>
                  <m:oMath xmlns:m="http://schemas.openxmlformats.org/officeDocument/2006/math">
                    <m:acc>
                      <m:accPr>
                        <m:chr m:val="̅"/>
                        <m:ctrlPr>
                          <a:rPr lang="cs-CZ" sz="2200" i="1" dirty="0" smtClean="0">
                            <a:latin typeface="Cambria Math" panose="02040503050406030204" pitchFamily="18" charset="0"/>
                          </a:rPr>
                        </m:ctrlPr>
                      </m:accPr>
                      <m:e>
                        <m:r>
                          <m:rPr>
                            <m:sty m:val="p"/>
                          </m:rPr>
                          <a:rPr lang="cs-CZ" sz="2200" b="0" i="0" dirty="0" smtClean="0">
                            <a:latin typeface="Cambria Math"/>
                          </a:rPr>
                          <m:t>X</m:t>
                        </m:r>
                      </m:e>
                    </m:acc>
                  </m:oMath>
                </a14:m>
                <a:r>
                  <a:rPr lang="cs-CZ" sz="2200" dirty="0" smtClean="0"/>
                  <a:t>)</a:t>
                </a:r>
                <a:r>
                  <a:rPr lang="cs-CZ" sz="2200" baseline="30000" dirty="0" smtClean="0"/>
                  <a:t>2</a:t>
                </a:r>
                <a:r>
                  <a:rPr lang="cs-CZ" sz="2200" dirty="0" smtClean="0"/>
                  <a:t>/(n-1)</a:t>
                </a:r>
                <a:endParaRPr lang="en-US" sz="2200" dirty="0" smtClean="0"/>
              </a:p>
            </p:txBody>
          </p:sp>
        </mc:Choice>
        <mc:Fallback xmlns="">
          <p:sp>
            <p:nvSpPr>
              <p:cNvPr id="5" name="TextovéPole 4"/>
              <p:cNvSpPr txBox="1">
                <a:spLocks noRot="1" noChangeAspect="1" noMove="1" noResize="1" noEditPoints="1" noAdjustHandles="1" noChangeArrowheads="1" noChangeShapeType="1" noTextEdit="1"/>
              </p:cNvSpPr>
              <p:nvPr/>
            </p:nvSpPr>
            <p:spPr>
              <a:xfrm>
                <a:off x="5139159" y="4807969"/>
                <a:ext cx="2252796" cy="430887"/>
              </a:xfrm>
              <a:prstGeom prst="rect">
                <a:avLst/>
              </a:prstGeom>
              <a:blipFill rotWithShape="1">
                <a:blip r:embed="rId4"/>
                <a:stretch>
                  <a:fillRect l="-3243" t="-11429" r="-3243" b="-28571"/>
                </a:stretch>
              </a:blipFill>
            </p:spPr>
            <p:txBody>
              <a:bodyPr/>
              <a:lstStyle/>
              <a:p>
                <a:r>
                  <a:rPr lang="en-US">
                    <a:noFill/>
                  </a:rPr>
                  <a:t> </a:t>
                </a:r>
              </a:p>
            </p:txBody>
          </p:sp>
        </mc:Fallback>
      </mc:AlternateContent>
    </p:spTree>
    <p:extLst>
      <p:ext uri="{BB962C8B-B14F-4D97-AF65-F5344CB8AC3E}">
        <p14:creationId xmlns:p14="http://schemas.microsoft.com/office/powerpoint/2010/main" val="1936918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6523" y="-106536"/>
            <a:ext cx="7886700" cy="1325563"/>
          </a:xfrm>
        </p:spPr>
        <p:txBody>
          <a:bodyPr>
            <a:normAutofit/>
          </a:bodyPr>
          <a:lstStyle/>
          <a:p>
            <a:pPr algn="ctr"/>
            <a:r>
              <a:rPr lang="cs-CZ" sz="4000" dirty="0">
                <a:solidFill>
                  <a:srgbClr val="C00000"/>
                </a:solidFill>
              </a:rPr>
              <a:t>Reciproká interakce</a:t>
            </a:r>
          </a:p>
        </p:txBody>
      </p:sp>
      <p:sp>
        <p:nvSpPr>
          <p:cNvPr id="4" name="TextovéPole 3"/>
          <p:cNvSpPr txBox="1"/>
          <p:nvPr/>
        </p:nvSpPr>
        <p:spPr>
          <a:xfrm>
            <a:off x="321671" y="994299"/>
            <a:ext cx="8496404" cy="1107996"/>
          </a:xfrm>
          <a:prstGeom prst="rect">
            <a:avLst/>
          </a:prstGeom>
          <a:noFill/>
        </p:spPr>
        <p:txBody>
          <a:bodyPr wrap="square" rtlCol="0">
            <a:spAutoFit/>
          </a:bodyPr>
          <a:lstStyle/>
          <a:p>
            <a:r>
              <a:rPr lang="cs-CZ" sz="2200" dirty="0" smtClean="0"/>
              <a:t>Geny </a:t>
            </a:r>
            <a:r>
              <a:rPr lang="cs-CZ" sz="2200" i="1" dirty="0" smtClean="0"/>
              <a:t>C </a:t>
            </a:r>
            <a:r>
              <a:rPr lang="cs-CZ" sz="2200" dirty="0" smtClean="0"/>
              <a:t>a </a:t>
            </a:r>
            <a:r>
              <a:rPr lang="cs-CZ" sz="2200" i="1" dirty="0" smtClean="0"/>
              <a:t>R</a:t>
            </a:r>
            <a:r>
              <a:rPr lang="cs-CZ" sz="2200" dirty="0" smtClean="0"/>
              <a:t> kódují různé enzymy. Enzym </a:t>
            </a:r>
            <a:r>
              <a:rPr lang="cs-CZ" sz="2200" i="1" dirty="0" smtClean="0"/>
              <a:t>C</a:t>
            </a:r>
            <a:r>
              <a:rPr lang="cs-CZ" sz="2200" dirty="0" smtClean="0"/>
              <a:t> katalyzuje rozklad zeleného barviva na bezbarvý produkt, enzym </a:t>
            </a:r>
            <a:r>
              <a:rPr lang="cs-CZ" sz="2200" i="1" dirty="0" smtClean="0"/>
              <a:t>R</a:t>
            </a:r>
            <a:r>
              <a:rPr lang="cs-CZ" sz="2200" dirty="0" smtClean="0"/>
              <a:t> katalyzuje přeměnu žlutého produktu na červený. Alely </a:t>
            </a:r>
            <a:r>
              <a:rPr lang="cs-CZ" sz="2200" i="1" dirty="0" smtClean="0"/>
              <a:t>c</a:t>
            </a:r>
            <a:r>
              <a:rPr lang="cs-CZ" sz="2200" dirty="0" smtClean="0"/>
              <a:t> a </a:t>
            </a:r>
            <a:r>
              <a:rPr lang="cs-CZ" sz="2200" i="1" dirty="0" smtClean="0"/>
              <a:t>r</a:t>
            </a:r>
            <a:r>
              <a:rPr lang="cs-CZ" sz="2200" dirty="0" smtClean="0"/>
              <a:t> jsou nefunkční.   </a:t>
            </a:r>
            <a:endParaRPr lang="en-US" sz="2200" dirty="0" smtClean="0"/>
          </a:p>
        </p:txBody>
      </p:sp>
      <p:sp>
        <p:nvSpPr>
          <p:cNvPr id="5" name="TextovéPole 4"/>
          <p:cNvSpPr txBox="1"/>
          <p:nvPr/>
        </p:nvSpPr>
        <p:spPr>
          <a:xfrm>
            <a:off x="6225268" y="2354726"/>
            <a:ext cx="2706283" cy="3724096"/>
          </a:xfrm>
          <a:prstGeom prst="rect">
            <a:avLst/>
          </a:prstGeom>
          <a:noFill/>
        </p:spPr>
        <p:txBody>
          <a:bodyPr wrap="square" rtlCol="0">
            <a:spAutoFit/>
          </a:bodyPr>
          <a:lstStyle/>
          <a:p>
            <a:r>
              <a:rPr lang="cs-CZ" sz="2200" dirty="0" smtClean="0"/>
              <a:t>Jaká kombinace alel dá vzniknout žlutému plodu? </a:t>
            </a:r>
          </a:p>
          <a:p>
            <a:endParaRPr lang="cs-CZ" sz="2200" dirty="0" smtClean="0"/>
          </a:p>
          <a:p>
            <a:pPr marL="342900" indent="-342900">
              <a:spcBef>
                <a:spcPts val="1800"/>
              </a:spcBef>
              <a:buFont typeface="Arial" panose="020B0604020202020204" pitchFamily="34" charset="0"/>
              <a:buChar char="•"/>
            </a:pPr>
            <a:r>
              <a:rPr lang="cs-CZ" sz="2200" i="1" dirty="0" smtClean="0"/>
              <a:t>C- R-</a:t>
            </a:r>
          </a:p>
          <a:p>
            <a:pPr marL="342900" indent="-342900">
              <a:spcBef>
                <a:spcPts val="1800"/>
              </a:spcBef>
              <a:buFont typeface="Arial" panose="020B0604020202020204" pitchFamily="34" charset="0"/>
              <a:buChar char="•"/>
            </a:pPr>
            <a:r>
              <a:rPr lang="cs-CZ" sz="2200" i="1" dirty="0" smtClean="0"/>
              <a:t>C- </a:t>
            </a:r>
            <a:r>
              <a:rPr lang="cs-CZ" sz="2200" i="1" dirty="0" err="1" smtClean="0"/>
              <a:t>rr</a:t>
            </a:r>
            <a:endParaRPr lang="cs-CZ" sz="2200" i="1" dirty="0" smtClean="0"/>
          </a:p>
          <a:p>
            <a:pPr marL="342900" indent="-342900">
              <a:spcBef>
                <a:spcPts val="1800"/>
              </a:spcBef>
              <a:buFont typeface="Arial" panose="020B0604020202020204" pitchFamily="34" charset="0"/>
              <a:buChar char="•"/>
            </a:pPr>
            <a:r>
              <a:rPr lang="cs-CZ" sz="2200" i="1" dirty="0" err="1" smtClean="0"/>
              <a:t>cc</a:t>
            </a:r>
            <a:r>
              <a:rPr lang="cs-CZ" sz="2200" i="1" dirty="0" smtClean="0"/>
              <a:t> R-</a:t>
            </a:r>
          </a:p>
          <a:p>
            <a:pPr marL="342900" indent="-342900">
              <a:spcBef>
                <a:spcPts val="1800"/>
              </a:spcBef>
              <a:buFont typeface="Arial" panose="020B0604020202020204" pitchFamily="34" charset="0"/>
              <a:buChar char="•"/>
            </a:pPr>
            <a:r>
              <a:rPr lang="cs-CZ" sz="2200" i="1" dirty="0" err="1" smtClean="0"/>
              <a:t>cc</a:t>
            </a:r>
            <a:r>
              <a:rPr lang="cs-CZ" sz="2200" i="1" dirty="0" smtClean="0"/>
              <a:t> </a:t>
            </a:r>
            <a:r>
              <a:rPr lang="cs-CZ" sz="2200" i="1" dirty="0" err="1" smtClean="0"/>
              <a:t>rr</a:t>
            </a:r>
            <a:endParaRPr lang="en-US" sz="2200" i="1" dirty="0" smtClean="0"/>
          </a:p>
        </p:txBody>
      </p:sp>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7464" y="2345693"/>
            <a:ext cx="5810364" cy="4046962"/>
          </a:xfrm>
          <a:prstGeom prst="rect">
            <a:avLst/>
          </a:prstGeom>
        </p:spPr>
      </p:pic>
    </p:spTree>
    <p:extLst>
      <p:ext uri="{BB962C8B-B14F-4D97-AF65-F5344CB8AC3E}">
        <p14:creationId xmlns:p14="http://schemas.microsoft.com/office/powerpoint/2010/main" val="257729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439839" y="1886672"/>
            <a:ext cx="7636706" cy="430887"/>
          </a:xfrm>
          <a:prstGeom prst="rect">
            <a:avLst/>
          </a:prstGeom>
          <a:noFill/>
        </p:spPr>
        <p:txBody>
          <a:bodyPr wrap="none" rtlCol="0">
            <a:spAutoFit/>
          </a:bodyPr>
          <a:lstStyle/>
          <a:p>
            <a:r>
              <a:rPr lang="cs-CZ" sz="2200" dirty="0" smtClean="0"/>
              <a:t>U kvantitativních znaků se fenotypová variance souboru značí </a:t>
            </a:r>
            <a:r>
              <a:rPr lang="cs-CZ" sz="2200" i="1" dirty="0" smtClean="0"/>
              <a:t>V</a:t>
            </a:r>
            <a:r>
              <a:rPr lang="cs-CZ" sz="2200" i="1" baseline="-25000" dirty="0" smtClean="0"/>
              <a:t>T</a:t>
            </a:r>
            <a:r>
              <a:rPr lang="cs-CZ" sz="2200" dirty="0"/>
              <a:t>.</a:t>
            </a:r>
            <a:r>
              <a:rPr lang="cs-CZ" sz="2200" dirty="0" smtClean="0"/>
              <a:t>  </a:t>
            </a:r>
            <a:endParaRPr lang="en-US" sz="2200" dirty="0" smtClean="0"/>
          </a:p>
        </p:txBody>
      </p:sp>
      <p:sp>
        <p:nvSpPr>
          <p:cNvPr id="4" name="TextovéPole 3"/>
          <p:cNvSpPr txBox="1"/>
          <p:nvPr/>
        </p:nvSpPr>
        <p:spPr>
          <a:xfrm>
            <a:off x="3602275" y="4067960"/>
            <a:ext cx="1623694" cy="430887"/>
          </a:xfrm>
          <a:prstGeom prst="rect">
            <a:avLst/>
          </a:prstGeom>
          <a:noFill/>
        </p:spPr>
        <p:txBody>
          <a:bodyPr wrap="square" rtlCol="0">
            <a:spAutoFit/>
          </a:bodyPr>
          <a:lstStyle/>
          <a:p>
            <a:r>
              <a:rPr lang="cs-CZ" sz="2200" i="1" dirty="0" err="1" smtClean="0"/>
              <a:t>V</a:t>
            </a:r>
            <a:r>
              <a:rPr lang="cs-CZ" sz="2200" i="1" baseline="-25000" dirty="0" err="1"/>
              <a:t>T</a:t>
            </a:r>
            <a:r>
              <a:rPr lang="cs-CZ" sz="2200" i="1" dirty="0" smtClean="0"/>
              <a:t> = </a:t>
            </a:r>
            <a:r>
              <a:rPr lang="cs-CZ" sz="2200" i="1" dirty="0" err="1" smtClean="0"/>
              <a:t>V</a:t>
            </a:r>
            <a:r>
              <a:rPr lang="cs-CZ" sz="2200" i="1" baseline="-25000" dirty="0" err="1" smtClean="0"/>
              <a:t>g</a:t>
            </a:r>
            <a:r>
              <a:rPr lang="cs-CZ" sz="2200" i="1" dirty="0" smtClean="0"/>
              <a:t> + V</a:t>
            </a:r>
            <a:r>
              <a:rPr lang="cs-CZ" sz="2200" i="1" baseline="-25000" dirty="0"/>
              <a:t>e</a:t>
            </a:r>
            <a:r>
              <a:rPr lang="cs-CZ" sz="2200" i="1" dirty="0" smtClean="0"/>
              <a:t> </a:t>
            </a:r>
            <a:endParaRPr lang="en-US" sz="2200" i="1" dirty="0" smtClean="0"/>
          </a:p>
        </p:txBody>
      </p:sp>
      <p:sp>
        <p:nvSpPr>
          <p:cNvPr id="5" name="TextovéPole 4"/>
          <p:cNvSpPr txBox="1"/>
          <p:nvPr/>
        </p:nvSpPr>
        <p:spPr>
          <a:xfrm>
            <a:off x="439839" y="2485933"/>
            <a:ext cx="8264324" cy="769441"/>
          </a:xfrm>
          <a:prstGeom prst="rect">
            <a:avLst/>
          </a:prstGeom>
          <a:noFill/>
        </p:spPr>
        <p:txBody>
          <a:bodyPr wrap="square" rtlCol="0">
            <a:spAutoFit/>
          </a:bodyPr>
          <a:lstStyle/>
          <a:p>
            <a:r>
              <a:rPr lang="cs-CZ" sz="2200" dirty="0" smtClean="0"/>
              <a:t>Fenotypová variance </a:t>
            </a:r>
            <a:r>
              <a:rPr lang="cs-CZ" sz="2200" dirty="0"/>
              <a:t>souboru (</a:t>
            </a:r>
            <a:r>
              <a:rPr lang="cs-CZ" sz="2200" i="1" dirty="0" smtClean="0"/>
              <a:t>V</a:t>
            </a:r>
            <a:r>
              <a:rPr lang="cs-CZ" sz="2200" i="1" baseline="-25000" dirty="0" smtClean="0"/>
              <a:t>T</a:t>
            </a:r>
            <a:r>
              <a:rPr lang="cs-CZ" sz="2200" dirty="0" smtClean="0"/>
              <a:t>) má </a:t>
            </a:r>
            <a:r>
              <a:rPr lang="cs-CZ" sz="2200" dirty="0"/>
              <a:t>genetickou </a:t>
            </a:r>
            <a:r>
              <a:rPr lang="cs-CZ" sz="2200" dirty="0" smtClean="0"/>
              <a:t>(</a:t>
            </a:r>
            <a:r>
              <a:rPr lang="cs-CZ" sz="2200" i="1" dirty="0" err="1" smtClean="0"/>
              <a:t>V</a:t>
            </a:r>
            <a:r>
              <a:rPr lang="cs-CZ" sz="2200" i="1" baseline="-25000" dirty="0" err="1" smtClean="0"/>
              <a:t>g</a:t>
            </a:r>
            <a:r>
              <a:rPr lang="cs-CZ" sz="2200" dirty="0" smtClean="0"/>
              <a:t>)</a:t>
            </a:r>
            <a:r>
              <a:rPr lang="cs-CZ" sz="2200" baseline="-25000" dirty="0" smtClean="0"/>
              <a:t> </a:t>
            </a:r>
            <a:r>
              <a:rPr lang="cs-CZ" sz="2200" dirty="0" smtClean="0"/>
              <a:t>a </a:t>
            </a:r>
            <a:r>
              <a:rPr lang="cs-CZ" sz="2200" dirty="0"/>
              <a:t>environmentální (</a:t>
            </a:r>
            <a:r>
              <a:rPr lang="cs-CZ" sz="2200" i="1" dirty="0" smtClean="0"/>
              <a:t>V</a:t>
            </a:r>
            <a:r>
              <a:rPr lang="cs-CZ" sz="2200" i="1" baseline="-25000" dirty="0" smtClean="0"/>
              <a:t>e</a:t>
            </a:r>
            <a:r>
              <a:rPr lang="cs-CZ" sz="2200" dirty="0" smtClean="0"/>
              <a:t>) složku. </a:t>
            </a:r>
            <a:endParaRPr lang="en-US" sz="2200" dirty="0" smtClean="0"/>
          </a:p>
        </p:txBody>
      </p:sp>
      <p:sp>
        <p:nvSpPr>
          <p:cNvPr id="6" name="TextovéPole 5"/>
          <p:cNvSpPr txBox="1"/>
          <p:nvPr/>
        </p:nvSpPr>
        <p:spPr>
          <a:xfrm>
            <a:off x="1186426" y="5333305"/>
            <a:ext cx="6771149" cy="430887"/>
          </a:xfrm>
          <a:prstGeom prst="rect">
            <a:avLst/>
          </a:prstGeom>
          <a:noFill/>
        </p:spPr>
        <p:txBody>
          <a:bodyPr wrap="none" rtlCol="0">
            <a:spAutoFit/>
          </a:bodyPr>
          <a:lstStyle/>
          <a:p>
            <a:r>
              <a:rPr lang="cs-CZ" sz="2200" dirty="0" smtClean="0"/>
              <a:t>Jak poznáme, jakou roli hraje genetika a jakou prostředí?  </a:t>
            </a:r>
            <a:endParaRPr lang="en-US" sz="2200" dirty="0" smtClean="0"/>
          </a:p>
        </p:txBody>
      </p:sp>
      <p:sp>
        <p:nvSpPr>
          <p:cNvPr id="9" name="Nadpis 1"/>
          <p:cNvSpPr txBox="1">
            <a:spLocks/>
          </p:cNvSpPr>
          <p:nvPr/>
        </p:nvSpPr>
        <p:spPr>
          <a:xfrm>
            <a:off x="754151" y="196769"/>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sz="4000" dirty="0" smtClean="0">
                <a:solidFill>
                  <a:srgbClr val="C00000"/>
                </a:solidFill>
              </a:rPr>
              <a:t>Genetická a environmentální složka variance </a:t>
            </a:r>
            <a:endParaRPr lang="en-US" sz="4000" dirty="0">
              <a:solidFill>
                <a:srgbClr val="C00000"/>
              </a:solidFill>
            </a:endParaRPr>
          </a:p>
        </p:txBody>
      </p:sp>
    </p:spTree>
    <p:extLst>
      <p:ext uri="{BB962C8B-B14F-4D97-AF65-F5344CB8AC3E}">
        <p14:creationId xmlns:p14="http://schemas.microsoft.com/office/powerpoint/2010/main" val="3287880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470963" y="1419590"/>
            <a:ext cx="4849268" cy="2123658"/>
          </a:xfrm>
          <a:prstGeom prst="rect">
            <a:avLst/>
          </a:prstGeom>
          <a:noFill/>
        </p:spPr>
        <p:txBody>
          <a:bodyPr wrap="square" rtlCol="0">
            <a:spAutoFit/>
          </a:bodyPr>
          <a:lstStyle/>
          <a:p>
            <a:r>
              <a:rPr lang="cs-CZ" sz="2200" b="1" dirty="0" smtClean="0"/>
              <a:t>Příklad:</a:t>
            </a:r>
            <a:r>
              <a:rPr lang="cs-CZ" sz="2200" dirty="0" smtClean="0"/>
              <a:t> Variance doby zrání u rané rodičovské odrůdy je </a:t>
            </a:r>
            <a:r>
              <a:rPr lang="cs-CZ" sz="2200" dirty="0"/>
              <a:t>1,92 dní</a:t>
            </a:r>
            <a:r>
              <a:rPr lang="cs-CZ" sz="2200" baseline="30000" dirty="0"/>
              <a:t>2</a:t>
            </a:r>
            <a:r>
              <a:rPr lang="cs-CZ" sz="2200" dirty="0" smtClean="0"/>
              <a:t>, u pozdní rodičovské odrůdy je </a:t>
            </a:r>
            <a:r>
              <a:rPr lang="cs-CZ" sz="2200" dirty="0"/>
              <a:t>2,05 dní</a:t>
            </a:r>
            <a:r>
              <a:rPr lang="cs-CZ" sz="2200" baseline="30000" dirty="0"/>
              <a:t>2</a:t>
            </a:r>
            <a:r>
              <a:rPr lang="cs-CZ" sz="2200" dirty="0" smtClean="0"/>
              <a:t>. Jejich křížením vzniká </a:t>
            </a:r>
            <a:r>
              <a:rPr lang="cs-CZ" sz="2200" dirty="0" err="1" smtClean="0"/>
              <a:t>F1</a:t>
            </a:r>
            <a:r>
              <a:rPr lang="cs-CZ" sz="2200" dirty="0" smtClean="0"/>
              <a:t> generace, jejíž fenotypová variance je </a:t>
            </a:r>
            <a:r>
              <a:rPr lang="cs-CZ" sz="2200" dirty="0"/>
              <a:t>2,88 </a:t>
            </a:r>
            <a:r>
              <a:rPr lang="cs-CZ" sz="2200" dirty="0" err="1"/>
              <a:t>dní</a:t>
            </a:r>
            <a:r>
              <a:rPr lang="cs-CZ" sz="2200" baseline="30000" dirty="0" err="1"/>
              <a:t>2</a:t>
            </a:r>
            <a:r>
              <a:rPr lang="cs-CZ" sz="2200" dirty="0" smtClean="0"/>
              <a:t>.  U </a:t>
            </a:r>
            <a:r>
              <a:rPr lang="cs-CZ" sz="2200" dirty="0" err="1" smtClean="0"/>
              <a:t>F2</a:t>
            </a:r>
            <a:r>
              <a:rPr lang="cs-CZ" sz="2200" dirty="0" smtClean="0"/>
              <a:t> </a:t>
            </a:r>
            <a:r>
              <a:rPr lang="cs-CZ" sz="2200" dirty="0"/>
              <a:t>je fenotypová variance je </a:t>
            </a:r>
            <a:r>
              <a:rPr lang="cs-CZ" sz="2200" dirty="0" smtClean="0"/>
              <a:t>14,26 </a:t>
            </a:r>
            <a:r>
              <a:rPr lang="cs-CZ" sz="2200" dirty="0" err="1" smtClean="0"/>
              <a:t>dní</a:t>
            </a:r>
            <a:r>
              <a:rPr lang="cs-CZ" sz="2200" baseline="30000" dirty="0" err="1" smtClean="0"/>
              <a:t>2</a:t>
            </a:r>
            <a:r>
              <a:rPr lang="cs-CZ" sz="2200" dirty="0" smtClean="0"/>
              <a:t>.</a:t>
            </a:r>
            <a:endParaRPr lang="en-US" sz="2200" dirty="0" smtClean="0"/>
          </a:p>
        </p:txBody>
      </p:sp>
      <p:sp>
        <p:nvSpPr>
          <p:cNvPr id="17" name="Nadpis 1"/>
          <p:cNvSpPr txBox="1">
            <a:spLocks/>
          </p:cNvSpPr>
          <p:nvPr/>
        </p:nvSpPr>
        <p:spPr>
          <a:xfrm>
            <a:off x="754151" y="196769"/>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sz="4000" dirty="0" smtClean="0">
                <a:solidFill>
                  <a:srgbClr val="C00000"/>
                </a:solidFill>
              </a:rPr>
              <a:t>Genetická a environmentální složka variance </a:t>
            </a:r>
            <a:endParaRPr lang="en-US" sz="4000" dirty="0">
              <a:solidFill>
                <a:srgbClr val="C00000"/>
              </a:solidFill>
            </a:endParaRPr>
          </a:p>
        </p:txBody>
      </p:sp>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0103" y="1252728"/>
            <a:ext cx="3034748" cy="5330952"/>
          </a:xfrm>
          <a:prstGeom prst="rect">
            <a:avLst/>
          </a:prstGeom>
        </p:spPr>
      </p:pic>
    </p:spTree>
    <p:extLst>
      <p:ext uri="{BB962C8B-B14F-4D97-AF65-F5344CB8AC3E}">
        <p14:creationId xmlns:p14="http://schemas.microsoft.com/office/powerpoint/2010/main" val="767625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534390" y="1522332"/>
            <a:ext cx="7675615" cy="1446550"/>
          </a:xfrm>
          <a:prstGeom prst="rect">
            <a:avLst/>
          </a:prstGeom>
          <a:noFill/>
        </p:spPr>
        <p:txBody>
          <a:bodyPr wrap="square" rtlCol="0">
            <a:spAutoFit/>
          </a:bodyPr>
          <a:lstStyle/>
          <a:p>
            <a:r>
              <a:rPr lang="cs-CZ" sz="2200" dirty="0" smtClean="0"/>
              <a:t>Př. Variance doby zrání u 1. rodičovské odrůdy je </a:t>
            </a:r>
            <a:r>
              <a:rPr lang="cs-CZ" sz="2200" dirty="0"/>
              <a:t>1,92 </a:t>
            </a:r>
            <a:r>
              <a:rPr lang="cs-CZ" sz="2200" dirty="0" err="1"/>
              <a:t>dní</a:t>
            </a:r>
            <a:r>
              <a:rPr lang="cs-CZ" sz="2200" baseline="30000" dirty="0" err="1"/>
              <a:t>2</a:t>
            </a:r>
            <a:r>
              <a:rPr lang="cs-CZ" sz="2200" dirty="0" smtClean="0"/>
              <a:t>, u 2. rodičovské odrůdy je </a:t>
            </a:r>
            <a:r>
              <a:rPr lang="cs-CZ" sz="2200" dirty="0"/>
              <a:t>2,05 </a:t>
            </a:r>
            <a:r>
              <a:rPr lang="cs-CZ" sz="2200" dirty="0" err="1"/>
              <a:t>dní</a:t>
            </a:r>
            <a:r>
              <a:rPr lang="cs-CZ" sz="2200" baseline="30000" dirty="0" err="1"/>
              <a:t>2</a:t>
            </a:r>
            <a:r>
              <a:rPr lang="cs-CZ" sz="2200" dirty="0" smtClean="0"/>
              <a:t>. Jejich křížením vzniká </a:t>
            </a:r>
            <a:r>
              <a:rPr lang="cs-CZ" sz="2200" dirty="0" err="1" smtClean="0"/>
              <a:t>F1</a:t>
            </a:r>
            <a:r>
              <a:rPr lang="cs-CZ" sz="2200" dirty="0" smtClean="0"/>
              <a:t> generace, jejíž fenotypová variance je </a:t>
            </a:r>
            <a:r>
              <a:rPr lang="cs-CZ" sz="2200" dirty="0"/>
              <a:t>2,88 </a:t>
            </a:r>
            <a:r>
              <a:rPr lang="cs-CZ" sz="2200" dirty="0" err="1"/>
              <a:t>dní</a:t>
            </a:r>
            <a:r>
              <a:rPr lang="cs-CZ" sz="2200" baseline="30000" dirty="0" err="1"/>
              <a:t>2</a:t>
            </a:r>
            <a:r>
              <a:rPr lang="cs-CZ" sz="2200" dirty="0" smtClean="0"/>
              <a:t>.  U </a:t>
            </a:r>
            <a:r>
              <a:rPr lang="cs-CZ" sz="2200" dirty="0" err="1" smtClean="0"/>
              <a:t>F2</a:t>
            </a:r>
            <a:r>
              <a:rPr lang="cs-CZ" sz="2200" dirty="0" smtClean="0"/>
              <a:t> </a:t>
            </a:r>
            <a:r>
              <a:rPr lang="cs-CZ" sz="2200" dirty="0"/>
              <a:t>je fenotypová variance je </a:t>
            </a:r>
            <a:r>
              <a:rPr lang="cs-CZ" sz="2200" dirty="0" smtClean="0"/>
              <a:t>14,26 </a:t>
            </a:r>
            <a:r>
              <a:rPr lang="cs-CZ" sz="2200" dirty="0" err="1" smtClean="0"/>
              <a:t>dní</a:t>
            </a:r>
            <a:r>
              <a:rPr lang="cs-CZ" sz="2200" baseline="30000" dirty="0" err="1" smtClean="0"/>
              <a:t>2</a:t>
            </a:r>
            <a:r>
              <a:rPr lang="cs-CZ" sz="2200" dirty="0" smtClean="0"/>
              <a:t>.</a:t>
            </a:r>
            <a:endParaRPr lang="en-US" sz="2200" dirty="0" smtClean="0"/>
          </a:p>
        </p:txBody>
      </p:sp>
      <p:sp>
        <p:nvSpPr>
          <p:cNvPr id="4" name="TextovéPole 3"/>
          <p:cNvSpPr txBox="1"/>
          <p:nvPr/>
        </p:nvSpPr>
        <p:spPr>
          <a:xfrm>
            <a:off x="1286587" y="6229269"/>
            <a:ext cx="1623694" cy="430887"/>
          </a:xfrm>
          <a:prstGeom prst="rect">
            <a:avLst/>
          </a:prstGeom>
          <a:noFill/>
        </p:spPr>
        <p:txBody>
          <a:bodyPr wrap="square" rtlCol="0">
            <a:spAutoFit/>
          </a:bodyPr>
          <a:lstStyle/>
          <a:p>
            <a:r>
              <a:rPr lang="cs-CZ" sz="2200" i="1" dirty="0" err="1" smtClean="0"/>
              <a:t>V</a:t>
            </a:r>
            <a:r>
              <a:rPr lang="cs-CZ" sz="2200" i="1" baseline="-25000" dirty="0" err="1"/>
              <a:t>T</a:t>
            </a:r>
            <a:r>
              <a:rPr lang="cs-CZ" sz="2200" i="1" dirty="0" smtClean="0"/>
              <a:t> = </a:t>
            </a:r>
            <a:r>
              <a:rPr lang="cs-CZ" sz="2200" i="1" dirty="0" err="1" smtClean="0"/>
              <a:t>V</a:t>
            </a:r>
            <a:r>
              <a:rPr lang="cs-CZ" sz="2200" i="1" baseline="-25000" dirty="0" err="1" smtClean="0"/>
              <a:t>g</a:t>
            </a:r>
            <a:r>
              <a:rPr lang="cs-CZ" sz="2200" i="1" dirty="0" smtClean="0"/>
              <a:t> + V</a:t>
            </a:r>
            <a:r>
              <a:rPr lang="cs-CZ" sz="2200" i="1" baseline="-25000" dirty="0"/>
              <a:t>e</a:t>
            </a:r>
            <a:r>
              <a:rPr lang="cs-CZ" sz="2200" i="1" dirty="0" smtClean="0"/>
              <a:t> </a:t>
            </a:r>
            <a:endParaRPr lang="en-US" sz="2200" i="1" dirty="0" smtClean="0"/>
          </a:p>
        </p:txBody>
      </p:sp>
      <p:sp>
        <p:nvSpPr>
          <p:cNvPr id="7" name="TextovéPole 6"/>
          <p:cNvSpPr txBox="1"/>
          <p:nvPr/>
        </p:nvSpPr>
        <p:spPr>
          <a:xfrm>
            <a:off x="534390" y="3400410"/>
            <a:ext cx="4405745" cy="2585323"/>
          </a:xfrm>
          <a:prstGeom prst="rect">
            <a:avLst/>
          </a:prstGeom>
          <a:noFill/>
        </p:spPr>
        <p:txBody>
          <a:bodyPr wrap="square" rtlCol="0">
            <a:spAutoFit/>
          </a:bodyPr>
          <a:lstStyle/>
          <a:p>
            <a:pPr>
              <a:spcAft>
                <a:spcPts val="1800"/>
              </a:spcAft>
            </a:pPr>
            <a:r>
              <a:rPr lang="cs-CZ" sz="2200" b="1" dirty="0" smtClean="0">
                <a:solidFill>
                  <a:srgbClr val="0070C0"/>
                </a:solidFill>
              </a:rPr>
              <a:t>Jak na to: Využijme toho, že rodiče a </a:t>
            </a:r>
            <a:r>
              <a:rPr lang="cs-CZ" sz="2200" b="1" dirty="0" err="1" smtClean="0">
                <a:solidFill>
                  <a:srgbClr val="0070C0"/>
                </a:solidFill>
              </a:rPr>
              <a:t>F1</a:t>
            </a:r>
            <a:r>
              <a:rPr lang="cs-CZ" sz="2200" b="1" dirty="0" smtClean="0">
                <a:solidFill>
                  <a:srgbClr val="0070C0"/>
                </a:solidFill>
              </a:rPr>
              <a:t> jsou geneticky uniformní, </a:t>
            </a:r>
            <a:r>
              <a:rPr lang="cs-CZ" sz="2200" b="1" dirty="0" err="1" smtClean="0">
                <a:solidFill>
                  <a:srgbClr val="0070C0"/>
                </a:solidFill>
              </a:rPr>
              <a:t>F2</a:t>
            </a:r>
            <a:r>
              <a:rPr lang="cs-CZ" sz="2200" b="1" dirty="0" smtClean="0">
                <a:solidFill>
                  <a:srgbClr val="0070C0"/>
                </a:solidFill>
              </a:rPr>
              <a:t> ne.  </a:t>
            </a:r>
          </a:p>
          <a:p>
            <a:pPr marL="457200" indent="-457200">
              <a:spcAft>
                <a:spcPts val="1800"/>
              </a:spcAft>
              <a:buAutoNum type="arabicParenR"/>
            </a:pPr>
            <a:r>
              <a:rPr lang="cs-CZ" sz="2200" dirty="0" smtClean="0"/>
              <a:t>Rodičovské odrůdy = čisté linie = homozygoti</a:t>
            </a:r>
          </a:p>
          <a:p>
            <a:pPr marL="457200" indent="-457200">
              <a:spcAft>
                <a:spcPts val="1800"/>
              </a:spcAft>
              <a:buAutoNum type="arabicParenR"/>
            </a:pPr>
            <a:r>
              <a:rPr lang="cs-CZ" sz="2200" dirty="0" err="1" smtClean="0"/>
              <a:t>F1</a:t>
            </a:r>
            <a:r>
              <a:rPr lang="cs-CZ" sz="2200" dirty="0" smtClean="0"/>
              <a:t> – geneticky uniformní generace heterozygotů</a:t>
            </a:r>
            <a:endParaRPr lang="en-US" sz="2200" dirty="0" smtClean="0"/>
          </a:p>
        </p:txBody>
      </p:sp>
      <p:sp>
        <p:nvSpPr>
          <p:cNvPr id="8" name="TextovéPole 7"/>
          <p:cNvSpPr txBox="1"/>
          <p:nvPr/>
        </p:nvSpPr>
        <p:spPr>
          <a:xfrm>
            <a:off x="5617028" y="3438014"/>
            <a:ext cx="2891642" cy="430887"/>
          </a:xfrm>
          <a:prstGeom prst="rect">
            <a:avLst/>
          </a:prstGeom>
          <a:noFill/>
        </p:spPr>
        <p:txBody>
          <a:bodyPr wrap="square" rtlCol="0">
            <a:spAutoFit/>
          </a:bodyPr>
          <a:lstStyle/>
          <a:p>
            <a:r>
              <a:rPr lang="cs-CZ" sz="2200" i="1" dirty="0" err="1" smtClean="0"/>
              <a:t>AA</a:t>
            </a:r>
            <a:r>
              <a:rPr lang="cs-CZ" sz="2200" i="1" dirty="0" smtClean="0"/>
              <a:t> </a:t>
            </a:r>
            <a:r>
              <a:rPr lang="cs-CZ" sz="2200" i="1" dirty="0" err="1" smtClean="0"/>
              <a:t>BB</a:t>
            </a:r>
            <a:r>
              <a:rPr lang="cs-CZ" sz="2200" i="1" dirty="0" smtClean="0"/>
              <a:t> </a:t>
            </a:r>
            <a:r>
              <a:rPr lang="cs-CZ" sz="2200" i="1" dirty="0" err="1" smtClean="0"/>
              <a:t>CC</a:t>
            </a:r>
            <a:r>
              <a:rPr lang="cs-CZ" sz="2200" i="1" dirty="0" smtClean="0"/>
              <a:t> </a:t>
            </a:r>
            <a:r>
              <a:rPr lang="cs-CZ" sz="2200" dirty="0" smtClean="0"/>
              <a:t>   x    </a:t>
            </a:r>
            <a:r>
              <a:rPr lang="cs-CZ" sz="2200" i="1" dirty="0" err="1" smtClean="0"/>
              <a:t>aa</a:t>
            </a:r>
            <a:r>
              <a:rPr lang="cs-CZ" sz="2200" i="1" dirty="0" smtClean="0"/>
              <a:t> </a:t>
            </a:r>
            <a:r>
              <a:rPr lang="cs-CZ" sz="2200" i="1" dirty="0" err="1" smtClean="0"/>
              <a:t>bb</a:t>
            </a:r>
            <a:r>
              <a:rPr lang="cs-CZ" sz="2200" i="1" dirty="0" smtClean="0"/>
              <a:t> </a:t>
            </a:r>
            <a:r>
              <a:rPr lang="cs-CZ" sz="2200" i="1" dirty="0" err="1" smtClean="0"/>
              <a:t>cc</a:t>
            </a:r>
            <a:endParaRPr lang="en-US" sz="2200" i="1" dirty="0" smtClean="0"/>
          </a:p>
        </p:txBody>
      </p:sp>
      <p:sp>
        <p:nvSpPr>
          <p:cNvPr id="9" name="TextovéPole 8"/>
          <p:cNvSpPr txBox="1"/>
          <p:nvPr/>
        </p:nvSpPr>
        <p:spPr>
          <a:xfrm>
            <a:off x="6471982" y="4366745"/>
            <a:ext cx="1181734" cy="430887"/>
          </a:xfrm>
          <a:prstGeom prst="rect">
            <a:avLst/>
          </a:prstGeom>
          <a:noFill/>
        </p:spPr>
        <p:txBody>
          <a:bodyPr wrap="none" rtlCol="0">
            <a:spAutoFit/>
          </a:bodyPr>
          <a:lstStyle/>
          <a:p>
            <a:r>
              <a:rPr lang="cs-CZ" sz="2200" i="1" dirty="0" err="1" smtClean="0"/>
              <a:t>Aa</a:t>
            </a:r>
            <a:r>
              <a:rPr lang="cs-CZ" sz="2200" i="1" dirty="0" smtClean="0"/>
              <a:t> </a:t>
            </a:r>
            <a:r>
              <a:rPr lang="cs-CZ" sz="2200" i="1" dirty="0" err="1" smtClean="0"/>
              <a:t>Bb</a:t>
            </a:r>
            <a:r>
              <a:rPr lang="cs-CZ" sz="2200" i="1" dirty="0" smtClean="0"/>
              <a:t> </a:t>
            </a:r>
            <a:r>
              <a:rPr lang="cs-CZ" sz="2200" i="1" dirty="0" err="1" smtClean="0"/>
              <a:t>Cc</a:t>
            </a:r>
            <a:endParaRPr lang="en-US" sz="2200" i="1" dirty="0" smtClean="0"/>
          </a:p>
        </p:txBody>
      </p:sp>
      <p:sp>
        <p:nvSpPr>
          <p:cNvPr id="10" name="Šipka dolů 9"/>
          <p:cNvSpPr/>
          <p:nvPr/>
        </p:nvSpPr>
        <p:spPr>
          <a:xfrm>
            <a:off x="6947065" y="3992012"/>
            <a:ext cx="261257" cy="374733"/>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ál 10"/>
          <p:cNvSpPr/>
          <p:nvPr/>
        </p:nvSpPr>
        <p:spPr>
          <a:xfrm>
            <a:off x="273131" y="3992012"/>
            <a:ext cx="5153891" cy="223839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Přímá spojnice 12"/>
          <p:cNvCxnSpPr/>
          <p:nvPr/>
        </p:nvCxnSpPr>
        <p:spPr>
          <a:xfrm>
            <a:off x="5427022" y="5239818"/>
            <a:ext cx="571124" cy="13062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ovéPole 13"/>
          <p:cNvSpPr txBox="1"/>
          <p:nvPr/>
        </p:nvSpPr>
        <p:spPr>
          <a:xfrm flipH="1">
            <a:off x="5998146" y="5096847"/>
            <a:ext cx="2945080" cy="1446550"/>
          </a:xfrm>
          <a:prstGeom prst="rect">
            <a:avLst/>
          </a:prstGeom>
          <a:noFill/>
        </p:spPr>
        <p:txBody>
          <a:bodyPr wrap="square" rtlCol="0">
            <a:spAutoFit/>
          </a:bodyPr>
          <a:lstStyle/>
          <a:p>
            <a:r>
              <a:rPr lang="cs-CZ" sz="2200" dirty="0" smtClean="0"/>
              <a:t>Geneticky uniformní skupiny </a:t>
            </a:r>
            <a:r>
              <a:rPr lang="cs-CZ" sz="2200" dirty="0" smtClean="0">
                <a:sym typeface="Wingdings" panose="05000000000000000000" pitchFamily="2" charset="2"/>
              </a:rPr>
              <a:t></a:t>
            </a:r>
            <a:r>
              <a:rPr lang="en-US" sz="2200" dirty="0" smtClean="0">
                <a:sym typeface="Wingdings" panose="05000000000000000000" pitchFamily="2" charset="2"/>
              </a:rPr>
              <a:t> v</a:t>
            </a:r>
            <a:r>
              <a:rPr lang="cs-CZ" sz="2200" dirty="0" err="1" smtClean="0">
                <a:sym typeface="Wingdings" panose="05000000000000000000" pitchFamily="2" charset="2"/>
              </a:rPr>
              <a:t>še</a:t>
            </a:r>
            <a:r>
              <a:rPr lang="en-US" sz="2200" dirty="0" err="1" smtClean="0">
                <a:sym typeface="Wingdings" panose="05000000000000000000" pitchFamily="2" charset="2"/>
              </a:rPr>
              <a:t>chna</a:t>
            </a:r>
            <a:r>
              <a:rPr lang="en-US" sz="2200" dirty="0" smtClean="0">
                <a:sym typeface="Wingdings" panose="05000000000000000000" pitchFamily="2" charset="2"/>
              </a:rPr>
              <a:t> </a:t>
            </a:r>
            <a:r>
              <a:rPr lang="en-US" sz="2200" dirty="0" err="1" smtClean="0">
                <a:sym typeface="Wingdings" panose="05000000000000000000" pitchFamily="2" charset="2"/>
              </a:rPr>
              <a:t>variabilita</a:t>
            </a:r>
            <a:r>
              <a:rPr lang="en-US" sz="2200" dirty="0" smtClean="0">
                <a:sym typeface="Wingdings" panose="05000000000000000000" pitchFamily="2" charset="2"/>
              </a:rPr>
              <a:t> d</a:t>
            </a:r>
            <a:r>
              <a:rPr lang="cs-CZ" sz="2200" dirty="0" err="1" smtClean="0">
                <a:sym typeface="Wingdings" panose="05000000000000000000" pitchFamily="2" charset="2"/>
              </a:rPr>
              <a:t>ána</a:t>
            </a:r>
            <a:r>
              <a:rPr lang="cs-CZ" sz="2200" dirty="0" smtClean="0">
                <a:sym typeface="Wingdings" panose="05000000000000000000" pitchFamily="2" charset="2"/>
              </a:rPr>
              <a:t> vlivem prostřední</a:t>
            </a:r>
            <a:endParaRPr lang="en-US" sz="2200" dirty="0" smtClean="0"/>
          </a:p>
        </p:txBody>
      </p:sp>
      <p:sp>
        <p:nvSpPr>
          <p:cNvPr id="17" name="Nadpis 1"/>
          <p:cNvSpPr txBox="1">
            <a:spLocks/>
          </p:cNvSpPr>
          <p:nvPr/>
        </p:nvSpPr>
        <p:spPr>
          <a:xfrm>
            <a:off x="754151" y="196769"/>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sz="4000" dirty="0" smtClean="0">
                <a:solidFill>
                  <a:srgbClr val="C00000"/>
                </a:solidFill>
              </a:rPr>
              <a:t>Genetická a environmentální složka variance </a:t>
            </a:r>
            <a:endParaRPr lang="en-US" sz="4000" dirty="0">
              <a:solidFill>
                <a:srgbClr val="C00000"/>
              </a:solidFill>
            </a:endParaRPr>
          </a:p>
        </p:txBody>
      </p:sp>
      <p:sp>
        <p:nvSpPr>
          <p:cNvPr id="2" name="TextovéPole 1"/>
          <p:cNvSpPr txBox="1"/>
          <p:nvPr/>
        </p:nvSpPr>
        <p:spPr>
          <a:xfrm>
            <a:off x="5427022" y="3081371"/>
            <a:ext cx="3375668" cy="338554"/>
          </a:xfrm>
          <a:prstGeom prst="rect">
            <a:avLst/>
          </a:prstGeom>
          <a:noFill/>
        </p:spPr>
        <p:txBody>
          <a:bodyPr wrap="none" rtlCol="0">
            <a:spAutoFit/>
          </a:bodyPr>
          <a:lstStyle/>
          <a:p>
            <a:r>
              <a:rPr lang="cs-CZ" sz="1600" dirty="0" smtClean="0"/>
              <a:t>* Reálný počet polygenů je nejspíš jiný</a:t>
            </a:r>
          </a:p>
        </p:txBody>
      </p:sp>
    </p:spTree>
    <p:extLst>
      <p:ext uri="{BB962C8B-B14F-4D97-AF65-F5344CB8AC3E}">
        <p14:creationId xmlns:p14="http://schemas.microsoft.com/office/powerpoint/2010/main" val="198216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animBg="1"/>
      <p:bldP spid="11" grpId="0" animBg="1"/>
      <p:bldP spid="14" grpId="0"/>
      <p:bldP spid="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754151" y="3920897"/>
            <a:ext cx="1623694" cy="430887"/>
          </a:xfrm>
          <a:prstGeom prst="rect">
            <a:avLst/>
          </a:prstGeom>
          <a:noFill/>
        </p:spPr>
        <p:txBody>
          <a:bodyPr wrap="square" rtlCol="0">
            <a:spAutoFit/>
          </a:bodyPr>
          <a:lstStyle/>
          <a:p>
            <a:r>
              <a:rPr lang="cs-CZ" sz="2200" i="1" dirty="0" err="1" smtClean="0"/>
              <a:t>V</a:t>
            </a:r>
            <a:r>
              <a:rPr lang="cs-CZ" sz="2200" i="1" baseline="-25000" dirty="0" err="1"/>
              <a:t>T</a:t>
            </a:r>
            <a:r>
              <a:rPr lang="cs-CZ" sz="2200" i="1" dirty="0" smtClean="0"/>
              <a:t> = </a:t>
            </a:r>
            <a:r>
              <a:rPr lang="cs-CZ" sz="2200" i="1" dirty="0" err="1" smtClean="0"/>
              <a:t>V</a:t>
            </a:r>
            <a:r>
              <a:rPr lang="cs-CZ" sz="2200" i="1" baseline="-25000" dirty="0" err="1" smtClean="0"/>
              <a:t>g</a:t>
            </a:r>
            <a:r>
              <a:rPr lang="cs-CZ" sz="2200" i="1" dirty="0" smtClean="0"/>
              <a:t> + V</a:t>
            </a:r>
            <a:r>
              <a:rPr lang="cs-CZ" sz="2200" i="1" baseline="-25000" dirty="0" smtClean="0"/>
              <a:t>e</a:t>
            </a:r>
            <a:r>
              <a:rPr lang="cs-CZ" sz="2200" i="1" dirty="0" smtClean="0"/>
              <a:t> </a:t>
            </a:r>
            <a:endParaRPr lang="en-US" sz="2200" i="1" dirty="0" smtClean="0"/>
          </a:p>
        </p:txBody>
      </p:sp>
      <p:sp>
        <p:nvSpPr>
          <p:cNvPr id="12" name="TextovéPole 11"/>
          <p:cNvSpPr txBox="1"/>
          <p:nvPr/>
        </p:nvSpPr>
        <p:spPr>
          <a:xfrm>
            <a:off x="567380" y="1516833"/>
            <a:ext cx="7856056" cy="1107996"/>
          </a:xfrm>
          <a:prstGeom prst="rect">
            <a:avLst/>
          </a:prstGeom>
          <a:noFill/>
        </p:spPr>
        <p:txBody>
          <a:bodyPr wrap="square" rtlCol="0">
            <a:spAutoFit/>
          </a:bodyPr>
          <a:lstStyle/>
          <a:p>
            <a:r>
              <a:rPr lang="cs-CZ" sz="2200" dirty="0" smtClean="0"/>
              <a:t>Raná odrůda </a:t>
            </a:r>
            <a:r>
              <a:rPr lang="cs-CZ" sz="2200" i="1" dirty="0" smtClean="0"/>
              <a:t>– </a:t>
            </a:r>
            <a:r>
              <a:rPr lang="cs-CZ" sz="2200" dirty="0"/>
              <a:t>variance </a:t>
            </a:r>
            <a:r>
              <a:rPr lang="cs-CZ" sz="2200" dirty="0" smtClean="0"/>
              <a:t>= 1,92 </a:t>
            </a:r>
            <a:r>
              <a:rPr lang="cs-CZ" sz="2200" dirty="0"/>
              <a:t>dní</a:t>
            </a:r>
            <a:r>
              <a:rPr lang="cs-CZ" sz="2200" baseline="30000" dirty="0"/>
              <a:t>2</a:t>
            </a:r>
            <a:r>
              <a:rPr lang="cs-CZ" sz="2200" dirty="0" smtClean="0"/>
              <a:t> </a:t>
            </a:r>
          </a:p>
          <a:p>
            <a:r>
              <a:rPr lang="cs-CZ" sz="2200" dirty="0" smtClean="0"/>
              <a:t>Pozdní odrůda  </a:t>
            </a:r>
            <a:r>
              <a:rPr lang="cs-CZ" sz="2200" dirty="0"/>
              <a:t>- variance </a:t>
            </a:r>
            <a:r>
              <a:rPr lang="cs-CZ" sz="2200" dirty="0" smtClean="0"/>
              <a:t>= 2,05 dní</a:t>
            </a:r>
            <a:r>
              <a:rPr lang="cs-CZ" sz="2200" baseline="30000" dirty="0" smtClean="0"/>
              <a:t>2</a:t>
            </a:r>
            <a:r>
              <a:rPr lang="cs-CZ" sz="2200" dirty="0" smtClean="0"/>
              <a:t> </a:t>
            </a:r>
          </a:p>
          <a:p>
            <a:r>
              <a:rPr lang="cs-CZ" sz="2200" dirty="0" smtClean="0"/>
              <a:t>F1 – variance = 2,88 dní</a:t>
            </a:r>
            <a:r>
              <a:rPr lang="cs-CZ" sz="2200" baseline="30000" dirty="0" smtClean="0"/>
              <a:t>2</a:t>
            </a:r>
            <a:endParaRPr lang="cs-CZ" sz="2200" dirty="0"/>
          </a:p>
        </p:txBody>
      </p:sp>
      <p:sp>
        <p:nvSpPr>
          <p:cNvPr id="6" name="TextovéPole 5"/>
          <p:cNvSpPr txBox="1"/>
          <p:nvPr/>
        </p:nvSpPr>
        <p:spPr>
          <a:xfrm>
            <a:off x="754150" y="2923593"/>
            <a:ext cx="6055247" cy="769441"/>
          </a:xfrm>
          <a:prstGeom prst="rect">
            <a:avLst/>
          </a:prstGeom>
          <a:noFill/>
        </p:spPr>
        <p:txBody>
          <a:bodyPr wrap="none" rtlCol="0">
            <a:spAutoFit/>
          </a:bodyPr>
          <a:lstStyle/>
          <a:p>
            <a:r>
              <a:rPr lang="cs-CZ" sz="2200" i="1" dirty="0" smtClean="0"/>
              <a:t>V</a:t>
            </a:r>
            <a:r>
              <a:rPr lang="cs-CZ" sz="2200" i="1" baseline="-25000" dirty="0" smtClean="0"/>
              <a:t>e</a:t>
            </a:r>
            <a:r>
              <a:rPr lang="cs-CZ" sz="2200" baseline="-25000" dirty="0" smtClean="0"/>
              <a:t> </a:t>
            </a:r>
            <a:r>
              <a:rPr lang="cs-CZ" sz="2200" dirty="0" smtClean="0"/>
              <a:t>=</a:t>
            </a:r>
            <a:r>
              <a:rPr lang="cs-CZ" sz="2200" baseline="-25000" dirty="0" smtClean="0"/>
              <a:t> </a:t>
            </a:r>
            <a:r>
              <a:rPr lang="cs-CZ" sz="2200" dirty="0" smtClean="0"/>
              <a:t> (1,92</a:t>
            </a:r>
            <a:r>
              <a:rPr lang="cs-CZ" sz="2200" dirty="0"/>
              <a:t> </a:t>
            </a:r>
            <a:r>
              <a:rPr lang="cs-CZ" sz="2200" dirty="0" err="1"/>
              <a:t>dní</a:t>
            </a:r>
            <a:r>
              <a:rPr lang="cs-CZ" sz="2200" baseline="30000" dirty="0" err="1"/>
              <a:t>2</a:t>
            </a:r>
            <a:r>
              <a:rPr lang="cs-CZ" sz="2200" baseline="30000" dirty="0"/>
              <a:t> </a:t>
            </a:r>
            <a:r>
              <a:rPr lang="cs-CZ" sz="2200" baseline="30000" dirty="0" smtClean="0"/>
              <a:t> </a:t>
            </a:r>
            <a:r>
              <a:rPr lang="cs-CZ" sz="2200" dirty="0" smtClean="0"/>
              <a:t>+ 2,05</a:t>
            </a:r>
            <a:r>
              <a:rPr lang="cs-CZ" sz="2200" dirty="0"/>
              <a:t> </a:t>
            </a:r>
            <a:r>
              <a:rPr lang="cs-CZ" sz="2200" dirty="0" err="1"/>
              <a:t>dní</a:t>
            </a:r>
            <a:r>
              <a:rPr lang="cs-CZ" sz="2200" baseline="30000" dirty="0" err="1"/>
              <a:t>2</a:t>
            </a:r>
            <a:r>
              <a:rPr lang="cs-CZ" sz="2200" baseline="30000" dirty="0"/>
              <a:t> </a:t>
            </a:r>
            <a:r>
              <a:rPr lang="cs-CZ" sz="2200" baseline="30000" dirty="0" smtClean="0"/>
              <a:t> </a:t>
            </a:r>
            <a:r>
              <a:rPr lang="cs-CZ" sz="2200" dirty="0" smtClean="0"/>
              <a:t>+ 2,88 </a:t>
            </a:r>
            <a:r>
              <a:rPr lang="cs-CZ" sz="2200" dirty="0" err="1"/>
              <a:t>dní</a:t>
            </a:r>
            <a:r>
              <a:rPr lang="cs-CZ" sz="2200" baseline="30000" dirty="0" err="1"/>
              <a:t>2</a:t>
            </a:r>
            <a:r>
              <a:rPr lang="cs-CZ" sz="2200" dirty="0" smtClean="0"/>
              <a:t>)/3 = 2,28 </a:t>
            </a:r>
            <a:r>
              <a:rPr lang="cs-CZ" sz="2200" dirty="0" err="1"/>
              <a:t>dní</a:t>
            </a:r>
            <a:r>
              <a:rPr lang="cs-CZ" sz="2200" baseline="30000" dirty="0" err="1"/>
              <a:t>2</a:t>
            </a:r>
            <a:endParaRPr lang="cs-CZ" sz="2200" dirty="0"/>
          </a:p>
          <a:p>
            <a:endParaRPr lang="en-US" sz="2200" dirty="0" smtClean="0"/>
          </a:p>
        </p:txBody>
      </p:sp>
      <p:sp>
        <p:nvSpPr>
          <p:cNvPr id="16" name="TextovéPole 15"/>
          <p:cNvSpPr txBox="1"/>
          <p:nvPr/>
        </p:nvSpPr>
        <p:spPr>
          <a:xfrm>
            <a:off x="754151" y="4754570"/>
            <a:ext cx="1623694" cy="430887"/>
          </a:xfrm>
          <a:prstGeom prst="rect">
            <a:avLst/>
          </a:prstGeom>
          <a:noFill/>
        </p:spPr>
        <p:txBody>
          <a:bodyPr wrap="square" rtlCol="0">
            <a:spAutoFit/>
          </a:bodyPr>
          <a:lstStyle/>
          <a:p>
            <a:r>
              <a:rPr lang="cs-CZ" sz="2200" i="1" dirty="0" err="1" smtClean="0"/>
              <a:t>V</a:t>
            </a:r>
            <a:r>
              <a:rPr lang="cs-CZ" sz="2200" i="1" baseline="-25000" dirty="0" err="1" smtClean="0"/>
              <a:t>g</a:t>
            </a:r>
            <a:r>
              <a:rPr lang="cs-CZ" sz="2200" i="1" dirty="0" smtClean="0"/>
              <a:t> = </a:t>
            </a:r>
            <a:r>
              <a:rPr lang="cs-CZ" sz="2200" i="1" dirty="0" err="1" smtClean="0"/>
              <a:t>V</a:t>
            </a:r>
            <a:r>
              <a:rPr lang="cs-CZ" sz="2200" i="1" baseline="-25000" dirty="0" err="1" smtClean="0"/>
              <a:t>T</a:t>
            </a:r>
            <a:r>
              <a:rPr lang="cs-CZ" sz="2200" i="1" dirty="0" smtClean="0"/>
              <a:t> - V</a:t>
            </a:r>
            <a:r>
              <a:rPr lang="cs-CZ" sz="2200" i="1" baseline="-25000" dirty="0" smtClean="0"/>
              <a:t>e</a:t>
            </a:r>
            <a:r>
              <a:rPr lang="cs-CZ" sz="2200" i="1" dirty="0" smtClean="0"/>
              <a:t> </a:t>
            </a:r>
            <a:endParaRPr lang="en-US" sz="2200" i="1" dirty="0" smtClean="0"/>
          </a:p>
        </p:txBody>
      </p:sp>
      <p:sp>
        <p:nvSpPr>
          <p:cNvPr id="18" name="TextovéPole 17"/>
          <p:cNvSpPr txBox="1"/>
          <p:nvPr/>
        </p:nvSpPr>
        <p:spPr>
          <a:xfrm>
            <a:off x="754151" y="5694744"/>
            <a:ext cx="4625625" cy="430887"/>
          </a:xfrm>
          <a:prstGeom prst="rect">
            <a:avLst/>
          </a:prstGeom>
          <a:noFill/>
        </p:spPr>
        <p:txBody>
          <a:bodyPr wrap="none" rtlCol="0">
            <a:spAutoFit/>
          </a:bodyPr>
          <a:lstStyle/>
          <a:p>
            <a:r>
              <a:rPr lang="cs-CZ" sz="2200" i="1" dirty="0" err="1"/>
              <a:t>V</a:t>
            </a:r>
            <a:r>
              <a:rPr lang="cs-CZ" sz="2200" i="1" baseline="-25000" dirty="0" err="1"/>
              <a:t>g</a:t>
            </a:r>
            <a:r>
              <a:rPr lang="cs-CZ" sz="2200" dirty="0"/>
              <a:t> </a:t>
            </a:r>
            <a:r>
              <a:rPr lang="cs-CZ" sz="2200" dirty="0" smtClean="0"/>
              <a:t>= 14,26 </a:t>
            </a:r>
            <a:r>
              <a:rPr lang="cs-CZ" sz="2200" dirty="0" err="1"/>
              <a:t>dní</a:t>
            </a:r>
            <a:r>
              <a:rPr lang="cs-CZ" sz="2200" baseline="30000" dirty="0" err="1"/>
              <a:t>2</a:t>
            </a:r>
            <a:r>
              <a:rPr lang="cs-CZ" sz="2200" dirty="0" smtClean="0"/>
              <a:t> – 2,28 </a:t>
            </a:r>
            <a:r>
              <a:rPr lang="cs-CZ" sz="2200" dirty="0" err="1"/>
              <a:t>dní</a:t>
            </a:r>
            <a:r>
              <a:rPr lang="cs-CZ" sz="2200" baseline="30000" dirty="0" err="1"/>
              <a:t>2</a:t>
            </a:r>
            <a:r>
              <a:rPr lang="cs-CZ" sz="2200" dirty="0" smtClean="0"/>
              <a:t> = 11,98 </a:t>
            </a:r>
            <a:r>
              <a:rPr lang="cs-CZ" sz="2200" dirty="0" err="1"/>
              <a:t>dní</a:t>
            </a:r>
            <a:r>
              <a:rPr lang="cs-CZ" sz="2200" baseline="30000" dirty="0" err="1"/>
              <a:t>2</a:t>
            </a:r>
            <a:r>
              <a:rPr lang="cs-CZ" sz="2200" dirty="0" smtClean="0"/>
              <a:t> </a:t>
            </a:r>
            <a:endParaRPr lang="en-US" sz="2200" dirty="0" smtClean="0"/>
          </a:p>
        </p:txBody>
      </p:sp>
      <p:sp>
        <p:nvSpPr>
          <p:cNvPr id="19" name="TextovéPole 18"/>
          <p:cNvSpPr txBox="1"/>
          <p:nvPr/>
        </p:nvSpPr>
        <p:spPr>
          <a:xfrm>
            <a:off x="4580641" y="4124765"/>
            <a:ext cx="3842795" cy="1107996"/>
          </a:xfrm>
          <a:prstGeom prst="rect">
            <a:avLst/>
          </a:prstGeom>
          <a:noFill/>
        </p:spPr>
        <p:txBody>
          <a:bodyPr wrap="square" rtlCol="0">
            <a:spAutoFit/>
          </a:bodyPr>
          <a:lstStyle/>
          <a:p>
            <a:r>
              <a:rPr lang="cs-CZ" sz="2200" dirty="0" smtClean="0">
                <a:solidFill>
                  <a:srgbClr val="FF0000"/>
                </a:solidFill>
              </a:rPr>
              <a:t>Doba zrání pšenice je výrazně více ovlivněna genetickou složkou než vlivem prostředí.  </a:t>
            </a:r>
            <a:endParaRPr lang="en-US" sz="2200" dirty="0" smtClean="0">
              <a:solidFill>
                <a:srgbClr val="FF0000"/>
              </a:solidFill>
            </a:endParaRPr>
          </a:p>
        </p:txBody>
      </p:sp>
      <p:sp>
        <p:nvSpPr>
          <p:cNvPr id="20" name="Ovál 19"/>
          <p:cNvSpPr/>
          <p:nvPr/>
        </p:nvSpPr>
        <p:spPr>
          <a:xfrm>
            <a:off x="5497975" y="2754775"/>
            <a:ext cx="1435260" cy="85652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Přímá spojnice 21"/>
          <p:cNvCxnSpPr/>
          <p:nvPr/>
        </p:nvCxnSpPr>
        <p:spPr>
          <a:xfrm>
            <a:off x="6933235" y="3215876"/>
            <a:ext cx="21702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ovéPole 22"/>
          <p:cNvSpPr txBox="1"/>
          <p:nvPr/>
        </p:nvSpPr>
        <p:spPr>
          <a:xfrm>
            <a:off x="7150260" y="2841860"/>
            <a:ext cx="2118167" cy="769441"/>
          </a:xfrm>
          <a:prstGeom prst="rect">
            <a:avLst/>
          </a:prstGeom>
          <a:noFill/>
        </p:spPr>
        <p:txBody>
          <a:bodyPr wrap="square" rtlCol="0">
            <a:spAutoFit/>
          </a:bodyPr>
          <a:lstStyle/>
          <a:p>
            <a:r>
              <a:rPr lang="cs-CZ" sz="2200" dirty="0" smtClean="0"/>
              <a:t>Variance daná prostředím </a:t>
            </a:r>
            <a:endParaRPr lang="en-US" sz="2200" dirty="0" smtClean="0"/>
          </a:p>
        </p:txBody>
      </p:sp>
      <p:sp>
        <p:nvSpPr>
          <p:cNvPr id="24" name="Ovál 23"/>
          <p:cNvSpPr/>
          <p:nvPr/>
        </p:nvSpPr>
        <p:spPr>
          <a:xfrm>
            <a:off x="3891023" y="5481924"/>
            <a:ext cx="1435260" cy="85652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Přímá spojnice 24"/>
          <p:cNvCxnSpPr>
            <a:endCxn id="26" idx="1"/>
          </p:cNvCxnSpPr>
          <p:nvPr/>
        </p:nvCxnSpPr>
        <p:spPr>
          <a:xfrm>
            <a:off x="5247674" y="6123006"/>
            <a:ext cx="342898" cy="21544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TextovéPole 25"/>
          <p:cNvSpPr txBox="1"/>
          <p:nvPr/>
        </p:nvSpPr>
        <p:spPr>
          <a:xfrm>
            <a:off x="5590572" y="6123006"/>
            <a:ext cx="3553428" cy="430887"/>
          </a:xfrm>
          <a:prstGeom prst="rect">
            <a:avLst/>
          </a:prstGeom>
          <a:noFill/>
        </p:spPr>
        <p:txBody>
          <a:bodyPr wrap="square" rtlCol="0">
            <a:spAutoFit/>
          </a:bodyPr>
          <a:lstStyle/>
          <a:p>
            <a:r>
              <a:rPr lang="cs-CZ" sz="2200" dirty="0" smtClean="0"/>
              <a:t>Variance daná geny </a:t>
            </a:r>
            <a:endParaRPr lang="en-US" sz="2200" dirty="0" smtClean="0"/>
          </a:p>
        </p:txBody>
      </p:sp>
      <p:sp>
        <p:nvSpPr>
          <p:cNvPr id="34" name="Nadpis 1"/>
          <p:cNvSpPr txBox="1">
            <a:spLocks/>
          </p:cNvSpPr>
          <p:nvPr/>
        </p:nvSpPr>
        <p:spPr>
          <a:xfrm>
            <a:off x="754151" y="196769"/>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sz="4000" dirty="0" smtClean="0">
                <a:solidFill>
                  <a:srgbClr val="C00000"/>
                </a:solidFill>
              </a:rPr>
              <a:t>Genetická a environmentální složka variance </a:t>
            </a:r>
            <a:endParaRPr lang="en-US" sz="4000" dirty="0">
              <a:solidFill>
                <a:srgbClr val="C00000"/>
              </a:solidFill>
            </a:endParaRPr>
          </a:p>
        </p:txBody>
      </p:sp>
    </p:spTree>
    <p:extLst>
      <p:ext uri="{BB962C8B-B14F-4D97-AF65-F5344CB8AC3E}">
        <p14:creationId xmlns:p14="http://schemas.microsoft.com/office/powerpoint/2010/main" val="1659930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6" grpId="0"/>
      <p:bldP spid="16" grpId="0"/>
      <p:bldP spid="18" grpId="0"/>
      <p:bldP spid="19" grpId="0"/>
      <p:bldP spid="20" grpId="0" animBg="1"/>
      <p:bldP spid="23" grpId="0"/>
      <p:bldP spid="24" grpId="0" animBg="1"/>
      <p:bldP spid="2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32822" y="0"/>
            <a:ext cx="7886700" cy="1325563"/>
          </a:xfrm>
        </p:spPr>
        <p:txBody>
          <a:bodyPr>
            <a:normAutofit/>
          </a:bodyPr>
          <a:lstStyle/>
          <a:p>
            <a:pPr algn="ctr"/>
            <a:r>
              <a:rPr lang="cs-CZ" sz="4000" dirty="0" err="1">
                <a:solidFill>
                  <a:srgbClr val="C00000"/>
                </a:solidFill>
              </a:rPr>
              <a:t>Heritabilita</a:t>
            </a:r>
            <a:r>
              <a:rPr lang="cs-CZ" sz="4000" dirty="0">
                <a:solidFill>
                  <a:srgbClr val="C00000"/>
                </a:solidFill>
              </a:rPr>
              <a:t> v širším </a:t>
            </a:r>
            <a:r>
              <a:rPr lang="cs-CZ" sz="4000" dirty="0" smtClean="0">
                <a:solidFill>
                  <a:srgbClr val="C00000"/>
                </a:solidFill>
              </a:rPr>
              <a:t>smyslu (</a:t>
            </a:r>
            <a:r>
              <a:rPr lang="cs-CZ" sz="4000" i="1" dirty="0" err="1" smtClean="0">
                <a:solidFill>
                  <a:srgbClr val="C00000"/>
                </a:solidFill>
              </a:rPr>
              <a:t>H</a:t>
            </a:r>
            <a:r>
              <a:rPr lang="cs-CZ" sz="4000" i="1" baseline="30000" dirty="0" err="1" smtClean="0">
                <a:solidFill>
                  <a:srgbClr val="C00000"/>
                </a:solidFill>
              </a:rPr>
              <a:t>2</a:t>
            </a:r>
            <a:r>
              <a:rPr lang="cs-CZ" sz="4000" dirty="0" smtClean="0">
                <a:solidFill>
                  <a:srgbClr val="C00000"/>
                </a:solidFill>
              </a:rPr>
              <a:t>)</a:t>
            </a:r>
            <a:endParaRPr lang="en-US" sz="4000" dirty="0">
              <a:solidFill>
                <a:srgbClr val="C00000"/>
              </a:solidFill>
            </a:endParaRPr>
          </a:p>
        </p:txBody>
      </p:sp>
      <p:sp>
        <p:nvSpPr>
          <p:cNvPr id="3" name="TextovéPole 2"/>
          <p:cNvSpPr txBox="1"/>
          <p:nvPr/>
        </p:nvSpPr>
        <p:spPr>
          <a:xfrm>
            <a:off x="458357" y="1274373"/>
            <a:ext cx="5607163" cy="769441"/>
          </a:xfrm>
          <a:prstGeom prst="rect">
            <a:avLst/>
          </a:prstGeom>
          <a:noFill/>
        </p:spPr>
        <p:txBody>
          <a:bodyPr wrap="square" rtlCol="0">
            <a:spAutoFit/>
          </a:bodyPr>
          <a:lstStyle/>
          <a:p>
            <a:r>
              <a:rPr lang="cs-CZ" sz="2200" i="1" dirty="0" err="1" smtClean="0">
                <a:solidFill>
                  <a:srgbClr val="0070C0"/>
                </a:solidFill>
              </a:rPr>
              <a:t>H</a:t>
            </a:r>
            <a:r>
              <a:rPr lang="cs-CZ" sz="2200" i="1" baseline="30000" dirty="0" err="1" smtClean="0">
                <a:solidFill>
                  <a:srgbClr val="0070C0"/>
                </a:solidFill>
              </a:rPr>
              <a:t>2</a:t>
            </a:r>
            <a:r>
              <a:rPr lang="cs-CZ" sz="2200" dirty="0" smtClean="0">
                <a:solidFill>
                  <a:srgbClr val="0070C0"/>
                </a:solidFill>
              </a:rPr>
              <a:t> udává, jaká část z fenotypové variance je způsobena genetickými rozdíly v populaci.</a:t>
            </a:r>
            <a:endParaRPr lang="en-US" sz="2200" dirty="0" smtClean="0">
              <a:solidFill>
                <a:srgbClr val="0070C0"/>
              </a:solidFill>
            </a:endParaRPr>
          </a:p>
        </p:txBody>
      </p:sp>
      <p:sp>
        <p:nvSpPr>
          <p:cNvPr id="4" name="TextovéPole 3"/>
          <p:cNvSpPr txBox="1"/>
          <p:nvPr/>
        </p:nvSpPr>
        <p:spPr>
          <a:xfrm>
            <a:off x="549797" y="2275744"/>
            <a:ext cx="4583574" cy="1446550"/>
          </a:xfrm>
          <a:prstGeom prst="rect">
            <a:avLst/>
          </a:prstGeom>
          <a:noFill/>
        </p:spPr>
        <p:txBody>
          <a:bodyPr wrap="square" rtlCol="0">
            <a:spAutoFit/>
          </a:bodyPr>
          <a:lstStyle/>
          <a:p>
            <a:r>
              <a:rPr lang="cs-CZ" sz="2200" b="1" i="1" dirty="0"/>
              <a:t>H</a:t>
            </a:r>
            <a:r>
              <a:rPr lang="cs-CZ" sz="2200" b="1" i="1" baseline="30000" dirty="0"/>
              <a:t>2</a:t>
            </a:r>
            <a:r>
              <a:rPr lang="cs-CZ" sz="2200" b="1" i="1" dirty="0"/>
              <a:t> = </a:t>
            </a:r>
            <a:r>
              <a:rPr lang="cs-CZ" sz="2200" b="1" i="1" dirty="0" err="1"/>
              <a:t>V</a:t>
            </a:r>
            <a:r>
              <a:rPr lang="cs-CZ" sz="2200" b="1" i="1" baseline="-25000" dirty="0" err="1"/>
              <a:t>g</a:t>
            </a:r>
            <a:r>
              <a:rPr lang="cs-CZ" sz="2200" b="1" i="1" baseline="-25000" dirty="0"/>
              <a:t> </a:t>
            </a:r>
            <a:r>
              <a:rPr lang="cs-CZ" sz="2200" b="1" i="1" dirty="0"/>
              <a:t>/ </a:t>
            </a:r>
            <a:r>
              <a:rPr lang="cs-CZ" sz="2200" b="1" i="1" dirty="0" smtClean="0"/>
              <a:t>V</a:t>
            </a:r>
            <a:r>
              <a:rPr lang="cs-CZ" sz="2200" b="1" i="1" baseline="-25000" dirty="0" smtClean="0"/>
              <a:t>T</a:t>
            </a:r>
            <a:r>
              <a:rPr lang="cs-CZ" sz="2200" b="1" i="1" dirty="0" smtClean="0"/>
              <a:t> </a:t>
            </a:r>
            <a:endParaRPr lang="en-US" sz="2200" b="1" i="1" dirty="0"/>
          </a:p>
          <a:p>
            <a:r>
              <a:rPr lang="cs-CZ" sz="2200" b="1" i="1" dirty="0" smtClean="0"/>
              <a:t>=</a:t>
            </a:r>
          </a:p>
          <a:p>
            <a:r>
              <a:rPr lang="cs-CZ" sz="2200" b="1" i="1" dirty="0" smtClean="0"/>
              <a:t>H</a:t>
            </a:r>
            <a:r>
              <a:rPr lang="cs-CZ" sz="2200" b="1" i="1" baseline="30000" dirty="0" smtClean="0"/>
              <a:t>2</a:t>
            </a:r>
            <a:r>
              <a:rPr lang="cs-CZ" sz="2200" b="1" i="1" dirty="0" smtClean="0"/>
              <a:t> </a:t>
            </a:r>
            <a:r>
              <a:rPr lang="cs-CZ" sz="2200" b="1" i="1" dirty="0"/>
              <a:t>= </a:t>
            </a:r>
            <a:r>
              <a:rPr lang="cs-CZ" sz="2200" b="1" i="1" dirty="0" err="1"/>
              <a:t>V</a:t>
            </a:r>
            <a:r>
              <a:rPr lang="cs-CZ" sz="2200" b="1" i="1" baseline="-25000" dirty="0" err="1"/>
              <a:t>g</a:t>
            </a:r>
            <a:r>
              <a:rPr lang="cs-CZ" sz="2200" b="1" i="1" baseline="-25000" dirty="0"/>
              <a:t> </a:t>
            </a:r>
            <a:r>
              <a:rPr lang="cs-CZ" sz="2200" b="1" i="1" dirty="0" smtClean="0"/>
              <a:t>/ (</a:t>
            </a:r>
            <a:r>
              <a:rPr lang="cs-CZ" sz="2200" b="1" i="1" dirty="0" err="1"/>
              <a:t>V</a:t>
            </a:r>
            <a:r>
              <a:rPr lang="cs-CZ" sz="2200" b="1" i="1" baseline="-25000" dirty="0" err="1"/>
              <a:t>g</a:t>
            </a:r>
            <a:r>
              <a:rPr lang="cs-CZ" sz="2200" b="1" i="1" dirty="0" smtClean="0"/>
              <a:t> + V</a:t>
            </a:r>
            <a:r>
              <a:rPr lang="cs-CZ" sz="2200" b="1" i="1" baseline="-25000" dirty="0" smtClean="0"/>
              <a:t>e</a:t>
            </a:r>
            <a:r>
              <a:rPr lang="cs-CZ" sz="2200" b="1" i="1" dirty="0" smtClean="0"/>
              <a:t>) </a:t>
            </a:r>
            <a:endParaRPr lang="en-US" sz="2200" b="1" i="1" dirty="0"/>
          </a:p>
          <a:p>
            <a:endParaRPr lang="en-US" sz="2200" b="1" dirty="0" smtClean="0"/>
          </a:p>
        </p:txBody>
      </p:sp>
      <p:sp>
        <p:nvSpPr>
          <p:cNvPr id="6" name="TextovéPole 5"/>
          <p:cNvSpPr txBox="1"/>
          <p:nvPr/>
        </p:nvSpPr>
        <p:spPr>
          <a:xfrm>
            <a:off x="458357" y="4032327"/>
            <a:ext cx="5698603" cy="2462213"/>
          </a:xfrm>
          <a:prstGeom prst="rect">
            <a:avLst/>
          </a:prstGeom>
          <a:noFill/>
        </p:spPr>
        <p:txBody>
          <a:bodyPr wrap="square" rtlCol="0">
            <a:spAutoFit/>
          </a:bodyPr>
          <a:lstStyle/>
          <a:p>
            <a:r>
              <a:rPr lang="cs-CZ" sz="2200" dirty="0" smtClean="0"/>
              <a:t>U </a:t>
            </a:r>
            <a:r>
              <a:rPr lang="cs-CZ" sz="2200" dirty="0" err="1" smtClean="0"/>
              <a:t>F</a:t>
            </a:r>
            <a:r>
              <a:rPr lang="cs-CZ" sz="2200" baseline="-25000" dirty="0" err="1" smtClean="0"/>
              <a:t>2</a:t>
            </a:r>
            <a:r>
              <a:rPr lang="cs-CZ" sz="2200" dirty="0" smtClean="0"/>
              <a:t> je </a:t>
            </a:r>
            <a:r>
              <a:rPr lang="cs-CZ" sz="2200" i="1" dirty="0" err="1" smtClean="0"/>
              <a:t>V</a:t>
            </a:r>
            <a:r>
              <a:rPr lang="cs-CZ" sz="2200" i="1" baseline="-25000" dirty="0" err="1" smtClean="0"/>
              <a:t>T</a:t>
            </a:r>
            <a:r>
              <a:rPr lang="cs-CZ" sz="2200" dirty="0" smtClean="0"/>
              <a:t> (čili </a:t>
            </a:r>
            <a:r>
              <a:rPr lang="cs-CZ" sz="2200" i="1" dirty="0" err="1" smtClean="0"/>
              <a:t>V</a:t>
            </a:r>
            <a:r>
              <a:rPr lang="cs-CZ" sz="2200" i="1" baseline="-25000" dirty="0" err="1" smtClean="0"/>
              <a:t>g</a:t>
            </a:r>
            <a:r>
              <a:rPr lang="cs-CZ" sz="2200" i="1" dirty="0" smtClean="0"/>
              <a:t> </a:t>
            </a:r>
            <a:r>
              <a:rPr lang="cs-CZ" sz="2200" i="1" dirty="0"/>
              <a:t>+ V</a:t>
            </a:r>
            <a:r>
              <a:rPr lang="cs-CZ" sz="2200" i="1" baseline="-25000" dirty="0"/>
              <a:t>e</a:t>
            </a:r>
            <a:r>
              <a:rPr lang="cs-CZ" sz="2200" dirty="0"/>
              <a:t>)</a:t>
            </a:r>
            <a:r>
              <a:rPr lang="cs-CZ" sz="2200" i="1" dirty="0"/>
              <a:t> </a:t>
            </a:r>
            <a:r>
              <a:rPr lang="cs-CZ" sz="2200" i="1" dirty="0" smtClean="0"/>
              <a:t>= </a:t>
            </a:r>
            <a:r>
              <a:rPr lang="cs-CZ" sz="2200" dirty="0" smtClean="0"/>
              <a:t> </a:t>
            </a:r>
            <a:r>
              <a:rPr lang="cs-CZ" sz="2200" dirty="0"/>
              <a:t>14,26 </a:t>
            </a:r>
            <a:r>
              <a:rPr lang="cs-CZ" sz="2200" dirty="0" err="1" smtClean="0"/>
              <a:t>dní</a:t>
            </a:r>
            <a:r>
              <a:rPr lang="cs-CZ" sz="2200" baseline="30000" dirty="0" err="1" smtClean="0"/>
              <a:t>2</a:t>
            </a:r>
            <a:r>
              <a:rPr lang="cs-CZ" sz="2200" dirty="0" smtClean="0"/>
              <a:t>.</a:t>
            </a:r>
          </a:p>
          <a:p>
            <a:r>
              <a:rPr lang="cs-CZ" sz="2200" i="1" dirty="0" err="1" smtClean="0"/>
              <a:t>V</a:t>
            </a:r>
            <a:r>
              <a:rPr lang="cs-CZ" sz="2200" i="1" baseline="-25000" dirty="0" err="1" smtClean="0"/>
              <a:t>g</a:t>
            </a:r>
            <a:r>
              <a:rPr lang="cs-CZ" sz="2200" dirty="0" smtClean="0"/>
              <a:t> = 11,98</a:t>
            </a:r>
          </a:p>
          <a:p>
            <a:r>
              <a:rPr lang="cs-CZ" sz="2200" dirty="0" smtClean="0"/>
              <a:t> </a:t>
            </a:r>
          </a:p>
          <a:p>
            <a:r>
              <a:rPr lang="cs-CZ" sz="2200" i="1" dirty="0" err="1" smtClean="0"/>
              <a:t>H</a:t>
            </a:r>
            <a:r>
              <a:rPr lang="cs-CZ" sz="2200" i="1" baseline="30000" dirty="0" err="1" smtClean="0"/>
              <a:t>2</a:t>
            </a:r>
            <a:r>
              <a:rPr lang="cs-CZ" sz="2200" i="1" baseline="30000" dirty="0" smtClean="0"/>
              <a:t> </a:t>
            </a:r>
            <a:r>
              <a:rPr lang="cs-CZ" sz="2200" dirty="0" smtClean="0"/>
              <a:t>= 11,98/14,26</a:t>
            </a:r>
          </a:p>
          <a:p>
            <a:r>
              <a:rPr lang="cs-CZ" sz="2200" i="1" dirty="0" err="1"/>
              <a:t>H</a:t>
            </a:r>
            <a:r>
              <a:rPr lang="cs-CZ" sz="2200" i="1" baseline="30000" dirty="0" err="1"/>
              <a:t>2</a:t>
            </a:r>
            <a:r>
              <a:rPr lang="cs-CZ" sz="2200" i="1" baseline="30000" dirty="0"/>
              <a:t> </a:t>
            </a:r>
            <a:r>
              <a:rPr lang="cs-CZ" sz="2200" dirty="0" smtClean="0"/>
              <a:t>= 0,84</a:t>
            </a:r>
          </a:p>
          <a:p>
            <a:r>
              <a:rPr lang="cs-CZ" sz="2200" dirty="0" smtClean="0">
                <a:sym typeface="Wingdings" panose="05000000000000000000" pitchFamily="2" charset="2"/>
              </a:rPr>
              <a:t></a:t>
            </a:r>
            <a:r>
              <a:rPr lang="en-US" sz="2200" dirty="0" smtClean="0">
                <a:sym typeface="Wingdings" panose="05000000000000000000" pitchFamily="2" charset="2"/>
              </a:rPr>
              <a:t> </a:t>
            </a:r>
            <a:r>
              <a:rPr lang="cs-CZ" sz="2200" dirty="0" smtClean="0">
                <a:sym typeface="Wingdings" panose="05000000000000000000" pitchFamily="2" charset="2"/>
              </a:rPr>
              <a:t>Doba zrání pšenice je dána z větší části genetickou složkou.</a:t>
            </a:r>
            <a:endParaRPr lang="en-US" sz="2200" dirty="0" smtClean="0"/>
          </a:p>
        </p:txBody>
      </p:sp>
      <p:sp>
        <p:nvSpPr>
          <p:cNvPr id="8" name="TextovéPole 7"/>
          <p:cNvSpPr txBox="1"/>
          <p:nvPr/>
        </p:nvSpPr>
        <p:spPr>
          <a:xfrm>
            <a:off x="3026652" y="2224944"/>
            <a:ext cx="3343668" cy="1523494"/>
          </a:xfrm>
          <a:prstGeom prst="rect">
            <a:avLst/>
          </a:prstGeom>
          <a:noFill/>
        </p:spPr>
        <p:txBody>
          <a:bodyPr wrap="square" rtlCol="0">
            <a:spAutoFit/>
          </a:bodyPr>
          <a:lstStyle/>
          <a:p>
            <a:pPr>
              <a:spcBef>
                <a:spcPts val="600"/>
              </a:spcBef>
            </a:pPr>
            <a:r>
              <a:rPr lang="cs-CZ" sz="2200" i="1" dirty="0" err="1"/>
              <a:t>H</a:t>
            </a:r>
            <a:r>
              <a:rPr lang="cs-CZ" sz="2200" i="1" baseline="30000" dirty="0" err="1"/>
              <a:t>2</a:t>
            </a:r>
            <a:r>
              <a:rPr lang="cs-CZ" sz="2200" i="1" dirty="0"/>
              <a:t> </a:t>
            </a:r>
            <a:r>
              <a:rPr lang="cs-CZ" sz="2200" dirty="0" smtClean="0"/>
              <a:t>= 0 </a:t>
            </a:r>
            <a:r>
              <a:rPr lang="cs-CZ" sz="2200" dirty="0" smtClean="0">
                <a:sym typeface="Wingdings" panose="05000000000000000000" pitchFamily="2" charset="2"/>
              </a:rPr>
              <a:t></a:t>
            </a:r>
            <a:r>
              <a:rPr lang="en-US" sz="2200" dirty="0" smtClean="0">
                <a:sym typeface="Wingdings" panose="05000000000000000000" pitchFamily="2" charset="2"/>
              </a:rPr>
              <a:t> </a:t>
            </a:r>
            <a:r>
              <a:rPr lang="cs-CZ" sz="2200" dirty="0" smtClean="0">
                <a:sym typeface="Wingdings" panose="05000000000000000000" pitchFamily="2" charset="2"/>
              </a:rPr>
              <a:t>veškerá variabilita dána prostředím</a:t>
            </a:r>
          </a:p>
          <a:p>
            <a:pPr>
              <a:spcBef>
                <a:spcPts val="600"/>
              </a:spcBef>
            </a:pPr>
            <a:r>
              <a:rPr lang="cs-CZ" sz="2200" i="1" dirty="0" err="1"/>
              <a:t>H</a:t>
            </a:r>
            <a:r>
              <a:rPr lang="cs-CZ" sz="2200" i="1" baseline="30000" dirty="0" err="1"/>
              <a:t>2</a:t>
            </a:r>
            <a:r>
              <a:rPr lang="cs-CZ" sz="2200" i="1" dirty="0"/>
              <a:t> </a:t>
            </a:r>
            <a:r>
              <a:rPr lang="cs-CZ" sz="2200" dirty="0"/>
              <a:t>= </a:t>
            </a:r>
            <a:r>
              <a:rPr lang="cs-CZ" sz="2200" dirty="0" smtClean="0"/>
              <a:t>1 </a:t>
            </a:r>
            <a:r>
              <a:rPr lang="cs-CZ" sz="2200" dirty="0">
                <a:sym typeface="Wingdings" panose="05000000000000000000" pitchFamily="2" charset="2"/>
              </a:rPr>
              <a:t></a:t>
            </a:r>
            <a:r>
              <a:rPr lang="en-US" sz="2200" dirty="0">
                <a:sym typeface="Wingdings" panose="05000000000000000000" pitchFamily="2" charset="2"/>
              </a:rPr>
              <a:t> </a:t>
            </a:r>
            <a:r>
              <a:rPr lang="cs-CZ" sz="2200" dirty="0">
                <a:sym typeface="Wingdings" panose="05000000000000000000" pitchFamily="2" charset="2"/>
              </a:rPr>
              <a:t>veškerá variabilita dána </a:t>
            </a:r>
            <a:r>
              <a:rPr lang="cs-CZ" sz="2200" dirty="0" smtClean="0">
                <a:sym typeface="Wingdings" panose="05000000000000000000" pitchFamily="2" charset="2"/>
              </a:rPr>
              <a:t>genetickými rozdíly</a:t>
            </a:r>
            <a:endParaRPr lang="en-US" sz="2200" dirty="0"/>
          </a:p>
        </p:txBody>
      </p:sp>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8618" y="1474040"/>
            <a:ext cx="2559724" cy="4496507"/>
          </a:xfrm>
          <a:prstGeom prst="rect">
            <a:avLst/>
          </a:prstGeom>
        </p:spPr>
      </p:pic>
    </p:spTree>
    <p:extLst>
      <p:ext uri="{BB962C8B-B14F-4D97-AF65-F5344CB8AC3E}">
        <p14:creationId xmlns:p14="http://schemas.microsoft.com/office/powerpoint/2010/main" val="4162339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sz="4000" dirty="0" err="1">
                <a:solidFill>
                  <a:srgbClr val="C00000"/>
                </a:solidFill>
              </a:rPr>
              <a:t>Heritabilita</a:t>
            </a:r>
            <a:r>
              <a:rPr lang="cs-CZ" sz="4000" dirty="0">
                <a:solidFill>
                  <a:srgbClr val="C00000"/>
                </a:solidFill>
              </a:rPr>
              <a:t> je v různých populacích různá</a:t>
            </a:r>
            <a:endParaRPr lang="en-US" sz="4000" dirty="0">
              <a:solidFill>
                <a:srgbClr val="C00000"/>
              </a:solidFill>
            </a:endParaRPr>
          </a:p>
        </p:txBody>
      </p:sp>
      <p:sp>
        <p:nvSpPr>
          <p:cNvPr id="3" name="Ovál 2"/>
          <p:cNvSpPr/>
          <p:nvPr/>
        </p:nvSpPr>
        <p:spPr>
          <a:xfrm>
            <a:off x="1471100" y="1796005"/>
            <a:ext cx="2483895" cy="2483895"/>
          </a:xfrm>
          <a:prstGeom prst="ellipse">
            <a:avLst/>
          </a:prstGeom>
          <a:solidFill>
            <a:srgbClr val="FFE38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ál 3"/>
          <p:cNvSpPr/>
          <p:nvPr/>
        </p:nvSpPr>
        <p:spPr>
          <a:xfrm>
            <a:off x="5222111" y="1796005"/>
            <a:ext cx="2483895" cy="2483895"/>
          </a:xfrm>
          <a:prstGeom prst="ellipse">
            <a:avLst/>
          </a:prstGeom>
          <a:solidFill>
            <a:srgbClr val="FFE38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ovéPole 4"/>
          <p:cNvSpPr txBox="1"/>
          <p:nvPr/>
        </p:nvSpPr>
        <p:spPr>
          <a:xfrm>
            <a:off x="1984883" y="1893956"/>
            <a:ext cx="1551031" cy="646331"/>
          </a:xfrm>
          <a:prstGeom prst="rect">
            <a:avLst/>
          </a:prstGeom>
          <a:noFill/>
        </p:spPr>
        <p:txBody>
          <a:bodyPr wrap="square" rtlCol="0">
            <a:spAutoFit/>
          </a:bodyPr>
          <a:lstStyle/>
          <a:p>
            <a:pPr algn="ctr"/>
            <a:r>
              <a:rPr lang="cs-CZ" dirty="0" smtClean="0"/>
              <a:t>Celková variabilita</a:t>
            </a:r>
            <a:endParaRPr lang="en-US" dirty="0" smtClean="0"/>
          </a:p>
        </p:txBody>
      </p:sp>
      <p:sp>
        <p:nvSpPr>
          <p:cNvPr id="6" name="TextovéPole 5"/>
          <p:cNvSpPr txBox="1"/>
          <p:nvPr/>
        </p:nvSpPr>
        <p:spPr>
          <a:xfrm>
            <a:off x="5753071" y="2176976"/>
            <a:ext cx="1551031" cy="646331"/>
          </a:xfrm>
          <a:prstGeom prst="rect">
            <a:avLst/>
          </a:prstGeom>
          <a:noFill/>
        </p:spPr>
        <p:txBody>
          <a:bodyPr wrap="square" rtlCol="0">
            <a:spAutoFit/>
          </a:bodyPr>
          <a:lstStyle/>
          <a:p>
            <a:pPr algn="ctr"/>
            <a:r>
              <a:rPr lang="cs-CZ" dirty="0" smtClean="0"/>
              <a:t>Celková variabilita</a:t>
            </a:r>
            <a:endParaRPr lang="en-US" dirty="0" smtClean="0"/>
          </a:p>
        </p:txBody>
      </p:sp>
      <p:sp>
        <p:nvSpPr>
          <p:cNvPr id="7" name="Ovál 6"/>
          <p:cNvSpPr/>
          <p:nvPr/>
        </p:nvSpPr>
        <p:spPr>
          <a:xfrm>
            <a:off x="1910938" y="2540287"/>
            <a:ext cx="1858310" cy="1739613"/>
          </a:xfrm>
          <a:prstGeom prst="ellipse">
            <a:avLst/>
          </a:prstGeom>
          <a:solidFill>
            <a:srgbClr val="78C2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ovéPole 7"/>
          <p:cNvSpPr txBox="1"/>
          <p:nvPr/>
        </p:nvSpPr>
        <p:spPr>
          <a:xfrm>
            <a:off x="2151500" y="2921830"/>
            <a:ext cx="1373098" cy="1077218"/>
          </a:xfrm>
          <a:prstGeom prst="rect">
            <a:avLst/>
          </a:prstGeom>
          <a:noFill/>
        </p:spPr>
        <p:txBody>
          <a:bodyPr wrap="square" rtlCol="0">
            <a:spAutoFit/>
          </a:bodyPr>
          <a:lstStyle/>
          <a:p>
            <a:pPr algn="ctr"/>
            <a:r>
              <a:rPr lang="cs-CZ" sz="1600" dirty="0" smtClean="0"/>
              <a:t>Variabilita způsobená genetickými rozdíly.</a:t>
            </a:r>
            <a:endParaRPr lang="en-US" sz="1600" dirty="0" smtClean="0"/>
          </a:p>
        </p:txBody>
      </p:sp>
      <p:sp>
        <p:nvSpPr>
          <p:cNvPr id="9" name="Ovál 8"/>
          <p:cNvSpPr/>
          <p:nvPr/>
        </p:nvSpPr>
        <p:spPr>
          <a:xfrm>
            <a:off x="5773201" y="2996087"/>
            <a:ext cx="1316492" cy="1241948"/>
          </a:xfrm>
          <a:prstGeom prst="ellipse">
            <a:avLst/>
          </a:prstGeom>
          <a:solidFill>
            <a:srgbClr val="78C2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ovéPole 9"/>
          <p:cNvSpPr txBox="1"/>
          <p:nvPr/>
        </p:nvSpPr>
        <p:spPr>
          <a:xfrm>
            <a:off x="5753071" y="3143087"/>
            <a:ext cx="1425915" cy="1077218"/>
          </a:xfrm>
          <a:prstGeom prst="rect">
            <a:avLst/>
          </a:prstGeom>
          <a:noFill/>
        </p:spPr>
        <p:txBody>
          <a:bodyPr wrap="square" rtlCol="0">
            <a:spAutoFit/>
          </a:bodyPr>
          <a:lstStyle/>
          <a:p>
            <a:pPr algn="ctr"/>
            <a:r>
              <a:rPr lang="cs-CZ" sz="1600" dirty="0" smtClean="0"/>
              <a:t>Variabilita způsobená genetickými rozdíly.</a:t>
            </a:r>
            <a:endParaRPr lang="en-US" sz="1600" dirty="0" smtClean="0"/>
          </a:p>
        </p:txBody>
      </p:sp>
      <p:sp>
        <p:nvSpPr>
          <p:cNvPr id="11" name="TextovéPole 10"/>
          <p:cNvSpPr txBox="1"/>
          <p:nvPr/>
        </p:nvSpPr>
        <p:spPr>
          <a:xfrm>
            <a:off x="843281" y="5938923"/>
            <a:ext cx="7813040" cy="769441"/>
          </a:xfrm>
          <a:prstGeom prst="rect">
            <a:avLst/>
          </a:prstGeom>
          <a:noFill/>
        </p:spPr>
        <p:txBody>
          <a:bodyPr wrap="square" rtlCol="0">
            <a:spAutoFit/>
          </a:bodyPr>
          <a:lstStyle/>
          <a:p>
            <a:pPr algn="ctr"/>
            <a:r>
              <a:rPr lang="cs-CZ" sz="2200" dirty="0" smtClean="0">
                <a:solidFill>
                  <a:srgbClr val="FF0000"/>
                </a:solidFill>
              </a:rPr>
              <a:t>Důležité: </a:t>
            </a:r>
            <a:r>
              <a:rPr lang="cs-CZ" sz="2200" i="1" dirty="0" err="1">
                <a:solidFill>
                  <a:srgbClr val="FF0000"/>
                </a:solidFill>
              </a:rPr>
              <a:t>H</a:t>
            </a:r>
            <a:r>
              <a:rPr lang="cs-CZ" sz="2200" i="1" baseline="30000" dirty="0" err="1">
                <a:solidFill>
                  <a:srgbClr val="FF0000"/>
                </a:solidFill>
              </a:rPr>
              <a:t>2</a:t>
            </a:r>
            <a:r>
              <a:rPr lang="cs-CZ" sz="2200" dirty="0" smtClean="0">
                <a:solidFill>
                  <a:srgbClr val="FF0000"/>
                </a:solidFill>
              </a:rPr>
              <a:t> platí jen pro populaci, u které byla vypočtena (v této konkrétní chvíli), u jiných populací je může lišit. </a:t>
            </a:r>
            <a:endParaRPr lang="en-US" sz="2200" dirty="0" smtClean="0">
              <a:solidFill>
                <a:srgbClr val="FF0000"/>
              </a:solidFill>
            </a:endParaRPr>
          </a:p>
        </p:txBody>
      </p:sp>
      <p:sp>
        <p:nvSpPr>
          <p:cNvPr id="12" name="TextovéPole 11"/>
          <p:cNvSpPr txBox="1"/>
          <p:nvPr/>
        </p:nvSpPr>
        <p:spPr>
          <a:xfrm>
            <a:off x="443775" y="4426900"/>
            <a:ext cx="6084811" cy="1631216"/>
          </a:xfrm>
          <a:prstGeom prst="rect">
            <a:avLst/>
          </a:prstGeom>
          <a:noFill/>
        </p:spPr>
        <p:txBody>
          <a:bodyPr wrap="square" rtlCol="0">
            <a:spAutoFit/>
          </a:bodyPr>
          <a:lstStyle/>
          <a:p>
            <a:r>
              <a:rPr lang="cs-CZ" sz="2000" dirty="0" smtClean="0"/>
              <a:t>Genetickou varianci ovlivňují: </a:t>
            </a:r>
          </a:p>
          <a:p>
            <a:pPr marL="342900" indent="-342900">
              <a:buFont typeface="Arial" panose="020B0604020202020204" pitchFamily="34" charset="0"/>
              <a:buChar char="•"/>
            </a:pPr>
            <a:r>
              <a:rPr lang="cs-CZ" sz="2000" dirty="0" smtClean="0"/>
              <a:t>Frekvence alel (selekce, </a:t>
            </a:r>
            <a:r>
              <a:rPr lang="cs-CZ" sz="2000" dirty="0" err="1" smtClean="0"/>
              <a:t>inbreeding</a:t>
            </a:r>
            <a:r>
              <a:rPr lang="cs-CZ" sz="2000" dirty="0" smtClean="0"/>
              <a:t>)</a:t>
            </a:r>
          </a:p>
          <a:p>
            <a:pPr marL="342900" indent="-342900">
              <a:buFont typeface="Arial" panose="020B0604020202020204" pitchFamily="34" charset="0"/>
              <a:buChar char="•"/>
            </a:pPr>
            <a:r>
              <a:rPr lang="cs-CZ" sz="2000" dirty="0" smtClean="0"/>
              <a:t>Nové alely (mutace, migrace)</a:t>
            </a:r>
          </a:p>
          <a:p>
            <a:pPr marL="342900" indent="-342900">
              <a:buFont typeface="Wingdings" panose="05000000000000000000" pitchFamily="2" charset="2"/>
              <a:buChar char="à"/>
            </a:pPr>
            <a:r>
              <a:rPr lang="cs-CZ" sz="2000" dirty="0" smtClean="0">
                <a:sym typeface="Wingdings" panose="05000000000000000000" pitchFamily="2" charset="2"/>
              </a:rPr>
              <a:t>V různých populacích různé</a:t>
            </a:r>
          </a:p>
          <a:p>
            <a:endParaRPr lang="cs-CZ" sz="2000" dirty="0" smtClean="0"/>
          </a:p>
        </p:txBody>
      </p:sp>
      <p:sp>
        <p:nvSpPr>
          <p:cNvPr id="13" name="TextovéPole 12"/>
          <p:cNvSpPr txBox="1"/>
          <p:nvPr/>
        </p:nvSpPr>
        <p:spPr>
          <a:xfrm>
            <a:off x="5222111" y="4400005"/>
            <a:ext cx="3642489" cy="1015663"/>
          </a:xfrm>
          <a:prstGeom prst="rect">
            <a:avLst/>
          </a:prstGeom>
          <a:noFill/>
        </p:spPr>
        <p:txBody>
          <a:bodyPr wrap="square" rtlCol="0">
            <a:spAutoFit/>
          </a:bodyPr>
          <a:lstStyle/>
          <a:p>
            <a:r>
              <a:rPr lang="cs-CZ" sz="2000" dirty="0" smtClean="0"/>
              <a:t>Variance daná prostředím – např. různé sociální rozdíly v různých zemích</a:t>
            </a:r>
          </a:p>
        </p:txBody>
      </p:sp>
      <p:sp>
        <p:nvSpPr>
          <p:cNvPr id="14" name="TextovéPole 13"/>
          <p:cNvSpPr txBox="1"/>
          <p:nvPr/>
        </p:nvSpPr>
        <p:spPr>
          <a:xfrm>
            <a:off x="550708" y="1502140"/>
            <a:ext cx="1434175" cy="430887"/>
          </a:xfrm>
          <a:prstGeom prst="rect">
            <a:avLst/>
          </a:prstGeom>
          <a:noFill/>
        </p:spPr>
        <p:txBody>
          <a:bodyPr wrap="none" rtlCol="0">
            <a:spAutoFit/>
          </a:bodyPr>
          <a:lstStyle/>
          <a:p>
            <a:r>
              <a:rPr lang="cs-CZ" sz="2200" dirty="0" smtClean="0"/>
              <a:t>Populace 1</a:t>
            </a:r>
          </a:p>
        </p:txBody>
      </p:sp>
      <p:sp>
        <p:nvSpPr>
          <p:cNvPr id="15" name="TextovéPole 14"/>
          <p:cNvSpPr txBox="1"/>
          <p:nvPr/>
        </p:nvSpPr>
        <p:spPr>
          <a:xfrm>
            <a:off x="7290715" y="1567904"/>
            <a:ext cx="1434175" cy="430887"/>
          </a:xfrm>
          <a:prstGeom prst="rect">
            <a:avLst/>
          </a:prstGeom>
          <a:noFill/>
        </p:spPr>
        <p:txBody>
          <a:bodyPr wrap="none" rtlCol="0">
            <a:spAutoFit/>
          </a:bodyPr>
          <a:lstStyle/>
          <a:p>
            <a:r>
              <a:rPr lang="cs-CZ" sz="2200" dirty="0" smtClean="0"/>
              <a:t>Populace 2</a:t>
            </a:r>
          </a:p>
        </p:txBody>
      </p:sp>
    </p:spTree>
    <p:extLst>
      <p:ext uri="{BB962C8B-B14F-4D97-AF65-F5344CB8AC3E}">
        <p14:creationId xmlns:p14="http://schemas.microsoft.com/office/powerpoint/2010/main" val="1451439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6" grpId="0"/>
      <p:bldP spid="7" grpId="0" animBg="1"/>
      <p:bldP spid="8" grpId="0"/>
      <p:bldP spid="9" grpId="0" animBg="1"/>
      <p:bldP spid="10" grpId="0"/>
      <p:bldP spid="11" grpId="0"/>
      <p:bldP spid="12" grpId="0"/>
      <p:bldP spid="13" grpId="0"/>
      <p:bldP spid="14" grpId="0"/>
      <p:bldP spid="1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57587" y="-71023"/>
            <a:ext cx="7886700" cy="1325563"/>
          </a:xfrm>
        </p:spPr>
        <p:txBody>
          <a:bodyPr>
            <a:normAutofit/>
          </a:bodyPr>
          <a:lstStyle/>
          <a:p>
            <a:pPr algn="ctr"/>
            <a:r>
              <a:rPr lang="cs-CZ" sz="4000" dirty="0" err="1">
                <a:solidFill>
                  <a:srgbClr val="C00000"/>
                </a:solidFill>
              </a:rPr>
              <a:t>Heritabilita</a:t>
            </a:r>
            <a:r>
              <a:rPr lang="cs-CZ" sz="4000" dirty="0">
                <a:solidFill>
                  <a:srgbClr val="C00000"/>
                </a:solidFill>
              </a:rPr>
              <a:t> v užším </a:t>
            </a:r>
            <a:r>
              <a:rPr lang="cs-CZ" sz="4000" dirty="0" smtClean="0">
                <a:solidFill>
                  <a:srgbClr val="C00000"/>
                </a:solidFill>
              </a:rPr>
              <a:t>smyslu (</a:t>
            </a:r>
            <a:r>
              <a:rPr lang="cs-CZ" sz="4000" i="1" dirty="0" smtClean="0">
                <a:solidFill>
                  <a:srgbClr val="C00000"/>
                </a:solidFill>
              </a:rPr>
              <a:t>h</a:t>
            </a:r>
            <a:r>
              <a:rPr lang="cs-CZ" sz="4000" i="1" baseline="30000" dirty="0" smtClean="0">
                <a:solidFill>
                  <a:srgbClr val="C00000"/>
                </a:solidFill>
              </a:rPr>
              <a:t>2</a:t>
            </a:r>
            <a:r>
              <a:rPr lang="cs-CZ" sz="4000" dirty="0" smtClean="0">
                <a:solidFill>
                  <a:srgbClr val="C00000"/>
                </a:solidFill>
              </a:rPr>
              <a:t>)</a:t>
            </a:r>
            <a:endParaRPr lang="en-US" sz="4000" dirty="0">
              <a:solidFill>
                <a:srgbClr val="C00000"/>
              </a:solidFill>
            </a:endParaRPr>
          </a:p>
        </p:txBody>
      </p:sp>
      <p:sp>
        <p:nvSpPr>
          <p:cNvPr id="15" name="TextovéPole 14"/>
          <p:cNvSpPr txBox="1"/>
          <p:nvPr/>
        </p:nvSpPr>
        <p:spPr>
          <a:xfrm>
            <a:off x="520999" y="3989503"/>
            <a:ext cx="2166683" cy="461665"/>
          </a:xfrm>
          <a:prstGeom prst="rect">
            <a:avLst/>
          </a:prstGeom>
          <a:noFill/>
        </p:spPr>
        <p:txBody>
          <a:bodyPr wrap="none" rtlCol="0">
            <a:spAutoFit/>
          </a:bodyPr>
          <a:lstStyle/>
          <a:p>
            <a:r>
              <a:rPr lang="cs-CZ" sz="2400" b="1" i="1" dirty="0" err="1" smtClean="0"/>
              <a:t>V</a:t>
            </a:r>
            <a:r>
              <a:rPr lang="cs-CZ" sz="2400" b="1" i="1" baseline="-25000" dirty="0" err="1" smtClean="0"/>
              <a:t>g</a:t>
            </a:r>
            <a:r>
              <a:rPr lang="cs-CZ" sz="2400" b="1" i="1" dirty="0" smtClean="0"/>
              <a:t> = </a:t>
            </a:r>
            <a:r>
              <a:rPr lang="cs-CZ" sz="2400" b="1" i="1" dirty="0" err="1" smtClean="0"/>
              <a:t>V</a:t>
            </a:r>
            <a:r>
              <a:rPr lang="cs-CZ" sz="2400" b="1" i="1" baseline="-25000" dirty="0" err="1" smtClean="0"/>
              <a:t>a</a:t>
            </a:r>
            <a:r>
              <a:rPr lang="cs-CZ" sz="2400" b="1" i="1" dirty="0" smtClean="0"/>
              <a:t> + </a:t>
            </a:r>
            <a:r>
              <a:rPr lang="cs-CZ" sz="2400" b="1" i="1" dirty="0" err="1" smtClean="0"/>
              <a:t>V</a:t>
            </a:r>
            <a:r>
              <a:rPr lang="cs-CZ" sz="2400" b="1" i="1" baseline="-25000" dirty="0" err="1" smtClean="0"/>
              <a:t>d</a:t>
            </a:r>
            <a:r>
              <a:rPr lang="cs-CZ" sz="2400" b="1" i="1" dirty="0" smtClean="0"/>
              <a:t> + </a:t>
            </a:r>
            <a:r>
              <a:rPr lang="cs-CZ" sz="2400" b="1" i="1" dirty="0" err="1" smtClean="0"/>
              <a:t>V</a:t>
            </a:r>
            <a:r>
              <a:rPr lang="cs-CZ" sz="2400" b="1" i="1" baseline="-25000" dirty="0" err="1" smtClean="0"/>
              <a:t>i</a:t>
            </a:r>
            <a:endParaRPr lang="en-US" sz="2400" b="1" i="1" baseline="-25000" dirty="0" smtClean="0"/>
          </a:p>
        </p:txBody>
      </p:sp>
      <p:sp>
        <p:nvSpPr>
          <p:cNvPr id="3" name="TextovéPole 2"/>
          <p:cNvSpPr txBox="1"/>
          <p:nvPr/>
        </p:nvSpPr>
        <p:spPr>
          <a:xfrm>
            <a:off x="442674" y="1394887"/>
            <a:ext cx="7860716" cy="2277547"/>
          </a:xfrm>
          <a:prstGeom prst="rect">
            <a:avLst/>
          </a:prstGeom>
          <a:noFill/>
        </p:spPr>
        <p:txBody>
          <a:bodyPr wrap="square" rtlCol="0">
            <a:spAutoFit/>
          </a:bodyPr>
          <a:lstStyle/>
          <a:p>
            <a:pPr>
              <a:spcAft>
                <a:spcPts val="2400"/>
              </a:spcAft>
            </a:pPr>
            <a:r>
              <a:rPr lang="cs-CZ" sz="2200" dirty="0" smtClean="0"/>
              <a:t>Variance způsobená geny má tři složky:</a:t>
            </a:r>
          </a:p>
          <a:p>
            <a:pPr>
              <a:spcAft>
                <a:spcPts val="2400"/>
              </a:spcAft>
            </a:pPr>
            <a:r>
              <a:rPr lang="cs-CZ" sz="2000" b="1" i="1" dirty="0" err="1" smtClean="0"/>
              <a:t>V</a:t>
            </a:r>
            <a:r>
              <a:rPr lang="cs-CZ" sz="2000" b="1" i="1" baseline="-25000" dirty="0" err="1" smtClean="0"/>
              <a:t>a</a:t>
            </a:r>
            <a:r>
              <a:rPr lang="cs-CZ" sz="2000" b="1" i="1" baseline="-25000" dirty="0" smtClean="0"/>
              <a:t> </a:t>
            </a:r>
            <a:r>
              <a:rPr lang="cs-CZ" sz="2000" dirty="0" smtClean="0"/>
              <a:t>– variance způsobená aditivním účinkem alel</a:t>
            </a:r>
          </a:p>
          <a:p>
            <a:pPr>
              <a:spcAft>
                <a:spcPts val="2400"/>
              </a:spcAft>
            </a:pPr>
            <a:r>
              <a:rPr lang="cs-CZ" sz="2000" b="1" i="1" dirty="0" err="1" smtClean="0"/>
              <a:t>V</a:t>
            </a:r>
            <a:r>
              <a:rPr lang="cs-CZ" sz="2000" b="1" i="1" baseline="-25000" dirty="0" err="1" smtClean="0"/>
              <a:t>d</a:t>
            </a:r>
            <a:r>
              <a:rPr lang="cs-CZ" sz="2000" b="1" i="1" baseline="-25000" dirty="0" smtClean="0"/>
              <a:t> </a:t>
            </a:r>
            <a:r>
              <a:rPr lang="cs-CZ" sz="2000" dirty="0"/>
              <a:t>– variance způsobená </a:t>
            </a:r>
            <a:r>
              <a:rPr lang="cs-CZ" sz="2000" dirty="0" smtClean="0"/>
              <a:t>dominantními alelami</a:t>
            </a:r>
          </a:p>
          <a:p>
            <a:pPr>
              <a:spcAft>
                <a:spcPts val="2400"/>
              </a:spcAft>
            </a:pPr>
            <a:r>
              <a:rPr lang="cs-CZ" sz="2000" b="1" i="1" dirty="0" err="1" smtClean="0"/>
              <a:t>V</a:t>
            </a:r>
            <a:r>
              <a:rPr lang="cs-CZ" sz="2000" b="1" i="1" baseline="-25000" dirty="0" err="1" smtClean="0"/>
              <a:t>i</a:t>
            </a:r>
            <a:r>
              <a:rPr lang="cs-CZ" sz="2000" b="1" i="1" baseline="-25000" dirty="0" smtClean="0"/>
              <a:t> </a:t>
            </a:r>
            <a:r>
              <a:rPr lang="cs-CZ" sz="2000" dirty="0"/>
              <a:t>– variance způsobená </a:t>
            </a:r>
            <a:r>
              <a:rPr lang="cs-CZ" sz="2000" dirty="0" err="1" smtClean="0"/>
              <a:t>epistází</a:t>
            </a:r>
            <a:endParaRPr lang="cs-CZ" sz="2200" dirty="0"/>
          </a:p>
        </p:txBody>
      </p:sp>
      <p:sp>
        <p:nvSpPr>
          <p:cNvPr id="4" name="TextovéPole 3"/>
          <p:cNvSpPr txBox="1"/>
          <p:nvPr/>
        </p:nvSpPr>
        <p:spPr>
          <a:xfrm>
            <a:off x="3924727" y="5845936"/>
            <a:ext cx="2938409" cy="523220"/>
          </a:xfrm>
          <a:prstGeom prst="rect">
            <a:avLst/>
          </a:prstGeom>
          <a:noFill/>
        </p:spPr>
        <p:txBody>
          <a:bodyPr wrap="square" rtlCol="0">
            <a:spAutoFit/>
          </a:bodyPr>
          <a:lstStyle/>
          <a:p>
            <a:r>
              <a:rPr lang="cs-CZ" sz="2800" dirty="0" smtClean="0">
                <a:solidFill>
                  <a:srgbClr val="FF0000"/>
                </a:solidFill>
              </a:rPr>
              <a:t>Proč? </a:t>
            </a:r>
          </a:p>
        </p:txBody>
      </p:sp>
      <p:sp>
        <p:nvSpPr>
          <p:cNvPr id="6" name="TextovéPole 5"/>
          <p:cNvSpPr txBox="1"/>
          <p:nvPr/>
        </p:nvSpPr>
        <p:spPr>
          <a:xfrm>
            <a:off x="562657" y="5338104"/>
            <a:ext cx="1531830" cy="769441"/>
          </a:xfrm>
          <a:prstGeom prst="rect">
            <a:avLst/>
          </a:prstGeom>
          <a:noFill/>
        </p:spPr>
        <p:txBody>
          <a:bodyPr wrap="none" rtlCol="0">
            <a:spAutoFit/>
          </a:bodyPr>
          <a:lstStyle/>
          <a:p>
            <a:r>
              <a:rPr lang="cs-CZ" sz="2200" b="1" i="1" dirty="0" smtClean="0"/>
              <a:t>h</a:t>
            </a:r>
            <a:r>
              <a:rPr lang="cs-CZ" sz="2200" b="1" i="1" baseline="30000" dirty="0" smtClean="0"/>
              <a:t>2</a:t>
            </a:r>
            <a:r>
              <a:rPr lang="cs-CZ" sz="2200" b="1" i="1" dirty="0" smtClean="0"/>
              <a:t> </a:t>
            </a:r>
            <a:r>
              <a:rPr lang="cs-CZ" sz="2200" b="1" i="1" dirty="0"/>
              <a:t>= </a:t>
            </a:r>
            <a:r>
              <a:rPr lang="cs-CZ" sz="2200" b="1" i="1" dirty="0" err="1" smtClean="0"/>
              <a:t>V</a:t>
            </a:r>
            <a:r>
              <a:rPr lang="cs-CZ" sz="2200" b="1" i="1" baseline="-25000" dirty="0" err="1" smtClean="0"/>
              <a:t>a</a:t>
            </a:r>
            <a:r>
              <a:rPr lang="cs-CZ" sz="2200" b="1" i="1" baseline="-25000" dirty="0" smtClean="0"/>
              <a:t> </a:t>
            </a:r>
            <a:r>
              <a:rPr lang="cs-CZ" sz="2200" b="1" i="1" dirty="0"/>
              <a:t>/ V</a:t>
            </a:r>
            <a:r>
              <a:rPr lang="cs-CZ" sz="2200" b="1" i="1" baseline="-25000" dirty="0"/>
              <a:t>T</a:t>
            </a:r>
            <a:r>
              <a:rPr lang="cs-CZ" sz="2200" b="1" i="1" dirty="0"/>
              <a:t> </a:t>
            </a:r>
            <a:endParaRPr lang="en-US" sz="2200" b="1" i="1" dirty="0"/>
          </a:p>
          <a:p>
            <a:endParaRPr lang="cs-CZ" sz="2200" dirty="0" smtClean="0"/>
          </a:p>
        </p:txBody>
      </p:sp>
      <p:sp>
        <p:nvSpPr>
          <p:cNvPr id="5" name="TextovéPole 4"/>
          <p:cNvSpPr txBox="1"/>
          <p:nvPr/>
        </p:nvSpPr>
        <p:spPr>
          <a:xfrm>
            <a:off x="484884" y="4805680"/>
            <a:ext cx="7776296" cy="707886"/>
          </a:xfrm>
          <a:prstGeom prst="rect">
            <a:avLst/>
          </a:prstGeom>
          <a:noFill/>
        </p:spPr>
        <p:txBody>
          <a:bodyPr wrap="none" rtlCol="0">
            <a:spAutoFit/>
          </a:bodyPr>
          <a:lstStyle/>
          <a:p>
            <a:r>
              <a:rPr lang="cs-CZ" sz="2000" dirty="0"/>
              <a:t>Pro předpověď fenotypu potomstva s používá </a:t>
            </a:r>
            <a:r>
              <a:rPr lang="cs-CZ" sz="2000" dirty="0" err="1"/>
              <a:t>heritabilita</a:t>
            </a:r>
            <a:r>
              <a:rPr lang="cs-CZ" sz="2000" dirty="0"/>
              <a:t> v užším smyslu.</a:t>
            </a:r>
          </a:p>
          <a:p>
            <a:endParaRPr lang="en-US" sz="2000" dirty="0" smtClean="0"/>
          </a:p>
        </p:txBody>
      </p:sp>
    </p:spTree>
    <p:extLst>
      <p:ext uri="{BB962C8B-B14F-4D97-AF65-F5344CB8AC3E}">
        <p14:creationId xmlns:p14="http://schemas.microsoft.com/office/powerpoint/2010/main" val="1749221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 grpId="0"/>
      <p:bldP spid="6" grpId="0"/>
      <p:bldP spid="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57587" y="-71023"/>
            <a:ext cx="7886700" cy="1325563"/>
          </a:xfrm>
        </p:spPr>
        <p:txBody>
          <a:bodyPr>
            <a:normAutofit/>
          </a:bodyPr>
          <a:lstStyle/>
          <a:p>
            <a:pPr algn="ctr"/>
            <a:r>
              <a:rPr lang="cs-CZ" sz="4000" dirty="0" err="1">
                <a:solidFill>
                  <a:srgbClr val="C00000"/>
                </a:solidFill>
              </a:rPr>
              <a:t>Heritabilita</a:t>
            </a:r>
            <a:r>
              <a:rPr lang="cs-CZ" sz="4000" dirty="0">
                <a:solidFill>
                  <a:srgbClr val="C00000"/>
                </a:solidFill>
              </a:rPr>
              <a:t> v užším smyslu</a:t>
            </a:r>
            <a:endParaRPr lang="en-US" sz="4000" dirty="0">
              <a:solidFill>
                <a:srgbClr val="C00000"/>
              </a:solidFill>
            </a:endParaRPr>
          </a:p>
        </p:txBody>
      </p:sp>
      <p:pic>
        <p:nvPicPr>
          <p:cNvPr id="5" name="Obráze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46877" y="2428964"/>
            <a:ext cx="4902564" cy="3912243"/>
          </a:xfrm>
          <a:prstGeom prst="rect">
            <a:avLst/>
          </a:prstGeom>
        </p:spPr>
      </p:pic>
      <p:cxnSp>
        <p:nvCxnSpPr>
          <p:cNvPr id="7" name="Přímá spojnice 6"/>
          <p:cNvCxnSpPr/>
          <p:nvPr/>
        </p:nvCxnSpPr>
        <p:spPr>
          <a:xfrm>
            <a:off x="416689" y="3603186"/>
            <a:ext cx="83684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Přímá spojnice 7"/>
          <p:cNvCxnSpPr/>
          <p:nvPr/>
        </p:nvCxnSpPr>
        <p:spPr>
          <a:xfrm>
            <a:off x="416689" y="5060073"/>
            <a:ext cx="83684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ovéPole 8"/>
          <p:cNvSpPr txBox="1"/>
          <p:nvPr/>
        </p:nvSpPr>
        <p:spPr>
          <a:xfrm>
            <a:off x="177383" y="2257063"/>
            <a:ext cx="1838984" cy="1200329"/>
          </a:xfrm>
          <a:prstGeom prst="rect">
            <a:avLst/>
          </a:prstGeom>
          <a:noFill/>
        </p:spPr>
        <p:txBody>
          <a:bodyPr wrap="square" rtlCol="0">
            <a:spAutoFit/>
          </a:bodyPr>
          <a:lstStyle/>
          <a:p>
            <a:pPr algn="ctr"/>
            <a:r>
              <a:rPr lang="cs-CZ" sz="2400" b="1" dirty="0" smtClean="0"/>
              <a:t>Aditivní</a:t>
            </a:r>
          </a:p>
          <a:p>
            <a:pPr algn="ctr"/>
            <a:r>
              <a:rPr lang="cs-CZ" sz="2400" b="1" dirty="0"/>
              <a:t>ú</a:t>
            </a:r>
            <a:r>
              <a:rPr lang="cs-CZ" sz="2400" b="1" dirty="0" smtClean="0"/>
              <a:t>činek</a:t>
            </a:r>
          </a:p>
          <a:p>
            <a:pPr algn="ctr"/>
            <a:r>
              <a:rPr lang="cs-CZ" sz="2400" b="1" dirty="0" smtClean="0"/>
              <a:t>alel</a:t>
            </a:r>
            <a:endParaRPr lang="en-US" sz="2400" b="1" dirty="0" smtClean="0"/>
          </a:p>
        </p:txBody>
      </p:sp>
      <p:sp>
        <p:nvSpPr>
          <p:cNvPr id="10" name="TextovéPole 9"/>
          <p:cNvSpPr txBox="1"/>
          <p:nvPr/>
        </p:nvSpPr>
        <p:spPr>
          <a:xfrm>
            <a:off x="416689" y="5323929"/>
            <a:ext cx="1360372" cy="830997"/>
          </a:xfrm>
          <a:prstGeom prst="rect">
            <a:avLst/>
          </a:prstGeom>
          <a:noFill/>
        </p:spPr>
        <p:txBody>
          <a:bodyPr wrap="none" rtlCol="0">
            <a:spAutoFit/>
          </a:bodyPr>
          <a:lstStyle/>
          <a:p>
            <a:pPr algn="ctr"/>
            <a:r>
              <a:rPr lang="cs-CZ" sz="2400" b="1" dirty="0" smtClean="0"/>
              <a:t>Genové</a:t>
            </a:r>
          </a:p>
          <a:p>
            <a:pPr algn="ctr"/>
            <a:r>
              <a:rPr lang="cs-CZ" sz="2400" b="1" dirty="0" smtClean="0"/>
              <a:t>interakce</a:t>
            </a:r>
            <a:endParaRPr lang="en-US" sz="2400" b="1" dirty="0" smtClean="0"/>
          </a:p>
        </p:txBody>
      </p:sp>
      <p:sp>
        <p:nvSpPr>
          <p:cNvPr id="11" name="TextovéPole 10"/>
          <p:cNvSpPr txBox="1"/>
          <p:nvPr/>
        </p:nvSpPr>
        <p:spPr>
          <a:xfrm>
            <a:off x="279183" y="3892154"/>
            <a:ext cx="1635384" cy="461665"/>
          </a:xfrm>
          <a:prstGeom prst="rect">
            <a:avLst/>
          </a:prstGeom>
          <a:noFill/>
        </p:spPr>
        <p:txBody>
          <a:bodyPr wrap="none" rtlCol="0">
            <a:spAutoFit/>
          </a:bodyPr>
          <a:lstStyle/>
          <a:p>
            <a:pPr algn="ctr"/>
            <a:r>
              <a:rPr lang="cs-CZ" sz="2400" b="1" dirty="0" smtClean="0"/>
              <a:t>Dominance</a:t>
            </a:r>
            <a:endParaRPr lang="en-US" sz="2400" b="1" dirty="0" smtClean="0"/>
          </a:p>
        </p:txBody>
      </p:sp>
      <p:pic>
        <p:nvPicPr>
          <p:cNvPr id="12" name="Picture 2" descr="Image result for black bo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2262" y="3892154"/>
            <a:ext cx="1092924" cy="84571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Image result for black bo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38296" y="5323929"/>
            <a:ext cx="1092126" cy="84509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Objekt 13"/>
          <p:cNvGraphicFramePr>
            <a:graphicFrameLocks noChangeAspect="1"/>
          </p:cNvGraphicFramePr>
          <p:nvPr>
            <p:extLst/>
          </p:nvPr>
        </p:nvGraphicFramePr>
        <p:xfrm>
          <a:off x="7547571" y="2621277"/>
          <a:ext cx="736788" cy="736788"/>
        </p:xfrm>
        <a:graphic>
          <a:graphicData uri="http://schemas.openxmlformats.org/presentationml/2006/ole">
            <mc:AlternateContent xmlns:mc="http://schemas.openxmlformats.org/markup-compatibility/2006">
              <mc:Choice xmlns:v="urn:schemas-microsoft-com:vml" Requires="v">
                <p:oleObj spid="_x0000_s3169" name="CorelDRAW" r:id="rId6" imgW="1131120" imgH="1131120" progId="CorelDraw.Graphic.17">
                  <p:embed/>
                </p:oleObj>
              </mc:Choice>
              <mc:Fallback>
                <p:oleObj name="CorelDRAW" r:id="rId6" imgW="1131120" imgH="1131120" progId="CorelDraw.Graphic.17">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47571" y="2621277"/>
                        <a:ext cx="736788" cy="736788"/>
                      </a:xfrm>
                      <a:prstGeom prst="rect">
                        <a:avLst/>
                      </a:prstGeom>
                      <a:noFill/>
                      <a:ln>
                        <a:noFill/>
                      </a:ln>
                    </p:spPr>
                  </p:pic>
                </p:oleObj>
              </mc:Fallback>
            </mc:AlternateContent>
          </a:graphicData>
        </a:graphic>
      </p:graphicFrame>
      <p:sp>
        <p:nvSpPr>
          <p:cNvPr id="15" name="TextovéPole 14"/>
          <p:cNvSpPr txBox="1"/>
          <p:nvPr/>
        </p:nvSpPr>
        <p:spPr>
          <a:xfrm>
            <a:off x="693719" y="1208242"/>
            <a:ext cx="2166683" cy="461665"/>
          </a:xfrm>
          <a:prstGeom prst="rect">
            <a:avLst/>
          </a:prstGeom>
          <a:noFill/>
        </p:spPr>
        <p:txBody>
          <a:bodyPr wrap="none" rtlCol="0">
            <a:spAutoFit/>
          </a:bodyPr>
          <a:lstStyle/>
          <a:p>
            <a:r>
              <a:rPr lang="cs-CZ" sz="2400" b="1" i="1" dirty="0" err="1" smtClean="0"/>
              <a:t>V</a:t>
            </a:r>
            <a:r>
              <a:rPr lang="cs-CZ" sz="2400" b="1" i="1" baseline="-25000" dirty="0" err="1" smtClean="0"/>
              <a:t>g</a:t>
            </a:r>
            <a:r>
              <a:rPr lang="cs-CZ" sz="2400" b="1" i="1" dirty="0" smtClean="0"/>
              <a:t> = </a:t>
            </a:r>
            <a:r>
              <a:rPr lang="cs-CZ" sz="2400" b="1" i="1" dirty="0" err="1" smtClean="0"/>
              <a:t>V</a:t>
            </a:r>
            <a:r>
              <a:rPr lang="cs-CZ" sz="2400" b="1" i="1" baseline="-25000" dirty="0" err="1" smtClean="0"/>
              <a:t>a</a:t>
            </a:r>
            <a:r>
              <a:rPr lang="cs-CZ" sz="2400" b="1" i="1" dirty="0" smtClean="0"/>
              <a:t> + </a:t>
            </a:r>
            <a:r>
              <a:rPr lang="cs-CZ" sz="2400" b="1" i="1" dirty="0" err="1" smtClean="0"/>
              <a:t>V</a:t>
            </a:r>
            <a:r>
              <a:rPr lang="cs-CZ" sz="2400" b="1" i="1" baseline="-25000" dirty="0" err="1" smtClean="0"/>
              <a:t>d</a:t>
            </a:r>
            <a:r>
              <a:rPr lang="cs-CZ" sz="2400" b="1" i="1" dirty="0" smtClean="0"/>
              <a:t> + </a:t>
            </a:r>
            <a:r>
              <a:rPr lang="cs-CZ" sz="2400" b="1" i="1" dirty="0" err="1" smtClean="0"/>
              <a:t>V</a:t>
            </a:r>
            <a:r>
              <a:rPr lang="cs-CZ" sz="2400" b="1" i="1" baseline="-25000" dirty="0" err="1" smtClean="0"/>
              <a:t>i</a:t>
            </a:r>
            <a:endParaRPr lang="en-US" sz="2400" b="1" i="1" baseline="-25000" dirty="0" smtClean="0"/>
          </a:p>
        </p:txBody>
      </p:sp>
      <p:sp>
        <p:nvSpPr>
          <p:cNvPr id="16" name="Obdélník 15"/>
          <p:cNvSpPr/>
          <p:nvPr/>
        </p:nvSpPr>
        <p:spPr>
          <a:xfrm>
            <a:off x="177383" y="2129742"/>
            <a:ext cx="8816146" cy="139450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ovéPole 16"/>
          <p:cNvSpPr txBox="1"/>
          <p:nvPr/>
        </p:nvSpPr>
        <p:spPr>
          <a:xfrm>
            <a:off x="3372591" y="1208242"/>
            <a:ext cx="5620937" cy="769441"/>
          </a:xfrm>
          <a:prstGeom prst="rect">
            <a:avLst/>
          </a:prstGeom>
          <a:noFill/>
        </p:spPr>
        <p:txBody>
          <a:bodyPr wrap="square" rtlCol="0">
            <a:spAutoFit/>
          </a:bodyPr>
          <a:lstStyle/>
          <a:p>
            <a:r>
              <a:rPr lang="cs-CZ" sz="2200" dirty="0" smtClean="0"/>
              <a:t>Čím významnější je aditivní složka, tím lépe lze předpovědět fenotyp potomstva. </a:t>
            </a:r>
            <a:endParaRPr lang="en-US" sz="2200" dirty="0" smtClean="0"/>
          </a:p>
        </p:txBody>
      </p:sp>
      <p:sp>
        <p:nvSpPr>
          <p:cNvPr id="3" name="Obdélník 2"/>
          <p:cNvSpPr/>
          <p:nvPr/>
        </p:nvSpPr>
        <p:spPr>
          <a:xfrm>
            <a:off x="2133600" y="5110873"/>
            <a:ext cx="5293360" cy="15540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bdélník 3"/>
          <p:cNvSpPr/>
          <p:nvPr/>
        </p:nvSpPr>
        <p:spPr>
          <a:xfrm>
            <a:off x="2225040" y="3698240"/>
            <a:ext cx="4328160" cy="1259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bdélník 5"/>
          <p:cNvSpPr/>
          <p:nvPr/>
        </p:nvSpPr>
        <p:spPr>
          <a:xfrm>
            <a:off x="2225040" y="2257063"/>
            <a:ext cx="4196080" cy="13461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6639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xit"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6" grpId="0" animBg="1"/>
      <p:bldP spid="17" grpId="0"/>
      <p:bldP spid="3" grpId="0" animBg="1"/>
      <p:bldP spid="4" grpId="0" animBg="1"/>
      <p:bldP spid="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549795" y="813403"/>
            <a:ext cx="8003895" cy="1138773"/>
          </a:xfrm>
          <a:prstGeom prst="rect">
            <a:avLst/>
          </a:prstGeom>
          <a:noFill/>
        </p:spPr>
        <p:txBody>
          <a:bodyPr wrap="square" rtlCol="0">
            <a:spAutoFit/>
          </a:bodyPr>
          <a:lstStyle/>
          <a:p>
            <a:r>
              <a:rPr lang="cs-CZ" sz="2400" b="1" dirty="0" smtClean="0">
                <a:solidFill>
                  <a:srgbClr val="009900"/>
                </a:solidFill>
              </a:rPr>
              <a:t>Otázka: </a:t>
            </a:r>
            <a:r>
              <a:rPr lang="cs-CZ" sz="2200" dirty="0" smtClean="0"/>
              <a:t>Jistý kvantitativní genetik vám řekl, že </a:t>
            </a:r>
            <a:r>
              <a:rPr lang="cs-CZ" sz="2200" dirty="0" err="1" smtClean="0"/>
              <a:t>heritabilita</a:t>
            </a:r>
            <a:r>
              <a:rPr lang="cs-CZ" sz="2200" dirty="0" smtClean="0"/>
              <a:t> v užším smyslu pro tělesnou hmotnost je 0,7, zatímco </a:t>
            </a:r>
            <a:r>
              <a:rPr lang="cs-CZ" sz="2200" dirty="0" err="1" smtClean="0"/>
              <a:t>heritabilita</a:t>
            </a:r>
            <a:r>
              <a:rPr lang="cs-CZ" sz="2200" dirty="0" smtClean="0"/>
              <a:t> v širším smyslu je 0,3.  Je to možné? </a:t>
            </a:r>
            <a:endParaRPr lang="en-US" sz="2200" dirty="0" smtClean="0"/>
          </a:p>
        </p:txBody>
      </p:sp>
      <p:sp>
        <p:nvSpPr>
          <p:cNvPr id="4" name="TextovéPole 3"/>
          <p:cNvSpPr txBox="1"/>
          <p:nvPr/>
        </p:nvSpPr>
        <p:spPr>
          <a:xfrm>
            <a:off x="677117" y="2569579"/>
            <a:ext cx="7118431" cy="2215991"/>
          </a:xfrm>
          <a:prstGeom prst="rect">
            <a:avLst/>
          </a:prstGeom>
          <a:noFill/>
        </p:spPr>
        <p:txBody>
          <a:bodyPr wrap="square" rtlCol="0">
            <a:spAutoFit/>
          </a:bodyPr>
          <a:lstStyle/>
          <a:p>
            <a:pPr marL="342900" indent="-342900">
              <a:spcBef>
                <a:spcPts val="3000"/>
              </a:spcBef>
              <a:buFont typeface="Arial" panose="020B0604020202020204" pitchFamily="34" charset="0"/>
              <a:buChar char="•"/>
            </a:pPr>
            <a:r>
              <a:rPr lang="cs-CZ" sz="2200" dirty="0" smtClean="0"/>
              <a:t>Ano, znamená to, že důležitou roli hrají </a:t>
            </a:r>
            <a:r>
              <a:rPr lang="cs-CZ" sz="2200" dirty="0" err="1" smtClean="0"/>
              <a:t>epistáze</a:t>
            </a:r>
            <a:r>
              <a:rPr lang="cs-CZ" sz="2200" dirty="0" smtClean="0"/>
              <a:t> a dominance</a:t>
            </a:r>
          </a:p>
          <a:p>
            <a:pPr marL="342900" indent="-342900">
              <a:spcBef>
                <a:spcPts val="3000"/>
              </a:spcBef>
              <a:buFont typeface="Arial" panose="020B0604020202020204" pitchFamily="34" charset="0"/>
              <a:buChar char="•"/>
            </a:pPr>
            <a:r>
              <a:rPr lang="cs-CZ" sz="2200" dirty="0" smtClean="0"/>
              <a:t>Ne</a:t>
            </a:r>
          </a:p>
          <a:p>
            <a:pPr marL="342900" indent="-342900">
              <a:spcBef>
                <a:spcPts val="3000"/>
              </a:spcBef>
              <a:buFont typeface="Arial" panose="020B0604020202020204" pitchFamily="34" charset="0"/>
              <a:buChar char="•"/>
            </a:pPr>
            <a:r>
              <a:rPr lang="cs-CZ" sz="2200" dirty="0" smtClean="0"/>
              <a:t>Nemám dostatek informací </a:t>
            </a:r>
            <a:endParaRPr lang="en-US" sz="2200" dirty="0" smtClean="0"/>
          </a:p>
        </p:txBody>
      </p:sp>
    </p:spTree>
    <p:extLst>
      <p:ext uri="{BB962C8B-B14F-4D97-AF65-F5344CB8AC3E}">
        <p14:creationId xmlns:p14="http://schemas.microsoft.com/office/powerpoint/2010/main" val="3427010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549795" y="813403"/>
            <a:ext cx="8003895" cy="1138773"/>
          </a:xfrm>
          <a:prstGeom prst="rect">
            <a:avLst/>
          </a:prstGeom>
          <a:noFill/>
        </p:spPr>
        <p:txBody>
          <a:bodyPr wrap="square" rtlCol="0">
            <a:spAutoFit/>
          </a:bodyPr>
          <a:lstStyle/>
          <a:p>
            <a:r>
              <a:rPr lang="cs-CZ" sz="2400" b="1" dirty="0" smtClean="0">
                <a:solidFill>
                  <a:srgbClr val="009900"/>
                </a:solidFill>
              </a:rPr>
              <a:t>Otázka: </a:t>
            </a:r>
            <a:r>
              <a:rPr lang="cs-CZ" sz="2200" dirty="0" smtClean="0"/>
              <a:t>Jistý kvantitativní genetik vám řekl, že </a:t>
            </a:r>
            <a:r>
              <a:rPr lang="cs-CZ" sz="2200" dirty="0" err="1" smtClean="0"/>
              <a:t>heritabilita</a:t>
            </a:r>
            <a:r>
              <a:rPr lang="cs-CZ" sz="2200" dirty="0" smtClean="0"/>
              <a:t> v užším smyslu pro tělesnou hmotnost je 0,7, zatímco </a:t>
            </a:r>
            <a:r>
              <a:rPr lang="cs-CZ" sz="2200" dirty="0" err="1" smtClean="0"/>
              <a:t>heritabilita</a:t>
            </a:r>
            <a:r>
              <a:rPr lang="cs-CZ" sz="2200" dirty="0" smtClean="0"/>
              <a:t> v širším smyslu je 0,3.  Je to možné? </a:t>
            </a:r>
            <a:endParaRPr lang="en-US" sz="2200" dirty="0" smtClean="0"/>
          </a:p>
        </p:txBody>
      </p:sp>
      <p:sp>
        <p:nvSpPr>
          <p:cNvPr id="4" name="TextovéPole 3"/>
          <p:cNvSpPr txBox="1"/>
          <p:nvPr/>
        </p:nvSpPr>
        <p:spPr>
          <a:xfrm>
            <a:off x="677117" y="2569579"/>
            <a:ext cx="7118431" cy="2215991"/>
          </a:xfrm>
          <a:prstGeom prst="rect">
            <a:avLst/>
          </a:prstGeom>
          <a:noFill/>
        </p:spPr>
        <p:txBody>
          <a:bodyPr wrap="square" rtlCol="0">
            <a:spAutoFit/>
          </a:bodyPr>
          <a:lstStyle/>
          <a:p>
            <a:pPr marL="342900" indent="-342900">
              <a:spcBef>
                <a:spcPts val="3000"/>
              </a:spcBef>
              <a:buFont typeface="Arial" panose="020B0604020202020204" pitchFamily="34" charset="0"/>
              <a:buChar char="•"/>
            </a:pPr>
            <a:r>
              <a:rPr lang="cs-CZ" sz="2200" dirty="0" smtClean="0"/>
              <a:t>Ano, znamená to, že důležitou roli hrají </a:t>
            </a:r>
            <a:r>
              <a:rPr lang="cs-CZ" sz="2200" dirty="0" err="1" smtClean="0"/>
              <a:t>epistáze</a:t>
            </a:r>
            <a:r>
              <a:rPr lang="cs-CZ" sz="2200" dirty="0" smtClean="0"/>
              <a:t> a dominance</a:t>
            </a:r>
          </a:p>
          <a:p>
            <a:pPr marL="342900" indent="-342900">
              <a:spcBef>
                <a:spcPts val="3000"/>
              </a:spcBef>
              <a:buFont typeface="Arial" panose="020B0604020202020204" pitchFamily="34" charset="0"/>
              <a:buChar char="•"/>
            </a:pPr>
            <a:r>
              <a:rPr lang="cs-CZ" sz="2200" b="1" dirty="0" smtClean="0">
                <a:solidFill>
                  <a:srgbClr val="009900"/>
                </a:solidFill>
              </a:rPr>
              <a:t>Ne</a:t>
            </a:r>
          </a:p>
          <a:p>
            <a:pPr marL="342900" indent="-342900">
              <a:spcBef>
                <a:spcPts val="3000"/>
              </a:spcBef>
              <a:buFont typeface="Arial" panose="020B0604020202020204" pitchFamily="34" charset="0"/>
              <a:buChar char="•"/>
            </a:pPr>
            <a:r>
              <a:rPr lang="cs-CZ" sz="2200" dirty="0" smtClean="0"/>
              <a:t>Nemám dostatek informací </a:t>
            </a:r>
            <a:endParaRPr lang="en-US" sz="2200" dirty="0" smtClean="0"/>
          </a:p>
        </p:txBody>
      </p:sp>
      <p:sp>
        <p:nvSpPr>
          <p:cNvPr id="5" name="TextovéPole 4"/>
          <p:cNvSpPr txBox="1"/>
          <p:nvPr/>
        </p:nvSpPr>
        <p:spPr>
          <a:xfrm>
            <a:off x="4190032" y="4836778"/>
            <a:ext cx="2166683" cy="461665"/>
          </a:xfrm>
          <a:prstGeom prst="rect">
            <a:avLst/>
          </a:prstGeom>
          <a:noFill/>
        </p:spPr>
        <p:txBody>
          <a:bodyPr wrap="none" rtlCol="0">
            <a:spAutoFit/>
          </a:bodyPr>
          <a:lstStyle/>
          <a:p>
            <a:r>
              <a:rPr lang="cs-CZ" sz="2400" b="1" i="1" dirty="0" err="1" smtClean="0"/>
              <a:t>V</a:t>
            </a:r>
            <a:r>
              <a:rPr lang="cs-CZ" sz="2400" b="1" i="1" baseline="-25000" dirty="0" err="1" smtClean="0"/>
              <a:t>g</a:t>
            </a:r>
            <a:r>
              <a:rPr lang="cs-CZ" sz="2400" b="1" i="1" dirty="0" smtClean="0"/>
              <a:t> = </a:t>
            </a:r>
            <a:r>
              <a:rPr lang="cs-CZ" sz="2400" b="1" i="1" dirty="0" err="1" smtClean="0"/>
              <a:t>V</a:t>
            </a:r>
            <a:r>
              <a:rPr lang="cs-CZ" sz="2400" b="1" i="1" baseline="-25000" dirty="0" err="1" smtClean="0"/>
              <a:t>a</a:t>
            </a:r>
            <a:r>
              <a:rPr lang="cs-CZ" sz="2400" b="1" i="1" dirty="0" smtClean="0"/>
              <a:t> + </a:t>
            </a:r>
            <a:r>
              <a:rPr lang="cs-CZ" sz="2400" b="1" i="1" dirty="0" err="1" smtClean="0"/>
              <a:t>V</a:t>
            </a:r>
            <a:r>
              <a:rPr lang="cs-CZ" sz="2400" b="1" i="1" baseline="-25000" dirty="0" err="1" smtClean="0"/>
              <a:t>d</a:t>
            </a:r>
            <a:r>
              <a:rPr lang="cs-CZ" sz="2400" b="1" i="1" dirty="0" smtClean="0"/>
              <a:t> + </a:t>
            </a:r>
            <a:r>
              <a:rPr lang="cs-CZ" sz="2400" b="1" i="1" dirty="0" err="1" smtClean="0"/>
              <a:t>V</a:t>
            </a:r>
            <a:r>
              <a:rPr lang="cs-CZ" sz="2400" b="1" i="1" baseline="-25000" dirty="0" err="1" smtClean="0"/>
              <a:t>i</a:t>
            </a:r>
            <a:endParaRPr lang="en-US" sz="2400" b="1" i="1" baseline="-25000" dirty="0" smtClean="0"/>
          </a:p>
        </p:txBody>
      </p:sp>
      <p:sp>
        <p:nvSpPr>
          <p:cNvPr id="2" name="Obdélník 1"/>
          <p:cNvSpPr/>
          <p:nvPr/>
        </p:nvSpPr>
        <p:spPr>
          <a:xfrm>
            <a:off x="6626580" y="5766292"/>
            <a:ext cx="1620380" cy="461665"/>
          </a:xfrm>
          <a:prstGeom prst="rect">
            <a:avLst/>
          </a:prstGeom>
        </p:spPr>
        <p:txBody>
          <a:bodyPr wrap="none">
            <a:spAutoFit/>
          </a:bodyPr>
          <a:lstStyle/>
          <a:p>
            <a:r>
              <a:rPr lang="cs-CZ" sz="2400" b="1" i="1" dirty="0" err="1"/>
              <a:t>h</a:t>
            </a:r>
            <a:r>
              <a:rPr lang="cs-CZ" sz="2400" b="1" i="1" baseline="30000" dirty="0" err="1"/>
              <a:t>2</a:t>
            </a:r>
            <a:r>
              <a:rPr lang="cs-CZ" sz="2400" b="1" i="1" dirty="0"/>
              <a:t> = </a:t>
            </a:r>
            <a:r>
              <a:rPr lang="cs-CZ" sz="2400" b="1" i="1" dirty="0" err="1"/>
              <a:t>V</a:t>
            </a:r>
            <a:r>
              <a:rPr lang="cs-CZ" sz="2400" b="1" i="1" baseline="-25000" dirty="0" err="1"/>
              <a:t>a</a:t>
            </a:r>
            <a:r>
              <a:rPr lang="cs-CZ" sz="2400" b="1" i="1" baseline="-25000" dirty="0"/>
              <a:t> </a:t>
            </a:r>
            <a:r>
              <a:rPr lang="cs-CZ" sz="2400" b="1" i="1" dirty="0"/>
              <a:t>/ </a:t>
            </a:r>
            <a:r>
              <a:rPr lang="cs-CZ" sz="2400" b="1" i="1" dirty="0" err="1"/>
              <a:t>V</a:t>
            </a:r>
            <a:r>
              <a:rPr lang="cs-CZ" sz="2400" b="1" i="1" baseline="-25000" dirty="0" err="1"/>
              <a:t>T</a:t>
            </a:r>
            <a:r>
              <a:rPr lang="cs-CZ" sz="2400" b="1" i="1" dirty="0"/>
              <a:t> </a:t>
            </a:r>
            <a:endParaRPr lang="en-US" sz="2400" b="1" i="1" dirty="0"/>
          </a:p>
        </p:txBody>
      </p:sp>
      <p:sp>
        <p:nvSpPr>
          <p:cNvPr id="6" name="Obdélník 5"/>
          <p:cNvSpPr/>
          <p:nvPr/>
        </p:nvSpPr>
        <p:spPr>
          <a:xfrm>
            <a:off x="6403015" y="3847184"/>
            <a:ext cx="1583510" cy="461665"/>
          </a:xfrm>
          <a:prstGeom prst="rect">
            <a:avLst/>
          </a:prstGeom>
        </p:spPr>
        <p:txBody>
          <a:bodyPr wrap="none">
            <a:spAutoFit/>
          </a:bodyPr>
          <a:lstStyle/>
          <a:p>
            <a:r>
              <a:rPr lang="cs-CZ" sz="2400" b="1" i="1" dirty="0"/>
              <a:t>H</a:t>
            </a:r>
            <a:r>
              <a:rPr lang="cs-CZ" sz="2400" b="1" i="1" baseline="30000" dirty="0"/>
              <a:t>2</a:t>
            </a:r>
            <a:r>
              <a:rPr lang="cs-CZ" sz="2400" b="1" i="1" dirty="0"/>
              <a:t> = </a:t>
            </a:r>
            <a:r>
              <a:rPr lang="cs-CZ" sz="2400" b="1" i="1" dirty="0" err="1"/>
              <a:t>V</a:t>
            </a:r>
            <a:r>
              <a:rPr lang="cs-CZ" sz="2400" b="1" i="1" baseline="-25000" dirty="0" err="1"/>
              <a:t>g</a:t>
            </a:r>
            <a:r>
              <a:rPr lang="cs-CZ" sz="2400" b="1" i="1" baseline="-25000" dirty="0"/>
              <a:t> </a:t>
            </a:r>
            <a:r>
              <a:rPr lang="cs-CZ" sz="2400" b="1" i="1" dirty="0"/>
              <a:t>/ </a:t>
            </a:r>
            <a:r>
              <a:rPr lang="cs-CZ" sz="2400" b="1" i="1" dirty="0" smtClean="0"/>
              <a:t>V</a:t>
            </a:r>
            <a:r>
              <a:rPr lang="cs-CZ" sz="2400" b="1" i="1" baseline="-25000" dirty="0" smtClean="0"/>
              <a:t>T</a:t>
            </a:r>
            <a:endParaRPr lang="en-US" sz="2400" b="1" i="1" dirty="0"/>
          </a:p>
        </p:txBody>
      </p:sp>
      <p:cxnSp>
        <p:nvCxnSpPr>
          <p:cNvPr id="8" name="Přímá spojnice se šipkou 7"/>
          <p:cNvCxnSpPr/>
          <p:nvPr/>
        </p:nvCxnSpPr>
        <p:spPr>
          <a:xfrm flipV="1">
            <a:off x="4551742" y="4268438"/>
            <a:ext cx="2450942" cy="67895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Přímá spojnice se šipkou 9"/>
          <p:cNvCxnSpPr/>
          <p:nvPr/>
        </p:nvCxnSpPr>
        <p:spPr>
          <a:xfrm>
            <a:off x="5116010" y="5298443"/>
            <a:ext cx="2083443" cy="58149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7700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6523" y="-106536"/>
            <a:ext cx="7886700" cy="1325563"/>
          </a:xfrm>
        </p:spPr>
        <p:txBody>
          <a:bodyPr>
            <a:normAutofit/>
          </a:bodyPr>
          <a:lstStyle/>
          <a:p>
            <a:pPr algn="ctr"/>
            <a:r>
              <a:rPr lang="cs-CZ" sz="4000" dirty="0">
                <a:solidFill>
                  <a:srgbClr val="C00000"/>
                </a:solidFill>
              </a:rPr>
              <a:t>Reciproká interakce</a:t>
            </a:r>
          </a:p>
        </p:txBody>
      </p:sp>
      <p:sp>
        <p:nvSpPr>
          <p:cNvPr id="4" name="TextovéPole 3"/>
          <p:cNvSpPr txBox="1"/>
          <p:nvPr/>
        </p:nvSpPr>
        <p:spPr>
          <a:xfrm>
            <a:off x="321671" y="994299"/>
            <a:ext cx="8496404" cy="1107996"/>
          </a:xfrm>
          <a:prstGeom prst="rect">
            <a:avLst/>
          </a:prstGeom>
          <a:noFill/>
        </p:spPr>
        <p:txBody>
          <a:bodyPr wrap="square" rtlCol="0">
            <a:spAutoFit/>
          </a:bodyPr>
          <a:lstStyle/>
          <a:p>
            <a:r>
              <a:rPr lang="cs-CZ" sz="2200" dirty="0" smtClean="0"/>
              <a:t>Geny </a:t>
            </a:r>
            <a:r>
              <a:rPr lang="cs-CZ" sz="2200" i="1" dirty="0" smtClean="0"/>
              <a:t>C </a:t>
            </a:r>
            <a:r>
              <a:rPr lang="cs-CZ" sz="2200" dirty="0" smtClean="0"/>
              <a:t>a </a:t>
            </a:r>
            <a:r>
              <a:rPr lang="cs-CZ" sz="2200" i="1" dirty="0" smtClean="0"/>
              <a:t>R</a:t>
            </a:r>
            <a:r>
              <a:rPr lang="cs-CZ" sz="2200" dirty="0" smtClean="0"/>
              <a:t> kódují různé enzymy. Enzym </a:t>
            </a:r>
            <a:r>
              <a:rPr lang="cs-CZ" sz="2200" i="1" dirty="0" smtClean="0"/>
              <a:t>C</a:t>
            </a:r>
            <a:r>
              <a:rPr lang="cs-CZ" sz="2200" dirty="0" smtClean="0"/>
              <a:t> katalyzuje rozklad zeleného barviva na bezbarvý produkt, enzym </a:t>
            </a:r>
            <a:r>
              <a:rPr lang="cs-CZ" sz="2200" i="1" dirty="0" smtClean="0"/>
              <a:t>R</a:t>
            </a:r>
            <a:r>
              <a:rPr lang="cs-CZ" sz="2200" dirty="0" smtClean="0"/>
              <a:t> katalyzuje přeměnu žlutého produktu na červený. Alely </a:t>
            </a:r>
            <a:r>
              <a:rPr lang="cs-CZ" sz="2200" i="1" dirty="0" smtClean="0"/>
              <a:t>c</a:t>
            </a:r>
            <a:r>
              <a:rPr lang="cs-CZ" sz="2200" dirty="0" smtClean="0"/>
              <a:t> a </a:t>
            </a:r>
            <a:r>
              <a:rPr lang="cs-CZ" sz="2200" i="1" dirty="0" smtClean="0"/>
              <a:t>r</a:t>
            </a:r>
            <a:r>
              <a:rPr lang="cs-CZ" sz="2200" dirty="0" smtClean="0"/>
              <a:t> jsou nefunkční.   </a:t>
            </a:r>
            <a:endParaRPr lang="en-US" sz="2200" dirty="0" smtClean="0"/>
          </a:p>
        </p:txBody>
      </p:sp>
      <p:sp>
        <p:nvSpPr>
          <p:cNvPr id="5" name="TextovéPole 4"/>
          <p:cNvSpPr txBox="1"/>
          <p:nvPr/>
        </p:nvSpPr>
        <p:spPr>
          <a:xfrm>
            <a:off x="6225268" y="2354726"/>
            <a:ext cx="2706283" cy="3724096"/>
          </a:xfrm>
          <a:prstGeom prst="rect">
            <a:avLst/>
          </a:prstGeom>
          <a:noFill/>
        </p:spPr>
        <p:txBody>
          <a:bodyPr wrap="square" rtlCol="0">
            <a:spAutoFit/>
          </a:bodyPr>
          <a:lstStyle/>
          <a:p>
            <a:r>
              <a:rPr lang="cs-CZ" sz="2200" dirty="0" smtClean="0"/>
              <a:t>Jaká kombinace alel dá vzniknout žlutému plodu? </a:t>
            </a:r>
          </a:p>
          <a:p>
            <a:endParaRPr lang="cs-CZ" sz="2200" dirty="0" smtClean="0"/>
          </a:p>
          <a:p>
            <a:pPr marL="342900" indent="-342900">
              <a:spcBef>
                <a:spcPts val="1800"/>
              </a:spcBef>
              <a:buFont typeface="Arial" panose="020B0604020202020204" pitchFamily="34" charset="0"/>
              <a:buChar char="•"/>
            </a:pPr>
            <a:r>
              <a:rPr lang="cs-CZ" sz="2200" i="1" dirty="0" smtClean="0"/>
              <a:t>C- R-</a:t>
            </a:r>
          </a:p>
          <a:p>
            <a:pPr marL="342900" indent="-342900">
              <a:spcBef>
                <a:spcPts val="1800"/>
              </a:spcBef>
              <a:buFont typeface="Arial" panose="020B0604020202020204" pitchFamily="34" charset="0"/>
              <a:buChar char="•"/>
            </a:pPr>
            <a:r>
              <a:rPr lang="cs-CZ" sz="2200" i="1" dirty="0" smtClean="0"/>
              <a:t>C- </a:t>
            </a:r>
            <a:r>
              <a:rPr lang="cs-CZ" sz="2200" i="1" dirty="0" err="1" smtClean="0"/>
              <a:t>rr</a:t>
            </a:r>
            <a:endParaRPr lang="cs-CZ" sz="2200" i="1" dirty="0" smtClean="0"/>
          </a:p>
          <a:p>
            <a:pPr marL="342900" indent="-342900">
              <a:spcBef>
                <a:spcPts val="1800"/>
              </a:spcBef>
              <a:buFont typeface="Arial" panose="020B0604020202020204" pitchFamily="34" charset="0"/>
              <a:buChar char="•"/>
            </a:pPr>
            <a:r>
              <a:rPr lang="cs-CZ" sz="2200" i="1" dirty="0" err="1" smtClean="0"/>
              <a:t>cc</a:t>
            </a:r>
            <a:r>
              <a:rPr lang="cs-CZ" sz="2200" i="1" dirty="0" smtClean="0"/>
              <a:t> R-</a:t>
            </a:r>
          </a:p>
          <a:p>
            <a:pPr marL="342900" indent="-342900">
              <a:spcBef>
                <a:spcPts val="1800"/>
              </a:spcBef>
              <a:buFont typeface="Arial" panose="020B0604020202020204" pitchFamily="34" charset="0"/>
              <a:buChar char="•"/>
            </a:pPr>
            <a:r>
              <a:rPr lang="cs-CZ" sz="2200" i="1" dirty="0" err="1" smtClean="0"/>
              <a:t>cc</a:t>
            </a:r>
            <a:r>
              <a:rPr lang="cs-CZ" sz="2200" i="1" dirty="0" smtClean="0"/>
              <a:t> </a:t>
            </a:r>
            <a:r>
              <a:rPr lang="cs-CZ" sz="2200" i="1" dirty="0" err="1" smtClean="0"/>
              <a:t>rr</a:t>
            </a:r>
            <a:endParaRPr lang="en-US" sz="2200" i="1" dirty="0" smtClean="0"/>
          </a:p>
        </p:txBody>
      </p:sp>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7464" y="2345693"/>
            <a:ext cx="5810364" cy="4046962"/>
          </a:xfrm>
          <a:prstGeom prst="rect">
            <a:avLst/>
          </a:prstGeom>
        </p:spPr>
      </p:pic>
      <p:pic>
        <p:nvPicPr>
          <p:cNvPr id="8" name="Obráze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5064" y="2343293"/>
            <a:ext cx="5810364" cy="4046962"/>
          </a:xfrm>
          <a:prstGeom prst="rect">
            <a:avLst/>
          </a:prstGeom>
        </p:spPr>
      </p:pic>
    </p:spTree>
    <p:extLst>
      <p:ext uri="{BB962C8B-B14F-4D97-AF65-F5344CB8AC3E}">
        <p14:creationId xmlns:p14="http://schemas.microsoft.com/office/powerpoint/2010/main" val="213074047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50" y="-107485"/>
            <a:ext cx="7886700" cy="1325563"/>
          </a:xfrm>
        </p:spPr>
        <p:txBody>
          <a:bodyPr>
            <a:normAutofit/>
          </a:bodyPr>
          <a:lstStyle/>
          <a:p>
            <a:pPr algn="ctr"/>
            <a:r>
              <a:rPr lang="cs-CZ" sz="4000" dirty="0">
                <a:solidFill>
                  <a:srgbClr val="C00000"/>
                </a:solidFill>
              </a:rPr>
              <a:t>Předpověď fenotypu</a:t>
            </a:r>
          </a:p>
        </p:txBody>
      </p:sp>
      <p:sp>
        <p:nvSpPr>
          <p:cNvPr id="3" name="TextovéPole 2"/>
          <p:cNvSpPr txBox="1"/>
          <p:nvPr/>
        </p:nvSpPr>
        <p:spPr>
          <a:xfrm>
            <a:off x="430833" y="1002321"/>
            <a:ext cx="8373438" cy="1107996"/>
          </a:xfrm>
          <a:prstGeom prst="rect">
            <a:avLst/>
          </a:prstGeom>
          <a:noFill/>
        </p:spPr>
        <p:txBody>
          <a:bodyPr wrap="square" rtlCol="0">
            <a:spAutoFit/>
          </a:bodyPr>
          <a:lstStyle/>
          <a:p>
            <a:r>
              <a:rPr lang="cs-CZ" sz="2200" b="1" dirty="0" smtClean="0"/>
              <a:t>Příklad:</a:t>
            </a:r>
            <a:r>
              <a:rPr lang="cs-CZ" sz="2200" dirty="0" smtClean="0"/>
              <a:t> Muž (IQ 110) a žena (IQ 120) měli dítě, které po narození dali k adopci. Adoptivní rodiče by chtěli odhadnout, jaké IQ bude dítě mít. </a:t>
            </a:r>
            <a:r>
              <a:rPr lang="cs-CZ" sz="2200" dirty="0" err="1" smtClean="0"/>
              <a:t>Heritabilita</a:t>
            </a:r>
            <a:r>
              <a:rPr lang="cs-CZ" sz="2200" dirty="0" smtClean="0"/>
              <a:t> v užším smyslu hodnoty IQ se odhaduje na 0,4 (</a:t>
            </a:r>
            <a:r>
              <a:rPr lang="cs-CZ" sz="2200" i="1" dirty="0" smtClean="0"/>
              <a:t>h</a:t>
            </a:r>
            <a:r>
              <a:rPr lang="cs-CZ" sz="2200" i="1" baseline="30000" dirty="0" smtClean="0"/>
              <a:t>2</a:t>
            </a:r>
            <a:r>
              <a:rPr lang="cs-CZ" sz="2200" i="1" dirty="0" smtClean="0"/>
              <a:t> </a:t>
            </a:r>
            <a:r>
              <a:rPr lang="cs-CZ" sz="2200" dirty="0" smtClean="0"/>
              <a:t>= 0,4). </a:t>
            </a:r>
          </a:p>
        </p:txBody>
      </p:sp>
      <p:sp>
        <p:nvSpPr>
          <p:cNvPr id="6" name="TextovéPole 5"/>
          <p:cNvSpPr txBox="1"/>
          <p:nvPr/>
        </p:nvSpPr>
        <p:spPr>
          <a:xfrm>
            <a:off x="4944436" y="2278026"/>
            <a:ext cx="4053155" cy="2893100"/>
          </a:xfrm>
          <a:prstGeom prst="rect">
            <a:avLst/>
          </a:prstGeom>
          <a:noFill/>
        </p:spPr>
        <p:txBody>
          <a:bodyPr wrap="square" rtlCol="0">
            <a:spAutoFit/>
          </a:bodyPr>
          <a:lstStyle/>
          <a:p>
            <a:pPr>
              <a:spcBef>
                <a:spcPts val="1200"/>
              </a:spcBef>
            </a:pPr>
            <a:r>
              <a:rPr lang="cs-CZ" sz="2200" dirty="0" smtClean="0"/>
              <a:t>Průměrné IQ (</a:t>
            </a:r>
            <a:r>
              <a:rPr lang="cs-CZ" sz="2200" dirty="0" smtClean="0">
                <a:latin typeface="Symbol" panose="05050102010706020507" pitchFamily="18" charset="2"/>
              </a:rPr>
              <a:t>m</a:t>
            </a:r>
            <a:r>
              <a:rPr lang="cs-CZ" sz="2200" dirty="0" smtClean="0"/>
              <a:t>) = 100</a:t>
            </a:r>
          </a:p>
          <a:p>
            <a:pPr>
              <a:spcBef>
                <a:spcPts val="1200"/>
              </a:spcBef>
            </a:pPr>
            <a:r>
              <a:rPr lang="cs-CZ" sz="2200" i="1" dirty="0" smtClean="0"/>
              <a:t>T</a:t>
            </a:r>
            <a:r>
              <a:rPr lang="cs-CZ" sz="2200" i="1" baseline="-25000" dirty="0" smtClean="0"/>
              <a:t>M</a:t>
            </a:r>
            <a:r>
              <a:rPr lang="cs-CZ" sz="2200" i="1" dirty="0" smtClean="0"/>
              <a:t> </a:t>
            </a:r>
            <a:r>
              <a:rPr lang="cs-CZ" sz="2200" dirty="0" smtClean="0"/>
              <a:t>= 110</a:t>
            </a:r>
          </a:p>
          <a:p>
            <a:pPr>
              <a:spcBef>
                <a:spcPts val="1200"/>
              </a:spcBef>
            </a:pPr>
            <a:r>
              <a:rPr lang="cs-CZ" sz="2200" i="1" dirty="0" smtClean="0"/>
              <a:t>T</a:t>
            </a:r>
            <a:r>
              <a:rPr lang="cs-CZ" sz="2200" i="1" baseline="-25000" dirty="0" smtClean="0"/>
              <a:t>F</a:t>
            </a:r>
            <a:r>
              <a:rPr lang="cs-CZ" sz="2200" dirty="0" smtClean="0"/>
              <a:t> = 120</a:t>
            </a:r>
          </a:p>
          <a:p>
            <a:pPr>
              <a:spcBef>
                <a:spcPts val="1200"/>
              </a:spcBef>
            </a:pPr>
            <a:r>
              <a:rPr lang="cs-CZ" sz="2200" dirty="0" smtClean="0"/>
              <a:t>Průměr rodičovských hodnot</a:t>
            </a:r>
          </a:p>
          <a:p>
            <a:pPr>
              <a:spcBef>
                <a:spcPts val="1200"/>
              </a:spcBef>
            </a:pPr>
            <a:r>
              <a:rPr lang="cs-CZ" sz="2200" i="1" dirty="0" smtClean="0"/>
              <a:t>T</a:t>
            </a:r>
            <a:r>
              <a:rPr lang="cs-CZ" sz="2200" i="1" baseline="-25000" dirty="0" smtClean="0"/>
              <a:t>P</a:t>
            </a:r>
            <a:r>
              <a:rPr lang="cs-CZ" sz="2200" dirty="0" smtClean="0"/>
              <a:t> = (120+110)/2 = 115</a:t>
            </a:r>
          </a:p>
          <a:p>
            <a:pPr>
              <a:spcBef>
                <a:spcPts val="1200"/>
              </a:spcBef>
            </a:pPr>
            <a:r>
              <a:rPr lang="cs-CZ" sz="2200" i="1" dirty="0" smtClean="0"/>
              <a:t>h</a:t>
            </a:r>
            <a:r>
              <a:rPr lang="cs-CZ" sz="2200" i="1" baseline="30000" dirty="0" smtClean="0"/>
              <a:t>2</a:t>
            </a:r>
            <a:r>
              <a:rPr lang="cs-CZ" sz="2200" dirty="0" smtClean="0"/>
              <a:t> = 0,4</a:t>
            </a:r>
          </a:p>
        </p:txBody>
      </p:sp>
      <p:sp>
        <p:nvSpPr>
          <p:cNvPr id="7" name="TextovéPole 6"/>
          <p:cNvSpPr txBox="1"/>
          <p:nvPr/>
        </p:nvSpPr>
        <p:spPr>
          <a:xfrm>
            <a:off x="4944436" y="5243007"/>
            <a:ext cx="3570208" cy="1000274"/>
          </a:xfrm>
          <a:prstGeom prst="rect">
            <a:avLst/>
          </a:prstGeom>
          <a:noFill/>
        </p:spPr>
        <p:txBody>
          <a:bodyPr wrap="none" rtlCol="0">
            <a:spAutoFit/>
          </a:bodyPr>
          <a:lstStyle/>
          <a:p>
            <a:pPr>
              <a:spcAft>
                <a:spcPts val="1800"/>
              </a:spcAft>
            </a:pPr>
            <a:r>
              <a:rPr lang="cs-CZ" sz="2200" i="1" dirty="0" smtClean="0"/>
              <a:t>T</a:t>
            </a:r>
            <a:r>
              <a:rPr lang="cs-CZ" sz="2200" i="1" baseline="-25000" dirty="0" smtClean="0"/>
              <a:t>O</a:t>
            </a:r>
            <a:r>
              <a:rPr lang="cs-CZ" sz="2200" dirty="0" smtClean="0"/>
              <a:t> = </a:t>
            </a:r>
            <a:r>
              <a:rPr lang="cs-CZ" sz="2200" dirty="0">
                <a:latin typeface="Symbol" panose="05050102010706020507" pitchFamily="18" charset="2"/>
              </a:rPr>
              <a:t>m</a:t>
            </a:r>
            <a:r>
              <a:rPr lang="cs-CZ" sz="2200" dirty="0" smtClean="0"/>
              <a:t> + </a:t>
            </a:r>
            <a:r>
              <a:rPr lang="cs-CZ" sz="2200" i="1" dirty="0" smtClean="0"/>
              <a:t>h</a:t>
            </a:r>
            <a:r>
              <a:rPr lang="cs-CZ" sz="2200" i="1" baseline="30000" dirty="0" smtClean="0"/>
              <a:t>2</a:t>
            </a:r>
            <a:r>
              <a:rPr lang="cs-CZ" sz="2200" dirty="0" smtClean="0"/>
              <a:t>(</a:t>
            </a:r>
            <a:r>
              <a:rPr lang="cs-CZ" sz="2200" i="1" dirty="0" smtClean="0"/>
              <a:t>T</a:t>
            </a:r>
            <a:r>
              <a:rPr lang="cs-CZ" sz="2200" i="1" baseline="-25000" dirty="0" smtClean="0"/>
              <a:t>P </a:t>
            </a:r>
            <a:r>
              <a:rPr lang="cs-CZ" sz="2200" dirty="0" smtClean="0"/>
              <a:t>-</a:t>
            </a:r>
            <a:r>
              <a:rPr lang="cs-CZ" sz="2200" dirty="0">
                <a:latin typeface="Symbol" panose="05050102010706020507" pitchFamily="18" charset="2"/>
              </a:rPr>
              <a:t> m</a:t>
            </a:r>
            <a:r>
              <a:rPr lang="cs-CZ" sz="2200" dirty="0" smtClean="0"/>
              <a:t>)</a:t>
            </a:r>
          </a:p>
          <a:p>
            <a:pPr>
              <a:spcAft>
                <a:spcPts val="1800"/>
              </a:spcAft>
            </a:pPr>
            <a:r>
              <a:rPr lang="cs-CZ" sz="2200" i="1" dirty="0" smtClean="0"/>
              <a:t>T</a:t>
            </a:r>
            <a:r>
              <a:rPr lang="cs-CZ" sz="2200" i="1" baseline="-25000" dirty="0" smtClean="0"/>
              <a:t>O</a:t>
            </a:r>
            <a:r>
              <a:rPr lang="cs-CZ" sz="2200" dirty="0" smtClean="0"/>
              <a:t> = 100 + 0,4(115-100) = 106</a:t>
            </a:r>
          </a:p>
        </p:txBody>
      </p:sp>
      <p:pic>
        <p:nvPicPr>
          <p:cNvPr id="8" name="Obráze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832" y="2578293"/>
            <a:ext cx="4118497" cy="3822507"/>
          </a:xfrm>
          <a:prstGeom prst="rect">
            <a:avLst/>
          </a:prstGeom>
        </p:spPr>
      </p:pic>
      <p:sp>
        <p:nvSpPr>
          <p:cNvPr id="4" name="TextovéPole 3"/>
          <p:cNvSpPr txBox="1"/>
          <p:nvPr/>
        </p:nvSpPr>
        <p:spPr>
          <a:xfrm>
            <a:off x="3518037" y="6283921"/>
            <a:ext cx="3807837" cy="400110"/>
          </a:xfrm>
          <a:prstGeom prst="rect">
            <a:avLst/>
          </a:prstGeom>
          <a:noFill/>
        </p:spPr>
        <p:txBody>
          <a:bodyPr wrap="none" rtlCol="0">
            <a:spAutoFit/>
          </a:bodyPr>
          <a:lstStyle/>
          <a:p>
            <a:r>
              <a:rPr lang="cs-CZ" sz="2000" i="1" dirty="0"/>
              <a:t>T</a:t>
            </a:r>
            <a:r>
              <a:rPr lang="cs-CZ" sz="2000" i="1" baseline="-25000" dirty="0"/>
              <a:t>O</a:t>
            </a:r>
            <a:r>
              <a:rPr lang="cs-CZ" sz="2000" dirty="0" smtClean="0"/>
              <a:t> = průměrná hodnota potomstva</a:t>
            </a:r>
            <a:endParaRPr lang="en-US" sz="2000" dirty="0" smtClean="0"/>
          </a:p>
        </p:txBody>
      </p:sp>
    </p:spTree>
    <p:extLst>
      <p:ext uri="{BB962C8B-B14F-4D97-AF65-F5344CB8AC3E}">
        <p14:creationId xmlns:p14="http://schemas.microsoft.com/office/powerpoint/2010/main" val="4169505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50" y="-107485"/>
            <a:ext cx="7886700" cy="1325563"/>
          </a:xfrm>
        </p:spPr>
        <p:txBody>
          <a:bodyPr>
            <a:normAutofit/>
          </a:bodyPr>
          <a:lstStyle/>
          <a:p>
            <a:pPr algn="ctr"/>
            <a:r>
              <a:rPr lang="cs-CZ" sz="4000" dirty="0">
                <a:solidFill>
                  <a:srgbClr val="C00000"/>
                </a:solidFill>
              </a:rPr>
              <a:t>Předpověď fenotypu</a:t>
            </a:r>
          </a:p>
        </p:txBody>
      </p:sp>
      <p:sp>
        <p:nvSpPr>
          <p:cNvPr id="3" name="TextovéPole 2"/>
          <p:cNvSpPr txBox="1"/>
          <p:nvPr/>
        </p:nvSpPr>
        <p:spPr>
          <a:xfrm>
            <a:off x="430833" y="1002321"/>
            <a:ext cx="8373438" cy="1107996"/>
          </a:xfrm>
          <a:prstGeom prst="rect">
            <a:avLst/>
          </a:prstGeom>
          <a:noFill/>
        </p:spPr>
        <p:txBody>
          <a:bodyPr wrap="square" rtlCol="0">
            <a:spAutoFit/>
          </a:bodyPr>
          <a:lstStyle/>
          <a:p>
            <a:r>
              <a:rPr lang="cs-CZ" sz="2200" b="1" dirty="0" smtClean="0"/>
              <a:t>Příklad:</a:t>
            </a:r>
            <a:r>
              <a:rPr lang="cs-CZ" sz="2200" dirty="0" smtClean="0"/>
              <a:t> Muž (IQ 110) a žena (IQ 120) měli dítě, které po narození dali k adopci. Adoptivní rodiče by chtěli odhadnout, jaké IQ bude dítě mít. </a:t>
            </a:r>
            <a:r>
              <a:rPr lang="cs-CZ" sz="2200" dirty="0" err="1" smtClean="0"/>
              <a:t>Heritabilita</a:t>
            </a:r>
            <a:r>
              <a:rPr lang="cs-CZ" sz="2200" dirty="0" smtClean="0"/>
              <a:t> v užším smyslu hodnoty IQ se odhaduje na 0,4 (</a:t>
            </a:r>
            <a:r>
              <a:rPr lang="cs-CZ" sz="2200" i="1" dirty="0" smtClean="0"/>
              <a:t>h</a:t>
            </a:r>
            <a:r>
              <a:rPr lang="cs-CZ" sz="2200" i="1" baseline="30000" dirty="0" smtClean="0"/>
              <a:t>2</a:t>
            </a:r>
            <a:r>
              <a:rPr lang="cs-CZ" sz="2200" i="1" dirty="0" smtClean="0"/>
              <a:t> </a:t>
            </a:r>
            <a:r>
              <a:rPr lang="cs-CZ" sz="2200" dirty="0" smtClean="0"/>
              <a:t>= 0,4). </a:t>
            </a:r>
          </a:p>
        </p:txBody>
      </p:sp>
      <p:sp>
        <p:nvSpPr>
          <p:cNvPr id="4" name="TextovéPole 3"/>
          <p:cNvSpPr txBox="1"/>
          <p:nvPr/>
        </p:nvSpPr>
        <p:spPr>
          <a:xfrm>
            <a:off x="4821148" y="2687067"/>
            <a:ext cx="4109663" cy="1446550"/>
          </a:xfrm>
          <a:prstGeom prst="rect">
            <a:avLst/>
          </a:prstGeom>
          <a:noFill/>
        </p:spPr>
        <p:txBody>
          <a:bodyPr wrap="square" rtlCol="0">
            <a:spAutoFit/>
          </a:bodyPr>
          <a:lstStyle/>
          <a:p>
            <a:pPr>
              <a:spcBef>
                <a:spcPts val="1200"/>
              </a:spcBef>
            </a:pPr>
            <a:r>
              <a:rPr lang="cs-CZ" sz="2200" dirty="0" smtClean="0"/>
              <a:t>Pokud b</a:t>
            </a:r>
            <a:r>
              <a:rPr lang="en-US" sz="2200" dirty="0" smtClean="0"/>
              <a:t>y IQ </a:t>
            </a:r>
            <a:r>
              <a:rPr lang="en-US" sz="2200" dirty="0" err="1" smtClean="0"/>
              <a:t>bylo</a:t>
            </a:r>
            <a:r>
              <a:rPr lang="cs-CZ" sz="2200" dirty="0" smtClean="0"/>
              <a:t> ovlivněno jen prostředím (</a:t>
            </a:r>
            <a:r>
              <a:rPr lang="cs-CZ" sz="2200" i="1" dirty="0"/>
              <a:t>h</a:t>
            </a:r>
            <a:r>
              <a:rPr lang="cs-CZ" sz="2200" i="1" baseline="30000" dirty="0"/>
              <a:t>2</a:t>
            </a:r>
            <a:r>
              <a:rPr lang="cs-CZ" sz="2200" dirty="0"/>
              <a:t> = </a:t>
            </a:r>
            <a:r>
              <a:rPr lang="cs-CZ" sz="2200" dirty="0" smtClean="0"/>
              <a:t>0) </a:t>
            </a:r>
            <a:r>
              <a:rPr lang="cs-CZ" sz="2200" dirty="0" smtClean="0">
                <a:sym typeface="Wingdings" panose="05000000000000000000" pitchFamily="2" charset="2"/>
              </a:rPr>
              <a:t></a:t>
            </a:r>
            <a:r>
              <a:rPr lang="en-US" sz="2200" dirty="0" smtClean="0">
                <a:sym typeface="Wingdings" panose="05000000000000000000" pitchFamily="2" charset="2"/>
              </a:rPr>
              <a:t> </a:t>
            </a:r>
            <a:r>
              <a:rPr lang="en-US" sz="2200" dirty="0" err="1" smtClean="0"/>
              <a:t>nejlep</a:t>
            </a:r>
            <a:r>
              <a:rPr lang="cs-CZ" sz="2200" dirty="0" err="1" smtClean="0"/>
              <a:t>ší</a:t>
            </a:r>
            <a:r>
              <a:rPr lang="en-US" sz="2200" dirty="0" smtClean="0"/>
              <a:t> </a:t>
            </a:r>
            <a:r>
              <a:rPr lang="en-US" sz="2200" dirty="0" err="1" smtClean="0"/>
              <a:t>odhad</a:t>
            </a:r>
            <a:r>
              <a:rPr lang="en-US" sz="2200" dirty="0" smtClean="0"/>
              <a:t> IQ d</a:t>
            </a:r>
            <a:r>
              <a:rPr lang="cs-CZ" sz="2200" dirty="0" err="1" smtClean="0"/>
              <a:t>ítěte</a:t>
            </a:r>
            <a:r>
              <a:rPr lang="cs-CZ" sz="2200" dirty="0" smtClean="0"/>
              <a:t> = průměr</a:t>
            </a:r>
            <a:r>
              <a:rPr lang="en-US" sz="2200" dirty="0" smtClean="0">
                <a:sym typeface="Wingdings" panose="05000000000000000000" pitchFamily="2" charset="2"/>
              </a:rPr>
              <a:t> </a:t>
            </a:r>
            <a:r>
              <a:rPr lang="cs-CZ" sz="2200" dirty="0" smtClean="0">
                <a:sym typeface="Wingdings" panose="05000000000000000000" pitchFamily="2" charset="2"/>
              </a:rPr>
              <a:t>populace (tj. IQ = 100).</a:t>
            </a:r>
            <a:endParaRPr lang="cs-CZ" sz="2200" dirty="0"/>
          </a:p>
        </p:txBody>
      </p:sp>
      <p:sp>
        <p:nvSpPr>
          <p:cNvPr id="9" name="TextovéPole 8"/>
          <p:cNvSpPr txBox="1"/>
          <p:nvPr/>
        </p:nvSpPr>
        <p:spPr>
          <a:xfrm>
            <a:off x="4821148" y="4530903"/>
            <a:ext cx="4109663" cy="1600438"/>
          </a:xfrm>
          <a:prstGeom prst="rect">
            <a:avLst/>
          </a:prstGeom>
          <a:noFill/>
        </p:spPr>
        <p:txBody>
          <a:bodyPr wrap="square" rtlCol="0">
            <a:spAutoFit/>
          </a:bodyPr>
          <a:lstStyle/>
          <a:p>
            <a:pPr>
              <a:spcBef>
                <a:spcPts val="1200"/>
              </a:spcBef>
            </a:pPr>
            <a:r>
              <a:rPr lang="cs-CZ" sz="2200" dirty="0" smtClean="0"/>
              <a:t>Pokud b</a:t>
            </a:r>
            <a:r>
              <a:rPr lang="en-US" sz="2200" dirty="0" smtClean="0"/>
              <a:t>y IQ </a:t>
            </a:r>
            <a:r>
              <a:rPr lang="en-US" sz="2200" dirty="0" err="1" smtClean="0"/>
              <a:t>bylo</a:t>
            </a:r>
            <a:r>
              <a:rPr lang="cs-CZ" sz="2200" dirty="0" smtClean="0"/>
              <a:t> ovlivněno jen </a:t>
            </a:r>
            <a:r>
              <a:rPr lang="en-US" sz="2200" dirty="0" err="1" smtClean="0"/>
              <a:t>geny</a:t>
            </a:r>
            <a:r>
              <a:rPr lang="cs-CZ" sz="2200" dirty="0" smtClean="0"/>
              <a:t> (</a:t>
            </a:r>
            <a:r>
              <a:rPr lang="cs-CZ" sz="2200" i="1" dirty="0"/>
              <a:t>h</a:t>
            </a:r>
            <a:r>
              <a:rPr lang="cs-CZ" sz="2200" i="1" baseline="30000" dirty="0"/>
              <a:t>2</a:t>
            </a:r>
            <a:r>
              <a:rPr lang="cs-CZ" sz="2200" dirty="0"/>
              <a:t> = </a:t>
            </a:r>
            <a:r>
              <a:rPr lang="en-US" sz="2200" dirty="0" smtClean="0"/>
              <a:t>1</a:t>
            </a:r>
            <a:r>
              <a:rPr lang="cs-CZ" sz="2200" dirty="0" smtClean="0"/>
              <a:t>) </a:t>
            </a:r>
            <a:r>
              <a:rPr lang="cs-CZ" sz="2200" dirty="0" smtClean="0">
                <a:sym typeface="Wingdings" panose="05000000000000000000" pitchFamily="2" charset="2"/>
              </a:rPr>
              <a:t></a:t>
            </a:r>
            <a:r>
              <a:rPr lang="en-US" sz="2200" dirty="0" smtClean="0">
                <a:sym typeface="Wingdings" panose="05000000000000000000" pitchFamily="2" charset="2"/>
              </a:rPr>
              <a:t> </a:t>
            </a:r>
            <a:r>
              <a:rPr lang="en-US" sz="2200" dirty="0" err="1"/>
              <a:t>nejlep</a:t>
            </a:r>
            <a:r>
              <a:rPr lang="cs-CZ" sz="2200" dirty="0" err="1"/>
              <a:t>ší</a:t>
            </a:r>
            <a:r>
              <a:rPr lang="en-US" sz="2200" dirty="0"/>
              <a:t> </a:t>
            </a:r>
            <a:r>
              <a:rPr lang="en-US" sz="2200" dirty="0" err="1"/>
              <a:t>odhad</a:t>
            </a:r>
            <a:r>
              <a:rPr lang="en-US" sz="2200" dirty="0"/>
              <a:t> IQ d</a:t>
            </a:r>
            <a:r>
              <a:rPr lang="cs-CZ" sz="2200" dirty="0" err="1"/>
              <a:t>ítěte</a:t>
            </a:r>
            <a:r>
              <a:rPr lang="cs-CZ" sz="2200" dirty="0"/>
              <a:t> </a:t>
            </a:r>
            <a:r>
              <a:rPr lang="cs-CZ" sz="2200" dirty="0" smtClean="0"/>
              <a:t>(</a:t>
            </a:r>
            <a:r>
              <a:rPr lang="cs-CZ" sz="2200" i="1" dirty="0" smtClean="0"/>
              <a:t>T</a:t>
            </a:r>
            <a:r>
              <a:rPr lang="cs-CZ" sz="2200" i="1" baseline="-25000" dirty="0" smtClean="0"/>
              <a:t>M</a:t>
            </a:r>
            <a:r>
              <a:rPr lang="cs-CZ" sz="2200" i="1" dirty="0" smtClean="0"/>
              <a:t> </a:t>
            </a:r>
            <a:r>
              <a:rPr lang="cs-CZ" sz="2200" dirty="0" smtClean="0"/>
              <a:t>+</a:t>
            </a:r>
            <a:r>
              <a:rPr lang="cs-CZ" sz="2200" i="1" dirty="0"/>
              <a:t> </a:t>
            </a:r>
            <a:r>
              <a:rPr lang="cs-CZ" sz="2200" i="1" dirty="0" smtClean="0"/>
              <a:t>T</a:t>
            </a:r>
            <a:r>
              <a:rPr lang="cs-CZ" sz="2200" i="1" baseline="-25000" dirty="0" smtClean="0"/>
              <a:t>F</a:t>
            </a:r>
            <a:r>
              <a:rPr lang="cs-CZ" sz="2200" dirty="0" smtClean="0"/>
              <a:t>)/</a:t>
            </a:r>
            <a:r>
              <a:rPr lang="cs-CZ" sz="2200" dirty="0"/>
              <a:t>2 = </a:t>
            </a:r>
            <a:r>
              <a:rPr lang="cs-CZ" sz="2200" dirty="0" smtClean="0"/>
              <a:t>115.</a:t>
            </a:r>
            <a:endParaRPr lang="cs-CZ" sz="2200" dirty="0"/>
          </a:p>
          <a:p>
            <a:pPr>
              <a:spcBef>
                <a:spcPts val="1200"/>
              </a:spcBef>
            </a:pPr>
            <a:endParaRPr lang="cs-CZ" sz="2200" dirty="0"/>
          </a:p>
        </p:txBody>
      </p:sp>
      <p:pic>
        <p:nvPicPr>
          <p:cNvPr id="10" name="Obrázek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832" y="2578293"/>
            <a:ext cx="4118497" cy="3822507"/>
          </a:xfrm>
          <a:prstGeom prst="rect">
            <a:avLst/>
          </a:prstGeom>
        </p:spPr>
      </p:pic>
    </p:spTree>
    <p:extLst>
      <p:ext uri="{BB962C8B-B14F-4D97-AF65-F5344CB8AC3E}">
        <p14:creationId xmlns:p14="http://schemas.microsoft.com/office/powerpoint/2010/main" val="113515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59472" y="-25095"/>
            <a:ext cx="7886700" cy="1325563"/>
          </a:xfrm>
        </p:spPr>
        <p:txBody>
          <a:bodyPr>
            <a:normAutofit/>
          </a:bodyPr>
          <a:lstStyle/>
          <a:p>
            <a:pPr algn="ctr"/>
            <a:r>
              <a:rPr lang="cs-CZ" sz="4000" dirty="0">
                <a:solidFill>
                  <a:srgbClr val="C00000"/>
                </a:solidFill>
              </a:rPr>
              <a:t>Jak populace reaguje na selekci</a:t>
            </a:r>
          </a:p>
        </p:txBody>
      </p:sp>
      <p:sp>
        <p:nvSpPr>
          <p:cNvPr id="5" name="TextovéPole 4"/>
          <p:cNvSpPr txBox="1"/>
          <p:nvPr/>
        </p:nvSpPr>
        <p:spPr>
          <a:xfrm>
            <a:off x="1031410" y="1574788"/>
            <a:ext cx="7167709" cy="1338828"/>
          </a:xfrm>
          <a:prstGeom prst="rect">
            <a:avLst/>
          </a:prstGeom>
          <a:noFill/>
        </p:spPr>
        <p:txBody>
          <a:bodyPr wrap="square" rtlCol="0">
            <a:spAutoFit/>
          </a:bodyPr>
          <a:lstStyle/>
          <a:p>
            <a:pPr marL="342900" indent="-342900">
              <a:spcBef>
                <a:spcPts val="1800"/>
              </a:spcBef>
              <a:buFont typeface="Arial" panose="020B0604020202020204" pitchFamily="34" charset="0"/>
              <a:buChar char="•"/>
            </a:pPr>
            <a:r>
              <a:rPr lang="cs-CZ" sz="2200" i="1" dirty="0"/>
              <a:t>h</a:t>
            </a:r>
            <a:r>
              <a:rPr lang="cs-CZ" sz="2200" i="1" baseline="30000" dirty="0"/>
              <a:t>2 </a:t>
            </a:r>
            <a:r>
              <a:rPr lang="cs-CZ" sz="2200" dirty="0" smtClean="0"/>
              <a:t>umožňuje odhadnout, jaký efekt bude mít umělá selekce.</a:t>
            </a:r>
          </a:p>
          <a:p>
            <a:pPr marL="342900" indent="-342900">
              <a:spcBef>
                <a:spcPts val="1800"/>
              </a:spcBef>
              <a:buFont typeface="Arial" panose="020B0604020202020204" pitchFamily="34" charset="0"/>
              <a:buChar char="•"/>
            </a:pPr>
            <a:r>
              <a:rPr lang="cs-CZ" sz="2200" dirty="0" smtClean="0"/>
              <a:t>Důležité v zemědělství.</a:t>
            </a:r>
          </a:p>
        </p:txBody>
      </p:sp>
      <p:sp>
        <p:nvSpPr>
          <p:cNvPr id="6" name="TextovéPole 5"/>
          <p:cNvSpPr txBox="1"/>
          <p:nvPr/>
        </p:nvSpPr>
        <p:spPr>
          <a:xfrm>
            <a:off x="1031410" y="3714800"/>
            <a:ext cx="6923869" cy="769441"/>
          </a:xfrm>
          <a:prstGeom prst="rect">
            <a:avLst/>
          </a:prstGeom>
          <a:noFill/>
        </p:spPr>
        <p:txBody>
          <a:bodyPr wrap="square" rtlCol="0">
            <a:spAutoFit/>
          </a:bodyPr>
          <a:lstStyle/>
          <a:p>
            <a:pPr marL="342900" indent="-342900">
              <a:buFont typeface="Arial" panose="020B0604020202020204" pitchFamily="34" charset="0"/>
              <a:buChar char="•"/>
            </a:pPr>
            <a:r>
              <a:rPr lang="cs-CZ" sz="2200" dirty="0" smtClean="0"/>
              <a:t>Stejně jako u předpovědi fenotypu potomstva, ale místo páru rodičů mám skupinu vybraných jedinců.</a:t>
            </a:r>
          </a:p>
        </p:txBody>
      </p:sp>
    </p:spTree>
    <p:extLst>
      <p:ext uri="{BB962C8B-B14F-4D97-AF65-F5344CB8AC3E}">
        <p14:creationId xmlns:p14="http://schemas.microsoft.com/office/powerpoint/2010/main" val="3802944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59472" y="-25095"/>
            <a:ext cx="7886700" cy="1325563"/>
          </a:xfrm>
        </p:spPr>
        <p:txBody>
          <a:bodyPr>
            <a:normAutofit/>
          </a:bodyPr>
          <a:lstStyle/>
          <a:p>
            <a:pPr algn="ctr"/>
            <a:r>
              <a:rPr lang="cs-CZ" sz="4000" dirty="0">
                <a:solidFill>
                  <a:srgbClr val="C00000"/>
                </a:solidFill>
              </a:rPr>
              <a:t>Jak populace reaguje na selekci</a:t>
            </a:r>
          </a:p>
        </p:txBody>
      </p:sp>
      <p:sp>
        <p:nvSpPr>
          <p:cNvPr id="7" name="TextovéPole 6"/>
          <p:cNvSpPr txBox="1"/>
          <p:nvPr/>
        </p:nvSpPr>
        <p:spPr>
          <a:xfrm>
            <a:off x="4716729" y="5121922"/>
            <a:ext cx="2133148" cy="769441"/>
          </a:xfrm>
          <a:prstGeom prst="rect">
            <a:avLst/>
          </a:prstGeom>
          <a:noFill/>
        </p:spPr>
        <p:txBody>
          <a:bodyPr wrap="none" rtlCol="0">
            <a:spAutoFit/>
          </a:bodyPr>
          <a:lstStyle/>
          <a:p>
            <a:r>
              <a:rPr lang="cs-CZ" sz="2200" i="1" dirty="0"/>
              <a:t>T</a:t>
            </a:r>
            <a:r>
              <a:rPr lang="cs-CZ" sz="2200" i="1" baseline="-25000" dirty="0"/>
              <a:t>O</a:t>
            </a:r>
            <a:r>
              <a:rPr lang="cs-CZ" sz="2200" dirty="0"/>
              <a:t> = </a:t>
            </a:r>
            <a:r>
              <a:rPr lang="cs-CZ" sz="2200" dirty="0">
                <a:latin typeface="Symbol" panose="05050102010706020507" pitchFamily="18" charset="2"/>
              </a:rPr>
              <a:t>m</a:t>
            </a:r>
            <a:r>
              <a:rPr lang="cs-CZ" sz="2200" dirty="0"/>
              <a:t> + </a:t>
            </a:r>
            <a:r>
              <a:rPr lang="cs-CZ" sz="2200" i="1" dirty="0" smtClean="0"/>
              <a:t>h</a:t>
            </a:r>
            <a:r>
              <a:rPr lang="cs-CZ" sz="2200" i="1" baseline="30000" dirty="0" smtClean="0"/>
              <a:t>2</a:t>
            </a:r>
            <a:r>
              <a:rPr lang="cs-CZ" sz="2200" dirty="0" smtClean="0"/>
              <a:t>(</a:t>
            </a:r>
            <a:r>
              <a:rPr lang="cs-CZ" sz="2200" i="1" dirty="0" smtClean="0"/>
              <a:t>T</a:t>
            </a:r>
            <a:r>
              <a:rPr lang="cs-CZ" sz="2200" i="1" baseline="-25000" dirty="0"/>
              <a:t>S</a:t>
            </a:r>
            <a:r>
              <a:rPr lang="cs-CZ" sz="2200" i="1" baseline="-25000" dirty="0" smtClean="0"/>
              <a:t> </a:t>
            </a:r>
            <a:r>
              <a:rPr lang="cs-CZ" sz="2200" dirty="0"/>
              <a:t>-</a:t>
            </a:r>
            <a:r>
              <a:rPr lang="cs-CZ" sz="2200" dirty="0">
                <a:latin typeface="Symbol" panose="05050102010706020507" pitchFamily="18" charset="2"/>
              </a:rPr>
              <a:t> m</a:t>
            </a:r>
            <a:r>
              <a:rPr lang="cs-CZ" sz="2200" dirty="0"/>
              <a:t>)</a:t>
            </a:r>
          </a:p>
          <a:p>
            <a:endParaRPr lang="cs-CZ" sz="2200" dirty="0" smtClean="0"/>
          </a:p>
        </p:txBody>
      </p:sp>
      <p:sp>
        <p:nvSpPr>
          <p:cNvPr id="8" name="TextovéPole 7"/>
          <p:cNvSpPr txBox="1"/>
          <p:nvPr/>
        </p:nvSpPr>
        <p:spPr>
          <a:xfrm>
            <a:off x="6664225" y="3766653"/>
            <a:ext cx="2243470" cy="1015663"/>
          </a:xfrm>
          <a:prstGeom prst="rect">
            <a:avLst/>
          </a:prstGeom>
          <a:noFill/>
        </p:spPr>
        <p:txBody>
          <a:bodyPr wrap="square" rtlCol="0">
            <a:spAutoFit/>
          </a:bodyPr>
          <a:lstStyle/>
          <a:p>
            <a:r>
              <a:rPr lang="cs-CZ" sz="2000" i="1" dirty="0"/>
              <a:t>T</a:t>
            </a:r>
            <a:r>
              <a:rPr lang="cs-CZ" sz="2000" i="1" baseline="-25000" dirty="0"/>
              <a:t>S</a:t>
            </a:r>
            <a:r>
              <a:rPr lang="cs-CZ" sz="2000" dirty="0" smtClean="0"/>
              <a:t>= průměrná hodnota fenotypu vybraných jedinc</a:t>
            </a:r>
            <a:r>
              <a:rPr lang="cs-CZ" sz="2000" dirty="0"/>
              <a:t>ů</a:t>
            </a:r>
            <a:endParaRPr lang="cs-CZ" sz="2000" dirty="0" smtClean="0"/>
          </a:p>
        </p:txBody>
      </p:sp>
      <p:pic>
        <p:nvPicPr>
          <p:cNvPr id="11" name="Obrázek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229" y="1285032"/>
            <a:ext cx="3224784" cy="4346448"/>
          </a:xfrm>
          <a:prstGeom prst="rect">
            <a:avLst/>
          </a:prstGeom>
        </p:spPr>
      </p:pic>
      <p:sp>
        <p:nvSpPr>
          <p:cNvPr id="3" name="TextovéPole 2"/>
          <p:cNvSpPr txBox="1"/>
          <p:nvPr/>
        </p:nvSpPr>
        <p:spPr>
          <a:xfrm>
            <a:off x="4716729" y="3720486"/>
            <a:ext cx="1306768" cy="1107996"/>
          </a:xfrm>
          <a:prstGeom prst="rect">
            <a:avLst/>
          </a:prstGeom>
          <a:noFill/>
        </p:spPr>
        <p:txBody>
          <a:bodyPr wrap="none" rtlCol="0">
            <a:spAutoFit/>
          </a:bodyPr>
          <a:lstStyle/>
          <a:p>
            <a:r>
              <a:rPr lang="cs-CZ" sz="2200" dirty="0">
                <a:latin typeface="Symbol" panose="05050102010706020507" pitchFamily="18" charset="2"/>
              </a:rPr>
              <a:t>m </a:t>
            </a:r>
            <a:r>
              <a:rPr lang="cs-CZ" sz="2200" dirty="0" smtClean="0"/>
              <a:t>= 20 cm</a:t>
            </a:r>
          </a:p>
          <a:p>
            <a:r>
              <a:rPr lang="cs-CZ" sz="2200" i="1" dirty="0"/>
              <a:t>T</a:t>
            </a:r>
            <a:r>
              <a:rPr lang="cs-CZ" sz="2200" i="1" baseline="-25000" dirty="0"/>
              <a:t>S</a:t>
            </a:r>
            <a:r>
              <a:rPr lang="cs-CZ" sz="2200" dirty="0" smtClean="0"/>
              <a:t>= 30 cm</a:t>
            </a:r>
          </a:p>
          <a:p>
            <a:r>
              <a:rPr lang="cs-CZ" sz="2200" i="1" dirty="0"/>
              <a:t>h</a:t>
            </a:r>
            <a:r>
              <a:rPr lang="cs-CZ" sz="2200" i="1" baseline="30000" dirty="0"/>
              <a:t>2</a:t>
            </a:r>
            <a:r>
              <a:rPr lang="cs-CZ" sz="2200" dirty="0" smtClean="0"/>
              <a:t>= 0,3</a:t>
            </a:r>
          </a:p>
        </p:txBody>
      </p:sp>
      <p:sp>
        <p:nvSpPr>
          <p:cNvPr id="4" name="TextovéPole 3"/>
          <p:cNvSpPr txBox="1"/>
          <p:nvPr/>
        </p:nvSpPr>
        <p:spPr>
          <a:xfrm>
            <a:off x="3959852" y="1112132"/>
            <a:ext cx="5019762" cy="2462213"/>
          </a:xfrm>
          <a:prstGeom prst="rect">
            <a:avLst/>
          </a:prstGeom>
          <a:noFill/>
        </p:spPr>
        <p:txBody>
          <a:bodyPr wrap="square" rtlCol="0">
            <a:spAutoFit/>
          </a:bodyPr>
          <a:lstStyle/>
          <a:p>
            <a:r>
              <a:rPr lang="cs-CZ" sz="2200" b="1" dirty="0" smtClean="0"/>
              <a:t>Příklad: </a:t>
            </a:r>
            <a:r>
              <a:rPr lang="cs-CZ" sz="2200" dirty="0" smtClean="0"/>
              <a:t>Chcete získat co nejvyšší rostliny. Průměrná výška rostlin v této populaci je 20 cm, ale existují extrémy v obou směrech. Vyberete rostliny vysoké průměrně 30 cm. </a:t>
            </a:r>
            <a:r>
              <a:rPr lang="cs-CZ" sz="2200" i="1" dirty="0" smtClean="0"/>
              <a:t>h</a:t>
            </a:r>
            <a:r>
              <a:rPr lang="cs-CZ" sz="2200" i="1" baseline="30000" dirty="0" smtClean="0"/>
              <a:t>2 </a:t>
            </a:r>
            <a:r>
              <a:rPr lang="cs-CZ" sz="2200" dirty="0" smtClean="0"/>
              <a:t>je odhadem 0,3.</a:t>
            </a:r>
            <a:endParaRPr lang="cs-CZ" sz="2200" dirty="0"/>
          </a:p>
          <a:p>
            <a:r>
              <a:rPr lang="cs-CZ" sz="2200" dirty="0" smtClean="0"/>
              <a:t>Jaký bude průměrný fenotyp jejich potomků?  </a:t>
            </a:r>
          </a:p>
        </p:txBody>
      </p:sp>
      <p:sp>
        <p:nvSpPr>
          <p:cNvPr id="9" name="TextovéPole 8"/>
          <p:cNvSpPr txBox="1"/>
          <p:nvPr/>
        </p:nvSpPr>
        <p:spPr>
          <a:xfrm>
            <a:off x="4152015" y="5945063"/>
            <a:ext cx="4635436" cy="430887"/>
          </a:xfrm>
          <a:prstGeom prst="rect">
            <a:avLst/>
          </a:prstGeom>
          <a:noFill/>
        </p:spPr>
        <p:txBody>
          <a:bodyPr wrap="none" rtlCol="0">
            <a:spAutoFit/>
          </a:bodyPr>
          <a:lstStyle/>
          <a:p>
            <a:r>
              <a:rPr lang="cs-CZ" sz="2200" i="1" dirty="0"/>
              <a:t>T</a:t>
            </a:r>
            <a:r>
              <a:rPr lang="cs-CZ" sz="2200" i="1" baseline="-25000" dirty="0"/>
              <a:t>O</a:t>
            </a:r>
            <a:r>
              <a:rPr lang="cs-CZ" sz="2200" dirty="0"/>
              <a:t> </a:t>
            </a:r>
            <a:r>
              <a:rPr lang="cs-CZ" sz="2200" dirty="0" smtClean="0"/>
              <a:t>= 20 cm + 0,3(30 cm-20 cm) = 23 cm</a:t>
            </a:r>
          </a:p>
        </p:txBody>
      </p:sp>
      <p:sp>
        <p:nvSpPr>
          <p:cNvPr id="5" name="Obdélník 4"/>
          <p:cNvSpPr/>
          <p:nvPr/>
        </p:nvSpPr>
        <p:spPr>
          <a:xfrm>
            <a:off x="436880" y="3017520"/>
            <a:ext cx="3522972" cy="32105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9838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3" grpId="0"/>
      <p:bldP spid="9" grpId="0"/>
      <p:bldP spid="5"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59472" y="-25095"/>
            <a:ext cx="7886700" cy="1325563"/>
          </a:xfrm>
        </p:spPr>
        <p:txBody>
          <a:bodyPr>
            <a:normAutofit/>
          </a:bodyPr>
          <a:lstStyle/>
          <a:p>
            <a:pPr algn="ctr"/>
            <a:r>
              <a:rPr lang="cs-CZ" sz="4000" dirty="0">
                <a:solidFill>
                  <a:srgbClr val="C00000"/>
                </a:solidFill>
              </a:rPr>
              <a:t>Jak populace reaguje na selekci</a:t>
            </a:r>
          </a:p>
        </p:txBody>
      </p:sp>
      <p:sp>
        <p:nvSpPr>
          <p:cNvPr id="7" name="TextovéPole 6"/>
          <p:cNvSpPr txBox="1"/>
          <p:nvPr/>
        </p:nvSpPr>
        <p:spPr>
          <a:xfrm>
            <a:off x="4603713" y="2679444"/>
            <a:ext cx="2133148" cy="769441"/>
          </a:xfrm>
          <a:prstGeom prst="rect">
            <a:avLst/>
          </a:prstGeom>
          <a:noFill/>
        </p:spPr>
        <p:txBody>
          <a:bodyPr wrap="none" rtlCol="0">
            <a:spAutoFit/>
          </a:bodyPr>
          <a:lstStyle/>
          <a:p>
            <a:r>
              <a:rPr lang="cs-CZ" sz="2200" i="1" dirty="0"/>
              <a:t>T</a:t>
            </a:r>
            <a:r>
              <a:rPr lang="cs-CZ" sz="2200" i="1" baseline="-25000" dirty="0"/>
              <a:t>O</a:t>
            </a:r>
            <a:r>
              <a:rPr lang="cs-CZ" sz="2200" dirty="0"/>
              <a:t> = </a:t>
            </a:r>
            <a:r>
              <a:rPr lang="cs-CZ" sz="2200" dirty="0">
                <a:latin typeface="Symbol" panose="05050102010706020507" pitchFamily="18" charset="2"/>
              </a:rPr>
              <a:t>m</a:t>
            </a:r>
            <a:r>
              <a:rPr lang="cs-CZ" sz="2200" dirty="0"/>
              <a:t> + </a:t>
            </a:r>
            <a:r>
              <a:rPr lang="cs-CZ" sz="2200" i="1" dirty="0" smtClean="0"/>
              <a:t>h</a:t>
            </a:r>
            <a:r>
              <a:rPr lang="cs-CZ" sz="2200" i="1" baseline="30000" dirty="0" smtClean="0"/>
              <a:t>2</a:t>
            </a:r>
            <a:r>
              <a:rPr lang="cs-CZ" sz="2200" dirty="0" smtClean="0"/>
              <a:t>(</a:t>
            </a:r>
            <a:r>
              <a:rPr lang="cs-CZ" sz="2200" i="1" dirty="0" smtClean="0"/>
              <a:t>T</a:t>
            </a:r>
            <a:r>
              <a:rPr lang="cs-CZ" sz="2200" i="1" baseline="-25000" dirty="0"/>
              <a:t>S</a:t>
            </a:r>
            <a:r>
              <a:rPr lang="cs-CZ" sz="2200" i="1" baseline="-25000" dirty="0" smtClean="0"/>
              <a:t> </a:t>
            </a:r>
            <a:r>
              <a:rPr lang="cs-CZ" sz="2200" dirty="0"/>
              <a:t>-</a:t>
            </a:r>
            <a:r>
              <a:rPr lang="cs-CZ" sz="2200" dirty="0">
                <a:latin typeface="Symbol" panose="05050102010706020507" pitchFamily="18" charset="2"/>
              </a:rPr>
              <a:t> m</a:t>
            </a:r>
            <a:r>
              <a:rPr lang="cs-CZ" sz="2200" dirty="0"/>
              <a:t>)</a:t>
            </a:r>
          </a:p>
          <a:p>
            <a:endParaRPr lang="cs-CZ" sz="2200" dirty="0" smtClean="0"/>
          </a:p>
        </p:txBody>
      </p:sp>
      <p:sp>
        <p:nvSpPr>
          <p:cNvPr id="8" name="TextovéPole 7"/>
          <p:cNvSpPr txBox="1"/>
          <p:nvPr/>
        </p:nvSpPr>
        <p:spPr>
          <a:xfrm>
            <a:off x="6551209" y="1324175"/>
            <a:ext cx="2243470" cy="1015663"/>
          </a:xfrm>
          <a:prstGeom prst="rect">
            <a:avLst/>
          </a:prstGeom>
          <a:noFill/>
        </p:spPr>
        <p:txBody>
          <a:bodyPr wrap="square" rtlCol="0">
            <a:spAutoFit/>
          </a:bodyPr>
          <a:lstStyle/>
          <a:p>
            <a:r>
              <a:rPr lang="cs-CZ" sz="2000" i="1" dirty="0"/>
              <a:t>T</a:t>
            </a:r>
            <a:r>
              <a:rPr lang="cs-CZ" sz="2000" i="1" baseline="-25000" dirty="0"/>
              <a:t>S</a:t>
            </a:r>
            <a:r>
              <a:rPr lang="cs-CZ" sz="2000" dirty="0" smtClean="0"/>
              <a:t>= průměrná hodnota fenotypu vybraných jedinc</a:t>
            </a:r>
            <a:r>
              <a:rPr lang="cs-CZ" sz="2000" dirty="0"/>
              <a:t>ů</a:t>
            </a:r>
            <a:endParaRPr lang="cs-CZ" sz="2000" dirty="0" smtClean="0"/>
          </a:p>
        </p:txBody>
      </p:sp>
      <p:pic>
        <p:nvPicPr>
          <p:cNvPr id="11" name="Obrázek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229" y="1275661"/>
            <a:ext cx="3224784" cy="4346448"/>
          </a:xfrm>
          <a:prstGeom prst="rect">
            <a:avLst/>
          </a:prstGeom>
        </p:spPr>
      </p:pic>
      <p:sp>
        <p:nvSpPr>
          <p:cNvPr id="3" name="TextovéPole 2"/>
          <p:cNvSpPr txBox="1"/>
          <p:nvPr/>
        </p:nvSpPr>
        <p:spPr>
          <a:xfrm>
            <a:off x="4603713" y="1300468"/>
            <a:ext cx="1306768" cy="1107996"/>
          </a:xfrm>
          <a:prstGeom prst="rect">
            <a:avLst/>
          </a:prstGeom>
          <a:noFill/>
        </p:spPr>
        <p:txBody>
          <a:bodyPr wrap="none" rtlCol="0">
            <a:spAutoFit/>
          </a:bodyPr>
          <a:lstStyle/>
          <a:p>
            <a:r>
              <a:rPr lang="cs-CZ" sz="2200" dirty="0">
                <a:latin typeface="Symbol" panose="05050102010706020507" pitchFamily="18" charset="2"/>
              </a:rPr>
              <a:t>m </a:t>
            </a:r>
            <a:r>
              <a:rPr lang="cs-CZ" sz="2200" dirty="0" smtClean="0"/>
              <a:t>= 20 cm</a:t>
            </a:r>
          </a:p>
          <a:p>
            <a:r>
              <a:rPr lang="cs-CZ" sz="2200" i="1" dirty="0"/>
              <a:t>T</a:t>
            </a:r>
            <a:r>
              <a:rPr lang="cs-CZ" sz="2200" i="1" baseline="-25000" dirty="0"/>
              <a:t>S</a:t>
            </a:r>
            <a:r>
              <a:rPr lang="cs-CZ" sz="2200" dirty="0" smtClean="0"/>
              <a:t>= 30 cm</a:t>
            </a:r>
          </a:p>
          <a:p>
            <a:r>
              <a:rPr lang="cs-CZ" sz="2200" i="1" dirty="0"/>
              <a:t>h</a:t>
            </a:r>
            <a:r>
              <a:rPr lang="cs-CZ" sz="2200" i="1" baseline="30000" dirty="0"/>
              <a:t>2</a:t>
            </a:r>
            <a:r>
              <a:rPr lang="cs-CZ" sz="2200" dirty="0" smtClean="0"/>
              <a:t>= 0,3</a:t>
            </a:r>
          </a:p>
        </p:txBody>
      </p:sp>
      <p:sp>
        <p:nvSpPr>
          <p:cNvPr id="9" name="TextovéPole 8"/>
          <p:cNvSpPr txBox="1"/>
          <p:nvPr/>
        </p:nvSpPr>
        <p:spPr>
          <a:xfrm>
            <a:off x="4038999" y="3502585"/>
            <a:ext cx="4635436" cy="430887"/>
          </a:xfrm>
          <a:prstGeom prst="rect">
            <a:avLst/>
          </a:prstGeom>
          <a:noFill/>
        </p:spPr>
        <p:txBody>
          <a:bodyPr wrap="none" rtlCol="0">
            <a:spAutoFit/>
          </a:bodyPr>
          <a:lstStyle/>
          <a:p>
            <a:r>
              <a:rPr lang="cs-CZ" sz="2200" i="1" dirty="0"/>
              <a:t>T</a:t>
            </a:r>
            <a:r>
              <a:rPr lang="cs-CZ" sz="2200" i="1" baseline="-25000" dirty="0"/>
              <a:t>O</a:t>
            </a:r>
            <a:r>
              <a:rPr lang="cs-CZ" sz="2200" dirty="0"/>
              <a:t> </a:t>
            </a:r>
            <a:r>
              <a:rPr lang="cs-CZ" sz="2200" dirty="0" smtClean="0"/>
              <a:t>= 20 cm + 0,3(30 cm-20 cm) = 23 cm</a:t>
            </a:r>
          </a:p>
        </p:txBody>
      </p:sp>
      <p:sp>
        <p:nvSpPr>
          <p:cNvPr id="5" name="TextovéPole 4"/>
          <p:cNvSpPr txBox="1"/>
          <p:nvPr/>
        </p:nvSpPr>
        <p:spPr>
          <a:xfrm>
            <a:off x="5363109" y="4982971"/>
            <a:ext cx="2142766" cy="769441"/>
          </a:xfrm>
          <a:prstGeom prst="rect">
            <a:avLst/>
          </a:prstGeom>
          <a:noFill/>
        </p:spPr>
        <p:txBody>
          <a:bodyPr wrap="none" rtlCol="0">
            <a:spAutoFit/>
          </a:bodyPr>
          <a:lstStyle/>
          <a:p>
            <a:r>
              <a:rPr lang="cs-CZ" sz="2200" i="1" dirty="0" smtClean="0"/>
              <a:t>T</a:t>
            </a:r>
            <a:r>
              <a:rPr lang="cs-CZ" sz="2200" i="1" baseline="-25000" dirty="0" smtClean="0"/>
              <a:t>O</a:t>
            </a:r>
            <a:r>
              <a:rPr lang="cs-CZ" sz="2200" dirty="0" smtClean="0"/>
              <a:t> - </a:t>
            </a:r>
            <a:r>
              <a:rPr lang="cs-CZ" sz="2200" dirty="0">
                <a:latin typeface="Symbol" panose="05050102010706020507" pitchFamily="18" charset="2"/>
              </a:rPr>
              <a:t>m</a:t>
            </a:r>
            <a:r>
              <a:rPr lang="cs-CZ" sz="2200" dirty="0"/>
              <a:t> </a:t>
            </a:r>
            <a:r>
              <a:rPr lang="cs-CZ" sz="2200" dirty="0" smtClean="0"/>
              <a:t>= </a:t>
            </a:r>
            <a:r>
              <a:rPr lang="cs-CZ" sz="2200" i="1" dirty="0" smtClean="0"/>
              <a:t>h</a:t>
            </a:r>
            <a:r>
              <a:rPr lang="cs-CZ" sz="2200" i="1" baseline="30000" dirty="0" smtClean="0"/>
              <a:t>2</a:t>
            </a:r>
            <a:r>
              <a:rPr lang="cs-CZ" sz="2200" dirty="0" smtClean="0"/>
              <a:t>(</a:t>
            </a:r>
            <a:r>
              <a:rPr lang="cs-CZ" sz="2200" i="1" dirty="0" smtClean="0"/>
              <a:t>T</a:t>
            </a:r>
            <a:r>
              <a:rPr lang="cs-CZ" sz="2200" i="1" baseline="-25000" dirty="0" smtClean="0"/>
              <a:t>S </a:t>
            </a:r>
            <a:r>
              <a:rPr lang="cs-CZ" sz="2200" dirty="0"/>
              <a:t>-</a:t>
            </a:r>
            <a:r>
              <a:rPr lang="cs-CZ" sz="2200" dirty="0">
                <a:latin typeface="Symbol" panose="05050102010706020507" pitchFamily="18" charset="2"/>
              </a:rPr>
              <a:t> m</a:t>
            </a:r>
            <a:r>
              <a:rPr lang="cs-CZ" sz="2200" dirty="0"/>
              <a:t>)</a:t>
            </a:r>
          </a:p>
          <a:p>
            <a:endParaRPr lang="cs-CZ" sz="2200" dirty="0" smtClean="0"/>
          </a:p>
        </p:txBody>
      </p:sp>
      <p:sp>
        <p:nvSpPr>
          <p:cNvPr id="14" name="TextovéPole 13"/>
          <p:cNvSpPr txBox="1"/>
          <p:nvPr/>
        </p:nvSpPr>
        <p:spPr>
          <a:xfrm>
            <a:off x="6780276" y="4152022"/>
            <a:ext cx="2363724" cy="430887"/>
          </a:xfrm>
          <a:prstGeom prst="rect">
            <a:avLst/>
          </a:prstGeom>
          <a:noFill/>
        </p:spPr>
        <p:txBody>
          <a:bodyPr wrap="none" rtlCol="0">
            <a:spAutoFit/>
          </a:bodyPr>
          <a:lstStyle/>
          <a:p>
            <a:r>
              <a:rPr lang="cs-CZ" sz="2200" dirty="0" smtClean="0"/>
              <a:t>výběrový rozdíl (</a:t>
            </a:r>
            <a:r>
              <a:rPr lang="cs-CZ" sz="2200" i="1" dirty="0" smtClean="0"/>
              <a:t>S</a:t>
            </a:r>
            <a:r>
              <a:rPr lang="cs-CZ" sz="2200" dirty="0" smtClean="0"/>
              <a:t>) </a:t>
            </a:r>
          </a:p>
        </p:txBody>
      </p:sp>
      <p:sp>
        <p:nvSpPr>
          <p:cNvPr id="16" name="TextovéPole 15"/>
          <p:cNvSpPr txBox="1"/>
          <p:nvPr/>
        </p:nvSpPr>
        <p:spPr>
          <a:xfrm>
            <a:off x="4497936" y="4141747"/>
            <a:ext cx="1960601" cy="430887"/>
          </a:xfrm>
          <a:prstGeom prst="rect">
            <a:avLst/>
          </a:prstGeom>
          <a:noFill/>
        </p:spPr>
        <p:txBody>
          <a:bodyPr wrap="none" rtlCol="0">
            <a:spAutoFit/>
          </a:bodyPr>
          <a:lstStyle/>
          <a:p>
            <a:r>
              <a:rPr lang="cs-CZ" sz="2200" dirty="0"/>
              <a:t>s</a:t>
            </a:r>
            <a:r>
              <a:rPr lang="cs-CZ" sz="2200" dirty="0" smtClean="0"/>
              <a:t>elekční zisk (</a:t>
            </a:r>
            <a:r>
              <a:rPr lang="cs-CZ" sz="2200" i="1" dirty="0" smtClean="0"/>
              <a:t>R</a:t>
            </a:r>
            <a:r>
              <a:rPr lang="cs-CZ" sz="2200" dirty="0" smtClean="0"/>
              <a:t>)</a:t>
            </a:r>
          </a:p>
        </p:txBody>
      </p:sp>
      <p:sp>
        <p:nvSpPr>
          <p:cNvPr id="19" name="Ovál 18"/>
          <p:cNvSpPr/>
          <p:nvPr/>
        </p:nvSpPr>
        <p:spPr>
          <a:xfrm>
            <a:off x="6585733" y="4982971"/>
            <a:ext cx="842481" cy="52218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21" name="Přímá spojnice 20"/>
          <p:cNvCxnSpPr/>
          <p:nvPr/>
        </p:nvCxnSpPr>
        <p:spPr>
          <a:xfrm flipV="1">
            <a:off x="7158100" y="4572634"/>
            <a:ext cx="270114" cy="42092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Ovál 21"/>
          <p:cNvSpPr/>
          <p:nvPr/>
        </p:nvSpPr>
        <p:spPr>
          <a:xfrm flipH="1">
            <a:off x="5349210" y="4973088"/>
            <a:ext cx="799672" cy="52218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23" name="Přímá spojnice 22"/>
          <p:cNvCxnSpPr/>
          <p:nvPr/>
        </p:nvCxnSpPr>
        <p:spPr>
          <a:xfrm flipH="1" flipV="1">
            <a:off x="5620354" y="4572634"/>
            <a:ext cx="39277" cy="42092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TextovéPole 25"/>
          <p:cNvSpPr txBox="1"/>
          <p:nvPr/>
        </p:nvSpPr>
        <p:spPr>
          <a:xfrm>
            <a:off x="5803727" y="5731862"/>
            <a:ext cx="976549" cy="430887"/>
          </a:xfrm>
          <a:prstGeom prst="rect">
            <a:avLst/>
          </a:prstGeom>
          <a:noFill/>
        </p:spPr>
        <p:txBody>
          <a:bodyPr wrap="none" rtlCol="0">
            <a:spAutoFit/>
          </a:bodyPr>
          <a:lstStyle/>
          <a:p>
            <a:r>
              <a:rPr lang="cs-CZ" sz="2200" i="1" dirty="0" smtClean="0"/>
              <a:t>R</a:t>
            </a:r>
            <a:r>
              <a:rPr lang="cs-CZ" sz="2200" dirty="0" smtClean="0"/>
              <a:t> = </a:t>
            </a:r>
            <a:r>
              <a:rPr lang="cs-CZ" sz="2200" i="1" dirty="0" smtClean="0"/>
              <a:t>h</a:t>
            </a:r>
            <a:r>
              <a:rPr lang="cs-CZ" sz="2200" i="1" baseline="30000" dirty="0" smtClean="0"/>
              <a:t>2</a:t>
            </a:r>
            <a:r>
              <a:rPr lang="cs-CZ" sz="2200" i="1" dirty="0" smtClean="0"/>
              <a:t>S</a:t>
            </a:r>
          </a:p>
        </p:txBody>
      </p:sp>
      <p:sp>
        <p:nvSpPr>
          <p:cNvPr id="27" name="TextovéPole 26"/>
          <p:cNvSpPr txBox="1"/>
          <p:nvPr/>
        </p:nvSpPr>
        <p:spPr>
          <a:xfrm>
            <a:off x="5140336" y="6244168"/>
            <a:ext cx="2792752" cy="430887"/>
          </a:xfrm>
          <a:prstGeom prst="rect">
            <a:avLst/>
          </a:prstGeom>
          <a:noFill/>
        </p:spPr>
        <p:txBody>
          <a:bodyPr wrap="none" rtlCol="0">
            <a:spAutoFit/>
          </a:bodyPr>
          <a:lstStyle/>
          <a:p>
            <a:r>
              <a:rPr lang="cs-CZ" sz="2200" i="1" dirty="0" smtClean="0"/>
              <a:t>R </a:t>
            </a:r>
            <a:r>
              <a:rPr lang="cs-CZ" sz="2200" dirty="0" smtClean="0"/>
              <a:t>= 0,3 x 10 cm = </a:t>
            </a:r>
            <a:r>
              <a:rPr lang="cs-CZ" sz="2200" u="sng" dirty="0" smtClean="0"/>
              <a:t>3 </a:t>
            </a:r>
            <a:r>
              <a:rPr lang="cs-CZ" sz="2200" u="sng" dirty="0"/>
              <a:t>cm </a:t>
            </a:r>
            <a:endParaRPr lang="cs-CZ" sz="2200" u="sng" dirty="0" smtClean="0"/>
          </a:p>
        </p:txBody>
      </p:sp>
      <p:sp>
        <p:nvSpPr>
          <p:cNvPr id="4" name="TextovéPole 3"/>
          <p:cNvSpPr txBox="1"/>
          <p:nvPr/>
        </p:nvSpPr>
        <p:spPr>
          <a:xfrm>
            <a:off x="275553" y="5731862"/>
            <a:ext cx="4500880" cy="1015663"/>
          </a:xfrm>
          <a:prstGeom prst="rect">
            <a:avLst/>
          </a:prstGeom>
          <a:noFill/>
        </p:spPr>
        <p:txBody>
          <a:bodyPr wrap="square" rtlCol="0">
            <a:spAutoFit/>
          </a:bodyPr>
          <a:lstStyle/>
          <a:p>
            <a:r>
              <a:rPr lang="cs-CZ" sz="2000" dirty="0">
                <a:solidFill>
                  <a:srgbClr val="FF0000"/>
                </a:solidFill>
              </a:rPr>
              <a:t>P</a:t>
            </a:r>
            <a:r>
              <a:rPr lang="cs-CZ" sz="2000" dirty="0" smtClean="0">
                <a:solidFill>
                  <a:srgbClr val="FF0000"/>
                </a:solidFill>
              </a:rPr>
              <a:t>otomci vysokých rodičů budou průměrně o 3 cm vyšší než je průměr populace. </a:t>
            </a:r>
            <a:endParaRPr lang="en-US" sz="2000" dirty="0" smtClean="0">
              <a:solidFill>
                <a:srgbClr val="FF0000"/>
              </a:solidFill>
            </a:endParaRPr>
          </a:p>
        </p:txBody>
      </p:sp>
    </p:spTree>
    <p:extLst>
      <p:ext uri="{BB962C8B-B14F-4D97-AF65-F5344CB8AC3E}">
        <p14:creationId xmlns:p14="http://schemas.microsoft.com/office/powerpoint/2010/main" val="1133515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16" grpId="0"/>
      <p:bldP spid="19" grpId="0" animBg="1"/>
      <p:bldP spid="22" grpId="0" animBg="1"/>
      <p:bldP spid="26" grpId="0"/>
      <p:bldP spid="27" grpId="0"/>
      <p:bldP spid="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474561" y="518258"/>
            <a:ext cx="5415342" cy="2831544"/>
          </a:xfrm>
          <a:prstGeom prst="rect">
            <a:avLst/>
          </a:prstGeom>
          <a:noFill/>
        </p:spPr>
        <p:txBody>
          <a:bodyPr wrap="square" rtlCol="0">
            <a:spAutoFit/>
          </a:bodyPr>
          <a:lstStyle/>
          <a:p>
            <a:r>
              <a:rPr lang="cs-CZ" sz="2400" b="1" dirty="0" smtClean="0">
                <a:solidFill>
                  <a:srgbClr val="009900"/>
                </a:solidFill>
              </a:rPr>
              <a:t>Otázka:</a:t>
            </a:r>
            <a:r>
              <a:rPr lang="cs-CZ" sz="2400" dirty="0" smtClean="0"/>
              <a:t> </a:t>
            </a:r>
            <a:r>
              <a:rPr lang="cs-CZ" sz="2200" dirty="0" smtClean="0"/>
              <a:t>Jste chovatelé ryb a chcete vyšlechtit plemeno, které poroste rychleji. Selektujete ryby podle velikosti v 6 týdnech. Průměrná délka v tomto věku je 10 cm, vy jste jako rodiče další generace vybrali jedince, kteří měli 15 cm. Jejich potomstvo mělo průměrně 12,5 cm. Odhadněte </a:t>
            </a:r>
            <a:r>
              <a:rPr lang="cs-CZ" sz="2200" dirty="0" err="1" smtClean="0"/>
              <a:t>heritabilitu</a:t>
            </a:r>
            <a:r>
              <a:rPr lang="cs-CZ" sz="2200" dirty="0" smtClean="0"/>
              <a:t> v užším smyslu.  Má smysl ve šlechtění pokračovat? </a:t>
            </a:r>
            <a:endParaRPr lang="en-US" sz="2200" dirty="0" smtClean="0"/>
          </a:p>
        </p:txBody>
      </p:sp>
      <p:sp>
        <p:nvSpPr>
          <p:cNvPr id="4" name="TextovéPole 3"/>
          <p:cNvSpPr txBox="1"/>
          <p:nvPr/>
        </p:nvSpPr>
        <p:spPr>
          <a:xfrm>
            <a:off x="557899" y="3462496"/>
            <a:ext cx="1360116" cy="769441"/>
          </a:xfrm>
          <a:prstGeom prst="rect">
            <a:avLst/>
          </a:prstGeom>
          <a:noFill/>
        </p:spPr>
        <p:txBody>
          <a:bodyPr wrap="none" rtlCol="0">
            <a:spAutoFit/>
          </a:bodyPr>
          <a:lstStyle/>
          <a:p>
            <a:r>
              <a:rPr lang="cs-CZ" sz="2200" b="1" dirty="0" smtClean="0">
                <a:solidFill>
                  <a:srgbClr val="0070C0"/>
                </a:solidFill>
              </a:rPr>
              <a:t>Jak na to: </a:t>
            </a:r>
          </a:p>
          <a:p>
            <a:endParaRPr lang="en-US" sz="2200" dirty="0" smtClean="0"/>
          </a:p>
        </p:txBody>
      </p:sp>
      <p:sp>
        <p:nvSpPr>
          <p:cNvPr id="5" name="TextovéPole 4"/>
          <p:cNvSpPr txBox="1"/>
          <p:nvPr/>
        </p:nvSpPr>
        <p:spPr>
          <a:xfrm>
            <a:off x="6276069" y="3214666"/>
            <a:ext cx="2160400" cy="769441"/>
          </a:xfrm>
          <a:prstGeom prst="rect">
            <a:avLst/>
          </a:prstGeom>
          <a:noFill/>
        </p:spPr>
        <p:txBody>
          <a:bodyPr wrap="none" rtlCol="0">
            <a:spAutoFit/>
          </a:bodyPr>
          <a:lstStyle/>
          <a:p>
            <a:r>
              <a:rPr lang="cs-CZ" sz="2200" i="1" dirty="0" smtClean="0"/>
              <a:t>T</a:t>
            </a:r>
            <a:r>
              <a:rPr lang="cs-CZ" sz="2200" i="1" baseline="-25000" dirty="0" smtClean="0"/>
              <a:t>O</a:t>
            </a:r>
            <a:r>
              <a:rPr lang="cs-CZ" sz="2200" dirty="0" smtClean="0"/>
              <a:t> = </a:t>
            </a:r>
            <a:r>
              <a:rPr lang="cs-CZ" sz="2200" dirty="0">
                <a:latin typeface="Symbol" panose="05050102010706020507" pitchFamily="18" charset="2"/>
              </a:rPr>
              <a:t>m </a:t>
            </a:r>
            <a:r>
              <a:rPr lang="cs-CZ" sz="2200" dirty="0" smtClean="0">
                <a:latin typeface="Symbol" panose="05050102010706020507" pitchFamily="18" charset="2"/>
              </a:rPr>
              <a:t>+ </a:t>
            </a:r>
            <a:r>
              <a:rPr lang="cs-CZ" sz="2200" i="1" dirty="0" err="1" smtClean="0"/>
              <a:t>h</a:t>
            </a:r>
            <a:r>
              <a:rPr lang="cs-CZ" sz="2200" i="1" baseline="30000" dirty="0" err="1" smtClean="0"/>
              <a:t>2</a:t>
            </a:r>
            <a:r>
              <a:rPr lang="cs-CZ" sz="2200" dirty="0" smtClean="0"/>
              <a:t>(</a:t>
            </a:r>
            <a:r>
              <a:rPr lang="cs-CZ" sz="2200" i="1" dirty="0" err="1" smtClean="0"/>
              <a:t>T</a:t>
            </a:r>
            <a:r>
              <a:rPr lang="cs-CZ" sz="2200" i="1" baseline="-25000" dirty="0" err="1" smtClean="0"/>
              <a:t>S</a:t>
            </a:r>
            <a:r>
              <a:rPr lang="cs-CZ" sz="2200" i="1" baseline="-25000" dirty="0" smtClean="0"/>
              <a:t> </a:t>
            </a:r>
            <a:r>
              <a:rPr lang="cs-CZ" sz="2200" dirty="0"/>
              <a:t>-</a:t>
            </a:r>
            <a:r>
              <a:rPr lang="cs-CZ" sz="2200" dirty="0">
                <a:latin typeface="Symbol" panose="05050102010706020507" pitchFamily="18" charset="2"/>
              </a:rPr>
              <a:t> m</a:t>
            </a:r>
            <a:r>
              <a:rPr lang="cs-CZ" sz="2200" dirty="0"/>
              <a:t>)</a:t>
            </a:r>
          </a:p>
          <a:p>
            <a:endParaRPr lang="cs-CZ" sz="2200" dirty="0" smtClean="0"/>
          </a:p>
        </p:txBody>
      </p:sp>
      <p:sp>
        <p:nvSpPr>
          <p:cNvPr id="6" name="TextovéPole 5"/>
          <p:cNvSpPr txBox="1"/>
          <p:nvPr/>
        </p:nvSpPr>
        <p:spPr>
          <a:xfrm>
            <a:off x="2553378" y="5840265"/>
            <a:ext cx="2363724" cy="430887"/>
          </a:xfrm>
          <a:prstGeom prst="rect">
            <a:avLst/>
          </a:prstGeom>
          <a:noFill/>
        </p:spPr>
        <p:txBody>
          <a:bodyPr wrap="none" rtlCol="0">
            <a:spAutoFit/>
          </a:bodyPr>
          <a:lstStyle/>
          <a:p>
            <a:r>
              <a:rPr lang="cs-CZ" sz="2200" dirty="0" smtClean="0"/>
              <a:t>výběrový rozdíl (</a:t>
            </a:r>
            <a:r>
              <a:rPr lang="cs-CZ" sz="2200" i="1" dirty="0" smtClean="0"/>
              <a:t>S</a:t>
            </a:r>
            <a:r>
              <a:rPr lang="cs-CZ" sz="2200" dirty="0" smtClean="0"/>
              <a:t>) </a:t>
            </a:r>
          </a:p>
        </p:txBody>
      </p:sp>
      <p:sp>
        <p:nvSpPr>
          <p:cNvPr id="7" name="TextovéPole 6"/>
          <p:cNvSpPr txBox="1"/>
          <p:nvPr/>
        </p:nvSpPr>
        <p:spPr>
          <a:xfrm>
            <a:off x="2553378" y="6247313"/>
            <a:ext cx="1960601" cy="430887"/>
          </a:xfrm>
          <a:prstGeom prst="rect">
            <a:avLst/>
          </a:prstGeom>
          <a:noFill/>
        </p:spPr>
        <p:txBody>
          <a:bodyPr wrap="none" rtlCol="0">
            <a:spAutoFit/>
          </a:bodyPr>
          <a:lstStyle/>
          <a:p>
            <a:r>
              <a:rPr lang="cs-CZ" sz="2200" dirty="0"/>
              <a:t>s</a:t>
            </a:r>
            <a:r>
              <a:rPr lang="cs-CZ" sz="2200" dirty="0" smtClean="0"/>
              <a:t>elekční zisk (</a:t>
            </a:r>
            <a:r>
              <a:rPr lang="cs-CZ" sz="2200" i="1" dirty="0" smtClean="0"/>
              <a:t>R</a:t>
            </a:r>
            <a:r>
              <a:rPr lang="cs-CZ" sz="2200" dirty="0" smtClean="0"/>
              <a:t>)</a:t>
            </a:r>
          </a:p>
        </p:txBody>
      </p:sp>
      <p:sp>
        <p:nvSpPr>
          <p:cNvPr id="12" name="TextovéPole 11"/>
          <p:cNvSpPr txBox="1"/>
          <p:nvPr/>
        </p:nvSpPr>
        <p:spPr>
          <a:xfrm>
            <a:off x="6294022" y="5030547"/>
            <a:ext cx="1083951" cy="430887"/>
          </a:xfrm>
          <a:prstGeom prst="rect">
            <a:avLst/>
          </a:prstGeom>
          <a:noFill/>
        </p:spPr>
        <p:txBody>
          <a:bodyPr wrap="none" rtlCol="0">
            <a:spAutoFit/>
          </a:bodyPr>
          <a:lstStyle/>
          <a:p>
            <a:r>
              <a:rPr lang="cs-CZ" sz="2200" i="1" dirty="0" err="1" smtClean="0"/>
              <a:t>h</a:t>
            </a:r>
            <a:r>
              <a:rPr lang="cs-CZ" sz="2200" i="1" baseline="30000" dirty="0" err="1" smtClean="0"/>
              <a:t>2</a:t>
            </a:r>
            <a:r>
              <a:rPr lang="cs-CZ" sz="2200" dirty="0" smtClean="0"/>
              <a:t> = </a:t>
            </a:r>
            <a:r>
              <a:rPr lang="cs-CZ" sz="2200" i="1" dirty="0" smtClean="0"/>
              <a:t>R/S</a:t>
            </a:r>
          </a:p>
        </p:txBody>
      </p:sp>
      <p:sp>
        <p:nvSpPr>
          <p:cNvPr id="13" name="TextovéPole 12"/>
          <p:cNvSpPr txBox="1"/>
          <p:nvPr/>
        </p:nvSpPr>
        <p:spPr>
          <a:xfrm>
            <a:off x="557899" y="3984107"/>
            <a:ext cx="4932632" cy="1261884"/>
          </a:xfrm>
          <a:prstGeom prst="rect">
            <a:avLst/>
          </a:prstGeom>
          <a:noFill/>
        </p:spPr>
        <p:txBody>
          <a:bodyPr wrap="none" rtlCol="0">
            <a:spAutoFit/>
          </a:bodyPr>
          <a:lstStyle/>
          <a:p>
            <a:pPr marL="342900" indent="-342900">
              <a:spcBef>
                <a:spcPts val="600"/>
              </a:spcBef>
              <a:buFont typeface="Arial" panose="020B0604020202020204" pitchFamily="34" charset="0"/>
              <a:buChar char="•"/>
            </a:pPr>
            <a:r>
              <a:rPr lang="cs-CZ" sz="2200" dirty="0" smtClean="0"/>
              <a:t>Průměr původní populace </a:t>
            </a:r>
            <a:r>
              <a:rPr lang="cs-CZ" sz="2200" dirty="0" smtClean="0">
                <a:latin typeface="Symbol" panose="05050102010706020507" pitchFamily="18" charset="2"/>
              </a:rPr>
              <a:t>(m)</a:t>
            </a:r>
            <a:r>
              <a:rPr lang="cs-CZ" sz="2200" dirty="0" smtClean="0"/>
              <a:t> = 10 cm</a:t>
            </a:r>
          </a:p>
          <a:p>
            <a:pPr marL="342900" indent="-342900">
              <a:spcBef>
                <a:spcPts val="600"/>
              </a:spcBef>
              <a:buFont typeface="Arial" panose="020B0604020202020204" pitchFamily="34" charset="0"/>
              <a:buChar char="•"/>
            </a:pPr>
            <a:r>
              <a:rPr lang="cs-CZ" sz="2200" dirty="0" smtClean="0"/>
              <a:t>Průměr vybraných jedinců (</a:t>
            </a:r>
            <a:r>
              <a:rPr lang="cs-CZ" sz="2200" i="1" dirty="0" err="1"/>
              <a:t>T</a:t>
            </a:r>
            <a:r>
              <a:rPr lang="cs-CZ" sz="2200" i="1" baseline="-25000" dirty="0" err="1"/>
              <a:t>S</a:t>
            </a:r>
            <a:r>
              <a:rPr lang="cs-CZ" sz="2200" dirty="0" smtClean="0"/>
              <a:t>) = 15 cm</a:t>
            </a:r>
          </a:p>
          <a:p>
            <a:pPr marL="342900" indent="-342900">
              <a:spcBef>
                <a:spcPts val="600"/>
              </a:spcBef>
              <a:buFont typeface="Arial" panose="020B0604020202020204" pitchFamily="34" charset="0"/>
              <a:buChar char="•"/>
            </a:pPr>
            <a:r>
              <a:rPr lang="cs-CZ" sz="2200" dirty="0" smtClean="0"/>
              <a:t>Průměr potomstva (</a:t>
            </a:r>
            <a:r>
              <a:rPr lang="cs-CZ" sz="2200" i="1" dirty="0" smtClean="0"/>
              <a:t>T</a:t>
            </a:r>
            <a:r>
              <a:rPr lang="cs-CZ" sz="2200" i="1" baseline="-25000" dirty="0" smtClean="0"/>
              <a:t>O</a:t>
            </a:r>
            <a:r>
              <a:rPr lang="cs-CZ" sz="2200" dirty="0" smtClean="0"/>
              <a:t>) = 12,5 cm </a:t>
            </a:r>
            <a:endParaRPr lang="en-US" sz="2200" dirty="0" smtClean="0"/>
          </a:p>
        </p:txBody>
      </p:sp>
      <p:sp>
        <p:nvSpPr>
          <p:cNvPr id="14" name="TextovéPole 13"/>
          <p:cNvSpPr txBox="1"/>
          <p:nvPr/>
        </p:nvSpPr>
        <p:spPr>
          <a:xfrm>
            <a:off x="6276069" y="4184162"/>
            <a:ext cx="2458458" cy="430887"/>
          </a:xfrm>
          <a:prstGeom prst="rect">
            <a:avLst/>
          </a:prstGeom>
          <a:noFill/>
        </p:spPr>
        <p:txBody>
          <a:bodyPr wrap="square" rtlCol="0">
            <a:spAutoFit/>
          </a:bodyPr>
          <a:lstStyle/>
          <a:p>
            <a:r>
              <a:rPr lang="cs-CZ" sz="2200" i="1" dirty="0" err="1" smtClean="0"/>
              <a:t>h</a:t>
            </a:r>
            <a:r>
              <a:rPr lang="cs-CZ" sz="2200" i="1" baseline="30000" dirty="0" err="1" smtClean="0"/>
              <a:t>2</a:t>
            </a:r>
            <a:r>
              <a:rPr lang="cs-CZ" sz="2200" i="1" baseline="30000" dirty="0" smtClean="0"/>
              <a:t> </a:t>
            </a:r>
            <a:r>
              <a:rPr lang="cs-CZ" sz="2200" dirty="0" smtClean="0"/>
              <a:t>= </a:t>
            </a:r>
            <a:r>
              <a:rPr lang="cs-CZ" sz="2200" i="1" dirty="0"/>
              <a:t>(T</a:t>
            </a:r>
            <a:r>
              <a:rPr lang="cs-CZ" sz="2200" i="1" baseline="-25000" dirty="0"/>
              <a:t>O</a:t>
            </a:r>
            <a:r>
              <a:rPr lang="cs-CZ" sz="2200" i="1" dirty="0"/>
              <a:t> – </a:t>
            </a:r>
            <a:r>
              <a:rPr lang="cs-CZ" sz="2200" dirty="0">
                <a:latin typeface="Symbol" panose="05050102010706020507" pitchFamily="18" charset="2"/>
              </a:rPr>
              <a:t>m</a:t>
            </a:r>
            <a:r>
              <a:rPr lang="cs-CZ" sz="2200" dirty="0" smtClean="0">
                <a:latin typeface="Symbol" panose="05050102010706020507" pitchFamily="18" charset="2"/>
              </a:rPr>
              <a:t>)</a:t>
            </a:r>
            <a:r>
              <a:rPr lang="cs-CZ" sz="2200" dirty="0" smtClean="0"/>
              <a:t>/(</a:t>
            </a:r>
            <a:r>
              <a:rPr lang="cs-CZ" sz="2200" i="1" dirty="0" err="1" smtClean="0"/>
              <a:t>T</a:t>
            </a:r>
            <a:r>
              <a:rPr lang="cs-CZ" sz="2200" i="1" baseline="-25000" dirty="0" err="1" smtClean="0"/>
              <a:t>S</a:t>
            </a:r>
            <a:r>
              <a:rPr lang="cs-CZ" sz="2200" i="1" baseline="-25000" dirty="0" smtClean="0"/>
              <a:t> </a:t>
            </a:r>
            <a:r>
              <a:rPr lang="cs-CZ" sz="2200" dirty="0"/>
              <a:t>-</a:t>
            </a:r>
            <a:r>
              <a:rPr lang="cs-CZ" sz="2200" dirty="0">
                <a:latin typeface="Symbol" panose="05050102010706020507" pitchFamily="18" charset="2"/>
              </a:rPr>
              <a:t> m</a:t>
            </a:r>
            <a:r>
              <a:rPr lang="cs-CZ" sz="2200" dirty="0" smtClean="0"/>
              <a:t>)</a:t>
            </a:r>
            <a:endParaRPr lang="en-US" sz="2200" dirty="0" smtClean="0"/>
          </a:p>
        </p:txBody>
      </p:sp>
      <p:sp>
        <p:nvSpPr>
          <p:cNvPr id="15" name="TextovéPole 14"/>
          <p:cNvSpPr txBox="1"/>
          <p:nvPr/>
        </p:nvSpPr>
        <p:spPr>
          <a:xfrm>
            <a:off x="5630843" y="5753221"/>
            <a:ext cx="2954655" cy="430887"/>
          </a:xfrm>
          <a:prstGeom prst="rect">
            <a:avLst/>
          </a:prstGeom>
          <a:noFill/>
        </p:spPr>
        <p:txBody>
          <a:bodyPr wrap="none" rtlCol="0">
            <a:spAutoFit/>
          </a:bodyPr>
          <a:lstStyle/>
          <a:p>
            <a:r>
              <a:rPr lang="cs-CZ" sz="2200" i="1" dirty="0" err="1" smtClean="0"/>
              <a:t>h</a:t>
            </a:r>
            <a:r>
              <a:rPr lang="cs-CZ" sz="2200" i="1" baseline="30000" dirty="0" err="1" smtClean="0"/>
              <a:t>2</a:t>
            </a:r>
            <a:r>
              <a:rPr lang="cs-CZ" sz="2200" dirty="0" smtClean="0"/>
              <a:t> = 12,5-10/15-10 = </a:t>
            </a:r>
            <a:r>
              <a:rPr lang="cs-CZ" sz="2200" b="1" dirty="0" smtClean="0">
                <a:solidFill>
                  <a:srgbClr val="FF0000"/>
                </a:solidFill>
              </a:rPr>
              <a:t>0,5</a:t>
            </a:r>
          </a:p>
        </p:txBody>
      </p:sp>
      <p:pic>
        <p:nvPicPr>
          <p:cNvPr id="4098" name="Picture 2" descr="Carp fishing twi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7778" y="657158"/>
            <a:ext cx="2932731" cy="1957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2543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12" grpId="0"/>
      <p:bldP spid="13" grpId="0"/>
      <p:bldP spid="14" grpId="0"/>
      <p:bldP spid="1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474561" y="486137"/>
            <a:ext cx="5833641" cy="2154436"/>
          </a:xfrm>
          <a:prstGeom prst="rect">
            <a:avLst/>
          </a:prstGeom>
          <a:noFill/>
        </p:spPr>
        <p:txBody>
          <a:bodyPr wrap="square" rtlCol="0">
            <a:spAutoFit/>
          </a:bodyPr>
          <a:lstStyle/>
          <a:p>
            <a:r>
              <a:rPr lang="cs-CZ" sz="2400" dirty="0" smtClean="0">
                <a:solidFill>
                  <a:srgbClr val="009900"/>
                </a:solidFill>
              </a:rPr>
              <a:t>Otázka: </a:t>
            </a:r>
            <a:r>
              <a:rPr lang="cs-CZ" sz="2200" dirty="0" smtClean="0"/>
              <a:t>Pěstujete slunečnice a chcete vyšlechtit odrůdu, která bude dozrávat dříve. Nyní je průměrná doba do začátku kvetení 100 dní. Vybrali jste rostliny s průměrným začátkem kvetení po 90 dnech. Je-li </a:t>
            </a:r>
            <a:r>
              <a:rPr lang="cs-CZ" sz="2200" i="1" dirty="0" err="1" smtClean="0"/>
              <a:t>h</a:t>
            </a:r>
            <a:r>
              <a:rPr lang="cs-CZ" sz="2200" i="1" baseline="30000" dirty="0" err="1" smtClean="0"/>
              <a:t>2</a:t>
            </a:r>
            <a:r>
              <a:rPr lang="cs-CZ" sz="2200" dirty="0" smtClean="0"/>
              <a:t> = 0,2, kdy průměrně začnou kvést potomci vybrané skupiny? </a:t>
            </a:r>
            <a:endParaRPr lang="en-US" sz="2200" dirty="0" smtClean="0"/>
          </a:p>
        </p:txBody>
      </p:sp>
      <p:sp>
        <p:nvSpPr>
          <p:cNvPr id="4" name="TextovéPole 3"/>
          <p:cNvSpPr txBox="1"/>
          <p:nvPr/>
        </p:nvSpPr>
        <p:spPr>
          <a:xfrm>
            <a:off x="532433" y="3553452"/>
            <a:ext cx="1360116" cy="769441"/>
          </a:xfrm>
          <a:prstGeom prst="rect">
            <a:avLst/>
          </a:prstGeom>
          <a:noFill/>
        </p:spPr>
        <p:txBody>
          <a:bodyPr wrap="none" rtlCol="0">
            <a:spAutoFit/>
          </a:bodyPr>
          <a:lstStyle/>
          <a:p>
            <a:r>
              <a:rPr lang="cs-CZ" sz="2200" b="1" dirty="0" smtClean="0">
                <a:solidFill>
                  <a:srgbClr val="0070C0"/>
                </a:solidFill>
              </a:rPr>
              <a:t>Jak na to: </a:t>
            </a:r>
          </a:p>
          <a:p>
            <a:endParaRPr lang="en-US" sz="2200" dirty="0" smtClean="0"/>
          </a:p>
        </p:txBody>
      </p:sp>
      <p:sp>
        <p:nvSpPr>
          <p:cNvPr id="5" name="TextovéPole 4"/>
          <p:cNvSpPr txBox="1"/>
          <p:nvPr/>
        </p:nvSpPr>
        <p:spPr>
          <a:xfrm>
            <a:off x="532433" y="4088303"/>
            <a:ext cx="5027915" cy="1261884"/>
          </a:xfrm>
          <a:prstGeom prst="rect">
            <a:avLst/>
          </a:prstGeom>
          <a:noFill/>
        </p:spPr>
        <p:txBody>
          <a:bodyPr wrap="none" rtlCol="0">
            <a:spAutoFit/>
          </a:bodyPr>
          <a:lstStyle/>
          <a:p>
            <a:pPr marL="342900" indent="-342900">
              <a:spcBef>
                <a:spcPts val="600"/>
              </a:spcBef>
              <a:buFont typeface="Arial" panose="020B0604020202020204" pitchFamily="34" charset="0"/>
              <a:buChar char="•"/>
            </a:pPr>
            <a:r>
              <a:rPr lang="cs-CZ" sz="2200" dirty="0" smtClean="0"/>
              <a:t>Průměr původní populace </a:t>
            </a:r>
            <a:r>
              <a:rPr lang="cs-CZ" sz="2200" dirty="0" smtClean="0">
                <a:latin typeface="Symbol" panose="05050102010706020507" pitchFamily="18" charset="2"/>
              </a:rPr>
              <a:t>(m)</a:t>
            </a:r>
            <a:r>
              <a:rPr lang="cs-CZ" sz="2200" dirty="0" smtClean="0"/>
              <a:t> = 100 dní</a:t>
            </a:r>
          </a:p>
          <a:p>
            <a:pPr marL="342900" indent="-342900">
              <a:spcBef>
                <a:spcPts val="600"/>
              </a:spcBef>
              <a:buFont typeface="Arial" panose="020B0604020202020204" pitchFamily="34" charset="0"/>
              <a:buChar char="•"/>
            </a:pPr>
            <a:r>
              <a:rPr lang="cs-CZ" sz="2200" dirty="0" smtClean="0"/>
              <a:t>Průměr vybraných jedinců (</a:t>
            </a:r>
            <a:r>
              <a:rPr lang="cs-CZ" sz="2200" i="1" dirty="0" err="1"/>
              <a:t>T</a:t>
            </a:r>
            <a:r>
              <a:rPr lang="cs-CZ" sz="2200" i="1" baseline="-25000" dirty="0" err="1"/>
              <a:t>S</a:t>
            </a:r>
            <a:r>
              <a:rPr lang="cs-CZ" sz="2200" dirty="0" smtClean="0"/>
              <a:t>) = 90 dní</a:t>
            </a:r>
          </a:p>
          <a:p>
            <a:pPr marL="342900" indent="-342900">
              <a:spcBef>
                <a:spcPts val="600"/>
              </a:spcBef>
              <a:buFont typeface="Arial" panose="020B0604020202020204" pitchFamily="34" charset="0"/>
              <a:buChar char="•"/>
            </a:pPr>
            <a:r>
              <a:rPr lang="cs-CZ" sz="2200" i="1" dirty="0" err="1"/>
              <a:t>h</a:t>
            </a:r>
            <a:r>
              <a:rPr lang="cs-CZ" sz="2200" i="1" baseline="30000" dirty="0" err="1"/>
              <a:t>2</a:t>
            </a:r>
            <a:r>
              <a:rPr lang="cs-CZ" sz="2200" dirty="0"/>
              <a:t> = 0,2</a:t>
            </a:r>
            <a:endParaRPr lang="en-US" sz="2200" dirty="0" smtClean="0"/>
          </a:p>
        </p:txBody>
      </p:sp>
      <p:sp>
        <p:nvSpPr>
          <p:cNvPr id="6" name="TextovéPole 5"/>
          <p:cNvSpPr txBox="1"/>
          <p:nvPr/>
        </p:nvSpPr>
        <p:spPr>
          <a:xfrm>
            <a:off x="6114019" y="3862866"/>
            <a:ext cx="2160400" cy="769441"/>
          </a:xfrm>
          <a:prstGeom prst="rect">
            <a:avLst/>
          </a:prstGeom>
          <a:noFill/>
        </p:spPr>
        <p:txBody>
          <a:bodyPr wrap="none" rtlCol="0">
            <a:spAutoFit/>
          </a:bodyPr>
          <a:lstStyle/>
          <a:p>
            <a:r>
              <a:rPr lang="cs-CZ" sz="2200" i="1" dirty="0" smtClean="0"/>
              <a:t>T</a:t>
            </a:r>
            <a:r>
              <a:rPr lang="cs-CZ" sz="2200" i="1" baseline="-25000" dirty="0" smtClean="0"/>
              <a:t>O</a:t>
            </a:r>
            <a:r>
              <a:rPr lang="cs-CZ" sz="2200" dirty="0" smtClean="0"/>
              <a:t> = </a:t>
            </a:r>
            <a:r>
              <a:rPr lang="cs-CZ" sz="2200" dirty="0">
                <a:latin typeface="Symbol" panose="05050102010706020507" pitchFamily="18" charset="2"/>
              </a:rPr>
              <a:t>m </a:t>
            </a:r>
            <a:r>
              <a:rPr lang="cs-CZ" sz="2200" dirty="0" smtClean="0">
                <a:latin typeface="Symbol" panose="05050102010706020507" pitchFamily="18" charset="2"/>
              </a:rPr>
              <a:t>+ </a:t>
            </a:r>
            <a:r>
              <a:rPr lang="cs-CZ" sz="2200" i="1" dirty="0" err="1" smtClean="0"/>
              <a:t>h</a:t>
            </a:r>
            <a:r>
              <a:rPr lang="cs-CZ" sz="2200" i="1" baseline="30000" dirty="0" err="1" smtClean="0"/>
              <a:t>2</a:t>
            </a:r>
            <a:r>
              <a:rPr lang="cs-CZ" sz="2200" dirty="0" smtClean="0"/>
              <a:t>(</a:t>
            </a:r>
            <a:r>
              <a:rPr lang="cs-CZ" sz="2200" i="1" dirty="0" err="1" smtClean="0"/>
              <a:t>T</a:t>
            </a:r>
            <a:r>
              <a:rPr lang="cs-CZ" sz="2200" i="1" baseline="-25000" dirty="0" err="1" smtClean="0"/>
              <a:t>S</a:t>
            </a:r>
            <a:r>
              <a:rPr lang="cs-CZ" sz="2200" i="1" baseline="-25000" dirty="0" smtClean="0"/>
              <a:t> </a:t>
            </a:r>
            <a:r>
              <a:rPr lang="cs-CZ" sz="2200" dirty="0"/>
              <a:t>-</a:t>
            </a:r>
            <a:r>
              <a:rPr lang="cs-CZ" sz="2200" dirty="0">
                <a:latin typeface="Symbol" panose="05050102010706020507" pitchFamily="18" charset="2"/>
              </a:rPr>
              <a:t> m</a:t>
            </a:r>
            <a:r>
              <a:rPr lang="cs-CZ" sz="2200" dirty="0"/>
              <a:t>)</a:t>
            </a:r>
          </a:p>
          <a:p>
            <a:endParaRPr lang="cs-CZ" sz="2200" dirty="0" smtClean="0"/>
          </a:p>
        </p:txBody>
      </p:sp>
      <p:sp>
        <p:nvSpPr>
          <p:cNvPr id="7" name="TextovéPole 6"/>
          <p:cNvSpPr txBox="1"/>
          <p:nvPr/>
        </p:nvSpPr>
        <p:spPr>
          <a:xfrm>
            <a:off x="6104369" y="4561690"/>
            <a:ext cx="2745495" cy="769441"/>
          </a:xfrm>
          <a:prstGeom prst="rect">
            <a:avLst/>
          </a:prstGeom>
          <a:noFill/>
        </p:spPr>
        <p:txBody>
          <a:bodyPr wrap="none" rtlCol="0">
            <a:spAutoFit/>
          </a:bodyPr>
          <a:lstStyle/>
          <a:p>
            <a:r>
              <a:rPr lang="cs-CZ" sz="2200" i="1" dirty="0" smtClean="0"/>
              <a:t>T</a:t>
            </a:r>
            <a:r>
              <a:rPr lang="cs-CZ" sz="2200" i="1" baseline="-25000" dirty="0" smtClean="0"/>
              <a:t>O</a:t>
            </a:r>
            <a:r>
              <a:rPr lang="cs-CZ" sz="2200" dirty="0" smtClean="0"/>
              <a:t> = 100 +</a:t>
            </a:r>
            <a:r>
              <a:rPr lang="cs-CZ" sz="2200" dirty="0" smtClean="0">
                <a:latin typeface="Symbol" panose="05050102010706020507" pitchFamily="18" charset="2"/>
              </a:rPr>
              <a:t> </a:t>
            </a:r>
            <a:r>
              <a:rPr lang="cs-CZ" sz="2200" i="1" dirty="0" err="1" smtClean="0"/>
              <a:t>h</a:t>
            </a:r>
            <a:r>
              <a:rPr lang="cs-CZ" sz="2200" i="1" baseline="30000" dirty="0" err="1" smtClean="0"/>
              <a:t>2</a:t>
            </a:r>
            <a:r>
              <a:rPr lang="cs-CZ" sz="2200" dirty="0" smtClean="0"/>
              <a:t>(90</a:t>
            </a:r>
            <a:r>
              <a:rPr lang="cs-CZ" sz="2200" baseline="-25000" dirty="0" smtClean="0"/>
              <a:t> </a:t>
            </a:r>
            <a:r>
              <a:rPr lang="cs-CZ" sz="2200" dirty="0" smtClean="0"/>
              <a:t>-</a:t>
            </a:r>
            <a:r>
              <a:rPr lang="cs-CZ" sz="2200" dirty="0"/>
              <a:t> </a:t>
            </a:r>
            <a:r>
              <a:rPr lang="cs-CZ" sz="2200" dirty="0" smtClean="0"/>
              <a:t>100)</a:t>
            </a:r>
            <a:endParaRPr lang="cs-CZ" sz="2200" dirty="0"/>
          </a:p>
          <a:p>
            <a:endParaRPr lang="cs-CZ" sz="2200" dirty="0" smtClean="0"/>
          </a:p>
        </p:txBody>
      </p:sp>
      <p:sp>
        <p:nvSpPr>
          <p:cNvPr id="8" name="TextovéPole 7"/>
          <p:cNvSpPr txBox="1"/>
          <p:nvPr/>
        </p:nvSpPr>
        <p:spPr>
          <a:xfrm>
            <a:off x="6104368" y="5200227"/>
            <a:ext cx="2553135" cy="769441"/>
          </a:xfrm>
          <a:prstGeom prst="rect">
            <a:avLst/>
          </a:prstGeom>
          <a:noFill/>
        </p:spPr>
        <p:txBody>
          <a:bodyPr wrap="none" rtlCol="0">
            <a:spAutoFit/>
          </a:bodyPr>
          <a:lstStyle/>
          <a:p>
            <a:r>
              <a:rPr lang="cs-CZ" sz="2200" i="1" dirty="0" smtClean="0"/>
              <a:t>T</a:t>
            </a:r>
            <a:r>
              <a:rPr lang="cs-CZ" sz="2200" i="1" baseline="-25000" dirty="0" smtClean="0"/>
              <a:t>O</a:t>
            </a:r>
            <a:r>
              <a:rPr lang="cs-CZ" sz="2200" dirty="0" smtClean="0"/>
              <a:t> = 100 + 0,2 x (-10)</a:t>
            </a:r>
            <a:endParaRPr lang="cs-CZ" sz="2200" dirty="0"/>
          </a:p>
          <a:p>
            <a:endParaRPr lang="cs-CZ" sz="2200" dirty="0" smtClean="0"/>
          </a:p>
        </p:txBody>
      </p:sp>
      <p:sp>
        <p:nvSpPr>
          <p:cNvPr id="9" name="TextovéPole 8"/>
          <p:cNvSpPr txBox="1"/>
          <p:nvPr/>
        </p:nvSpPr>
        <p:spPr>
          <a:xfrm>
            <a:off x="6107948" y="5884101"/>
            <a:ext cx="2407262" cy="769441"/>
          </a:xfrm>
          <a:prstGeom prst="rect">
            <a:avLst/>
          </a:prstGeom>
          <a:noFill/>
        </p:spPr>
        <p:txBody>
          <a:bodyPr wrap="none" rtlCol="0">
            <a:spAutoFit/>
          </a:bodyPr>
          <a:lstStyle/>
          <a:p>
            <a:r>
              <a:rPr lang="cs-CZ" sz="2200" i="1" dirty="0" smtClean="0"/>
              <a:t>T</a:t>
            </a:r>
            <a:r>
              <a:rPr lang="cs-CZ" sz="2200" i="1" baseline="-25000" dirty="0" smtClean="0"/>
              <a:t>O</a:t>
            </a:r>
            <a:r>
              <a:rPr lang="cs-CZ" sz="2200" dirty="0" smtClean="0"/>
              <a:t> = 100 -2 = </a:t>
            </a:r>
            <a:r>
              <a:rPr lang="cs-CZ" sz="2200" b="1" dirty="0" smtClean="0">
                <a:solidFill>
                  <a:srgbClr val="FF0000"/>
                </a:solidFill>
              </a:rPr>
              <a:t>98 dní</a:t>
            </a:r>
            <a:endParaRPr lang="cs-CZ" sz="2200" b="1" dirty="0">
              <a:solidFill>
                <a:srgbClr val="FF0000"/>
              </a:solidFill>
            </a:endParaRPr>
          </a:p>
          <a:p>
            <a:endParaRPr lang="cs-CZ" sz="2200" dirty="0" smtClean="0"/>
          </a:p>
        </p:txBody>
      </p:sp>
      <p:pic>
        <p:nvPicPr>
          <p:cNvPr id="5122" name="Picture 2" descr="Image result for yellow sunflower photograph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1599" y="536010"/>
            <a:ext cx="1983611" cy="3017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12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04923" y="39418"/>
            <a:ext cx="7886700" cy="1325563"/>
          </a:xfrm>
        </p:spPr>
        <p:txBody>
          <a:bodyPr>
            <a:normAutofit/>
          </a:bodyPr>
          <a:lstStyle/>
          <a:p>
            <a:pPr algn="ctr"/>
            <a:r>
              <a:rPr lang="cs-CZ" sz="4000" dirty="0">
                <a:solidFill>
                  <a:srgbClr val="C00000"/>
                </a:solidFill>
              </a:rPr>
              <a:t>Výška postavy u člověka</a:t>
            </a:r>
          </a:p>
        </p:txBody>
      </p:sp>
      <p:sp>
        <p:nvSpPr>
          <p:cNvPr id="3" name="TextovéPole 2"/>
          <p:cNvSpPr txBox="1"/>
          <p:nvPr/>
        </p:nvSpPr>
        <p:spPr>
          <a:xfrm>
            <a:off x="429660" y="1607353"/>
            <a:ext cx="5056742" cy="3954929"/>
          </a:xfrm>
          <a:prstGeom prst="rect">
            <a:avLst/>
          </a:prstGeom>
          <a:noFill/>
        </p:spPr>
        <p:txBody>
          <a:bodyPr wrap="square" rtlCol="0">
            <a:spAutoFit/>
          </a:bodyPr>
          <a:lstStyle/>
          <a:p>
            <a:pPr marL="285750" indent="-285750">
              <a:spcBef>
                <a:spcPts val="1800"/>
              </a:spcBef>
              <a:buFontTx/>
              <a:buChar char="-"/>
            </a:pPr>
            <a:r>
              <a:rPr lang="cs-CZ" sz="2200" dirty="0" smtClean="0"/>
              <a:t>Významná genetická složka (80%)</a:t>
            </a:r>
          </a:p>
          <a:p>
            <a:pPr marL="285750" indent="-285750">
              <a:spcBef>
                <a:spcPts val="1800"/>
              </a:spcBef>
              <a:buFontTx/>
              <a:buChar char="-"/>
            </a:pPr>
            <a:r>
              <a:rPr lang="cs-CZ" sz="2200" dirty="0" smtClean="0"/>
              <a:t>Ovlivněna i prostředím (výživa a infekce v těhotenství a dětství)</a:t>
            </a:r>
          </a:p>
          <a:p>
            <a:pPr marL="285750" indent="-285750">
              <a:spcBef>
                <a:spcPts val="1800"/>
              </a:spcBef>
              <a:buFontTx/>
              <a:buChar char="-"/>
            </a:pPr>
            <a:r>
              <a:rPr lang="cs-CZ" sz="2200" dirty="0"/>
              <a:t>Polygenní znak (= ovlivněn mnoha geny)</a:t>
            </a:r>
          </a:p>
          <a:p>
            <a:pPr marL="285750" indent="-285750">
              <a:spcBef>
                <a:spcPts val="1800"/>
              </a:spcBef>
              <a:buFontTx/>
              <a:buChar char="-"/>
            </a:pPr>
            <a:r>
              <a:rPr lang="cs-CZ" sz="2200" dirty="0" smtClean="0"/>
              <a:t>Pomocí GWAS nalezeno 180 </a:t>
            </a:r>
            <a:r>
              <a:rPr lang="cs-CZ" sz="2200" dirty="0" err="1" smtClean="0"/>
              <a:t>lokusů</a:t>
            </a:r>
            <a:r>
              <a:rPr lang="cs-CZ" sz="2200" dirty="0" smtClean="0"/>
              <a:t> ovlivňující výšku.</a:t>
            </a:r>
          </a:p>
          <a:p>
            <a:pPr marL="285750" indent="-285750">
              <a:spcBef>
                <a:spcPts val="1800"/>
              </a:spcBef>
              <a:buFontTx/>
              <a:buChar char="-"/>
            </a:pPr>
            <a:r>
              <a:rPr lang="cs-CZ" sz="2200" dirty="0" smtClean="0"/>
              <a:t>Často geny účastnící se signálních drah. </a:t>
            </a:r>
          </a:p>
          <a:p>
            <a:pPr marL="285750" indent="-285750">
              <a:spcBef>
                <a:spcPts val="1800"/>
              </a:spcBef>
              <a:buFontTx/>
              <a:buChar char="-"/>
            </a:pPr>
            <a:r>
              <a:rPr lang="cs-CZ" sz="2200" dirty="0" smtClean="0"/>
              <a:t>Pořád nejsou všechny.</a:t>
            </a:r>
          </a:p>
        </p:txBody>
      </p:sp>
      <p:pic>
        <p:nvPicPr>
          <p:cNvPr id="2050" name="Picture 2" descr="Image result for highest and shortest 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5067" y="1546581"/>
            <a:ext cx="2636556" cy="4076472"/>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5971145" y="5623053"/>
            <a:ext cx="2875402" cy="584775"/>
          </a:xfrm>
          <a:prstGeom prst="rect">
            <a:avLst/>
          </a:prstGeom>
          <a:noFill/>
        </p:spPr>
        <p:txBody>
          <a:bodyPr wrap="square" rtlCol="0">
            <a:spAutoFit/>
          </a:bodyPr>
          <a:lstStyle/>
          <a:p>
            <a:r>
              <a:rPr lang="cs-CZ" sz="1600" dirty="0"/>
              <a:t>Nejmenší muž </a:t>
            </a:r>
            <a:r>
              <a:rPr lang="cs-CZ" sz="1600" dirty="0" smtClean="0"/>
              <a:t>(</a:t>
            </a:r>
            <a:r>
              <a:rPr lang="cs-CZ" sz="1600" dirty="0"/>
              <a:t>74,6 cm) a nejvyšší muž světa </a:t>
            </a:r>
            <a:r>
              <a:rPr lang="cs-CZ" sz="1600" dirty="0" smtClean="0"/>
              <a:t>(</a:t>
            </a:r>
            <a:r>
              <a:rPr lang="cs-CZ" sz="1600" dirty="0"/>
              <a:t>246,5 </a:t>
            </a:r>
            <a:r>
              <a:rPr lang="cs-CZ" sz="1600" dirty="0" smtClean="0"/>
              <a:t>cm).</a:t>
            </a:r>
          </a:p>
        </p:txBody>
      </p:sp>
    </p:spTree>
    <p:extLst>
      <p:ext uri="{BB962C8B-B14F-4D97-AF65-F5344CB8AC3E}">
        <p14:creationId xmlns:p14="http://schemas.microsoft.com/office/powerpoint/2010/main" val="1312256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71869" y="166822"/>
            <a:ext cx="7886700" cy="1325563"/>
          </a:xfrm>
        </p:spPr>
        <p:txBody>
          <a:bodyPr>
            <a:normAutofit/>
          </a:bodyPr>
          <a:lstStyle/>
          <a:p>
            <a:pPr algn="ctr"/>
            <a:r>
              <a:rPr lang="cs-CZ" sz="4000" dirty="0">
                <a:solidFill>
                  <a:srgbClr val="C00000"/>
                </a:solidFill>
              </a:rPr>
              <a:t>GWAS </a:t>
            </a:r>
            <a:r>
              <a:rPr lang="cs-CZ" sz="3200" dirty="0">
                <a:solidFill>
                  <a:srgbClr val="C00000"/>
                </a:solidFill>
              </a:rPr>
              <a:t>(genome-</a:t>
            </a:r>
            <a:r>
              <a:rPr lang="cs-CZ" sz="3200" dirty="0" err="1">
                <a:solidFill>
                  <a:srgbClr val="C00000"/>
                </a:solidFill>
              </a:rPr>
              <a:t>wide</a:t>
            </a:r>
            <a:r>
              <a:rPr lang="cs-CZ" sz="3200" dirty="0">
                <a:solidFill>
                  <a:srgbClr val="C00000"/>
                </a:solidFill>
              </a:rPr>
              <a:t> </a:t>
            </a:r>
            <a:r>
              <a:rPr lang="cs-CZ" sz="3200" dirty="0" err="1">
                <a:solidFill>
                  <a:srgbClr val="C00000"/>
                </a:solidFill>
              </a:rPr>
              <a:t>association</a:t>
            </a:r>
            <a:r>
              <a:rPr lang="cs-CZ" sz="3200" dirty="0">
                <a:solidFill>
                  <a:srgbClr val="C00000"/>
                </a:solidFill>
              </a:rPr>
              <a:t> </a:t>
            </a:r>
            <a:r>
              <a:rPr lang="cs-CZ" sz="3200" dirty="0" smtClean="0">
                <a:solidFill>
                  <a:srgbClr val="C00000"/>
                </a:solidFill>
              </a:rPr>
              <a:t>study)</a:t>
            </a:r>
            <a:endParaRPr lang="cs-CZ" sz="4000" dirty="0">
              <a:solidFill>
                <a:srgbClr val="C00000"/>
              </a:solidFill>
            </a:endParaRPr>
          </a:p>
        </p:txBody>
      </p:sp>
      <p:sp>
        <p:nvSpPr>
          <p:cNvPr id="4" name="TextovéPole 3"/>
          <p:cNvSpPr txBox="1"/>
          <p:nvPr/>
        </p:nvSpPr>
        <p:spPr>
          <a:xfrm>
            <a:off x="642552" y="1618735"/>
            <a:ext cx="8217244" cy="2739211"/>
          </a:xfrm>
          <a:prstGeom prst="rect">
            <a:avLst/>
          </a:prstGeom>
          <a:noFill/>
        </p:spPr>
        <p:txBody>
          <a:bodyPr wrap="square" rtlCol="0">
            <a:spAutoFit/>
          </a:bodyPr>
          <a:lstStyle/>
          <a:p>
            <a:pPr marL="342900" indent="-342900">
              <a:spcBef>
                <a:spcPts val="2400"/>
              </a:spcBef>
              <a:buFont typeface="Arial" panose="020B0604020202020204" pitchFamily="34" charset="0"/>
              <a:buChar char="•"/>
            </a:pPr>
            <a:r>
              <a:rPr lang="cs-CZ" sz="2200" dirty="0" smtClean="0"/>
              <a:t>Porovnává dvě skupiny lišící se v určitém  znaku (výška, krevní tlak, choroba, …)</a:t>
            </a:r>
          </a:p>
          <a:p>
            <a:pPr marL="342900" indent="-342900">
              <a:spcBef>
                <a:spcPts val="2400"/>
              </a:spcBef>
              <a:buFont typeface="Arial" panose="020B0604020202020204" pitchFamily="34" charset="0"/>
              <a:buChar char="•"/>
            </a:pPr>
            <a:r>
              <a:rPr lang="cs-CZ" sz="2200" dirty="0" smtClean="0"/>
              <a:t>Hledá </a:t>
            </a:r>
            <a:r>
              <a:rPr lang="cs-CZ" sz="2200" dirty="0" err="1" smtClean="0"/>
              <a:t>jednonukleotidové</a:t>
            </a:r>
            <a:r>
              <a:rPr lang="cs-CZ" sz="2200" dirty="0" smtClean="0"/>
              <a:t> polymorfismy (</a:t>
            </a:r>
            <a:r>
              <a:rPr lang="cs-CZ" sz="2200" dirty="0" err="1" smtClean="0"/>
              <a:t>SNPs</a:t>
            </a:r>
            <a:r>
              <a:rPr lang="cs-CZ" sz="2200" dirty="0" smtClean="0"/>
              <a:t>), které se vyskytují více u jedné testované skupiny. </a:t>
            </a:r>
          </a:p>
          <a:p>
            <a:pPr marL="342900" indent="-342900">
              <a:spcBef>
                <a:spcPts val="2400"/>
              </a:spcBef>
              <a:buFont typeface="Arial" panose="020B0604020202020204" pitchFamily="34" charset="0"/>
              <a:buChar char="•"/>
            </a:pPr>
            <a:r>
              <a:rPr lang="cs-CZ" sz="2200" dirty="0" smtClean="0"/>
              <a:t>Tyto </a:t>
            </a:r>
            <a:r>
              <a:rPr lang="cs-CZ" sz="2200" dirty="0" err="1" smtClean="0"/>
              <a:t>SNPs</a:t>
            </a:r>
            <a:r>
              <a:rPr lang="cs-CZ" sz="2200" dirty="0" smtClean="0"/>
              <a:t> způsobují znak/jsou poblíž genu, jehož alela znak způsobuje.</a:t>
            </a:r>
            <a:endParaRPr lang="en-US" sz="2200" dirty="0" smtClean="0"/>
          </a:p>
        </p:txBody>
      </p:sp>
    </p:spTree>
    <p:extLst>
      <p:ext uri="{BB962C8B-B14F-4D97-AF65-F5344CB8AC3E}">
        <p14:creationId xmlns:p14="http://schemas.microsoft.com/office/powerpoint/2010/main" val="4003918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63700" y="0"/>
            <a:ext cx="7886700" cy="1325563"/>
          </a:xfrm>
        </p:spPr>
        <p:txBody>
          <a:bodyPr>
            <a:normAutofit/>
          </a:bodyPr>
          <a:lstStyle/>
          <a:p>
            <a:pPr algn="ctr"/>
            <a:r>
              <a:rPr lang="cs-CZ" sz="4000" dirty="0">
                <a:solidFill>
                  <a:srgbClr val="C00000"/>
                </a:solidFill>
              </a:rPr>
              <a:t>Co je to </a:t>
            </a:r>
            <a:r>
              <a:rPr lang="cs-CZ" sz="4000" dirty="0" err="1">
                <a:solidFill>
                  <a:srgbClr val="C00000"/>
                </a:solidFill>
              </a:rPr>
              <a:t>SNP</a:t>
            </a:r>
            <a:endParaRPr lang="en-US" sz="4000" dirty="0">
              <a:solidFill>
                <a:srgbClr val="C00000"/>
              </a:solidFill>
            </a:endParaRPr>
          </a:p>
        </p:txBody>
      </p:sp>
      <p:sp>
        <p:nvSpPr>
          <p:cNvPr id="3" name="TextovéPole 2"/>
          <p:cNvSpPr txBox="1"/>
          <p:nvPr/>
        </p:nvSpPr>
        <p:spPr>
          <a:xfrm>
            <a:off x="601529" y="1071155"/>
            <a:ext cx="6870357" cy="769441"/>
          </a:xfrm>
          <a:prstGeom prst="rect">
            <a:avLst/>
          </a:prstGeom>
          <a:noFill/>
        </p:spPr>
        <p:txBody>
          <a:bodyPr wrap="square" rtlCol="0">
            <a:spAutoFit/>
          </a:bodyPr>
          <a:lstStyle/>
          <a:p>
            <a:r>
              <a:rPr lang="cs-CZ" sz="2200" dirty="0" err="1" smtClean="0"/>
              <a:t>SNP</a:t>
            </a:r>
            <a:r>
              <a:rPr lang="cs-CZ" sz="2200" dirty="0" smtClean="0"/>
              <a:t> = </a:t>
            </a:r>
            <a:r>
              <a:rPr lang="cs-CZ" sz="2200" dirty="0" err="1" smtClean="0"/>
              <a:t>jednonukleotidový</a:t>
            </a:r>
            <a:r>
              <a:rPr lang="cs-CZ" sz="2200" dirty="0" smtClean="0"/>
              <a:t> polymorfismus (single </a:t>
            </a:r>
            <a:r>
              <a:rPr lang="cs-CZ" sz="2200" dirty="0" err="1" smtClean="0"/>
              <a:t>nucleotide</a:t>
            </a:r>
            <a:r>
              <a:rPr lang="cs-CZ" sz="2200" dirty="0" smtClean="0"/>
              <a:t> </a:t>
            </a:r>
            <a:r>
              <a:rPr lang="cs-CZ" sz="2200" dirty="0" err="1" smtClean="0"/>
              <a:t>polymorphism</a:t>
            </a:r>
            <a:r>
              <a:rPr lang="cs-CZ" sz="2200" dirty="0" smtClean="0"/>
              <a:t>) – sekvence se liší v jedné bázi</a:t>
            </a:r>
            <a:endParaRPr lang="en-US" sz="2200" dirty="0" smtClean="0"/>
          </a:p>
        </p:txBody>
      </p:sp>
      <p:sp>
        <p:nvSpPr>
          <p:cNvPr id="4" name="TextovéPole 3"/>
          <p:cNvSpPr txBox="1"/>
          <p:nvPr/>
        </p:nvSpPr>
        <p:spPr>
          <a:xfrm>
            <a:off x="631371" y="2003752"/>
            <a:ext cx="3163329" cy="769441"/>
          </a:xfrm>
          <a:prstGeom prst="rect">
            <a:avLst/>
          </a:prstGeom>
          <a:noFill/>
        </p:spPr>
        <p:txBody>
          <a:bodyPr wrap="square" rtlCol="0">
            <a:spAutoFit/>
          </a:bodyPr>
          <a:lstStyle/>
          <a:p>
            <a:r>
              <a:rPr lang="cs-CZ" sz="2200" dirty="0" smtClean="0"/>
              <a:t>…</a:t>
            </a:r>
            <a:r>
              <a:rPr lang="cs-CZ" sz="2200" dirty="0" err="1" smtClean="0"/>
              <a:t>TAGC</a:t>
            </a:r>
            <a:r>
              <a:rPr lang="cs-CZ" sz="2200" dirty="0" err="1" smtClean="0">
                <a:solidFill>
                  <a:srgbClr val="FFC000"/>
                </a:solidFill>
              </a:rPr>
              <a:t>T</a:t>
            </a:r>
            <a:r>
              <a:rPr lang="cs-CZ" sz="2200" dirty="0" err="1" smtClean="0"/>
              <a:t>TGAC</a:t>
            </a:r>
            <a:r>
              <a:rPr lang="cs-CZ" sz="2200" dirty="0" smtClean="0"/>
              <a:t>…</a:t>
            </a:r>
          </a:p>
          <a:p>
            <a:r>
              <a:rPr lang="cs-CZ" sz="2200" dirty="0"/>
              <a:t>…</a:t>
            </a:r>
            <a:r>
              <a:rPr lang="cs-CZ" sz="2200" dirty="0" err="1" smtClean="0"/>
              <a:t>TAGC</a:t>
            </a:r>
            <a:r>
              <a:rPr lang="cs-CZ" sz="2200" dirty="0" err="1" smtClean="0">
                <a:solidFill>
                  <a:srgbClr val="FF0000"/>
                </a:solidFill>
              </a:rPr>
              <a:t>A</a:t>
            </a:r>
            <a:r>
              <a:rPr lang="cs-CZ" sz="2200" dirty="0" err="1" smtClean="0"/>
              <a:t>TGAC</a:t>
            </a:r>
            <a:r>
              <a:rPr lang="cs-CZ" sz="2200" dirty="0" smtClean="0"/>
              <a:t>…</a:t>
            </a:r>
            <a:endParaRPr lang="en-US" sz="2200" dirty="0"/>
          </a:p>
        </p:txBody>
      </p:sp>
      <p:cxnSp>
        <p:nvCxnSpPr>
          <p:cNvPr id="9" name="Přímá spojnice 8"/>
          <p:cNvCxnSpPr/>
          <p:nvPr/>
        </p:nvCxnSpPr>
        <p:spPr>
          <a:xfrm>
            <a:off x="1254577" y="4877781"/>
            <a:ext cx="671504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Obdélník 9"/>
          <p:cNvSpPr/>
          <p:nvPr/>
        </p:nvSpPr>
        <p:spPr>
          <a:xfrm>
            <a:off x="4339812" y="4771101"/>
            <a:ext cx="3364992" cy="21336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cs-CZ" dirty="0" smtClean="0">
                <a:solidFill>
                  <a:schemeClr val="tx1"/>
                </a:solidFill>
              </a:rPr>
              <a:t>       </a:t>
            </a:r>
            <a:endParaRPr lang="en-US" dirty="0">
              <a:solidFill>
                <a:schemeClr val="tx1"/>
              </a:solidFill>
            </a:endParaRPr>
          </a:p>
        </p:txBody>
      </p:sp>
      <p:sp>
        <p:nvSpPr>
          <p:cNvPr id="11" name="TextovéPole 10"/>
          <p:cNvSpPr txBox="1"/>
          <p:nvPr/>
        </p:nvSpPr>
        <p:spPr>
          <a:xfrm>
            <a:off x="4983173" y="4400421"/>
            <a:ext cx="2492798" cy="369332"/>
          </a:xfrm>
          <a:prstGeom prst="rect">
            <a:avLst/>
          </a:prstGeom>
          <a:noFill/>
        </p:spPr>
        <p:txBody>
          <a:bodyPr wrap="none" rtlCol="0">
            <a:spAutoFit/>
          </a:bodyPr>
          <a:lstStyle/>
          <a:p>
            <a:r>
              <a:rPr lang="cs-CZ" dirty="0" smtClean="0"/>
              <a:t>Gen pro růstový hormon</a:t>
            </a:r>
            <a:endParaRPr lang="en-US" dirty="0" smtClean="0"/>
          </a:p>
        </p:txBody>
      </p:sp>
      <p:sp>
        <p:nvSpPr>
          <p:cNvPr id="13" name="TextovéPole 12"/>
          <p:cNvSpPr txBox="1"/>
          <p:nvPr/>
        </p:nvSpPr>
        <p:spPr>
          <a:xfrm>
            <a:off x="2197247" y="4964087"/>
            <a:ext cx="346570" cy="400110"/>
          </a:xfrm>
          <a:prstGeom prst="rect">
            <a:avLst/>
          </a:prstGeom>
          <a:noFill/>
        </p:spPr>
        <p:txBody>
          <a:bodyPr wrap="none" rtlCol="0">
            <a:spAutoFit/>
          </a:bodyPr>
          <a:lstStyle/>
          <a:p>
            <a:r>
              <a:rPr lang="cs-CZ" sz="2000" dirty="0" smtClean="0"/>
              <a:t>G</a:t>
            </a:r>
            <a:endParaRPr lang="en-US" sz="2000" dirty="0" smtClean="0"/>
          </a:p>
        </p:txBody>
      </p:sp>
      <p:sp>
        <p:nvSpPr>
          <p:cNvPr id="14" name="TextovéPole 13"/>
          <p:cNvSpPr txBox="1"/>
          <p:nvPr/>
        </p:nvSpPr>
        <p:spPr>
          <a:xfrm>
            <a:off x="4612101" y="4990557"/>
            <a:ext cx="309700" cy="400110"/>
          </a:xfrm>
          <a:prstGeom prst="rect">
            <a:avLst/>
          </a:prstGeom>
          <a:noFill/>
        </p:spPr>
        <p:txBody>
          <a:bodyPr wrap="none" rtlCol="0">
            <a:spAutoFit/>
          </a:bodyPr>
          <a:lstStyle/>
          <a:p>
            <a:r>
              <a:rPr lang="cs-CZ" sz="2000" dirty="0" smtClean="0"/>
              <a:t>T</a:t>
            </a:r>
            <a:endParaRPr lang="en-US" sz="2000" dirty="0" smtClean="0"/>
          </a:p>
        </p:txBody>
      </p:sp>
      <p:sp>
        <p:nvSpPr>
          <p:cNvPr id="15" name="TextovéPole 14"/>
          <p:cNvSpPr txBox="1"/>
          <p:nvPr/>
        </p:nvSpPr>
        <p:spPr>
          <a:xfrm>
            <a:off x="4604085" y="4693115"/>
            <a:ext cx="304892" cy="369332"/>
          </a:xfrm>
          <a:prstGeom prst="rect">
            <a:avLst/>
          </a:prstGeom>
          <a:noFill/>
        </p:spPr>
        <p:txBody>
          <a:bodyPr wrap="none" rtlCol="0">
            <a:spAutoFit/>
          </a:bodyPr>
          <a:lstStyle/>
          <a:p>
            <a:r>
              <a:rPr lang="cs-CZ" dirty="0" smtClean="0">
                <a:solidFill>
                  <a:srgbClr val="FF0000"/>
                </a:solidFill>
              </a:rPr>
              <a:t>X</a:t>
            </a:r>
            <a:endParaRPr lang="en-US" dirty="0" smtClean="0">
              <a:solidFill>
                <a:srgbClr val="FF0000"/>
              </a:solidFill>
            </a:endParaRPr>
          </a:p>
        </p:txBody>
      </p:sp>
      <p:sp>
        <p:nvSpPr>
          <p:cNvPr id="16" name="Obdélník 15"/>
          <p:cNvSpPr/>
          <p:nvPr/>
        </p:nvSpPr>
        <p:spPr>
          <a:xfrm>
            <a:off x="2210071" y="4712665"/>
            <a:ext cx="304892" cy="369332"/>
          </a:xfrm>
          <a:prstGeom prst="rect">
            <a:avLst/>
          </a:prstGeom>
        </p:spPr>
        <p:txBody>
          <a:bodyPr wrap="none">
            <a:spAutoFit/>
          </a:bodyPr>
          <a:lstStyle/>
          <a:p>
            <a:r>
              <a:rPr lang="cs-CZ" dirty="0">
                <a:solidFill>
                  <a:srgbClr val="FF0000"/>
                </a:solidFill>
              </a:rPr>
              <a:t>X</a:t>
            </a:r>
            <a:endParaRPr lang="en-US" dirty="0">
              <a:solidFill>
                <a:srgbClr val="FF0000"/>
              </a:solidFill>
            </a:endParaRPr>
          </a:p>
        </p:txBody>
      </p:sp>
      <p:cxnSp>
        <p:nvCxnSpPr>
          <p:cNvPr id="17" name="Přímá spojnice 16"/>
          <p:cNvCxnSpPr/>
          <p:nvPr/>
        </p:nvCxnSpPr>
        <p:spPr>
          <a:xfrm>
            <a:off x="1257542" y="5666913"/>
            <a:ext cx="671504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Obdélník 17"/>
          <p:cNvSpPr/>
          <p:nvPr/>
        </p:nvSpPr>
        <p:spPr>
          <a:xfrm>
            <a:off x="4342777" y="5560233"/>
            <a:ext cx="3364992" cy="21336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cs-CZ" dirty="0" smtClean="0">
                <a:solidFill>
                  <a:schemeClr val="tx1"/>
                </a:solidFill>
              </a:rPr>
              <a:t>       </a:t>
            </a:r>
            <a:endParaRPr lang="en-US" dirty="0">
              <a:solidFill>
                <a:schemeClr val="tx1"/>
              </a:solidFill>
            </a:endParaRPr>
          </a:p>
        </p:txBody>
      </p:sp>
      <p:sp>
        <p:nvSpPr>
          <p:cNvPr id="20" name="TextovéPole 19"/>
          <p:cNvSpPr txBox="1"/>
          <p:nvPr/>
        </p:nvSpPr>
        <p:spPr>
          <a:xfrm>
            <a:off x="2200212" y="5753219"/>
            <a:ext cx="320922" cy="400110"/>
          </a:xfrm>
          <a:prstGeom prst="rect">
            <a:avLst/>
          </a:prstGeom>
          <a:noFill/>
        </p:spPr>
        <p:txBody>
          <a:bodyPr wrap="none" rtlCol="0">
            <a:spAutoFit/>
          </a:bodyPr>
          <a:lstStyle/>
          <a:p>
            <a:r>
              <a:rPr lang="cs-CZ" sz="2000" dirty="0" smtClean="0"/>
              <a:t>C</a:t>
            </a:r>
            <a:endParaRPr lang="en-US" sz="2000" dirty="0" smtClean="0"/>
          </a:p>
        </p:txBody>
      </p:sp>
      <p:sp>
        <p:nvSpPr>
          <p:cNvPr id="21" name="TextovéPole 20"/>
          <p:cNvSpPr txBox="1"/>
          <p:nvPr/>
        </p:nvSpPr>
        <p:spPr>
          <a:xfrm>
            <a:off x="4615066" y="5779689"/>
            <a:ext cx="333746" cy="400110"/>
          </a:xfrm>
          <a:prstGeom prst="rect">
            <a:avLst/>
          </a:prstGeom>
          <a:noFill/>
        </p:spPr>
        <p:txBody>
          <a:bodyPr wrap="none" rtlCol="0">
            <a:spAutoFit/>
          </a:bodyPr>
          <a:lstStyle/>
          <a:p>
            <a:r>
              <a:rPr lang="cs-CZ" sz="2000" dirty="0" smtClean="0"/>
              <a:t>A</a:t>
            </a:r>
            <a:endParaRPr lang="en-US" sz="2000" dirty="0" smtClean="0"/>
          </a:p>
        </p:txBody>
      </p:sp>
      <p:sp>
        <p:nvSpPr>
          <p:cNvPr id="22" name="TextovéPole 21"/>
          <p:cNvSpPr txBox="1"/>
          <p:nvPr/>
        </p:nvSpPr>
        <p:spPr>
          <a:xfrm>
            <a:off x="4607050" y="5482247"/>
            <a:ext cx="304892" cy="369332"/>
          </a:xfrm>
          <a:prstGeom prst="rect">
            <a:avLst/>
          </a:prstGeom>
          <a:noFill/>
        </p:spPr>
        <p:txBody>
          <a:bodyPr wrap="none" rtlCol="0">
            <a:spAutoFit/>
          </a:bodyPr>
          <a:lstStyle/>
          <a:p>
            <a:r>
              <a:rPr lang="cs-CZ" dirty="0" smtClean="0">
                <a:solidFill>
                  <a:srgbClr val="FF0000"/>
                </a:solidFill>
              </a:rPr>
              <a:t>X</a:t>
            </a:r>
            <a:endParaRPr lang="en-US" dirty="0" smtClean="0">
              <a:solidFill>
                <a:srgbClr val="FF0000"/>
              </a:solidFill>
            </a:endParaRPr>
          </a:p>
        </p:txBody>
      </p:sp>
      <p:sp>
        <p:nvSpPr>
          <p:cNvPr id="23" name="Obdélník 22"/>
          <p:cNvSpPr/>
          <p:nvPr/>
        </p:nvSpPr>
        <p:spPr>
          <a:xfrm>
            <a:off x="2213036" y="5501797"/>
            <a:ext cx="304892" cy="369332"/>
          </a:xfrm>
          <a:prstGeom prst="rect">
            <a:avLst/>
          </a:prstGeom>
        </p:spPr>
        <p:txBody>
          <a:bodyPr wrap="none">
            <a:spAutoFit/>
          </a:bodyPr>
          <a:lstStyle/>
          <a:p>
            <a:r>
              <a:rPr lang="cs-CZ" dirty="0">
                <a:solidFill>
                  <a:srgbClr val="FF0000"/>
                </a:solidFill>
              </a:rPr>
              <a:t>X</a:t>
            </a:r>
            <a:endParaRPr lang="en-US" dirty="0">
              <a:solidFill>
                <a:srgbClr val="FF0000"/>
              </a:solidFill>
            </a:endParaRPr>
          </a:p>
        </p:txBody>
      </p:sp>
      <p:cxnSp>
        <p:nvCxnSpPr>
          <p:cNvPr id="25" name="Přímá spojnice se šipkou 24"/>
          <p:cNvCxnSpPr>
            <a:endCxn id="15" idx="0"/>
          </p:cNvCxnSpPr>
          <p:nvPr/>
        </p:nvCxnSpPr>
        <p:spPr>
          <a:xfrm flipH="1">
            <a:off x="4756531" y="3908624"/>
            <a:ext cx="335425" cy="78449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TextovéPole 25"/>
          <p:cNvSpPr txBox="1"/>
          <p:nvPr/>
        </p:nvSpPr>
        <p:spPr>
          <a:xfrm>
            <a:off x="601529" y="3425193"/>
            <a:ext cx="3738283" cy="707886"/>
          </a:xfrm>
          <a:prstGeom prst="rect">
            <a:avLst/>
          </a:prstGeom>
          <a:noFill/>
        </p:spPr>
        <p:txBody>
          <a:bodyPr wrap="square" rtlCol="0">
            <a:spAutoFit/>
          </a:bodyPr>
          <a:lstStyle/>
          <a:p>
            <a:r>
              <a:rPr lang="cs-CZ" sz="2000" dirty="0" smtClean="0"/>
              <a:t>Nekauzální SNP  (vyskytuje se poblíž genu, který znak ovlivňuje)</a:t>
            </a:r>
            <a:endParaRPr lang="en-US" sz="2000" dirty="0" smtClean="0"/>
          </a:p>
        </p:txBody>
      </p:sp>
      <p:cxnSp>
        <p:nvCxnSpPr>
          <p:cNvPr id="27" name="Přímá spojnice se šipkou 26"/>
          <p:cNvCxnSpPr/>
          <p:nvPr/>
        </p:nvCxnSpPr>
        <p:spPr>
          <a:xfrm>
            <a:off x="2133600" y="4222376"/>
            <a:ext cx="237924" cy="48866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TextovéPole 28"/>
          <p:cNvSpPr txBox="1"/>
          <p:nvPr/>
        </p:nvSpPr>
        <p:spPr>
          <a:xfrm>
            <a:off x="5244356" y="3371067"/>
            <a:ext cx="3738283" cy="707886"/>
          </a:xfrm>
          <a:prstGeom prst="rect">
            <a:avLst/>
          </a:prstGeom>
          <a:noFill/>
        </p:spPr>
        <p:txBody>
          <a:bodyPr wrap="square" rtlCol="0">
            <a:spAutoFit/>
          </a:bodyPr>
          <a:lstStyle/>
          <a:p>
            <a:r>
              <a:rPr lang="cs-CZ" sz="2000" dirty="0" smtClean="0"/>
              <a:t>Kauzální </a:t>
            </a:r>
            <a:r>
              <a:rPr lang="cs-CZ" sz="2000" dirty="0" err="1" smtClean="0"/>
              <a:t>SNP</a:t>
            </a:r>
            <a:r>
              <a:rPr lang="cs-CZ" sz="2000" dirty="0" smtClean="0"/>
              <a:t>  (mutace, která přímo ovlivňuje znak) </a:t>
            </a:r>
            <a:endParaRPr lang="en-US" sz="2000" dirty="0" smtClean="0"/>
          </a:p>
        </p:txBody>
      </p:sp>
      <p:sp>
        <p:nvSpPr>
          <p:cNvPr id="30" name="TextovéPole 29"/>
          <p:cNvSpPr txBox="1"/>
          <p:nvPr/>
        </p:nvSpPr>
        <p:spPr>
          <a:xfrm>
            <a:off x="631371" y="6210234"/>
            <a:ext cx="4398127" cy="430887"/>
          </a:xfrm>
          <a:prstGeom prst="rect">
            <a:avLst/>
          </a:prstGeom>
          <a:noFill/>
        </p:spPr>
        <p:txBody>
          <a:bodyPr wrap="none" rtlCol="0">
            <a:spAutoFit/>
          </a:bodyPr>
          <a:lstStyle/>
          <a:p>
            <a:r>
              <a:rPr lang="cs-CZ" sz="2200" dirty="0" smtClean="0"/>
              <a:t>Při </a:t>
            </a:r>
            <a:r>
              <a:rPr lang="cs-CZ" sz="2200" dirty="0" err="1" smtClean="0"/>
              <a:t>GWAS</a:t>
            </a:r>
            <a:r>
              <a:rPr lang="cs-CZ" sz="2200" dirty="0" smtClean="0"/>
              <a:t> se hodnotí až milion </a:t>
            </a:r>
            <a:r>
              <a:rPr lang="cs-CZ" sz="2200" dirty="0" err="1" smtClean="0"/>
              <a:t>SNPs</a:t>
            </a:r>
            <a:r>
              <a:rPr lang="cs-CZ" sz="2200" dirty="0" smtClean="0"/>
              <a:t>. </a:t>
            </a:r>
            <a:endParaRPr lang="en-US" sz="2200" dirty="0" smtClean="0"/>
          </a:p>
        </p:txBody>
      </p:sp>
    </p:spTree>
    <p:extLst>
      <p:ext uri="{BB962C8B-B14F-4D97-AF65-F5344CB8AC3E}">
        <p14:creationId xmlns:p14="http://schemas.microsoft.com/office/powerpoint/2010/main" val="1899859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animBg="1"/>
      <p:bldP spid="11" grpId="0"/>
      <p:bldP spid="13" grpId="0"/>
      <p:bldP spid="14" grpId="0"/>
      <p:bldP spid="15" grpId="0"/>
      <p:bldP spid="16" grpId="0"/>
      <p:bldP spid="18" grpId="0" animBg="1"/>
      <p:bldP spid="20" grpId="0"/>
      <p:bldP spid="21" grpId="0"/>
      <p:bldP spid="22" grpId="0"/>
      <p:bldP spid="23" grpId="0"/>
      <p:bldP spid="26" grpId="0"/>
      <p:bldP spid="29" grpId="0"/>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6523" y="-106536"/>
            <a:ext cx="7886700" cy="1325563"/>
          </a:xfrm>
        </p:spPr>
        <p:txBody>
          <a:bodyPr>
            <a:normAutofit/>
          </a:bodyPr>
          <a:lstStyle/>
          <a:p>
            <a:pPr algn="ctr"/>
            <a:r>
              <a:rPr lang="cs-CZ" sz="4000" dirty="0">
                <a:solidFill>
                  <a:srgbClr val="C00000"/>
                </a:solidFill>
              </a:rPr>
              <a:t>Reciproká interakce</a:t>
            </a:r>
          </a:p>
        </p:txBody>
      </p:sp>
      <p:sp>
        <p:nvSpPr>
          <p:cNvPr id="4" name="TextovéPole 3"/>
          <p:cNvSpPr txBox="1"/>
          <p:nvPr/>
        </p:nvSpPr>
        <p:spPr>
          <a:xfrm>
            <a:off x="321671" y="994299"/>
            <a:ext cx="8496404" cy="1107996"/>
          </a:xfrm>
          <a:prstGeom prst="rect">
            <a:avLst/>
          </a:prstGeom>
          <a:noFill/>
        </p:spPr>
        <p:txBody>
          <a:bodyPr wrap="square" rtlCol="0">
            <a:spAutoFit/>
          </a:bodyPr>
          <a:lstStyle/>
          <a:p>
            <a:r>
              <a:rPr lang="cs-CZ" sz="2200" dirty="0" smtClean="0"/>
              <a:t>Geny </a:t>
            </a:r>
            <a:r>
              <a:rPr lang="cs-CZ" sz="2200" i="1" dirty="0" smtClean="0"/>
              <a:t>C </a:t>
            </a:r>
            <a:r>
              <a:rPr lang="cs-CZ" sz="2200" dirty="0" smtClean="0"/>
              <a:t>a </a:t>
            </a:r>
            <a:r>
              <a:rPr lang="cs-CZ" sz="2200" i="1" dirty="0" smtClean="0"/>
              <a:t>R</a:t>
            </a:r>
            <a:r>
              <a:rPr lang="cs-CZ" sz="2200" dirty="0" smtClean="0"/>
              <a:t> kódují různé enzymy. Enzym </a:t>
            </a:r>
            <a:r>
              <a:rPr lang="cs-CZ" sz="2200" i="1" dirty="0" smtClean="0"/>
              <a:t>C</a:t>
            </a:r>
            <a:r>
              <a:rPr lang="cs-CZ" sz="2200" dirty="0" smtClean="0"/>
              <a:t> katalyzuje rozklad zeleného barviva na bezbarvý produkt, enzym </a:t>
            </a:r>
            <a:r>
              <a:rPr lang="cs-CZ" sz="2200" i="1" dirty="0" smtClean="0"/>
              <a:t>R</a:t>
            </a:r>
            <a:r>
              <a:rPr lang="cs-CZ" sz="2200" dirty="0" smtClean="0"/>
              <a:t> katalyzuje přeměnu žlutého produktu na červený. Alely </a:t>
            </a:r>
            <a:r>
              <a:rPr lang="cs-CZ" sz="2200" i="1" dirty="0" smtClean="0"/>
              <a:t>c</a:t>
            </a:r>
            <a:r>
              <a:rPr lang="cs-CZ" sz="2200" dirty="0" smtClean="0"/>
              <a:t> a </a:t>
            </a:r>
            <a:r>
              <a:rPr lang="cs-CZ" sz="2200" i="1" dirty="0" smtClean="0"/>
              <a:t>r</a:t>
            </a:r>
            <a:r>
              <a:rPr lang="cs-CZ" sz="2200" dirty="0" smtClean="0"/>
              <a:t> jsou nefunkční.   </a:t>
            </a:r>
            <a:endParaRPr lang="en-US" sz="2200" dirty="0" smtClean="0"/>
          </a:p>
        </p:txBody>
      </p:sp>
      <p:sp>
        <p:nvSpPr>
          <p:cNvPr id="5" name="TextovéPole 4"/>
          <p:cNvSpPr txBox="1"/>
          <p:nvPr/>
        </p:nvSpPr>
        <p:spPr>
          <a:xfrm>
            <a:off x="6225268" y="2354726"/>
            <a:ext cx="2706283" cy="3724096"/>
          </a:xfrm>
          <a:prstGeom prst="rect">
            <a:avLst/>
          </a:prstGeom>
          <a:noFill/>
        </p:spPr>
        <p:txBody>
          <a:bodyPr wrap="square" rtlCol="0">
            <a:spAutoFit/>
          </a:bodyPr>
          <a:lstStyle/>
          <a:p>
            <a:r>
              <a:rPr lang="cs-CZ" sz="2200" dirty="0" smtClean="0"/>
              <a:t>Jaká kombinace alel dá vzniknout žlutému plodu? </a:t>
            </a:r>
          </a:p>
          <a:p>
            <a:endParaRPr lang="cs-CZ" sz="2200" dirty="0" smtClean="0"/>
          </a:p>
          <a:p>
            <a:pPr marL="342900" indent="-342900">
              <a:spcBef>
                <a:spcPts val="1800"/>
              </a:spcBef>
              <a:buFont typeface="Arial" panose="020B0604020202020204" pitchFamily="34" charset="0"/>
              <a:buChar char="•"/>
            </a:pPr>
            <a:r>
              <a:rPr lang="cs-CZ" sz="2200" i="1" dirty="0" smtClean="0"/>
              <a:t>C- R-</a:t>
            </a:r>
          </a:p>
          <a:p>
            <a:pPr marL="342900" indent="-342900">
              <a:spcBef>
                <a:spcPts val="1800"/>
              </a:spcBef>
              <a:buFont typeface="Arial" panose="020B0604020202020204" pitchFamily="34" charset="0"/>
              <a:buChar char="•"/>
            </a:pPr>
            <a:r>
              <a:rPr lang="cs-CZ" sz="2200" i="1" dirty="0" smtClean="0"/>
              <a:t>C- </a:t>
            </a:r>
            <a:r>
              <a:rPr lang="cs-CZ" sz="2200" i="1" dirty="0" err="1" smtClean="0"/>
              <a:t>rr</a:t>
            </a:r>
            <a:endParaRPr lang="cs-CZ" sz="2200" i="1" dirty="0" smtClean="0"/>
          </a:p>
          <a:p>
            <a:pPr marL="342900" indent="-342900">
              <a:spcBef>
                <a:spcPts val="1800"/>
              </a:spcBef>
              <a:buFont typeface="Arial" panose="020B0604020202020204" pitchFamily="34" charset="0"/>
              <a:buChar char="•"/>
            </a:pPr>
            <a:r>
              <a:rPr lang="cs-CZ" sz="2200" i="1" dirty="0" err="1" smtClean="0"/>
              <a:t>cc</a:t>
            </a:r>
            <a:r>
              <a:rPr lang="cs-CZ" sz="2200" i="1" dirty="0" smtClean="0"/>
              <a:t> R-</a:t>
            </a:r>
          </a:p>
          <a:p>
            <a:pPr marL="342900" indent="-342900">
              <a:spcBef>
                <a:spcPts val="1800"/>
              </a:spcBef>
              <a:buFont typeface="Arial" panose="020B0604020202020204" pitchFamily="34" charset="0"/>
              <a:buChar char="•"/>
            </a:pPr>
            <a:r>
              <a:rPr lang="cs-CZ" sz="2200" i="1" dirty="0" err="1" smtClean="0"/>
              <a:t>cc</a:t>
            </a:r>
            <a:r>
              <a:rPr lang="cs-CZ" sz="2200" i="1" dirty="0" smtClean="0"/>
              <a:t> </a:t>
            </a:r>
            <a:r>
              <a:rPr lang="cs-CZ" sz="2200" i="1" dirty="0" err="1" smtClean="0"/>
              <a:t>rr</a:t>
            </a:r>
            <a:endParaRPr lang="en-US" sz="2200" i="1" dirty="0" smtClean="0"/>
          </a:p>
        </p:txBody>
      </p:sp>
      <p:sp>
        <p:nvSpPr>
          <p:cNvPr id="7" name="Ovál 6"/>
          <p:cNvSpPr/>
          <p:nvPr/>
        </p:nvSpPr>
        <p:spPr>
          <a:xfrm>
            <a:off x="7578409" y="3977607"/>
            <a:ext cx="239167" cy="239167"/>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ál 7"/>
          <p:cNvSpPr/>
          <p:nvPr/>
        </p:nvSpPr>
        <p:spPr>
          <a:xfrm>
            <a:off x="7578246" y="4573891"/>
            <a:ext cx="239167" cy="239167"/>
          </a:xfrm>
          <a:prstGeom prst="ellipse">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ál 8"/>
          <p:cNvSpPr/>
          <p:nvPr/>
        </p:nvSpPr>
        <p:spPr>
          <a:xfrm>
            <a:off x="7578572" y="5155643"/>
            <a:ext cx="239167" cy="239167"/>
          </a:xfrm>
          <a:prstGeom prst="ellipse">
            <a:avLst/>
          </a:prstGeom>
          <a:solidFill>
            <a:srgbClr val="9933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ál 9"/>
          <p:cNvSpPr/>
          <p:nvPr/>
        </p:nvSpPr>
        <p:spPr>
          <a:xfrm>
            <a:off x="7578409" y="5751927"/>
            <a:ext cx="239167" cy="239167"/>
          </a:xfrm>
          <a:prstGeom prst="ellipse">
            <a:avLst/>
          </a:prstGeom>
          <a:solidFill>
            <a:srgbClr val="0099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Obráze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064" y="2343293"/>
            <a:ext cx="5810364" cy="4046962"/>
          </a:xfrm>
          <a:prstGeom prst="rect">
            <a:avLst/>
          </a:prstGeom>
        </p:spPr>
      </p:pic>
      <p:sp>
        <p:nvSpPr>
          <p:cNvPr id="11" name="TextovéPole 10"/>
          <p:cNvSpPr txBox="1"/>
          <p:nvPr/>
        </p:nvSpPr>
        <p:spPr>
          <a:xfrm>
            <a:off x="5288921" y="6078822"/>
            <a:ext cx="3855079" cy="769441"/>
          </a:xfrm>
          <a:prstGeom prst="rect">
            <a:avLst/>
          </a:prstGeom>
          <a:noFill/>
        </p:spPr>
        <p:txBody>
          <a:bodyPr wrap="square" rtlCol="0">
            <a:spAutoFit/>
          </a:bodyPr>
          <a:lstStyle/>
          <a:p>
            <a:pPr algn="ctr"/>
            <a:r>
              <a:rPr lang="cs-CZ" sz="2200" b="1" dirty="0" smtClean="0">
                <a:solidFill>
                  <a:srgbClr val="FF0000"/>
                </a:solidFill>
              </a:rPr>
              <a:t>Každá kombinace alel poskytne jiný fenotyp.</a:t>
            </a:r>
            <a:endParaRPr lang="en-US" sz="2200" b="1" dirty="0" smtClean="0">
              <a:solidFill>
                <a:srgbClr val="FF0000"/>
              </a:solidFill>
            </a:endParaRPr>
          </a:p>
        </p:txBody>
      </p:sp>
    </p:spTree>
    <p:extLst>
      <p:ext uri="{BB962C8B-B14F-4D97-AF65-F5344CB8AC3E}">
        <p14:creationId xmlns:p14="http://schemas.microsoft.com/office/powerpoint/2010/main" val="387712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18297" y="0"/>
            <a:ext cx="7886700" cy="1325563"/>
          </a:xfrm>
        </p:spPr>
        <p:txBody>
          <a:bodyPr>
            <a:normAutofit/>
          </a:bodyPr>
          <a:lstStyle/>
          <a:p>
            <a:pPr algn="ctr"/>
            <a:r>
              <a:rPr lang="cs-CZ" sz="4000" dirty="0" smtClean="0">
                <a:solidFill>
                  <a:srgbClr val="C00000"/>
                </a:solidFill>
              </a:rPr>
              <a:t>Jak to funguje</a:t>
            </a:r>
            <a:endParaRPr lang="en-US" sz="4000" dirty="0">
              <a:solidFill>
                <a:srgbClr val="C00000"/>
              </a:solidFill>
            </a:endParaRPr>
          </a:p>
        </p:txBody>
      </p:sp>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0170" y="2108531"/>
            <a:ext cx="2868570" cy="1640224"/>
          </a:xfrm>
          <a:prstGeom prst="rect">
            <a:avLst/>
          </a:prstGeom>
        </p:spPr>
      </p:pic>
      <p:pic>
        <p:nvPicPr>
          <p:cNvPr id="5" name="Obráze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98707" y="1616038"/>
            <a:ext cx="2945632" cy="2148402"/>
          </a:xfrm>
          <a:prstGeom prst="rect">
            <a:avLst/>
          </a:prstGeom>
        </p:spPr>
      </p:pic>
      <p:pic>
        <p:nvPicPr>
          <p:cNvPr id="7" name="Obrázek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0040" y="4163341"/>
            <a:ext cx="163881" cy="780517"/>
          </a:xfrm>
          <a:prstGeom prst="rect">
            <a:avLst/>
          </a:prstGeom>
        </p:spPr>
      </p:pic>
      <p:pic>
        <p:nvPicPr>
          <p:cNvPr id="8" name="Obrázek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8986" y="4317085"/>
            <a:ext cx="163881" cy="780517"/>
          </a:xfrm>
          <a:prstGeom prst="rect">
            <a:avLst/>
          </a:prstGeom>
        </p:spPr>
      </p:pic>
      <p:pic>
        <p:nvPicPr>
          <p:cNvPr id="9" name="Obrázek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86919" y="4253543"/>
            <a:ext cx="163881" cy="780517"/>
          </a:xfrm>
          <a:prstGeom prst="rect">
            <a:avLst/>
          </a:prstGeom>
        </p:spPr>
      </p:pic>
      <p:pic>
        <p:nvPicPr>
          <p:cNvPr id="10" name="Obrázek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71445" y="4258208"/>
            <a:ext cx="163881" cy="780517"/>
          </a:xfrm>
          <a:prstGeom prst="rect">
            <a:avLst/>
          </a:prstGeom>
        </p:spPr>
      </p:pic>
      <p:pic>
        <p:nvPicPr>
          <p:cNvPr id="11" name="Obrázek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6289" y="4226388"/>
            <a:ext cx="163881" cy="780517"/>
          </a:xfrm>
          <a:prstGeom prst="rect">
            <a:avLst/>
          </a:prstGeom>
        </p:spPr>
      </p:pic>
      <p:pic>
        <p:nvPicPr>
          <p:cNvPr id="12" name="Obrázek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73168" y="4226388"/>
            <a:ext cx="163881" cy="780517"/>
          </a:xfrm>
          <a:prstGeom prst="rect">
            <a:avLst/>
          </a:prstGeom>
        </p:spPr>
      </p:pic>
      <p:pic>
        <p:nvPicPr>
          <p:cNvPr id="13" name="Obrázek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76411" y="4087065"/>
            <a:ext cx="163881" cy="780517"/>
          </a:xfrm>
          <a:prstGeom prst="rect">
            <a:avLst/>
          </a:prstGeom>
        </p:spPr>
      </p:pic>
      <p:pic>
        <p:nvPicPr>
          <p:cNvPr id="14" name="Obrázek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59219" y="4087065"/>
            <a:ext cx="163881" cy="780517"/>
          </a:xfrm>
          <a:prstGeom prst="rect">
            <a:avLst/>
          </a:prstGeom>
        </p:spPr>
      </p:pic>
      <p:pic>
        <p:nvPicPr>
          <p:cNvPr id="15" name="Obrázek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0653" y="4170098"/>
            <a:ext cx="163881" cy="780517"/>
          </a:xfrm>
          <a:prstGeom prst="rect">
            <a:avLst/>
          </a:prstGeom>
        </p:spPr>
      </p:pic>
      <p:pic>
        <p:nvPicPr>
          <p:cNvPr id="16" name="Obrázek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7642" y="4038903"/>
            <a:ext cx="163881" cy="780517"/>
          </a:xfrm>
          <a:prstGeom prst="rect">
            <a:avLst/>
          </a:prstGeom>
        </p:spPr>
      </p:pic>
      <p:pic>
        <p:nvPicPr>
          <p:cNvPr id="17" name="Obrázek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62760" y="4247345"/>
            <a:ext cx="163881" cy="780517"/>
          </a:xfrm>
          <a:prstGeom prst="rect">
            <a:avLst/>
          </a:prstGeom>
        </p:spPr>
      </p:pic>
      <p:pic>
        <p:nvPicPr>
          <p:cNvPr id="18" name="Obrázek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82252" y="4038903"/>
            <a:ext cx="163881" cy="780517"/>
          </a:xfrm>
          <a:prstGeom prst="rect">
            <a:avLst/>
          </a:prstGeom>
        </p:spPr>
      </p:pic>
      <p:sp>
        <p:nvSpPr>
          <p:cNvPr id="6" name="TextovéPole 5"/>
          <p:cNvSpPr txBox="1"/>
          <p:nvPr/>
        </p:nvSpPr>
        <p:spPr>
          <a:xfrm>
            <a:off x="503573" y="1111374"/>
            <a:ext cx="7763350" cy="769441"/>
          </a:xfrm>
          <a:prstGeom prst="rect">
            <a:avLst/>
          </a:prstGeom>
          <a:noFill/>
        </p:spPr>
        <p:txBody>
          <a:bodyPr wrap="square" rtlCol="0">
            <a:spAutoFit/>
          </a:bodyPr>
          <a:lstStyle/>
          <a:p>
            <a:r>
              <a:rPr lang="cs-CZ" sz="2200" dirty="0" smtClean="0"/>
              <a:t>1) Vytvoříme </a:t>
            </a:r>
            <a:r>
              <a:rPr lang="cs-CZ" sz="2200" dirty="0"/>
              <a:t>dvě skupiny lišící se znakem, který nás zajímá.</a:t>
            </a:r>
          </a:p>
          <a:p>
            <a:endParaRPr lang="cs-CZ" sz="2200" dirty="0" smtClean="0"/>
          </a:p>
        </p:txBody>
      </p:sp>
      <p:sp>
        <p:nvSpPr>
          <p:cNvPr id="19" name="TextovéPole 18"/>
          <p:cNvSpPr txBox="1"/>
          <p:nvPr/>
        </p:nvSpPr>
        <p:spPr>
          <a:xfrm>
            <a:off x="571014" y="3754559"/>
            <a:ext cx="5829164" cy="769441"/>
          </a:xfrm>
          <a:prstGeom prst="rect">
            <a:avLst/>
          </a:prstGeom>
          <a:noFill/>
        </p:spPr>
        <p:txBody>
          <a:bodyPr wrap="square" rtlCol="0">
            <a:spAutoFit/>
          </a:bodyPr>
          <a:lstStyle/>
          <a:p>
            <a:r>
              <a:rPr lang="cs-CZ" sz="2200" dirty="0" smtClean="0"/>
              <a:t>2) Od </a:t>
            </a:r>
            <a:r>
              <a:rPr lang="cs-CZ" sz="2200" dirty="0"/>
              <a:t>každého jedince vezmeme vzorek DNA.</a:t>
            </a:r>
          </a:p>
          <a:p>
            <a:endParaRPr lang="cs-CZ" sz="2200" dirty="0" smtClean="0"/>
          </a:p>
        </p:txBody>
      </p:sp>
      <p:sp>
        <p:nvSpPr>
          <p:cNvPr id="20" name="TextovéPole 19"/>
          <p:cNvSpPr txBox="1"/>
          <p:nvPr/>
        </p:nvSpPr>
        <p:spPr>
          <a:xfrm>
            <a:off x="571014" y="5184710"/>
            <a:ext cx="4031809" cy="769441"/>
          </a:xfrm>
          <a:prstGeom prst="rect">
            <a:avLst/>
          </a:prstGeom>
          <a:noFill/>
        </p:spPr>
        <p:txBody>
          <a:bodyPr wrap="none" rtlCol="0">
            <a:spAutoFit/>
          </a:bodyPr>
          <a:lstStyle/>
          <a:p>
            <a:r>
              <a:rPr lang="cs-CZ" sz="2200" dirty="0" smtClean="0"/>
              <a:t>3) V </a:t>
            </a:r>
            <a:r>
              <a:rPr lang="cs-CZ" sz="2200" dirty="0"/>
              <a:t>každém vzorku zjistíme </a:t>
            </a:r>
            <a:r>
              <a:rPr lang="cs-CZ" sz="2200" dirty="0" err="1"/>
              <a:t>SNPs</a:t>
            </a:r>
            <a:r>
              <a:rPr lang="cs-CZ" sz="2200" dirty="0"/>
              <a:t>.</a:t>
            </a:r>
          </a:p>
          <a:p>
            <a:endParaRPr lang="cs-CZ" sz="2200" dirty="0" smtClean="0"/>
          </a:p>
        </p:txBody>
      </p:sp>
      <p:pic>
        <p:nvPicPr>
          <p:cNvPr id="21" name="Obrázek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23624" y="5622499"/>
            <a:ext cx="2054352" cy="975360"/>
          </a:xfrm>
          <a:prstGeom prst="rect">
            <a:avLst/>
          </a:prstGeom>
        </p:spPr>
      </p:pic>
      <p:pic>
        <p:nvPicPr>
          <p:cNvPr id="22" name="Obrázek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16301" y="5622499"/>
            <a:ext cx="2054352" cy="975360"/>
          </a:xfrm>
          <a:prstGeom prst="rect">
            <a:avLst/>
          </a:prstGeom>
        </p:spPr>
      </p:pic>
    </p:spTree>
    <p:extLst>
      <p:ext uri="{BB962C8B-B14F-4D97-AF65-F5344CB8AC3E}">
        <p14:creationId xmlns:p14="http://schemas.microsoft.com/office/powerpoint/2010/main" val="1831333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p:bldP spid="20"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18297" y="0"/>
            <a:ext cx="7886700" cy="1325563"/>
          </a:xfrm>
        </p:spPr>
        <p:txBody>
          <a:bodyPr>
            <a:normAutofit/>
          </a:bodyPr>
          <a:lstStyle/>
          <a:p>
            <a:pPr algn="ctr"/>
            <a:r>
              <a:rPr lang="cs-CZ" sz="4000" dirty="0" smtClean="0">
                <a:solidFill>
                  <a:srgbClr val="C00000"/>
                </a:solidFill>
              </a:rPr>
              <a:t>Jak to funguje</a:t>
            </a:r>
            <a:endParaRPr lang="en-US" sz="4000" dirty="0">
              <a:solidFill>
                <a:srgbClr val="C00000"/>
              </a:solidFill>
            </a:endParaRPr>
          </a:p>
        </p:txBody>
      </p:sp>
      <p:sp>
        <p:nvSpPr>
          <p:cNvPr id="3" name="TextovéPole 2"/>
          <p:cNvSpPr txBox="1"/>
          <p:nvPr/>
        </p:nvSpPr>
        <p:spPr>
          <a:xfrm>
            <a:off x="523148" y="1210300"/>
            <a:ext cx="8237445" cy="430887"/>
          </a:xfrm>
          <a:prstGeom prst="rect">
            <a:avLst/>
          </a:prstGeom>
          <a:noFill/>
        </p:spPr>
        <p:txBody>
          <a:bodyPr wrap="square" rtlCol="0">
            <a:spAutoFit/>
          </a:bodyPr>
          <a:lstStyle/>
          <a:p>
            <a:r>
              <a:rPr lang="cs-CZ" sz="2200" dirty="0" smtClean="0"/>
              <a:t>4) Statisticky zhodnotíme, které </a:t>
            </a:r>
            <a:r>
              <a:rPr lang="cs-CZ" sz="2200" dirty="0" err="1" smtClean="0"/>
              <a:t>SNPs</a:t>
            </a:r>
            <a:r>
              <a:rPr lang="cs-CZ" sz="2200" dirty="0" smtClean="0"/>
              <a:t> se liší mezi skupinami.</a:t>
            </a:r>
          </a:p>
        </p:txBody>
      </p:sp>
      <p:graphicFrame>
        <p:nvGraphicFramePr>
          <p:cNvPr id="23" name="Tabulka 22"/>
          <p:cNvGraphicFramePr>
            <a:graphicFrameLocks noGrp="1"/>
          </p:cNvGraphicFramePr>
          <p:nvPr>
            <p:extLst>
              <p:ext uri="{D42A27DB-BD31-4B8C-83A1-F6EECF244321}">
                <p14:modId xmlns:p14="http://schemas.microsoft.com/office/powerpoint/2010/main" val="56642522"/>
              </p:ext>
            </p:extLst>
          </p:nvPr>
        </p:nvGraphicFramePr>
        <p:xfrm>
          <a:off x="1093808" y="1821486"/>
          <a:ext cx="6981824" cy="3318887"/>
        </p:xfrm>
        <a:graphic>
          <a:graphicData uri="http://schemas.openxmlformats.org/drawingml/2006/table">
            <a:tbl>
              <a:tblPr firstRow="1" bandRow="1">
                <a:tableStyleId>{5940675A-B579-460E-94D1-54222C63F5DA}</a:tableStyleId>
              </a:tblPr>
              <a:tblGrid>
                <a:gridCol w="828676"/>
                <a:gridCol w="1504950"/>
                <a:gridCol w="781050"/>
                <a:gridCol w="1485900"/>
                <a:gridCol w="828675"/>
                <a:gridCol w="1552573"/>
              </a:tblGrid>
              <a:tr h="712164">
                <a:tc>
                  <a:txBody>
                    <a:bodyPr/>
                    <a:lstStyle/>
                    <a:p>
                      <a:pPr algn="ctr"/>
                      <a:r>
                        <a:rPr lang="cs-CZ" dirty="0" smtClean="0"/>
                        <a:t>SNP</a:t>
                      </a:r>
                      <a:endParaRPr lang="cs-CZ" dirty="0"/>
                    </a:p>
                  </a:txBody>
                  <a:tcPr/>
                </a:tc>
                <a:tc>
                  <a:txBody>
                    <a:bodyPr/>
                    <a:lstStyle/>
                    <a:p>
                      <a:pPr algn="ctr"/>
                      <a:r>
                        <a:rPr lang="cs-CZ" dirty="0" smtClean="0"/>
                        <a:t>Rozdíl mezi skupinami</a:t>
                      </a:r>
                      <a:endParaRPr lang="cs-CZ"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smtClean="0"/>
                        <a:t>SNP</a:t>
                      </a:r>
                    </a:p>
                    <a:p>
                      <a:pPr algn="ctr"/>
                      <a:endParaRPr lang="cs-CZ"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smtClean="0"/>
                        <a:t>Rozdíl mezi skupinami</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smtClean="0"/>
                        <a:t>SNP</a:t>
                      </a:r>
                    </a:p>
                    <a:p>
                      <a:pPr algn="ctr"/>
                      <a:endParaRPr lang="cs-CZ"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smtClean="0"/>
                        <a:t>Rozdíl mezi skupinami</a:t>
                      </a:r>
                      <a:endParaRPr lang="cs-CZ" dirty="0"/>
                    </a:p>
                  </a:txBody>
                  <a:tcPr/>
                </a:tc>
              </a:tr>
              <a:tr h="372389">
                <a:tc>
                  <a:txBody>
                    <a:bodyPr/>
                    <a:lstStyle/>
                    <a:p>
                      <a:pPr algn="ctr"/>
                      <a:r>
                        <a:rPr lang="cs-CZ" dirty="0" smtClean="0"/>
                        <a:t>01</a:t>
                      </a:r>
                      <a:endParaRPr lang="cs-CZ" dirty="0"/>
                    </a:p>
                  </a:txBody>
                  <a:tcPr/>
                </a:tc>
                <a:tc>
                  <a:txBody>
                    <a:bodyPr/>
                    <a:lstStyle/>
                    <a:p>
                      <a:pPr algn="ctr"/>
                      <a:r>
                        <a:rPr lang="cs-CZ" dirty="0" smtClean="0"/>
                        <a:t>Ne </a:t>
                      </a:r>
                      <a:endParaRPr lang="cs-CZ" dirty="0"/>
                    </a:p>
                  </a:txBody>
                  <a:tcPr/>
                </a:tc>
                <a:tc>
                  <a:txBody>
                    <a:bodyPr/>
                    <a:lstStyle/>
                    <a:p>
                      <a:pPr algn="ctr"/>
                      <a:r>
                        <a:rPr lang="cs-CZ" dirty="0" smtClean="0"/>
                        <a:t>1001</a:t>
                      </a:r>
                      <a:endParaRPr lang="cs-CZ" dirty="0"/>
                    </a:p>
                  </a:txBody>
                  <a:tcPr/>
                </a:tc>
                <a:tc>
                  <a:txBody>
                    <a:bodyPr/>
                    <a:lstStyle/>
                    <a:p>
                      <a:pPr algn="ctr"/>
                      <a:r>
                        <a:rPr lang="cs-CZ" dirty="0" smtClean="0"/>
                        <a:t>Ne </a:t>
                      </a:r>
                      <a:endParaRPr lang="cs-CZ" dirty="0"/>
                    </a:p>
                  </a:txBody>
                  <a:tcPr/>
                </a:tc>
                <a:tc>
                  <a:txBody>
                    <a:bodyPr/>
                    <a:lstStyle/>
                    <a:p>
                      <a:pPr algn="ctr"/>
                      <a:r>
                        <a:rPr lang="cs-CZ" dirty="0" smtClean="0"/>
                        <a:t>10 001</a:t>
                      </a:r>
                      <a:endParaRPr lang="cs-CZ" dirty="0"/>
                    </a:p>
                  </a:txBody>
                  <a:tcPr/>
                </a:tc>
                <a:tc>
                  <a:txBody>
                    <a:bodyPr/>
                    <a:lstStyle/>
                    <a:p>
                      <a:pPr algn="ctr"/>
                      <a:r>
                        <a:rPr lang="cs-CZ" dirty="0" smtClean="0"/>
                        <a:t>Ne</a:t>
                      </a:r>
                      <a:endParaRPr lang="cs-CZ" dirty="0"/>
                    </a:p>
                  </a:txBody>
                  <a:tcPr/>
                </a:tc>
              </a:tr>
              <a:tr h="372389">
                <a:tc>
                  <a:txBody>
                    <a:bodyPr/>
                    <a:lstStyle/>
                    <a:p>
                      <a:pPr algn="ctr"/>
                      <a:r>
                        <a:rPr lang="cs-CZ" dirty="0" smtClean="0"/>
                        <a:t>02</a:t>
                      </a:r>
                      <a:endParaRPr lang="cs-CZ" dirty="0"/>
                    </a:p>
                  </a:txBody>
                  <a:tcPr/>
                </a:tc>
                <a:tc>
                  <a:txBody>
                    <a:bodyPr/>
                    <a:lstStyle/>
                    <a:p>
                      <a:pPr algn="ctr"/>
                      <a:r>
                        <a:rPr lang="cs-CZ" dirty="0" smtClean="0"/>
                        <a:t>Ne</a:t>
                      </a:r>
                      <a:endParaRPr lang="cs-CZ" dirty="0"/>
                    </a:p>
                  </a:txBody>
                  <a:tcPr/>
                </a:tc>
                <a:tc>
                  <a:txBody>
                    <a:bodyPr/>
                    <a:lstStyle/>
                    <a:p>
                      <a:pPr algn="ctr"/>
                      <a:r>
                        <a:rPr lang="cs-CZ" dirty="0" smtClean="0">
                          <a:solidFill>
                            <a:srgbClr val="FF0000"/>
                          </a:solidFill>
                        </a:rPr>
                        <a:t>1002</a:t>
                      </a:r>
                      <a:endParaRPr lang="cs-CZ" dirty="0">
                        <a:solidFill>
                          <a:srgbClr val="FF0000"/>
                        </a:solidFill>
                      </a:endParaRPr>
                    </a:p>
                  </a:txBody>
                  <a:tcPr/>
                </a:tc>
                <a:tc>
                  <a:txBody>
                    <a:bodyPr/>
                    <a:lstStyle/>
                    <a:p>
                      <a:pPr algn="ctr"/>
                      <a:r>
                        <a:rPr lang="cs-CZ" dirty="0" smtClean="0">
                          <a:solidFill>
                            <a:srgbClr val="FF0000"/>
                          </a:solidFill>
                        </a:rPr>
                        <a:t>Ano</a:t>
                      </a:r>
                      <a:endParaRPr lang="cs-CZ" dirty="0">
                        <a:solidFill>
                          <a:srgbClr val="FF0000"/>
                        </a:solidFill>
                      </a:endParaRPr>
                    </a:p>
                  </a:txBody>
                  <a:tcPr/>
                </a:tc>
                <a:tc>
                  <a:txBody>
                    <a:bodyPr/>
                    <a:lstStyle/>
                    <a:p>
                      <a:pPr algn="ctr"/>
                      <a:r>
                        <a:rPr lang="cs-CZ" dirty="0" smtClean="0"/>
                        <a:t>10 002</a:t>
                      </a:r>
                      <a:endParaRPr lang="cs-CZ" dirty="0"/>
                    </a:p>
                  </a:txBody>
                  <a:tcPr/>
                </a:tc>
                <a:tc>
                  <a:txBody>
                    <a:bodyPr/>
                    <a:lstStyle/>
                    <a:p>
                      <a:pPr algn="ctr"/>
                      <a:r>
                        <a:rPr lang="cs-CZ" dirty="0" smtClean="0"/>
                        <a:t>Ne</a:t>
                      </a:r>
                      <a:endParaRPr lang="cs-CZ" dirty="0"/>
                    </a:p>
                  </a:txBody>
                  <a:tcPr/>
                </a:tc>
              </a:tr>
              <a:tr h="372389">
                <a:tc>
                  <a:txBody>
                    <a:bodyPr/>
                    <a:lstStyle/>
                    <a:p>
                      <a:pPr algn="ctr"/>
                      <a:r>
                        <a:rPr lang="cs-CZ" dirty="0" smtClean="0"/>
                        <a:t>03</a:t>
                      </a:r>
                      <a:endParaRPr lang="cs-CZ" dirty="0"/>
                    </a:p>
                  </a:txBody>
                  <a:tcPr/>
                </a:tc>
                <a:tc>
                  <a:txBody>
                    <a:bodyPr/>
                    <a:lstStyle/>
                    <a:p>
                      <a:pPr algn="ctr"/>
                      <a:r>
                        <a:rPr lang="cs-CZ" dirty="0" smtClean="0"/>
                        <a:t>Ne</a:t>
                      </a:r>
                      <a:endParaRPr lang="cs-CZ" dirty="0"/>
                    </a:p>
                  </a:txBody>
                  <a:tcPr/>
                </a:tc>
                <a:tc>
                  <a:txBody>
                    <a:bodyPr/>
                    <a:lstStyle/>
                    <a:p>
                      <a:pPr algn="ctr"/>
                      <a:r>
                        <a:rPr lang="cs-CZ" dirty="0" smtClean="0"/>
                        <a:t>1003</a:t>
                      </a:r>
                      <a:endParaRPr lang="cs-CZ" dirty="0"/>
                    </a:p>
                  </a:txBody>
                  <a:tcPr/>
                </a:tc>
                <a:tc>
                  <a:txBody>
                    <a:bodyPr/>
                    <a:lstStyle/>
                    <a:p>
                      <a:pPr algn="ctr"/>
                      <a:r>
                        <a:rPr lang="cs-CZ" dirty="0" smtClean="0"/>
                        <a:t>Ne</a:t>
                      </a:r>
                      <a:endParaRPr lang="cs-CZ" dirty="0"/>
                    </a:p>
                  </a:txBody>
                  <a:tcPr/>
                </a:tc>
                <a:tc>
                  <a:txBody>
                    <a:bodyPr/>
                    <a:lstStyle/>
                    <a:p>
                      <a:pPr algn="ctr"/>
                      <a:r>
                        <a:rPr lang="cs-CZ" dirty="0" smtClean="0"/>
                        <a:t>10 003</a:t>
                      </a:r>
                      <a:r>
                        <a:rPr lang="cs-CZ" baseline="0" dirty="0" smtClean="0"/>
                        <a:t> </a:t>
                      </a:r>
                      <a:endParaRPr lang="cs-CZ" dirty="0"/>
                    </a:p>
                  </a:txBody>
                  <a:tcPr/>
                </a:tc>
                <a:tc>
                  <a:txBody>
                    <a:bodyPr/>
                    <a:lstStyle/>
                    <a:p>
                      <a:pPr algn="ctr"/>
                      <a:r>
                        <a:rPr lang="cs-CZ" dirty="0" smtClean="0"/>
                        <a:t>Ne</a:t>
                      </a:r>
                      <a:endParaRPr lang="cs-CZ" dirty="0"/>
                    </a:p>
                  </a:txBody>
                  <a:tcPr/>
                </a:tc>
              </a:tr>
              <a:tr h="372389">
                <a:tc>
                  <a:txBody>
                    <a:bodyPr/>
                    <a:lstStyle/>
                    <a:p>
                      <a:pPr algn="ctr"/>
                      <a:r>
                        <a:rPr lang="cs-CZ" dirty="0" smtClean="0"/>
                        <a:t>04</a:t>
                      </a:r>
                      <a:endParaRPr lang="cs-CZ" dirty="0"/>
                    </a:p>
                  </a:txBody>
                  <a:tcPr/>
                </a:tc>
                <a:tc>
                  <a:txBody>
                    <a:bodyPr/>
                    <a:lstStyle/>
                    <a:p>
                      <a:pPr algn="ctr"/>
                      <a:r>
                        <a:rPr lang="cs-CZ" dirty="0" smtClean="0"/>
                        <a:t>Ne</a:t>
                      </a:r>
                      <a:endParaRPr lang="cs-CZ" dirty="0"/>
                    </a:p>
                  </a:txBody>
                  <a:tcPr/>
                </a:tc>
                <a:tc>
                  <a:txBody>
                    <a:bodyPr/>
                    <a:lstStyle/>
                    <a:p>
                      <a:pPr algn="ctr"/>
                      <a:r>
                        <a:rPr lang="cs-CZ" dirty="0" smtClean="0"/>
                        <a:t>1004</a:t>
                      </a:r>
                      <a:endParaRPr lang="cs-CZ" dirty="0"/>
                    </a:p>
                  </a:txBody>
                  <a:tcPr/>
                </a:tc>
                <a:tc>
                  <a:txBody>
                    <a:bodyPr/>
                    <a:lstStyle/>
                    <a:p>
                      <a:pPr algn="ctr"/>
                      <a:r>
                        <a:rPr lang="cs-CZ" dirty="0" smtClean="0"/>
                        <a:t>Ne</a:t>
                      </a:r>
                      <a:endParaRPr lang="cs-CZ" dirty="0"/>
                    </a:p>
                  </a:txBody>
                  <a:tcPr/>
                </a:tc>
                <a:tc>
                  <a:txBody>
                    <a:bodyPr/>
                    <a:lstStyle/>
                    <a:p>
                      <a:pPr algn="ctr"/>
                      <a:r>
                        <a:rPr lang="cs-CZ" dirty="0" smtClean="0"/>
                        <a:t>10 004</a:t>
                      </a:r>
                      <a:endParaRPr lang="cs-CZ" dirty="0"/>
                    </a:p>
                  </a:txBody>
                  <a:tcPr/>
                </a:tc>
                <a:tc>
                  <a:txBody>
                    <a:bodyPr/>
                    <a:lstStyle/>
                    <a:p>
                      <a:pPr algn="ctr"/>
                      <a:r>
                        <a:rPr lang="cs-CZ" dirty="0" smtClean="0"/>
                        <a:t>Ne</a:t>
                      </a:r>
                      <a:endParaRPr lang="cs-CZ" dirty="0"/>
                    </a:p>
                  </a:txBody>
                  <a:tcPr/>
                </a:tc>
              </a:tr>
              <a:tr h="372389">
                <a:tc>
                  <a:txBody>
                    <a:bodyPr/>
                    <a:lstStyle/>
                    <a:p>
                      <a:pPr algn="ctr"/>
                      <a:r>
                        <a:rPr lang="cs-CZ" dirty="0" smtClean="0"/>
                        <a:t>05</a:t>
                      </a:r>
                      <a:endParaRPr lang="cs-CZ" dirty="0"/>
                    </a:p>
                  </a:txBody>
                  <a:tcPr/>
                </a:tc>
                <a:tc>
                  <a:txBody>
                    <a:bodyPr/>
                    <a:lstStyle/>
                    <a:p>
                      <a:pPr algn="ctr"/>
                      <a:r>
                        <a:rPr lang="cs-CZ" dirty="0" smtClean="0"/>
                        <a:t>Ne</a:t>
                      </a:r>
                      <a:endParaRPr lang="cs-CZ" dirty="0"/>
                    </a:p>
                  </a:txBody>
                  <a:tcPr/>
                </a:tc>
                <a:tc>
                  <a:txBody>
                    <a:bodyPr/>
                    <a:lstStyle/>
                    <a:p>
                      <a:pPr algn="ctr"/>
                      <a:r>
                        <a:rPr lang="cs-CZ" dirty="0" smtClean="0"/>
                        <a:t>1005</a:t>
                      </a:r>
                      <a:endParaRPr lang="cs-CZ" dirty="0"/>
                    </a:p>
                  </a:txBody>
                  <a:tcPr/>
                </a:tc>
                <a:tc>
                  <a:txBody>
                    <a:bodyPr/>
                    <a:lstStyle/>
                    <a:p>
                      <a:pPr algn="ctr"/>
                      <a:r>
                        <a:rPr lang="cs-CZ" dirty="0" smtClean="0"/>
                        <a:t>Ne</a:t>
                      </a:r>
                      <a:endParaRPr lang="cs-CZ" dirty="0"/>
                    </a:p>
                  </a:txBody>
                  <a:tcPr/>
                </a:tc>
                <a:tc>
                  <a:txBody>
                    <a:bodyPr/>
                    <a:lstStyle/>
                    <a:p>
                      <a:pPr algn="ctr"/>
                      <a:r>
                        <a:rPr lang="cs-CZ" dirty="0" smtClean="0">
                          <a:solidFill>
                            <a:srgbClr val="FF0000"/>
                          </a:solidFill>
                        </a:rPr>
                        <a:t>10 005 </a:t>
                      </a:r>
                      <a:endParaRPr lang="cs-CZ" dirty="0">
                        <a:solidFill>
                          <a:srgbClr val="FF0000"/>
                        </a:solidFill>
                      </a:endParaRPr>
                    </a:p>
                  </a:txBody>
                  <a:tcPr/>
                </a:tc>
                <a:tc>
                  <a:txBody>
                    <a:bodyPr/>
                    <a:lstStyle/>
                    <a:p>
                      <a:pPr algn="ctr"/>
                      <a:r>
                        <a:rPr lang="cs-CZ" dirty="0" smtClean="0">
                          <a:solidFill>
                            <a:srgbClr val="FF0000"/>
                          </a:solidFill>
                        </a:rPr>
                        <a:t>Ano</a:t>
                      </a:r>
                      <a:endParaRPr lang="cs-CZ" dirty="0">
                        <a:solidFill>
                          <a:srgbClr val="FF0000"/>
                        </a:solidFill>
                      </a:endParaRPr>
                    </a:p>
                  </a:txBody>
                  <a:tcPr/>
                </a:tc>
              </a:tr>
              <a:tr h="372389">
                <a:tc>
                  <a:txBody>
                    <a:bodyPr/>
                    <a:lstStyle/>
                    <a:p>
                      <a:pPr algn="ctr"/>
                      <a:r>
                        <a:rPr lang="cs-CZ" dirty="0" smtClean="0"/>
                        <a:t>06</a:t>
                      </a:r>
                      <a:endParaRPr lang="cs-CZ" dirty="0"/>
                    </a:p>
                  </a:txBody>
                  <a:tcPr/>
                </a:tc>
                <a:tc>
                  <a:txBody>
                    <a:bodyPr/>
                    <a:lstStyle/>
                    <a:p>
                      <a:pPr algn="ctr"/>
                      <a:r>
                        <a:rPr lang="cs-CZ" dirty="0" smtClean="0"/>
                        <a:t>Ne</a:t>
                      </a:r>
                      <a:endParaRPr lang="cs-CZ" dirty="0"/>
                    </a:p>
                  </a:txBody>
                  <a:tcPr/>
                </a:tc>
                <a:tc>
                  <a:txBody>
                    <a:bodyPr/>
                    <a:lstStyle/>
                    <a:p>
                      <a:pPr algn="ctr"/>
                      <a:r>
                        <a:rPr lang="cs-CZ" dirty="0" smtClean="0"/>
                        <a:t>1006</a:t>
                      </a:r>
                      <a:endParaRPr lang="cs-CZ" dirty="0"/>
                    </a:p>
                  </a:txBody>
                  <a:tcPr/>
                </a:tc>
                <a:tc>
                  <a:txBody>
                    <a:bodyPr/>
                    <a:lstStyle/>
                    <a:p>
                      <a:pPr algn="ctr"/>
                      <a:r>
                        <a:rPr lang="cs-CZ" dirty="0" smtClean="0"/>
                        <a:t>Ne</a:t>
                      </a:r>
                      <a:endParaRPr lang="cs-CZ" dirty="0"/>
                    </a:p>
                  </a:txBody>
                  <a:tcPr/>
                </a:tc>
                <a:tc>
                  <a:txBody>
                    <a:bodyPr/>
                    <a:lstStyle/>
                    <a:p>
                      <a:pPr algn="ctr"/>
                      <a:r>
                        <a:rPr lang="cs-CZ" dirty="0" smtClean="0"/>
                        <a:t>10 006</a:t>
                      </a:r>
                      <a:endParaRPr lang="cs-CZ" dirty="0"/>
                    </a:p>
                  </a:txBody>
                  <a:tcPr/>
                </a:tc>
                <a:tc>
                  <a:txBody>
                    <a:bodyPr/>
                    <a:lstStyle/>
                    <a:p>
                      <a:pPr algn="ctr"/>
                      <a:r>
                        <a:rPr lang="cs-CZ" dirty="0" smtClean="0"/>
                        <a:t>ne</a:t>
                      </a:r>
                      <a:endParaRPr lang="cs-CZ" dirty="0"/>
                    </a:p>
                  </a:txBody>
                  <a:tcPr/>
                </a:tc>
              </a:tr>
              <a:tr h="372389">
                <a:tc>
                  <a:txBody>
                    <a:bodyPr/>
                    <a:lstStyle/>
                    <a:p>
                      <a:pPr algn="ctr"/>
                      <a:r>
                        <a:rPr lang="cs-CZ" dirty="0" smtClean="0"/>
                        <a:t>…</a:t>
                      </a:r>
                      <a:endParaRPr lang="cs-CZ" dirty="0"/>
                    </a:p>
                  </a:txBody>
                  <a:tcPr/>
                </a:tc>
                <a:tc>
                  <a:txBody>
                    <a:bodyPr/>
                    <a:lstStyle/>
                    <a:p>
                      <a:pPr algn="ctr"/>
                      <a:endParaRPr lang="cs-CZ" dirty="0"/>
                    </a:p>
                  </a:txBody>
                  <a:tcPr/>
                </a:tc>
                <a:tc>
                  <a:txBody>
                    <a:bodyPr/>
                    <a:lstStyle/>
                    <a:p>
                      <a:pPr algn="ctr"/>
                      <a:r>
                        <a:rPr lang="cs-CZ" dirty="0" smtClean="0"/>
                        <a:t>…</a:t>
                      </a:r>
                      <a:endParaRPr lang="cs-CZ" dirty="0"/>
                    </a:p>
                  </a:txBody>
                  <a:tcPr/>
                </a:tc>
                <a:tc>
                  <a:txBody>
                    <a:bodyPr/>
                    <a:lstStyle/>
                    <a:p>
                      <a:pPr algn="ctr"/>
                      <a:endParaRPr lang="cs-CZ" dirty="0"/>
                    </a:p>
                  </a:txBody>
                  <a:tcPr/>
                </a:tc>
                <a:tc>
                  <a:txBody>
                    <a:bodyPr/>
                    <a:lstStyle/>
                    <a:p>
                      <a:pPr algn="ctr"/>
                      <a:r>
                        <a:rPr lang="cs-CZ" dirty="0" smtClean="0"/>
                        <a:t>…</a:t>
                      </a:r>
                      <a:endParaRPr lang="cs-CZ" dirty="0"/>
                    </a:p>
                  </a:txBody>
                  <a:tcPr/>
                </a:tc>
                <a:tc>
                  <a:txBody>
                    <a:bodyPr/>
                    <a:lstStyle/>
                    <a:p>
                      <a:pPr algn="ctr"/>
                      <a:endParaRPr lang="cs-CZ" dirty="0"/>
                    </a:p>
                  </a:txBody>
                  <a:tcPr/>
                </a:tc>
              </a:tr>
            </a:tbl>
          </a:graphicData>
        </a:graphic>
      </p:graphicFrame>
      <p:sp>
        <p:nvSpPr>
          <p:cNvPr id="24" name="TextovéPole 23"/>
          <p:cNvSpPr txBox="1"/>
          <p:nvPr/>
        </p:nvSpPr>
        <p:spPr>
          <a:xfrm>
            <a:off x="465998" y="5514975"/>
            <a:ext cx="7030643" cy="1107996"/>
          </a:xfrm>
          <a:prstGeom prst="rect">
            <a:avLst/>
          </a:prstGeom>
          <a:noFill/>
        </p:spPr>
        <p:txBody>
          <a:bodyPr wrap="none" rtlCol="0">
            <a:spAutoFit/>
          </a:bodyPr>
          <a:lstStyle/>
          <a:p>
            <a:r>
              <a:rPr lang="cs-CZ" sz="2200" dirty="0" smtClean="0"/>
              <a:t>5) Přesně </a:t>
            </a:r>
            <a:r>
              <a:rPr lang="cs-CZ" sz="2200" dirty="0"/>
              <a:t>lokalizujeme na </a:t>
            </a:r>
            <a:r>
              <a:rPr lang="cs-CZ" sz="2200" dirty="0" smtClean="0"/>
              <a:t>chromosomech (Manhattan plot).</a:t>
            </a:r>
          </a:p>
          <a:p>
            <a:r>
              <a:rPr lang="cs-CZ" sz="2200" dirty="0" smtClean="0"/>
              <a:t> </a:t>
            </a:r>
            <a:r>
              <a:rPr lang="cs-CZ" sz="2200" dirty="0"/>
              <a:t>Jaké geny jsou poblíž?   </a:t>
            </a:r>
            <a:endParaRPr lang="en-US" sz="2200" dirty="0"/>
          </a:p>
          <a:p>
            <a:endParaRPr lang="cs-CZ" sz="2200" dirty="0" smtClean="0"/>
          </a:p>
        </p:txBody>
      </p:sp>
    </p:spTree>
    <p:extLst>
      <p:ext uri="{BB962C8B-B14F-4D97-AF65-F5344CB8AC3E}">
        <p14:creationId xmlns:p14="http://schemas.microsoft.com/office/powerpoint/2010/main" val="4016992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48634" y="141606"/>
            <a:ext cx="7886700" cy="1325563"/>
          </a:xfrm>
        </p:spPr>
        <p:txBody>
          <a:bodyPr vert="horz" lIns="91440" tIns="45720" rIns="91440" bIns="45720" rtlCol="0" anchor="ctr">
            <a:normAutofit/>
          </a:bodyPr>
          <a:lstStyle/>
          <a:p>
            <a:pPr algn="ctr"/>
            <a:r>
              <a:rPr lang="cs-CZ" sz="4000" dirty="0">
                <a:solidFill>
                  <a:srgbClr val="C00000"/>
                </a:solidFill>
              </a:rPr>
              <a:t>Manhattan plot</a:t>
            </a:r>
            <a:endParaRPr lang="en-US" sz="4000" dirty="0">
              <a:solidFill>
                <a:srgbClr val="C00000"/>
              </a:solidFill>
            </a:endParaRPr>
          </a:p>
        </p:txBody>
      </p:sp>
      <p:pic>
        <p:nvPicPr>
          <p:cNvPr id="1026" name="Picture 2" descr="https://upload.wikimedia.org/wikipedia/commons/1/12/Manhattan_Plo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559" y="2627780"/>
            <a:ext cx="7742331" cy="301327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Přímá spojnice se šipkou 3"/>
          <p:cNvCxnSpPr/>
          <p:nvPr/>
        </p:nvCxnSpPr>
        <p:spPr>
          <a:xfrm flipV="1">
            <a:off x="3905250" y="5298713"/>
            <a:ext cx="0" cy="68467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TextovéPole 4"/>
          <p:cNvSpPr txBox="1"/>
          <p:nvPr/>
        </p:nvSpPr>
        <p:spPr>
          <a:xfrm>
            <a:off x="1962150" y="5983387"/>
            <a:ext cx="4343400" cy="430887"/>
          </a:xfrm>
          <a:prstGeom prst="rect">
            <a:avLst/>
          </a:prstGeom>
          <a:noFill/>
        </p:spPr>
        <p:txBody>
          <a:bodyPr wrap="square" rtlCol="0">
            <a:spAutoFit/>
          </a:bodyPr>
          <a:lstStyle/>
          <a:p>
            <a:r>
              <a:rPr lang="cs-CZ" sz="2200" dirty="0" smtClean="0"/>
              <a:t>Pozice SNP na chromosomu </a:t>
            </a:r>
          </a:p>
        </p:txBody>
      </p:sp>
      <p:sp>
        <p:nvSpPr>
          <p:cNvPr id="6" name="TextovéPole 5"/>
          <p:cNvSpPr txBox="1"/>
          <p:nvPr/>
        </p:nvSpPr>
        <p:spPr>
          <a:xfrm>
            <a:off x="429559" y="1726464"/>
            <a:ext cx="4151966" cy="707886"/>
          </a:xfrm>
          <a:prstGeom prst="rect">
            <a:avLst/>
          </a:prstGeom>
          <a:noFill/>
        </p:spPr>
        <p:txBody>
          <a:bodyPr wrap="square" rtlCol="0">
            <a:spAutoFit/>
          </a:bodyPr>
          <a:lstStyle/>
          <a:p>
            <a:r>
              <a:rPr lang="cs-CZ" sz="2000" dirty="0" smtClean="0"/>
              <a:t>-log</a:t>
            </a:r>
            <a:r>
              <a:rPr lang="cs-CZ" sz="2000" baseline="-25000" dirty="0" smtClean="0"/>
              <a:t>10</a:t>
            </a:r>
            <a:r>
              <a:rPr lang="cs-CZ" sz="2000" dirty="0" smtClean="0"/>
              <a:t> hodnoty p – čím vyšší, tím větší je rozdíl v tomto SNP mezi skupinami. </a:t>
            </a:r>
          </a:p>
        </p:txBody>
      </p:sp>
      <p:cxnSp>
        <p:nvCxnSpPr>
          <p:cNvPr id="8" name="Přímá spojnice se šipkou 7"/>
          <p:cNvCxnSpPr/>
          <p:nvPr/>
        </p:nvCxnSpPr>
        <p:spPr>
          <a:xfrm flipH="1">
            <a:off x="542925" y="2627780"/>
            <a:ext cx="9525" cy="87742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Přímá spojnice se šipkou 10"/>
          <p:cNvCxnSpPr/>
          <p:nvPr/>
        </p:nvCxnSpPr>
        <p:spPr>
          <a:xfrm>
            <a:off x="7419975" y="2285443"/>
            <a:ext cx="0" cy="34233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ovéPole 11"/>
          <p:cNvSpPr txBox="1"/>
          <p:nvPr/>
        </p:nvSpPr>
        <p:spPr>
          <a:xfrm>
            <a:off x="5580355" y="1757841"/>
            <a:ext cx="3344570" cy="430887"/>
          </a:xfrm>
          <a:prstGeom prst="rect">
            <a:avLst/>
          </a:prstGeom>
          <a:noFill/>
        </p:spPr>
        <p:txBody>
          <a:bodyPr wrap="none" rtlCol="0">
            <a:spAutoFit/>
          </a:bodyPr>
          <a:lstStyle/>
          <a:p>
            <a:r>
              <a:rPr lang="cs-CZ" sz="2200" dirty="0" err="1" smtClean="0"/>
              <a:t>SNPs</a:t>
            </a:r>
            <a:r>
              <a:rPr lang="cs-CZ" sz="2200" dirty="0" smtClean="0"/>
              <a:t> asociované se znakem</a:t>
            </a:r>
          </a:p>
        </p:txBody>
      </p:sp>
      <p:cxnSp>
        <p:nvCxnSpPr>
          <p:cNvPr id="14" name="Přímá spojnice se šipkou 13"/>
          <p:cNvCxnSpPr/>
          <p:nvPr/>
        </p:nvCxnSpPr>
        <p:spPr>
          <a:xfrm flipH="1">
            <a:off x="3433762" y="2225145"/>
            <a:ext cx="3081338" cy="188287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Přímá spojnice se šipkou 17"/>
          <p:cNvCxnSpPr/>
          <p:nvPr/>
        </p:nvCxnSpPr>
        <p:spPr>
          <a:xfrm flipH="1">
            <a:off x="5981700" y="2285443"/>
            <a:ext cx="857250" cy="138168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Přímá spojnice se šipkou 18"/>
          <p:cNvCxnSpPr/>
          <p:nvPr/>
        </p:nvCxnSpPr>
        <p:spPr>
          <a:xfrm flipH="1">
            <a:off x="4443413" y="2227486"/>
            <a:ext cx="2157412" cy="172450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Přímá spojnice se šipkou 20"/>
          <p:cNvCxnSpPr/>
          <p:nvPr/>
        </p:nvCxnSpPr>
        <p:spPr>
          <a:xfrm flipH="1">
            <a:off x="4019550" y="2247656"/>
            <a:ext cx="2362200" cy="139695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3763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2"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99912" y="121286"/>
            <a:ext cx="8474710" cy="1325563"/>
          </a:xfrm>
        </p:spPr>
        <p:txBody>
          <a:bodyPr vert="horz" lIns="91440" tIns="45720" rIns="91440" bIns="45720" rtlCol="0" anchor="ctr">
            <a:normAutofit/>
          </a:bodyPr>
          <a:lstStyle/>
          <a:p>
            <a:pPr algn="ctr"/>
            <a:r>
              <a:rPr lang="cs-CZ" sz="4000" dirty="0">
                <a:solidFill>
                  <a:srgbClr val="C00000"/>
                </a:solidFill>
              </a:rPr>
              <a:t>Proč jsou </a:t>
            </a:r>
            <a:r>
              <a:rPr lang="cs-CZ" sz="4000" dirty="0" err="1">
                <a:solidFill>
                  <a:srgbClr val="C00000"/>
                </a:solidFill>
              </a:rPr>
              <a:t>SNPs</a:t>
            </a:r>
            <a:r>
              <a:rPr lang="cs-CZ" sz="4000" dirty="0">
                <a:solidFill>
                  <a:srgbClr val="C00000"/>
                </a:solidFill>
              </a:rPr>
              <a:t> asociované se znakem? </a:t>
            </a:r>
            <a:endParaRPr lang="en-US" sz="4000" dirty="0">
              <a:solidFill>
                <a:srgbClr val="C00000"/>
              </a:solidFill>
            </a:endParaRPr>
          </a:p>
        </p:txBody>
      </p:sp>
      <p:cxnSp>
        <p:nvCxnSpPr>
          <p:cNvPr id="16" name="Přímá spojnice se šipkou 15"/>
          <p:cNvCxnSpPr>
            <a:endCxn id="25" idx="0"/>
          </p:cNvCxnSpPr>
          <p:nvPr/>
        </p:nvCxnSpPr>
        <p:spPr>
          <a:xfrm flipH="1">
            <a:off x="3216792" y="1509281"/>
            <a:ext cx="1867148" cy="93686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ovéPole 16"/>
          <p:cNvSpPr txBox="1"/>
          <p:nvPr/>
        </p:nvSpPr>
        <p:spPr>
          <a:xfrm>
            <a:off x="593512" y="1238283"/>
            <a:ext cx="3738283" cy="707886"/>
          </a:xfrm>
          <a:prstGeom prst="rect">
            <a:avLst/>
          </a:prstGeom>
          <a:noFill/>
        </p:spPr>
        <p:txBody>
          <a:bodyPr wrap="square" rtlCol="0">
            <a:spAutoFit/>
          </a:bodyPr>
          <a:lstStyle/>
          <a:p>
            <a:r>
              <a:rPr lang="cs-CZ" sz="2000" dirty="0" smtClean="0"/>
              <a:t>Nekauzální </a:t>
            </a:r>
            <a:r>
              <a:rPr lang="cs-CZ" sz="2000" dirty="0" err="1" smtClean="0"/>
              <a:t>SNP</a:t>
            </a:r>
            <a:r>
              <a:rPr lang="cs-CZ" sz="2000" dirty="0" smtClean="0"/>
              <a:t>  (vyskytuje se poblíž genu, které znak ovlivňuje)</a:t>
            </a:r>
            <a:endParaRPr lang="en-US" sz="2000" dirty="0" smtClean="0"/>
          </a:p>
        </p:txBody>
      </p:sp>
      <p:cxnSp>
        <p:nvCxnSpPr>
          <p:cNvPr id="18" name="Přímá spojnice se šipkou 17"/>
          <p:cNvCxnSpPr>
            <a:endCxn id="26" idx="0"/>
          </p:cNvCxnSpPr>
          <p:nvPr/>
        </p:nvCxnSpPr>
        <p:spPr>
          <a:xfrm flipH="1">
            <a:off x="1765100" y="2035466"/>
            <a:ext cx="360483" cy="43023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ovéPole 18"/>
          <p:cNvSpPr txBox="1"/>
          <p:nvPr/>
        </p:nvSpPr>
        <p:spPr>
          <a:xfrm>
            <a:off x="5236339" y="1184157"/>
            <a:ext cx="3738283" cy="707886"/>
          </a:xfrm>
          <a:prstGeom prst="rect">
            <a:avLst/>
          </a:prstGeom>
          <a:noFill/>
        </p:spPr>
        <p:txBody>
          <a:bodyPr wrap="square" rtlCol="0">
            <a:spAutoFit/>
          </a:bodyPr>
          <a:lstStyle/>
          <a:p>
            <a:r>
              <a:rPr lang="cs-CZ" sz="2000" dirty="0" smtClean="0"/>
              <a:t>Kauzální </a:t>
            </a:r>
            <a:r>
              <a:rPr lang="cs-CZ" sz="2000" dirty="0" err="1" smtClean="0"/>
              <a:t>SNP</a:t>
            </a:r>
            <a:r>
              <a:rPr lang="cs-CZ" sz="2000" dirty="0" smtClean="0"/>
              <a:t>  (mutace, která přímo ovlivňuje znak) </a:t>
            </a:r>
            <a:endParaRPr lang="en-US" sz="2000" dirty="0" smtClean="0"/>
          </a:p>
        </p:txBody>
      </p:sp>
      <p:sp>
        <p:nvSpPr>
          <p:cNvPr id="20" name="TextovéPole 19"/>
          <p:cNvSpPr txBox="1"/>
          <p:nvPr/>
        </p:nvSpPr>
        <p:spPr>
          <a:xfrm>
            <a:off x="408619" y="5600829"/>
            <a:ext cx="8735381" cy="1015663"/>
          </a:xfrm>
          <a:prstGeom prst="rect">
            <a:avLst/>
          </a:prstGeom>
          <a:noFill/>
        </p:spPr>
        <p:txBody>
          <a:bodyPr wrap="square" rtlCol="0">
            <a:spAutoFit/>
          </a:bodyPr>
          <a:lstStyle/>
          <a:p>
            <a:pPr marL="457200" indent="-457200">
              <a:buAutoNum type="arabicParenR"/>
            </a:pPr>
            <a:r>
              <a:rPr lang="cs-CZ" sz="2000" dirty="0" smtClean="0"/>
              <a:t>Crossing-overy jsou vzácné, čím blíže jsou nekauzální </a:t>
            </a:r>
            <a:r>
              <a:rPr lang="cs-CZ" sz="2000" dirty="0" err="1" smtClean="0"/>
              <a:t>SNP</a:t>
            </a:r>
            <a:r>
              <a:rPr lang="cs-CZ" sz="2000" dirty="0" smtClean="0"/>
              <a:t> a gen, tím menší je pravděpodobnost rekombinace. </a:t>
            </a:r>
          </a:p>
          <a:p>
            <a:pPr marL="457200" indent="-457200">
              <a:buAutoNum type="arabicParenR"/>
            </a:pPr>
            <a:r>
              <a:rPr lang="cs-CZ" sz="2000" dirty="0" smtClean="0"/>
              <a:t>Oblasti menší než 500 000 </a:t>
            </a:r>
            <a:r>
              <a:rPr lang="cs-CZ" sz="2000" dirty="0" err="1" smtClean="0"/>
              <a:t>bp</a:t>
            </a:r>
            <a:r>
              <a:rPr lang="cs-CZ" sz="2000" dirty="0" smtClean="0"/>
              <a:t> jsou přerušené </a:t>
            </a:r>
            <a:r>
              <a:rPr lang="cs-CZ" sz="2000" dirty="0" err="1" smtClean="0"/>
              <a:t>c.o</a:t>
            </a:r>
            <a:r>
              <a:rPr lang="cs-CZ" sz="2000" dirty="0" smtClean="0"/>
              <a:t>. cca 1/100 generací.</a:t>
            </a:r>
            <a:endParaRPr lang="en-US" sz="2000" dirty="0" smtClean="0"/>
          </a:p>
        </p:txBody>
      </p:sp>
      <p:grpSp>
        <p:nvGrpSpPr>
          <p:cNvPr id="3" name="Skupina 2"/>
          <p:cNvGrpSpPr/>
          <p:nvPr/>
        </p:nvGrpSpPr>
        <p:grpSpPr>
          <a:xfrm>
            <a:off x="1282000" y="2446148"/>
            <a:ext cx="2958850" cy="1389260"/>
            <a:chOff x="1282000" y="2446148"/>
            <a:chExt cx="2958850" cy="1389260"/>
          </a:xfrm>
        </p:grpSpPr>
        <p:cxnSp>
          <p:nvCxnSpPr>
            <p:cNvPr id="21" name="Přímá spojnice 20"/>
            <p:cNvCxnSpPr/>
            <p:nvPr/>
          </p:nvCxnSpPr>
          <p:spPr>
            <a:xfrm>
              <a:off x="1282000" y="2630814"/>
              <a:ext cx="29588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Obdélník 21"/>
            <p:cNvSpPr/>
            <p:nvPr/>
          </p:nvSpPr>
          <p:spPr>
            <a:xfrm>
              <a:off x="2800073" y="2524134"/>
              <a:ext cx="1246278" cy="21336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cs-CZ" dirty="0" smtClean="0">
                  <a:solidFill>
                    <a:schemeClr val="tx1"/>
                  </a:solidFill>
                </a:rPr>
                <a:t>       </a:t>
              </a:r>
              <a:endParaRPr lang="en-US" dirty="0">
                <a:solidFill>
                  <a:schemeClr val="tx1"/>
                </a:solidFill>
              </a:endParaRPr>
            </a:p>
          </p:txBody>
        </p:sp>
        <p:sp>
          <p:nvSpPr>
            <p:cNvPr id="23" name="TextovéPole 22"/>
            <p:cNvSpPr txBox="1"/>
            <p:nvPr/>
          </p:nvSpPr>
          <p:spPr>
            <a:xfrm>
              <a:off x="1599830" y="2717120"/>
              <a:ext cx="346570" cy="400110"/>
            </a:xfrm>
            <a:prstGeom prst="rect">
              <a:avLst/>
            </a:prstGeom>
            <a:noFill/>
          </p:spPr>
          <p:txBody>
            <a:bodyPr wrap="none" rtlCol="0">
              <a:spAutoFit/>
            </a:bodyPr>
            <a:lstStyle/>
            <a:p>
              <a:r>
                <a:rPr lang="cs-CZ" sz="2000" dirty="0" smtClean="0"/>
                <a:t>G</a:t>
              </a:r>
              <a:endParaRPr lang="en-US" sz="2000" dirty="0" smtClean="0"/>
            </a:p>
          </p:txBody>
        </p:sp>
        <p:sp>
          <p:nvSpPr>
            <p:cNvPr id="24" name="TextovéPole 23"/>
            <p:cNvSpPr txBox="1"/>
            <p:nvPr/>
          </p:nvSpPr>
          <p:spPr>
            <a:xfrm>
              <a:off x="3072362" y="2743590"/>
              <a:ext cx="309700" cy="400110"/>
            </a:xfrm>
            <a:prstGeom prst="rect">
              <a:avLst/>
            </a:prstGeom>
            <a:noFill/>
          </p:spPr>
          <p:txBody>
            <a:bodyPr wrap="none" rtlCol="0">
              <a:spAutoFit/>
            </a:bodyPr>
            <a:lstStyle/>
            <a:p>
              <a:r>
                <a:rPr lang="cs-CZ" sz="2000" dirty="0" smtClean="0"/>
                <a:t>T</a:t>
              </a:r>
              <a:endParaRPr lang="en-US" sz="2000" dirty="0" smtClean="0"/>
            </a:p>
          </p:txBody>
        </p:sp>
        <p:sp>
          <p:nvSpPr>
            <p:cNvPr id="25" name="TextovéPole 24"/>
            <p:cNvSpPr txBox="1"/>
            <p:nvPr/>
          </p:nvSpPr>
          <p:spPr>
            <a:xfrm>
              <a:off x="3064346" y="2446148"/>
              <a:ext cx="304892" cy="369332"/>
            </a:xfrm>
            <a:prstGeom prst="rect">
              <a:avLst/>
            </a:prstGeom>
            <a:noFill/>
          </p:spPr>
          <p:txBody>
            <a:bodyPr wrap="none" rtlCol="0">
              <a:spAutoFit/>
            </a:bodyPr>
            <a:lstStyle/>
            <a:p>
              <a:r>
                <a:rPr lang="cs-CZ" dirty="0" smtClean="0">
                  <a:solidFill>
                    <a:srgbClr val="FF0000"/>
                  </a:solidFill>
                </a:rPr>
                <a:t>X</a:t>
              </a:r>
              <a:endParaRPr lang="en-US" dirty="0" smtClean="0">
                <a:solidFill>
                  <a:srgbClr val="FF0000"/>
                </a:solidFill>
              </a:endParaRPr>
            </a:p>
          </p:txBody>
        </p:sp>
        <p:sp>
          <p:nvSpPr>
            <p:cNvPr id="26" name="Obdélník 25"/>
            <p:cNvSpPr/>
            <p:nvPr/>
          </p:nvSpPr>
          <p:spPr>
            <a:xfrm>
              <a:off x="1612654" y="2465698"/>
              <a:ext cx="304892" cy="369332"/>
            </a:xfrm>
            <a:prstGeom prst="rect">
              <a:avLst/>
            </a:prstGeom>
          </p:spPr>
          <p:txBody>
            <a:bodyPr wrap="none">
              <a:spAutoFit/>
            </a:bodyPr>
            <a:lstStyle/>
            <a:p>
              <a:r>
                <a:rPr lang="cs-CZ" dirty="0">
                  <a:solidFill>
                    <a:srgbClr val="FF0000"/>
                  </a:solidFill>
                </a:rPr>
                <a:t>X</a:t>
              </a:r>
              <a:endParaRPr lang="en-US" dirty="0">
                <a:solidFill>
                  <a:srgbClr val="FF0000"/>
                </a:solidFill>
              </a:endParaRPr>
            </a:p>
          </p:txBody>
        </p:sp>
        <p:cxnSp>
          <p:nvCxnSpPr>
            <p:cNvPr id="28" name="Přímá spojnice 27"/>
            <p:cNvCxnSpPr/>
            <p:nvPr/>
          </p:nvCxnSpPr>
          <p:spPr>
            <a:xfrm>
              <a:off x="1282000" y="3322522"/>
              <a:ext cx="29588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Obdélník 28"/>
            <p:cNvSpPr/>
            <p:nvPr/>
          </p:nvSpPr>
          <p:spPr>
            <a:xfrm>
              <a:off x="2800073" y="3215842"/>
              <a:ext cx="1246278" cy="21336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cs-CZ" dirty="0" smtClean="0">
                  <a:solidFill>
                    <a:schemeClr val="tx1"/>
                  </a:solidFill>
                </a:rPr>
                <a:t>       </a:t>
              </a:r>
              <a:endParaRPr lang="en-US" dirty="0">
                <a:solidFill>
                  <a:schemeClr val="tx1"/>
                </a:solidFill>
              </a:endParaRPr>
            </a:p>
          </p:txBody>
        </p:sp>
        <p:sp>
          <p:nvSpPr>
            <p:cNvPr id="30" name="TextovéPole 29"/>
            <p:cNvSpPr txBox="1"/>
            <p:nvPr/>
          </p:nvSpPr>
          <p:spPr>
            <a:xfrm>
              <a:off x="1599830" y="3408828"/>
              <a:ext cx="320922" cy="400110"/>
            </a:xfrm>
            <a:prstGeom prst="rect">
              <a:avLst/>
            </a:prstGeom>
            <a:noFill/>
          </p:spPr>
          <p:txBody>
            <a:bodyPr wrap="none" rtlCol="0">
              <a:spAutoFit/>
            </a:bodyPr>
            <a:lstStyle/>
            <a:p>
              <a:r>
                <a:rPr lang="cs-CZ" sz="2000" dirty="0" smtClean="0"/>
                <a:t>C</a:t>
              </a:r>
              <a:endParaRPr lang="en-US" sz="2000" dirty="0" smtClean="0"/>
            </a:p>
          </p:txBody>
        </p:sp>
        <p:sp>
          <p:nvSpPr>
            <p:cNvPr id="31" name="TextovéPole 30"/>
            <p:cNvSpPr txBox="1"/>
            <p:nvPr/>
          </p:nvSpPr>
          <p:spPr>
            <a:xfrm>
              <a:off x="3072362" y="3435298"/>
              <a:ext cx="333746" cy="400110"/>
            </a:xfrm>
            <a:prstGeom prst="rect">
              <a:avLst/>
            </a:prstGeom>
            <a:noFill/>
          </p:spPr>
          <p:txBody>
            <a:bodyPr wrap="none" rtlCol="0">
              <a:spAutoFit/>
            </a:bodyPr>
            <a:lstStyle/>
            <a:p>
              <a:r>
                <a:rPr lang="cs-CZ" sz="2000" dirty="0" smtClean="0"/>
                <a:t>A</a:t>
              </a:r>
              <a:endParaRPr lang="en-US" sz="2000" dirty="0" smtClean="0"/>
            </a:p>
          </p:txBody>
        </p:sp>
        <p:sp>
          <p:nvSpPr>
            <p:cNvPr id="32" name="TextovéPole 31"/>
            <p:cNvSpPr txBox="1"/>
            <p:nvPr/>
          </p:nvSpPr>
          <p:spPr>
            <a:xfrm>
              <a:off x="3064346" y="3137856"/>
              <a:ext cx="304892" cy="369332"/>
            </a:xfrm>
            <a:prstGeom prst="rect">
              <a:avLst/>
            </a:prstGeom>
            <a:noFill/>
          </p:spPr>
          <p:txBody>
            <a:bodyPr wrap="none" rtlCol="0">
              <a:spAutoFit/>
            </a:bodyPr>
            <a:lstStyle/>
            <a:p>
              <a:r>
                <a:rPr lang="cs-CZ" dirty="0" smtClean="0">
                  <a:solidFill>
                    <a:srgbClr val="FF0000"/>
                  </a:solidFill>
                </a:rPr>
                <a:t>X</a:t>
              </a:r>
              <a:endParaRPr lang="en-US" dirty="0" smtClean="0">
                <a:solidFill>
                  <a:srgbClr val="FF0000"/>
                </a:solidFill>
              </a:endParaRPr>
            </a:p>
          </p:txBody>
        </p:sp>
        <p:sp>
          <p:nvSpPr>
            <p:cNvPr id="33" name="Obdélník 32"/>
            <p:cNvSpPr/>
            <p:nvPr/>
          </p:nvSpPr>
          <p:spPr>
            <a:xfrm>
              <a:off x="1612654" y="3157406"/>
              <a:ext cx="304892" cy="369332"/>
            </a:xfrm>
            <a:prstGeom prst="rect">
              <a:avLst/>
            </a:prstGeom>
          </p:spPr>
          <p:txBody>
            <a:bodyPr wrap="none">
              <a:spAutoFit/>
            </a:bodyPr>
            <a:lstStyle/>
            <a:p>
              <a:r>
                <a:rPr lang="cs-CZ" dirty="0">
                  <a:solidFill>
                    <a:srgbClr val="FF0000"/>
                  </a:solidFill>
                </a:rPr>
                <a:t>X</a:t>
              </a:r>
              <a:endParaRPr lang="en-US" dirty="0">
                <a:solidFill>
                  <a:srgbClr val="FF0000"/>
                </a:solidFill>
              </a:endParaRPr>
            </a:p>
          </p:txBody>
        </p:sp>
      </p:grpSp>
      <p:cxnSp>
        <p:nvCxnSpPr>
          <p:cNvPr id="35" name="Přímá spojnice 34"/>
          <p:cNvCxnSpPr/>
          <p:nvPr/>
        </p:nvCxnSpPr>
        <p:spPr>
          <a:xfrm>
            <a:off x="2054973" y="2743590"/>
            <a:ext cx="571815" cy="47225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Přímá spojnice 36"/>
          <p:cNvCxnSpPr/>
          <p:nvPr/>
        </p:nvCxnSpPr>
        <p:spPr>
          <a:xfrm flipV="1">
            <a:off x="2054973" y="2743590"/>
            <a:ext cx="563800" cy="47225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 name="Skupina 3"/>
          <p:cNvGrpSpPr/>
          <p:nvPr/>
        </p:nvGrpSpPr>
        <p:grpSpPr>
          <a:xfrm>
            <a:off x="1294824" y="4179508"/>
            <a:ext cx="2958850" cy="1389260"/>
            <a:chOff x="1294824" y="4179508"/>
            <a:chExt cx="2958850" cy="1389260"/>
          </a:xfrm>
        </p:grpSpPr>
        <p:cxnSp>
          <p:nvCxnSpPr>
            <p:cNvPr id="38" name="Přímá spojnice 37"/>
            <p:cNvCxnSpPr/>
            <p:nvPr/>
          </p:nvCxnSpPr>
          <p:spPr>
            <a:xfrm>
              <a:off x="1294824" y="4364174"/>
              <a:ext cx="29588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Obdélník 38"/>
            <p:cNvSpPr/>
            <p:nvPr/>
          </p:nvSpPr>
          <p:spPr>
            <a:xfrm>
              <a:off x="2812897" y="4257494"/>
              <a:ext cx="1246278" cy="21336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cs-CZ" dirty="0" smtClean="0">
                  <a:solidFill>
                    <a:schemeClr val="tx1"/>
                  </a:solidFill>
                </a:rPr>
                <a:t>       </a:t>
              </a:r>
              <a:endParaRPr lang="en-US" dirty="0">
                <a:solidFill>
                  <a:schemeClr val="tx1"/>
                </a:solidFill>
              </a:endParaRPr>
            </a:p>
          </p:txBody>
        </p:sp>
        <p:sp>
          <p:nvSpPr>
            <p:cNvPr id="40" name="TextovéPole 39"/>
            <p:cNvSpPr txBox="1"/>
            <p:nvPr/>
          </p:nvSpPr>
          <p:spPr>
            <a:xfrm>
              <a:off x="1612654" y="4450480"/>
              <a:ext cx="346570" cy="400110"/>
            </a:xfrm>
            <a:prstGeom prst="rect">
              <a:avLst/>
            </a:prstGeom>
            <a:noFill/>
          </p:spPr>
          <p:txBody>
            <a:bodyPr wrap="none" rtlCol="0">
              <a:spAutoFit/>
            </a:bodyPr>
            <a:lstStyle/>
            <a:p>
              <a:r>
                <a:rPr lang="cs-CZ" sz="2000" dirty="0" smtClean="0"/>
                <a:t>G</a:t>
              </a:r>
              <a:endParaRPr lang="en-US" sz="2000" dirty="0" smtClean="0"/>
            </a:p>
          </p:txBody>
        </p:sp>
        <p:sp>
          <p:nvSpPr>
            <p:cNvPr id="41" name="TextovéPole 40"/>
            <p:cNvSpPr txBox="1"/>
            <p:nvPr/>
          </p:nvSpPr>
          <p:spPr>
            <a:xfrm>
              <a:off x="3085186" y="4476950"/>
              <a:ext cx="333746" cy="400110"/>
            </a:xfrm>
            <a:prstGeom prst="rect">
              <a:avLst/>
            </a:prstGeom>
            <a:noFill/>
          </p:spPr>
          <p:txBody>
            <a:bodyPr wrap="none" rtlCol="0">
              <a:spAutoFit/>
            </a:bodyPr>
            <a:lstStyle/>
            <a:p>
              <a:r>
                <a:rPr lang="cs-CZ" sz="2000" dirty="0" smtClean="0"/>
                <a:t>A</a:t>
              </a:r>
              <a:endParaRPr lang="en-US" sz="2000" dirty="0" smtClean="0"/>
            </a:p>
          </p:txBody>
        </p:sp>
        <p:sp>
          <p:nvSpPr>
            <p:cNvPr id="42" name="TextovéPole 41"/>
            <p:cNvSpPr txBox="1"/>
            <p:nvPr/>
          </p:nvSpPr>
          <p:spPr>
            <a:xfrm>
              <a:off x="3077170" y="4179508"/>
              <a:ext cx="304892" cy="369332"/>
            </a:xfrm>
            <a:prstGeom prst="rect">
              <a:avLst/>
            </a:prstGeom>
            <a:noFill/>
          </p:spPr>
          <p:txBody>
            <a:bodyPr wrap="none" rtlCol="0">
              <a:spAutoFit/>
            </a:bodyPr>
            <a:lstStyle/>
            <a:p>
              <a:r>
                <a:rPr lang="cs-CZ" dirty="0" smtClean="0">
                  <a:solidFill>
                    <a:srgbClr val="FF0000"/>
                  </a:solidFill>
                </a:rPr>
                <a:t>X</a:t>
              </a:r>
              <a:endParaRPr lang="en-US" dirty="0" smtClean="0">
                <a:solidFill>
                  <a:srgbClr val="FF0000"/>
                </a:solidFill>
              </a:endParaRPr>
            </a:p>
          </p:txBody>
        </p:sp>
        <p:sp>
          <p:nvSpPr>
            <p:cNvPr id="43" name="Obdélník 42"/>
            <p:cNvSpPr/>
            <p:nvPr/>
          </p:nvSpPr>
          <p:spPr>
            <a:xfrm>
              <a:off x="1625478" y="4199058"/>
              <a:ext cx="304892" cy="369332"/>
            </a:xfrm>
            <a:prstGeom prst="rect">
              <a:avLst/>
            </a:prstGeom>
          </p:spPr>
          <p:txBody>
            <a:bodyPr wrap="none">
              <a:spAutoFit/>
            </a:bodyPr>
            <a:lstStyle/>
            <a:p>
              <a:r>
                <a:rPr lang="cs-CZ" dirty="0">
                  <a:solidFill>
                    <a:srgbClr val="FF0000"/>
                  </a:solidFill>
                </a:rPr>
                <a:t>X</a:t>
              </a:r>
              <a:endParaRPr lang="en-US" dirty="0">
                <a:solidFill>
                  <a:srgbClr val="FF0000"/>
                </a:solidFill>
              </a:endParaRPr>
            </a:p>
          </p:txBody>
        </p:sp>
        <p:cxnSp>
          <p:nvCxnSpPr>
            <p:cNvPr id="44" name="Přímá spojnice 43"/>
            <p:cNvCxnSpPr/>
            <p:nvPr/>
          </p:nvCxnSpPr>
          <p:spPr>
            <a:xfrm>
              <a:off x="1294824" y="5055882"/>
              <a:ext cx="29588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Obdélník 44"/>
            <p:cNvSpPr/>
            <p:nvPr/>
          </p:nvSpPr>
          <p:spPr>
            <a:xfrm>
              <a:off x="2812897" y="4949202"/>
              <a:ext cx="1246278" cy="21336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cs-CZ" dirty="0" smtClean="0">
                  <a:solidFill>
                    <a:schemeClr val="tx1"/>
                  </a:solidFill>
                </a:rPr>
                <a:t>       </a:t>
              </a:r>
              <a:endParaRPr lang="en-US" dirty="0">
                <a:solidFill>
                  <a:schemeClr val="tx1"/>
                </a:solidFill>
              </a:endParaRPr>
            </a:p>
          </p:txBody>
        </p:sp>
        <p:sp>
          <p:nvSpPr>
            <p:cNvPr id="46" name="TextovéPole 45"/>
            <p:cNvSpPr txBox="1"/>
            <p:nvPr/>
          </p:nvSpPr>
          <p:spPr>
            <a:xfrm>
              <a:off x="1612654" y="5142188"/>
              <a:ext cx="320922" cy="400110"/>
            </a:xfrm>
            <a:prstGeom prst="rect">
              <a:avLst/>
            </a:prstGeom>
            <a:noFill/>
          </p:spPr>
          <p:txBody>
            <a:bodyPr wrap="none" rtlCol="0">
              <a:spAutoFit/>
            </a:bodyPr>
            <a:lstStyle/>
            <a:p>
              <a:r>
                <a:rPr lang="cs-CZ" sz="2000" dirty="0" smtClean="0"/>
                <a:t>C</a:t>
              </a:r>
              <a:endParaRPr lang="en-US" sz="2000" dirty="0" smtClean="0"/>
            </a:p>
          </p:txBody>
        </p:sp>
        <p:sp>
          <p:nvSpPr>
            <p:cNvPr id="47" name="TextovéPole 46"/>
            <p:cNvSpPr txBox="1"/>
            <p:nvPr/>
          </p:nvSpPr>
          <p:spPr>
            <a:xfrm>
              <a:off x="3085186" y="5168658"/>
              <a:ext cx="309700" cy="400110"/>
            </a:xfrm>
            <a:prstGeom prst="rect">
              <a:avLst/>
            </a:prstGeom>
            <a:noFill/>
          </p:spPr>
          <p:txBody>
            <a:bodyPr wrap="none" rtlCol="0">
              <a:spAutoFit/>
            </a:bodyPr>
            <a:lstStyle/>
            <a:p>
              <a:r>
                <a:rPr lang="cs-CZ" sz="2000" dirty="0" smtClean="0"/>
                <a:t>T</a:t>
              </a:r>
              <a:endParaRPr lang="en-US" sz="2000" dirty="0" smtClean="0"/>
            </a:p>
          </p:txBody>
        </p:sp>
        <p:sp>
          <p:nvSpPr>
            <p:cNvPr id="48" name="TextovéPole 47"/>
            <p:cNvSpPr txBox="1"/>
            <p:nvPr/>
          </p:nvSpPr>
          <p:spPr>
            <a:xfrm>
              <a:off x="3077170" y="4871216"/>
              <a:ext cx="304892" cy="369332"/>
            </a:xfrm>
            <a:prstGeom prst="rect">
              <a:avLst/>
            </a:prstGeom>
            <a:noFill/>
          </p:spPr>
          <p:txBody>
            <a:bodyPr wrap="none" rtlCol="0">
              <a:spAutoFit/>
            </a:bodyPr>
            <a:lstStyle/>
            <a:p>
              <a:r>
                <a:rPr lang="cs-CZ" dirty="0" smtClean="0">
                  <a:solidFill>
                    <a:srgbClr val="FF0000"/>
                  </a:solidFill>
                </a:rPr>
                <a:t>X</a:t>
              </a:r>
              <a:endParaRPr lang="en-US" dirty="0" smtClean="0">
                <a:solidFill>
                  <a:srgbClr val="FF0000"/>
                </a:solidFill>
              </a:endParaRPr>
            </a:p>
          </p:txBody>
        </p:sp>
        <p:sp>
          <p:nvSpPr>
            <p:cNvPr id="49" name="Obdélník 48"/>
            <p:cNvSpPr/>
            <p:nvPr/>
          </p:nvSpPr>
          <p:spPr>
            <a:xfrm>
              <a:off x="1625478" y="4890766"/>
              <a:ext cx="304892" cy="369332"/>
            </a:xfrm>
            <a:prstGeom prst="rect">
              <a:avLst/>
            </a:prstGeom>
          </p:spPr>
          <p:txBody>
            <a:bodyPr wrap="none">
              <a:spAutoFit/>
            </a:bodyPr>
            <a:lstStyle/>
            <a:p>
              <a:r>
                <a:rPr lang="cs-CZ" dirty="0">
                  <a:solidFill>
                    <a:srgbClr val="FF0000"/>
                  </a:solidFill>
                </a:rPr>
                <a:t>X</a:t>
              </a:r>
              <a:endParaRPr lang="en-US" dirty="0">
                <a:solidFill>
                  <a:srgbClr val="FF0000"/>
                </a:solidFill>
              </a:endParaRPr>
            </a:p>
          </p:txBody>
        </p:sp>
      </p:grpSp>
      <p:sp>
        <p:nvSpPr>
          <p:cNvPr id="54" name="TextovéPole 53"/>
          <p:cNvSpPr txBox="1"/>
          <p:nvPr/>
        </p:nvSpPr>
        <p:spPr>
          <a:xfrm>
            <a:off x="5010591" y="2359970"/>
            <a:ext cx="3104707" cy="1107996"/>
          </a:xfrm>
          <a:prstGeom prst="rect">
            <a:avLst/>
          </a:prstGeom>
          <a:noFill/>
        </p:spPr>
        <p:txBody>
          <a:bodyPr wrap="square" rtlCol="0">
            <a:spAutoFit/>
          </a:bodyPr>
          <a:lstStyle/>
          <a:p>
            <a:r>
              <a:rPr lang="cs-CZ" sz="2200" dirty="0" smtClean="0"/>
              <a:t>Kombinace (</a:t>
            </a:r>
            <a:r>
              <a:rPr lang="cs-CZ" sz="2200" dirty="0" err="1" smtClean="0"/>
              <a:t>haplotypy</a:t>
            </a:r>
            <a:r>
              <a:rPr lang="cs-CZ" sz="2200" dirty="0" smtClean="0"/>
              <a:t>)</a:t>
            </a:r>
          </a:p>
          <a:p>
            <a:r>
              <a:rPr lang="cs-CZ" sz="2200" dirty="0" err="1" smtClean="0"/>
              <a:t>G+T</a:t>
            </a:r>
            <a:endParaRPr lang="cs-CZ" sz="2200" dirty="0" smtClean="0"/>
          </a:p>
          <a:p>
            <a:r>
              <a:rPr lang="cs-CZ" sz="2200" dirty="0" err="1" smtClean="0"/>
              <a:t>C+A</a:t>
            </a:r>
            <a:endParaRPr lang="en-US" sz="2200" dirty="0" smtClean="0"/>
          </a:p>
        </p:txBody>
      </p:sp>
      <p:sp>
        <p:nvSpPr>
          <p:cNvPr id="55" name="Šipka dolů 54"/>
          <p:cNvSpPr/>
          <p:nvPr/>
        </p:nvSpPr>
        <p:spPr>
          <a:xfrm>
            <a:off x="2194221" y="3550095"/>
            <a:ext cx="424552" cy="570625"/>
          </a:xfrm>
          <a:prstGeom prst="down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ovéPole 56"/>
          <p:cNvSpPr txBox="1"/>
          <p:nvPr/>
        </p:nvSpPr>
        <p:spPr>
          <a:xfrm>
            <a:off x="5162990" y="4120720"/>
            <a:ext cx="3744790" cy="1107996"/>
          </a:xfrm>
          <a:prstGeom prst="rect">
            <a:avLst/>
          </a:prstGeom>
          <a:noFill/>
        </p:spPr>
        <p:txBody>
          <a:bodyPr wrap="square" rtlCol="0">
            <a:spAutoFit/>
          </a:bodyPr>
          <a:lstStyle/>
          <a:p>
            <a:r>
              <a:rPr lang="cs-CZ" sz="2200" dirty="0" smtClean="0"/>
              <a:t>Nové kombinace (</a:t>
            </a:r>
            <a:r>
              <a:rPr lang="cs-CZ" sz="2200" dirty="0" err="1" smtClean="0"/>
              <a:t>haplotypy</a:t>
            </a:r>
            <a:r>
              <a:rPr lang="cs-CZ" sz="2200" dirty="0" smtClean="0"/>
              <a:t>)</a:t>
            </a:r>
          </a:p>
          <a:p>
            <a:r>
              <a:rPr lang="cs-CZ" sz="2200" dirty="0" err="1" smtClean="0"/>
              <a:t>G+A</a:t>
            </a:r>
            <a:endParaRPr lang="cs-CZ" sz="2200" dirty="0" smtClean="0"/>
          </a:p>
          <a:p>
            <a:r>
              <a:rPr lang="cs-CZ" sz="2200" dirty="0" err="1" smtClean="0"/>
              <a:t>C+T</a:t>
            </a:r>
            <a:endParaRPr lang="en-US" sz="2200" dirty="0" smtClean="0"/>
          </a:p>
        </p:txBody>
      </p:sp>
      <p:cxnSp>
        <p:nvCxnSpPr>
          <p:cNvPr id="59" name="Přímá spojnice 58"/>
          <p:cNvCxnSpPr/>
          <p:nvPr/>
        </p:nvCxnSpPr>
        <p:spPr>
          <a:xfrm>
            <a:off x="5236339" y="3976577"/>
            <a:ext cx="3205912" cy="1392136"/>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60" name="Přímá spojnice 59"/>
          <p:cNvCxnSpPr/>
          <p:nvPr/>
        </p:nvCxnSpPr>
        <p:spPr>
          <a:xfrm flipV="1">
            <a:off x="5236339" y="3870550"/>
            <a:ext cx="3205912" cy="1498163"/>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3562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54" grpId="0"/>
      <p:bldP spid="55" grpId="0" animBg="1"/>
      <p:bldP spid="57"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99912" y="121286"/>
            <a:ext cx="8474710" cy="1325563"/>
          </a:xfrm>
        </p:spPr>
        <p:txBody>
          <a:bodyPr vert="horz" lIns="91440" tIns="45720" rIns="91440" bIns="45720" rtlCol="0" anchor="ctr">
            <a:normAutofit/>
          </a:bodyPr>
          <a:lstStyle/>
          <a:p>
            <a:pPr algn="ctr"/>
            <a:r>
              <a:rPr lang="cs-CZ" sz="4000" dirty="0">
                <a:solidFill>
                  <a:srgbClr val="C00000"/>
                </a:solidFill>
              </a:rPr>
              <a:t>Proč jsou </a:t>
            </a:r>
            <a:r>
              <a:rPr lang="cs-CZ" sz="4000" dirty="0" err="1">
                <a:solidFill>
                  <a:srgbClr val="C00000"/>
                </a:solidFill>
              </a:rPr>
              <a:t>SNPs</a:t>
            </a:r>
            <a:r>
              <a:rPr lang="cs-CZ" sz="4000" dirty="0">
                <a:solidFill>
                  <a:srgbClr val="C00000"/>
                </a:solidFill>
              </a:rPr>
              <a:t> asociované se znakem? </a:t>
            </a:r>
            <a:endParaRPr lang="en-US" sz="4000" dirty="0">
              <a:solidFill>
                <a:srgbClr val="C00000"/>
              </a:solidFill>
            </a:endParaRPr>
          </a:p>
        </p:txBody>
      </p:sp>
      <p:cxnSp>
        <p:nvCxnSpPr>
          <p:cNvPr id="16" name="Přímá spojnice se šipkou 15"/>
          <p:cNvCxnSpPr>
            <a:endCxn id="25" idx="0"/>
          </p:cNvCxnSpPr>
          <p:nvPr/>
        </p:nvCxnSpPr>
        <p:spPr>
          <a:xfrm flipH="1">
            <a:off x="3216792" y="1509281"/>
            <a:ext cx="1867148" cy="93686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ovéPole 16"/>
          <p:cNvSpPr txBox="1"/>
          <p:nvPr/>
        </p:nvSpPr>
        <p:spPr>
          <a:xfrm>
            <a:off x="593512" y="1238283"/>
            <a:ext cx="3738283" cy="707886"/>
          </a:xfrm>
          <a:prstGeom prst="rect">
            <a:avLst/>
          </a:prstGeom>
          <a:noFill/>
        </p:spPr>
        <p:txBody>
          <a:bodyPr wrap="square" rtlCol="0">
            <a:spAutoFit/>
          </a:bodyPr>
          <a:lstStyle/>
          <a:p>
            <a:r>
              <a:rPr lang="cs-CZ" sz="2000" dirty="0" smtClean="0"/>
              <a:t>Nekauzální </a:t>
            </a:r>
            <a:r>
              <a:rPr lang="cs-CZ" sz="2000" dirty="0" err="1" smtClean="0"/>
              <a:t>SNP</a:t>
            </a:r>
            <a:r>
              <a:rPr lang="cs-CZ" sz="2000" dirty="0" smtClean="0"/>
              <a:t>  (vyskytuje se poblíž genu, které znak ovlivňuje)</a:t>
            </a:r>
            <a:endParaRPr lang="en-US" sz="2000" dirty="0" smtClean="0"/>
          </a:p>
        </p:txBody>
      </p:sp>
      <p:cxnSp>
        <p:nvCxnSpPr>
          <p:cNvPr id="18" name="Přímá spojnice se šipkou 17"/>
          <p:cNvCxnSpPr>
            <a:endCxn id="26" idx="0"/>
          </p:cNvCxnSpPr>
          <p:nvPr/>
        </p:nvCxnSpPr>
        <p:spPr>
          <a:xfrm flipH="1">
            <a:off x="1765100" y="2035466"/>
            <a:ext cx="360483" cy="43023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ovéPole 18"/>
          <p:cNvSpPr txBox="1"/>
          <p:nvPr/>
        </p:nvSpPr>
        <p:spPr>
          <a:xfrm>
            <a:off x="5236339" y="1184157"/>
            <a:ext cx="3738283" cy="707886"/>
          </a:xfrm>
          <a:prstGeom prst="rect">
            <a:avLst/>
          </a:prstGeom>
          <a:noFill/>
        </p:spPr>
        <p:txBody>
          <a:bodyPr wrap="square" rtlCol="0">
            <a:spAutoFit/>
          </a:bodyPr>
          <a:lstStyle/>
          <a:p>
            <a:r>
              <a:rPr lang="cs-CZ" sz="2000" dirty="0" smtClean="0"/>
              <a:t>Kauzální </a:t>
            </a:r>
            <a:r>
              <a:rPr lang="cs-CZ" sz="2000" dirty="0" err="1" smtClean="0"/>
              <a:t>SNP</a:t>
            </a:r>
            <a:r>
              <a:rPr lang="cs-CZ" sz="2000" dirty="0" smtClean="0"/>
              <a:t>  (mutace, která přímo ovlivňuje znak) </a:t>
            </a:r>
            <a:endParaRPr lang="en-US" sz="2000" dirty="0" smtClean="0"/>
          </a:p>
        </p:txBody>
      </p:sp>
      <p:cxnSp>
        <p:nvCxnSpPr>
          <p:cNvPr id="21" name="Přímá spojnice 20"/>
          <p:cNvCxnSpPr/>
          <p:nvPr/>
        </p:nvCxnSpPr>
        <p:spPr>
          <a:xfrm>
            <a:off x="1282000" y="2630814"/>
            <a:ext cx="29588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Obdélník 21"/>
          <p:cNvSpPr/>
          <p:nvPr/>
        </p:nvSpPr>
        <p:spPr>
          <a:xfrm>
            <a:off x="2800073" y="2524134"/>
            <a:ext cx="1246278" cy="21336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cs-CZ" dirty="0" smtClean="0">
                <a:solidFill>
                  <a:schemeClr val="tx1"/>
                </a:solidFill>
              </a:rPr>
              <a:t>       </a:t>
            </a:r>
            <a:endParaRPr lang="en-US" dirty="0">
              <a:solidFill>
                <a:schemeClr val="tx1"/>
              </a:solidFill>
            </a:endParaRPr>
          </a:p>
        </p:txBody>
      </p:sp>
      <p:sp>
        <p:nvSpPr>
          <p:cNvPr id="23" name="TextovéPole 22"/>
          <p:cNvSpPr txBox="1"/>
          <p:nvPr/>
        </p:nvSpPr>
        <p:spPr>
          <a:xfrm>
            <a:off x="1599830" y="2717120"/>
            <a:ext cx="346570" cy="400110"/>
          </a:xfrm>
          <a:prstGeom prst="rect">
            <a:avLst/>
          </a:prstGeom>
          <a:noFill/>
        </p:spPr>
        <p:txBody>
          <a:bodyPr wrap="none" rtlCol="0">
            <a:spAutoFit/>
          </a:bodyPr>
          <a:lstStyle/>
          <a:p>
            <a:r>
              <a:rPr lang="cs-CZ" sz="2000" dirty="0" smtClean="0"/>
              <a:t>G</a:t>
            </a:r>
            <a:endParaRPr lang="en-US" sz="2000" dirty="0" smtClean="0"/>
          </a:p>
        </p:txBody>
      </p:sp>
      <p:sp>
        <p:nvSpPr>
          <p:cNvPr id="24" name="TextovéPole 23"/>
          <p:cNvSpPr txBox="1"/>
          <p:nvPr/>
        </p:nvSpPr>
        <p:spPr>
          <a:xfrm>
            <a:off x="3072362" y="2743590"/>
            <a:ext cx="309700" cy="400110"/>
          </a:xfrm>
          <a:prstGeom prst="rect">
            <a:avLst/>
          </a:prstGeom>
          <a:noFill/>
        </p:spPr>
        <p:txBody>
          <a:bodyPr wrap="none" rtlCol="0">
            <a:spAutoFit/>
          </a:bodyPr>
          <a:lstStyle/>
          <a:p>
            <a:r>
              <a:rPr lang="cs-CZ" sz="2000" dirty="0" smtClean="0"/>
              <a:t>T</a:t>
            </a:r>
            <a:endParaRPr lang="en-US" sz="2000" dirty="0" smtClean="0"/>
          </a:p>
        </p:txBody>
      </p:sp>
      <p:sp>
        <p:nvSpPr>
          <p:cNvPr id="25" name="TextovéPole 24"/>
          <p:cNvSpPr txBox="1"/>
          <p:nvPr/>
        </p:nvSpPr>
        <p:spPr>
          <a:xfrm>
            <a:off x="3064346" y="2446148"/>
            <a:ext cx="304892" cy="369332"/>
          </a:xfrm>
          <a:prstGeom prst="rect">
            <a:avLst/>
          </a:prstGeom>
          <a:noFill/>
        </p:spPr>
        <p:txBody>
          <a:bodyPr wrap="none" rtlCol="0">
            <a:spAutoFit/>
          </a:bodyPr>
          <a:lstStyle/>
          <a:p>
            <a:r>
              <a:rPr lang="cs-CZ" dirty="0" smtClean="0">
                <a:solidFill>
                  <a:srgbClr val="FF0000"/>
                </a:solidFill>
              </a:rPr>
              <a:t>X</a:t>
            </a:r>
            <a:endParaRPr lang="en-US" dirty="0" smtClean="0">
              <a:solidFill>
                <a:srgbClr val="FF0000"/>
              </a:solidFill>
            </a:endParaRPr>
          </a:p>
        </p:txBody>
      </p:sp>
      <p:sp>
        <p:nvSpPr>
          <p:cNvPr id="26" name="Obdélník 25"/>
          <p:cNvSpPr/>
          <p:nvPr/>
        </p:nvSpPr>
        <p:spPr>
          <a:xfrm>
            <a:off x="1612654" y="2465698"/>
            <a:ext cx="304892" cy="369332"/>
          </a:xfrm>
          <a:prstGeom prst="rect">
            <a:avLst/>
          </a:prstGeom>
        </p:spPr>
        <p:txBody>
          <a:bodyPr wrap="none">
            <a:spAutoFit/>
          </a:bodyPr>
          <a:lstStyle/>
          <a:p>
            <a:r>
              <a:rPr lang="cs-CZ" dirty="0">
                <a:solidFill>
                  <a:srgbClr val="FF0000"/>
                </a:solidFill>
              </a:rPr>
              <a:t>X</a:t>
            </a:r>
            <a:endParaRPr lang="en-US" dirty="0">
              <a:solidFill>
                <a:srgbClr val="FF0000"/>
              </a:solidFill>
            </a:endParaRPr>
          </a:p>
        </p:txBody>
      </p:sp>
      <p:cxnSp>
        <p:nvCxnSpPr>
          <p:cNvPr id="28" name="Přímá spojnice 27"/>
          <p:cNvCxnSpPr/>
          <p:nvPr/>
        </p:nvCxnSpPr>
        <p:spPr>
          <a:xfrm>
            <a:off x="1282000" y="3322522"/>
            <a:ext cx="29588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Obdélník 28"/>
          <p:cNvSpPr/>
          <p:nvPr/>
        </p:nvSpPr>
        <p:spPr>
          <a:xfrm>
            <a:off x="2800073" y="3215842"/>
            <a:ext cx="1246278" cy="21336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cs-CZ" dirty="0" smtClean="0">
                <a:solidFill>
                  <a:schemeClr val="tx1"/>
                </a:solidFill>
              </a:rPr>
              <a:t>       </a:t>
            </a:r>
            <a:endParaRPr lang="en-US" dirty="0">
              <a:solidFill>
                <a:schemeClr val="tx1"/>
              </a:solidFill>
            </a:endParaRPr>
          </a:p>
        </p:txBody>
      </p:sp>
      <p:sp>
        <p:nvSpPr>
          <p:cNvPr id="30" name="TextovéPole 29"/>
          <p:cNvSpPr txBox="1"/>
          <p:nvPr/>
        </p:nvSpPr>
        <p:spPr>
          <a:xfrm>
            <a:off x="1599830" y="3408828"/>
            <a:ext cx="320922" cy="400110"/>
          </a:xfrm>
          <a:prstGeom prst="rect">
            <a:avLst/>
          </a:prstGeom>
          <a:noFill/>
        </p:spPr>
        <p:txBody>
          <a:bodyPr wrap="none" rtlCol="0">
            <a:spAutoFit/>
          </a:bodyPr>
          <a:lstStyle/>
          <a:p>
            <a:r>
              <a:rPr lang="cs-CZ" sz="2000" dirty="0" smtClean="0"/>
              <a:t>C</a:t>
            </a:r>
            <a:endParaRPr lang="en-US" sz="2000" dirty="0" smtClean="0"/>
          </a:p>
        </p:txBody>
      </p:sp>
      <p:sp>
        <p:nvSpPr>
          <p:cNvPr id="31" name="TextovéPole 30"/>
          <p:cNvSpPr txBox="1"/>
          <p:nvPr/>
        </p:nvSpPr>
        <p:spPr>
          <a:xfrm>
            <a:off x="3072362" y="3435298"/>
            <a:ext cx="333746" cy="400110"/>
          </a:xfrm>
          <a:prstGeom prst="rect">
            <a:avLst/>
          </a:prstGeom>
          <a:noFill/>
        </p:spPr>
        <p:txBody>
          <a:bodyPr wrap="none" rtlCol="0">
            <a:spAutoFit/>
          </a:bodyPr>
          <a:lstStyle/>
          <a:p>
            <a:r>
              <a:rPr lang="cs-CZ" sz="2000" dirty="0" smtClean="0"/>
              <a:t>A</a:t>
            </a:r>
            <a:endParaRPr lang="en-US" sz="2000" dirty="0" smtClean="0"/>
          </a:p>
        </p:txBody>
      </p:sp>
      <p:sp>
        <p:nvSpPr>
          <p:cNvPr id="32" name="TextovéPole 31"/>
          <p:cNvSpPr txBox="1"/>
          <p:nvPr/>
        </p:nvSpPr>
        <p:spPr>
          <a:xfrm>
            <a:off x="3064346" y="3137856"/>
            <a:ext cx="304892" cy="369332"/>
          </a:xfrm>
          <a:prstGeom prst="rect">
            <a:avLst/>
          </a:prstGeom>
          <a:noFill/>
        </p:spPr>
        <p:txBody>
          <a:bodyPr wrap="none" rtlCol="0">
            <a:spAutoFit/>
          </a:bodyPr>
          <a:lstStyle/>
          <a:p>
            <a:r>
              <a:rPr lang="cs-CZ" dirty="0" smtClean="0">
                <a:solidFill>
                  <a:srgbClr val="FF0000"/>
                </a:solidFill>
              </a:rPr>
              <a:t>X</a:t>
            </a:r>
            <a:endParaRPr lang="en-US" dirty="0" smtClean="0">
              <a:solidFill>
                <a:srgbClr val="FF0000"/>
              </a:solidFill>
            </a:endParaRPr>
          </a:p>
        </p:txBody>
      </p:sp>
      <p:sp>
        <p:nvSpPr>
          <p:cNvPr id="33" name="Obdélník 32"/>
          <p:cNvSpPr/>
          <p:nvPr/>
        </p:nvSpPr>
        <p:spPr>
          <a:xfrm>
            <a:off x="1612654" y="3157406"/>
            <a:ext cx="304892" cy="369332"/>
          </a:xfrm>
          <a:prstGeom prst="rect">
            <a:avLst/>
          </a:prstGeom>
        </p:spPr>
        <p:txBody>
          <a:bodyPr wrap="none">
            <a:spAutoFit/>
          </a:bodyPr>
          <a:lstStyle/>
          <a:p>
            <a:r>
              <a:rPr lang="cs-CZ" dirty="0">
                <a:solidFill>
                  <a:srgbClr val="FF0000"/>
                </a:solidFill>
              </a:rPr>
              <a:t>X</a:t>
            </a:r>
            <a:endParaRPr lang="en-US" dirty="0">
              <a:solidFill>
                <a:srgbClr val="FF0000"/>
              </a:solidFill>
            </a:endParaRPr>
          </a:p>
        </p:txBody>
      </p:sp>
      <p:sp>
        <p:nvSpPr>
          <p:cNvPr id="54" name="TextovéPole 53"/>
          <p:cNvSpPr txBox="1"/>
          <p:nvPr/>
        </p:nvSpPr>
        <p:spPr>
          <a:xfrm>
            <a:off x="5010591" y="2359970"/>
            <a:ext cx="3104707" cy="1107996"/>
          </a:xfrm>
          <a:prstGeom prst="rect">
            <a:avLst/>
          </a:prstGeom>
          <a:noFill/>
        </p:spPr>
        <p:txBody>
          <a:bodyPr wrap="square" rtlCol="0">
            <a:spAutoFit/>
          </a:bodyPr>
          <a:lstStyle/>
          <a:p>
            <a:r>
              <a:rPr lang="cs-CZ" sz="2200" dirty="0" smtClean="0"/>
              <a:t>Kombinace (</a:t>
            </a:r>
            <a:r>
              <a:rPr lang="cs-CZ" sz="2200" dirty="0" err="1" smtClean="0"/>
              <a:t>haplotypy</a:t>
            </a:r>
            <a:r>
              <a:rPr lang="cs-CZ" sz="2200" dirty="0" smtClean="0"/>
              <a:t>)</a:t>
            </a:r>
          </a:p>
          <a:p>
            <a:r>
              <a:rPr lang="cs-CZ" sz="2200" dirty="0" err="1" smtClean="0"/>
              <a:t>G+T</a:t>
            </a:r>
            <a:endParaRPr lang="cs-CZ" sz="2200" dirty="0" smtClean="0"/>
          </a:p>
          <a:p>
            <a:r>
              <a:rPr lang="cs-CZ" sz="2200" dirty="0" err="1" smtClean="0"/>
              <a:t>C+A</a:t>
            </a:r>
            <a:endParaRPr lang="en-US" sz="2200" dirty="0" smtClean="0"/>
          </a:p>
        </p:txBody>
      </p:sp>
      <p:sp>
        <p:nvSpPr>
          <p:cNvPr id="50" name="TextovéPole 49"/>
          <p:cNvSpPr txBox="1"/>
          <p:nvPr/>
        </p:nvSpPr>
        <p:spPr>
          <a:xfrm>
            <a:off x="678872" y="4198930"/>
            <a:ext cx="6209608" cy="2246769"/>
          </a:xfrm>
          <a:prstGeom prst="rect">
            <a:avLst/>
          </a:prstGeom>
          <a:noFill/>
        </p:spPr>
        <p:txBody>
          <a:bodyPr wrap="square" rtlCol="0">
            <a:spAutoFit/>
          </a:bodyPr>
          <a:lstStyle/>
          <a:p>
            <a:pPr>
              <a:spcBef>
                <a:spcPts val="1200"/>
              </a:spcBef>
            </a:pPr>
            <a:r>
              <a:rPr lang="cs-CZ" sz="2200" dirty="0" smtClean="0"/>
              <a:t>Mutace by mohla změnit </a:t>
            </a:r>
            <a:r>
              <a:rPr lang="cs-CZ" sz="2200" dirty="0" err="1" smtClean="0"/>
              <a:t>haplotyp</a:t>
            </a:r>
            <a:r>
              <a:rPr lang="cs-CZ" sz="2200" dirty="0" smtClean="0"/>
              <a:t>, ale:</a:t>
            </a:r>
          </a:p>
          <a:p>
            <a:pPr marL="457200" indent="-457200">
              <a:spcBef>
                <a:spcPts val="1200"/>
              </a:spcBef>
              <a:buAutoNum type="arabicParenR"/>
            </a:pPr>
            <a:r>
              <a:rPr lang="cs-CZ" sz="2200" dirty="0" smtClean="0"/>
              <a:t>Jsou velmi vzácné</a:t>
            </a:r>
          </a:p>
          <a:p>
            <a:pPr marL="457200" indent="-457200">
              <a:spcBef>
                <a:spcPts val="1200"/>
              </a:spcBef>
              <a:buAutoNum type="arabicParenR"/>
            </a:pPr>
            <a:r>
              <a:rPr lang="cs-CZ" sz="2200" dirty="0" smtClean="0"/>
              <a:t>Musela by se trefit do 2 </a:t>
            </a:r>
            <a:r>
              <a:rPr lang="cs-CZ" sz="2200" dirty="0" err="1" smtClean="0"/>
              <a:t>bazí</a:t>
            </a:r>
            <a:r>
              <a:rPr lang="cs-CZ" sz="2200" dirty="0" smtClean="0"/>
              <a:t> (nekauzální </a:t>
            </a:r>
            <a:r>
              <a:rPr lang="cs-CZ" sz="2200" dirty="0" err="1" smtClean="0"/>
              <a:t>SNP</a:t>
            </a:r>
            <a:r>
              <a:rPr lang="cs-CZ" sz="2200" dirty="0" smtClean="0"/>
              <a:t> nebo mutace v genu.</a:t>
            </a:r>
          </a:p>
          <a:p>
            <a:pPr>
              <a:spcBef>
                <a:spcPts val="1200"/>
              </a:spcBef>
            </a:pPr>
            <a:r>
              <a:rPr lang="cs-CZ" sz="2200" dirty="0" smtClean="0">
                <a:sym typeface="Wingdings" panose="05000000000000000000" pitchFamily="2" charset="2"/>
              </a:rPr>
              <a:t> nepravděpodobné.</a:t>
            </a:r>
            <a:r>
              <a:rPr lang="cs-CZ" sz="2200" dirty="0" smtClean="0"/>
              <a:t>  </a:t>
            </a:r>
            <a:endParaRPr lang="en-US" sz="2200" dirty="0" smtClean="0"/>
          </a:p>
        </p:txBody>
      </p:sp>
    </p:spTree>
    <p:extLst>
      <p:ext uri="{BB962C8B-B14F-4D97-AF65-F5344CB8AC3E}">
        <p14:creationId xmlns:p14="http://schemas.microsoft.com/office/powerpoint/2010/main" val="980050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40515" y="0"/>
            <a:ext cx="7886700" cy="1325563"/>
          </a:xfrm>
        </p:spPr>
        <p:txBody>
          <a:bodyPr>
            <a:normAutofit/>
          </a:bodyPr>
          <a:lstStyle/>
          <a:p>
            <a:pPr algn="ctr"/>
            <a:r>
              <a:rPr lang="cs-CZ" sz="4000" dirty="0" smtClean="0">
                <a:solidFill>
                  <a:srgbClr val="C00000"/>
                </a:solidFill>
              </a:rPr>
              <a:t>Postupimští </a:t>
            </a:r>
            <a:r>
              <a:rPr lang="cs-CZ" sz="4000" dirty="0">
                <a:solidFill>
                  <a:srgbClr val="C00000"/>
                </a:solidFill>
              </a:rPr>
              <a:t>obři</a:t>
            </a:r>
          </a:p>
        </p:txBody>
      </p:sp>
      <p:pic>
        <p:nvPicPr>
          <p:cNvPr id="1026" name="Picture 2" descr="The Potsdam Giants were parade ground troops for Frederick William's enjoym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8650" y="4235233"/>
            <a:ext cx="3287841" cy="22562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One of the tallest soldiers in the regiment was James Kirkland, an Irishman who stood at seven feet, one in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5246" y="1442891"/>
            <a:ext cx="1661969" cy="4386228"/>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6004192" y="6070085"/>
            <a:ext cx="3007605" cy="646331"/>
          </a:xfrm>
          <a:prstGeom prst="rect">
            <a:avLst/>
          </a:prstGeom>
          <a:noFill/>
        </p:spPr>
        <p:txBody>
          <a:bodyPr wrap="square" rtlCol="0">
            <a:spAutoFit/>
          </a:bodyPr>
          <a:lstStyle/>
          <a:p>
            <a:r>
              <a:rPr lang="cs-CZ" dirty="0" smtClean="0"/>
              <a:t>James </a:t>
            </a:r>
            <a:r>
              <a:rPr lang="cs-CZ" dirty="0" err="1" smtClean="0"/>
              <a:t>Kirkland</a:t>
            </a:r>
            <a:r>
              <a:rPr lang="cs-CZ" dirty="0" smtClean="0"/>
              <a:t> , nejvyšší voják regimentu, měl 217 cm. </a:t>
            </a:r>
            <a:endParaRPr lang="cs-CZ" dirty="0"/>
          </a:p>
        </p:txBody>
      </p:sp>
      <p:sp>
        <p:nvSpPr>
          <p:cNvPr id="4" name="TextovéPole 3"/>
          <p:cNvSpPr txBox="1"/>
          <p:nvPr/>
        </p:nvSpPr>
        <p:spPr>
          <a:xfrm>
            <a:off x="628650" y="1286111"/>
            <a:ext cx="5144876" cy="2769989"/>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cs-CZ" sz="2200" dirty="0" smtClean="0"/>
              <a:t>Regiment pruského krále Fridricha Viléma I. složený z velmi vysokých mužů (min. 188 cm)</a:t>
            </a:r>
          </a:p>
          <a:p>
            <a:pPr marL="342900" indent="-342900">
              <a:spcBef>
                <a:spcPts val="1200"/>
              </a:spcBef>
              <a:buFont typeface="Arial" panose="020B0604020202020204" pitchFamily="34" charset="0"/>
              <a:buChar char="•"/>
            </a:pPr>
            <a:r>
              <a:rPr lang="cs-CZ" sz="2200" dirty="0" smtClean="0"/>
              <a:t>Jeden ze způsobů jak získat vysoké rekruty – děti postupimských obrů s vysokými ženami</a:t>
            </a:r>
          </a:p>
          <a:p>
            <a:pPr marL="342900" indent="-342900">
              <a:spcBef>
                <a:spcPts val="1200"/>
              </a:spcBef>
              <a:buFont typeface="Arial" panose="020B0604020202020204" pitchFamily="34" charset="0"/>
              <a:buChar char="•"/>
            </a:pPr>
            <a:r>
              <a:rPr lang="cs-CZ" sz="2200" dirty="0" smtClean="0"/>
              <a:t>Jeden z mála případů šlechtění člověka</a:t>
            </a:r>
            <a:endParaRPr lang="cs-CZ" sz="2200" dirty="0"/>
          </a:p>
        </p:txBody>
      </p:sp>
    </p:spTree>
    <p:extLst>
      <p:ext uri="{BB962C8B-B14F-4D97-AF65-F5344CB8AC3E}">
        <p14:creationId xmlns:p14="http://schemas.microsoft.com/office/powerpoint/2010/main" val="232382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Skupina 9"/>
          <p:cNvGrpSpPr/>
          <p:nvPr/>
        </p:nvGrpSpPr>
        <p:grpSpPr>
          <a:xfrm>
            <a:off x="2370988" y="2615801"/>
            <a:ext cx="4681578" cy="2775246"/>
            <a:chOff x="1936892" y="3000521"/>
            <a:chExt cx="5494095" cy="3256907"/>
          </a:xfrm>
        </p:grpSpPr>
        <p:pic>
          <p:nvPicPr>
            <p:cNvPr id="8" name="Picture 2" descr="maize-f1-hybri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6892" y="3000521"/>
              <a:ext cx="5494095" cy="3256905"/>
            </a:xfrm>
            <a:prstGeom prst="rect">
              <a:avLst/>
            </a:prstGeom>
            <a:noFill/>
            <a:extLst>
              <a:ext uri="{909E8E84-426E-40DD-AFC4-6F175D3DCCD1}">
                <a14:hiddenFill xmlns:a14="http://schemas.microsoft.com/office/drawing/2010/main">
                  <a:solidFill>
                    <a:srgbClr val="FFFFFF"/>
                  </a:solidFill>
                </a14:hiddenFill>
              </a:ext>
            </a:extLst>
          </p:spPr>
        </p:pic>
        <p:sp>
          <p:nvSpPr>
            <p:cNvPr id="9" name="Obdélník 8"/>
            <p:cNvSpPr/>
            <p:nvPr/>
          </p:nvSpPr>
          <p:spPr>
            <a:xfrm>
              <a:off x="1936892" y="5972537"/>
              <a:ext cx="2820779" cy="2848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Nadpis 1"/>
          <p:cNvSpPr>
            <a:spLocks noGrp="1"/>
          </p:cNvSpPr>
          <p:nvPr>
            <p:ph type="title"/>
          </p:nvPr>
        </p:nvSpPr>
        <p:spPr>
          <a:xfrm>
            <a:off x="691737" y="155349"/>
            <a:ext cx="7886700" cy="1325563"/>
          </a:xfrm>
        </p:spPr>
        <p:txBody>
          <a:bodyPr>
            <a:noAutofit/>
          </a:bodyPr>
          <a:lstStyle/>
          <a:p>
            <a:pPr algn="ctr"/>
            <a:r>
              <a:rPr lang="cs-CZ" sz="4000" dirty="0">
                <a:solidFill>
                  <a:srgbClr val="C00000"/>
                </a:solidFill>
              </a:rPr>
              <a:t>Heterózní efekt </a:t>
            </a:r>
            <a:r>
              <a:rPr lang="cs-CZ" sz="3200" dirty="0">
                <a:solidFill>
                  <a:srgbClr val="C00000"/>
                </a:solidFill>
              </a:rPr>
              <a:t>– </a:t>
            </a:r>
            <a:r>
              <a:rPr lang="cs-CZ" sz="3200" dirty="0" smtClean="0">
                <a:solidFill>
                  <a:srgbClr val="C00000"/>
                </a:solidFill>
              </a:rPr>
              <a:t>případ</a:t>
            </a:r>
            <a:r>
              <a:rPr lang="cs-CZ" sz="3200" dirty="0">
                <a:solidFill>
                  <a:srgbClr val="C00000"/>
                </a:solidFill>
              </a:rPr>
              <a:t>, kdy genetika hraje roli, ale selekce nepomůže</a:t>
            </a:r>
          </a:p>
        </p:txBody>
      </p:sp>
      <p:sp>
        <p:nvSpPr>
          <p:cNvPr id="3" name="TextovéPole 2"/>
          <p:cNvSpPr txBox="1"/>
          <p:nvPr/>
        </p:nvSpPr>
        <p:spPr>
          <a:xfrm>
            <a:off x="397503" y="1549326"/>
            <a:ext cx="8271933" cy="1415772"/>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cs-CZ" sz="2200" dirty="0" smtClean="0"/>
              <a:t>Křížení čistých linií průměrných kvalit </a:t>
            </a:r>
            <a:r>
              <a:rPr lang="cs-CZ" sz="2200" dirty="0" smtClean="0">
                <a:sym typeface="Wingdings" panose="05000000000000000000" pitchFamily="2" charset="2"/>
              </a:rPr>
              <a:t></a:t>
            </a:r>
            <a:r>
              <a:rPr lang="en-US" sz="2200" dirty="0" smtClean="0">
                <a:sym typeface="Wingdings" panose="05000000000000000000" pitchFamily="2" charset="2"/>
              </a:rPr>
              <a:t> </a:t>
            </a:r>
            <a:r>
              <a:rPr lang="cs-CZ" sz="2200" dirty="0" smtClean="0">
                <a:sym typeface="Wingdings" panose="05000000000000000000" pitchFamily="2" charset="2"/>
              </a:rPr>
              <a:t>F1 hybridi vynikající</a:t>
            </a:r>
          </a:p>
          <a:p>
            <a:pPr marL="342900" indent="-342900">
              <a:spcBef>
                <a:spcPts val="1200"/>
              </a:spcBef>
              <a:buFont typeface="Arial" panose="020B0604020202020204" pitchFamily="34" charset="0"/>
              <a:buChar char="•"/>
            </a:pPr>
            <a:r>
              <a:rPr lang="cs-CZ" sz="2200" dirty="0" smtClean="0"/>
              <a:t>Využívané </a:t>
            </a:r>
            <a:r>
              <a:rPr lang="cs-CZ" sz="2200" dirty="0"/>
              <a:t>v zemědělství</a:t>
            </a:r>
          </a:p>
          <a:p>
            <a:pPr>
              <a:spcBef>
                <a:spcPts val="1200"/>
              </a:spcBef>
            </a:pPr>
            <a:endParaRPr lang="cs-CZ" sz="2200" dirty="0" smtClean="0">
              <a:sym typeface="Wingdings" panose="05000000000000000000" pitchFamily="2" charset="2"/>
            </a:endParaRPr>
          </a:p>
        </p:txBody>
      </p:sp>
      <p:sp>
        <p:nvSpPr>
          <p:cNvPr id="5" name="TextovéPole 4"/>
          <p:cNvSpPr txBox="1"/>
          <p:nvPr/>
        </p:nvSpPr>
        <p:spPr>
          <a:xfrm>
            <a:off x="2370988" y="5110811"/>
            <a:ext cx="868191" cy="369332"/>
          </a:xfrm>
          <a:prstGeom prst="rect">
            <a:avLst/>
          </a:prstGeom>
          <a:noFill/>
        </p:spPr>
        <p:txBody>
          <a:bodyPr wrap="square" rtlCol="0">
            <a:spAutoFit/>
          </a:bodyPr>
          <a:lstStyle/>
          <a:p>
            <a:r>
              <a:rPr lang="cs-CZ" dirty="0" smtClean="0"/>
              <a:t>Rodič 1</a:t>
            </a:r>
            <a:endParaRPr lang="en-US" dirty="0" smtClean="0"/>
          </a:p>
        </p:txBody>
      </p:sp>
      <p:sp>
        <p:nvSpPr>
          <p:cNvPr id="7" name="TextovéPole 6"/>
          <p:cNvSpPr txBox="1"/>
          <p:nvPr/>
        </p:nvSpPr>
        <p:spPr>
          <a:xfrm>
            <a:off x="3912247" y="5110811"/>
            <a:ext cx="868191" cy="369332"/>
          </a:xfrm>
          <a:prstGeom prst="rect">
            <a:avLst/>
          </a:prstGeom>
          <a:noFill/>
        </p:spPr>
        <p:txBody>
          <a:bodyPr wrap="square" rtlCol="0">
            <a:spAutoFit/>
          </a:bodyPr>
          <a:lstStyle/>
          <a:p>
            <a:r>
              <a:rPr lang="cs-CZ" dirty="0" smtClean="0"/>
              <a:t>Rodič 2</a:t>
            </a:r>
            <a:endParaRPr lang="en-US" dirty="0" smtClean="0"/>
          </a:p>
        </p:txBody>
      </p:sp>
      <p:sp>
        <p:nvSpPr>
          <p:cNvPr id="6" name="TextovéPole 5"/>
          <p:cNvSpPr txBox="1"/>
          <p:nvPr/>
        </p:nvSpPr>
        <p:spPr>
          <a:xfrm>
            <a:off x="3421664" y="5110811"/>
            <a:ext cx="603213" cy="369332"/>
          </a:xfrm>
          <a:prstGeom prst="rect">
            <a:avLst/>
          </a:prstGeom>
          <a:noFill/>
        </p:spPr>
        <p:txBody>
          <a:bodyPr wrap="square" rtlCol="0">
            <a:spAutoFit/>
          </a:bodyPr>
          <a:lstStyle/>
          <a:p>
            <a:r>
              <a:rPr lang="cs-CZ" dirty="0" err="1" smtClean="0"/>
              <a:t>F1</a:t>
            </a:r>
            <a:endParaRPr lang="en-US" dirty="0" smtClean="0"/>
          </a:p>
        </p:txBody>
      </p:sp>
      <p:sp>
        <p:nvSpPr>
          <p:cNvPr id="11" name="TextovéPole 10"/>
          <p:cNvSpPr txBox="1"/>
          <p:nvPr/>
        </p:nvSpPr>
        <p:spPr>
          <a:xfrm>
            <a:off x="330200" y="5561391"/>
            <a:ext cx="6901889" cy="1261884"/>
          </a:xfrm>
          <a:prstGeom prst="rect">
            <a:avLst/>
          </a:prstGeom>
          <a:noFill/>
        </p:spPr>
        <p:txBody>
          <a:bodyPr wrap="none" rtlCol="0">
            <a:spAutoFit/>
          </a:bodyPr>
          <a:lstStyle/>
          <a:p>
            <a:pPr marL="342900" indent="-342900">
              <a:spcBef>
                <a:spcPts val="1200"/>
              </a:spcBef>
              <a:buFont typeface="Arial" panose="020B0604020202020204" pitchFamily="34" charset="0"/>
              <a:buChar char="•"/>
            </a:pPr>
            <a:r>
              <a:rPr lang="cs-CZ" sz="2200" dirty="0" err="1"/>
              <a:t>F2</a:t>
            </a:r>
            <a:r>
              <a:rPr lang="cs-CZ" sz="2200" dirty="0"/>
              <a:t> variabilní – nepoužívá se</a:t>
            </a:r>
          </a:p>
          <a:p>
            <a:pPr marL="342900" indent="-342900">
              <a:spcBef>
                <a:spcPts val="1200"/>
              </a:spcBef>
              <a:buFont typeface="Arial" panose="020B0604020202020204" pitchFamily="34" charset="0"/>
              <a:buChar char="•"/>
            </a:pPr>
            <a:r>
              <a:rPr lang="cs-CZ" sz="2200" dirty="0" smtClean="0">
                <a:sym typeface="Wingdings" panose="05000000000000000000" pitchFamily="2" charset="2"/>
              </a:rPr>
              <a:t>Nevýhoda </a:t>
            </a:r>
            <a:r>
              <a:rPr lang="cs-CZ" sz="2200" dirty="0">
                <a:sym typeface="Wingdings" panose="05000000000000000000" pitchFamily="2" charset="2"/>
              </a:rPr>
              <a:t>– potřeba udržovat čisté linie pro produkci </a:t>
            </a:r>
            <a:r>
              <a:rPr lang="cs-CZ" sz="2200" dirty="0" err="1">
                <a:sym typeface="Wingdings" panose="05000000000000000000" pitchFamily="2" charset="2"/>
              </a:rPr>
              <a:t>F1</a:t>
            </a:r>
            <a:endParaRPr lang="cs-CZ" sz="2200" dirty="0"/>
          </a:p>
          <a:p>
            <a:endParaRPr lang="en-US" sz="2200" dirty="0" smtClean="0"/>
          </a:p>
        </p:txBody>
      </p:sp>
    </p:spTree>
    <p:extLst>
      <p:ext uri="{BB962C8B-B14F-4D97-AF65-F5344CB8AC3E}">
        <p14:creationId xmlns:p14="http://schemas.microsoft.com/office/powerpoint/2010/main" val="3708252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6"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91737" y="155349"/>
            <a:ext cx="7886700" cy="1325563"/>
          </a:xfrm>
        </p:spPr>
        <p:txBody>
          <a:bodyPr>
            <a:noAutofit/>
          </a:bodyPr>
          <a:lstStyle/>
          <a:p>
            <a:pPr algn="ctr"/>
            <a:r>
              <a:rPr lang="cs-CZ" sz="4000" dirty="0">
                <a:solidFill>
                  <a:srgbClr val="C00000"/>
                </a:solidFill>
              </a:rPr>
              <a:t>Heterózní efekt </a:t>
            </a:r>
            <a:r>
              <a:rPr lang="cs-CZ" sz="3200" dirty="0">
                <a:solidFill>
                  <a:srgbClr val="C00000"/>
                </a:solidFill>
              </a:rPr>
              <a:t>– </a:t>
            </a:r>
            <a:r>
              <a:rPr lang="cs-CZ" sz="3200" dirty="0" smtClean="0">
                <a:solidFill>
                  <a:srgbClr val="C00000"/>
                </a:solidFill>
              </a:rPr>
              <a:t>případ</a:t>
            </a:r>
            <a:r>
              <a:rPr lang="cs-CZ" sz="3200" dirty="0">
                <a:solidFill>
                  <a:srgbClr val="C00000"/>
                </a:solidFill>
              </a:rPr>
              <a:t>, kdy genetika hraje roli, ale selekce nepomůže</a:t>
            </a:r>
          </a:p>
        </p:txBody>
      </p:sp>
      <p:sp>
        <p:nvSpPr>
          <p:cNvPr id="7" name="TextovéPole 6"/>
          <p:cNvSpPr txBox="1"/>
          <p:nvPr/>
        </p:nvSpPr>
        <p:spPr>
          <a:xfrm>
            <a:off x="1485262" y="3807087"/>
            <a:ext cx="3132589" cy="430887"/>
          </a:xfrm>
          <a:prstGeom prst="rect">
            <a:avLst/>
          </a:prstGeom>
          <a:noFill/>
        </p:spPr>
        <p:txBody>
          <a:bodyPr wrap="none" rtlCol="0">
            <a:spAutoFit/>
          </a:bodyPr>
          <a:lstStyle/>
          <a:p>
            <a:r>
              <a:rPr lang="cs-CZ" sz="2200" dirty="0" err="1" smtClean="0"/>
              <a:t>F1</a:t>
            </a:r>
            <a:r>
              <a:rPr lang="cs-CZ" sz="2200" dirty="0" smtClean="0"/>
              <a:t>:                  </a:t>
            </a:r>
            <a:r>
              <a:rPr lang="cs-CZ" sz="2200" i="1" dirty="0" err="1" smtClean="0"/>
              <a:t>Aa</a:t>
            </a:r>
            <a:r>
              <a:rPr lang="cs-CZ" sz="2200" i="1" dirty="0" smtClean="0"/>
              <a:t> </a:t>
            </a:r>
            <a:r>
              <a:rPr lang="cs-CZ" sz="2200" i="1" dirty="0" err="1" smtClean="0"/>
              <a:t>Bb</a:t>
            </a:r>
            <a:r>
              <a:rPr lang="cs-CZ" sz="2200" i="1" dirty="0" smtClean="0"/>
              <a:t> </a:t>
            </a:r>
            <a:r>
              <a:rPr lang="cs-CZ" sz="2200" i="1" dirty="0" err="1" smtClean="0"/>
              <a:t>Cc</a:t>
            </a:r>
            <a:r>
              <a:rPr lang="cs-CZ" sz="2200" i="1" dirty="0" smtClean="0"/>
              <a:t> </a:t>
            </a:r>
            <a:r>
              <a:rPr lang="cs-CZ" sz="2200" i="1" dirty="0" err="1" smtClean="0"/>
              <a:t>Dd</a:t>
            </a:r>
            <a:r>
              <a:rPr lang="cs-CZ" sz="2200" i="1" dirty="0" smtClean="0"/>
              <a:t> </a:t>
            </a:r>
          </a:p>
        </p:txBody>
      </p:sp>
      <p:sp>
        <p:nvSpPr>
          <p:cNvPr id="9" name="TextovéPole 8"/>
          <p:cNvSpPr txBox="1"/>
          <p:nvPr/>
        </p:nvSpPr>
        <p:spPr>
          <a:xfrm>
            <a:off x="527990" y="1555480"/>
            <a:ext cx="7935119" cy="1261884"/>
          </a:xfrm>
          <a:prstGeom prst="rect">
            <a:avLst/>
          </a:prstGeom>
          <a:noFill/>
        </p:spPr>
        <p:txBody>
          <a:bodyPr wrap="square" rtlCol="0">
            <a:spAutoFit/>
          </a:bodyPr>
          <a:lstStyle/>
          <a:p>
            <a:pPr>
              <a:spcBef>
                <a:spcPts val="1200"/>
              </a:spcBef>
            </a:pPr>
            <a:r>
              <a:rPr lang="cs-CZ" sz="2200" dirty="0">
                <a:sym typeface="Wingdings" panose="05000000000000000000" pitchFamily="2" charset="2"/>
              </a:rPr>
              <a:t>Možná vysvětlení </a:t>
            </a:r>
            <a:r>
              <a:rPr lang="cs-CZ" sz="2200" dirty="0" smtClean="0">
                <a:sym typeface="Wingdings" panose="05000000000000000000" pitchFamily="2" charset="2"/>
              </a:rPr>
              <a:t>(nevylučují se):</a:t>
            </a:r>
            <a:endParaRPr lang="cs-CZ" sz="2200" dirty="0">
              <a:sym typeface="Wingdings" panose="05000000000000000000" pitchFamily="2" charset="2"/>
            </a:endParaRPr>
          </a:p>
          <a:p>
            <a:pPr marL="457200" indent="-457200">
              <a:spcBef>
                <a:spcPts val="1200"/>
              </a:spcBef>
              <a:buFont typeface="Arial" panose="020B0604020202020204" pitchFamily="34" charset="0"/>
              <a:buChar char="•"/>
            </a:pPr>
            <a:r>
              <a:rPr lang="cs-CZ" sz="2200" b="1" dirty="0">
                <a:solidFill>
                  <a:srgbClr val="7030A0"/>
                </a:solidFill>
                <a:sym typeface="Wingdings" panose="05000000000000000000" pitchFamily="2" charset="2"/>
              </a:rPr>
              <a:t>Dominance</a:t>
            </a:r>
            <a:r>
              <a:rPr lang="cs-CZ" sz="2200" dirty="0">
                <a:sym typeface="Wingdings" panose="05000000000000000000" pitchFamily="2" charset="2"/>
              </a:rPr>
              <a:t> – </a:t>
            </a:r>
            <a:r>
              <a:rPr lang="cs-CZ" sz="2200" dirty="0" smtClean="0">
                <a:sym typeface="Wingdings" panose="05000000000000000000" pitchFamily="2" charset="2"/>
              </a:rPr>
              <a:t> potlačení negativního vlivu škodlivých recesivních alel v homozygotech</a:t>
            </a:r>
          </a:p>
        </p:txBody>
      </p:sp>
      <p:sp>
        <p:nvSpPr>
          <p:cNvPr id="10" name="TextovéPole 9"/>
          <p:cNvSpPr txBox="1"/>
          <p:nvPr/>
        </p:nvSpPr>
        <p:spPr>
          <a:xfrm>
            <a:off x="532756" y="4791661"/>
            <a:ext cx="8170190" cy="1107996"/>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cs-CZ" sz="2200" b="1" dirty="0" smtClean="0">
                <a:solidFill>
                  <a:srgbClr val="7030A0"/>
                </a:solidFill>
                <a:sym typeface="Wingdings" panose="05000000000000000000" pitchFamily="2" charset="2"/>
              </a:rPr>
              <a:t>Superdominance</a:t>
            </a:r>
            <a:r>
              <a:rPr lang="cs-CZ" sz="2200" dirty="0" smtClean="0">
                <a:sym typeface="Wingdings" panose="05000000000000000000" pitchFamily="2" charset="2"/>
              </a:rPr>
              <a:t> </a:t>
            </a:r>
            <a:r>
              <a:rPr lang="cs-CZ" sz="2200" dirty="0">
                <a:sym typeface="Wingdings" panose="05000000000000000000" pitchFamily="2" charset="2"/>
              </a:rPr>
              <a:t>– je výhodné mít alely v heterozygotním stavu (např. </a:t>
            </a:r>
            <a:r>
              <a:rPr lang="cs-CZ" sz="2200" dirty="0" err="1">
                <a:sym typeface="Wingdings" panose="05000000000000000000" pitchFamily="2" charset="2"/>
              </a:rPr>
              <a:t>MHC</a:t>
            </a:r>
            <a:r>
              <a:rPr lang="cs-CZ" sz="2200" dirty="0">
                <a:sym typeface="Wingdings" panose="05000000000000000000" pitchFamily="2" charset="2"/>
              </a:rPr>
              <a:t> komplex)</a:t>
            </a:r>
          </a:p>
          <a:p>
            <a:endParaRPr lang="en-US" sz="2200" dirty="0" smtClean="0"/>
          </a:p>
        </p:txBody>
      </p:sp>
      <p:sp>
        <p:nvSpPr>
          <p:cNvPr id="11" name="TextovéPole 10"/>
          <p:cNvSpPr txBox="1"/>
          <p:nvPr/>
        </p:nvSpPr>
        <p:spPr>
          <a:xfrm>
            <a:off x="1481560" y="3021858"/>
            <a:ext cx="4084773" cy="430887"/>
          </a:xfrm>
          <a:prstGeom prst="rect">
            <a:avLst/>
          </a:prstGeom>
          <a:noFill/>
        </p:spPr>
        <p:txBody>
          <a:bodyPr wrap="none" rtlCol="0">
            <a:spAutoFit/>
          </a:bodyPr>
          <a:lstStyle/>
          <a:p>
            <a:r>
              <a:rPr lang="cs-CZ" sz="2200" dirty="0" smtClean="0"/>
              <a:t>P:      </a:t>
            </a:r>
            <a:r>
              <a:rPr lang="cs-CZ" sz="2200" i="1" dirty="0" err="1" smtClean="0"/>
              <a:t>AA</a:t>
            </a:r>
            <a:r>
              <a:rPr lang="cs-CZ" sz="2200" i="1" dirty="0" smtClean="0"/>
              <a:t> </a:t>
            </a:r>
            <a:r>
              <a:rPr lang="cs-CZ" sz="2200" i="1" dirty="0" err="1" smtClean="0"/>
              <a:t>BB</a:t>
            </a:r>
            <a:r>
              <a:rPr lang="cs-CZ" sz="2200" i="1" dirty="0" smtClean="0"/>
              <a:t> </a:t>
            </a:r>
            <a:r>
              <a:rPr lang="cs-CZ" sz="2200" i="1" dirty="0" err="1" smtClean="0"/>
              <a:t>cc</a:t>
            </a:r>
            <a:r>
              <a:rPr lang="cs-CZ" sz="2200" i="1" dirty="0" smtClean="0"/>
              <a:t> </a:t>
            </a:r>
            <a:r>
              <a:rPr lang="cs-CZ" sz="2200" i="1" dirty="0" err="1" smtClean="0"/>
              <a:t>dd</a:t>
            </a:r>
            <a:r>
              <a:rPr lang="cs-CZ" sz="2200" i="1" dirty="0" smtClean="0"/>
              <a:t>   </a:t>
            </a:r>
            <a:r>
              <a:rPr lang="cs-CZ" sz="2200" dirty="0" smtClean="0"/>
              <a:t>X   </a:t>
            </a:r>
            <a:r>
              <a:rPr lang="cs-CZ" sz="2200" i="1" dirty="0" err="1" smtClean="0"/>
              <a:t>aa</a:t>
            </a:r>
            <a:r>
              <a:rPr lang="cs-CZ" sz="2200" i="1" dirty="0" smtClean="0"/>
              <a:t> </a:t>
            </a:r>
            <a:r>
              <a:rPr lang="cs-CZ" sz="2200" i="1" dirty="0" err="1" smtClean="0"/>
              <a:t>bb</a:t>
            </a:r>
            <a:r>
              <a:rPr lang="cs-CZ" sz="2200" i="1" dirty="0" smtClean="0"/>
              <a:t> </a:t>
            </a:r>
            <a:r>
              <a:rPr lang="cs-CZ" sz="2200" i="1" dirty="0" err="1" smtClean="0"/>
              <a:t>CC</a:t>
            </a:r>
            <a:r>
              <a:rPr lang="cs-CZ" sz="2200" i="1" dirty="0" smtClean="0"/>
              <a:t> </a:t>
            </a:r>
            <a:r>
              <a:rPr lang="cs-CZ" sz="2200" i="1" dirty="0" err="1" smtClean="0"/>
              <a:t>DD</a:t>
            </a:r>
            <a:endParaRPr lang="en-US" sz="2200" i="1" dirty="0" smtClean="0"/>
          </a:p>
        </p:txBody>
      </p:sp>
      <p:sp>
        <p:nvSpPr>
          <p:cNvPr id="3" name="TextovéPole 2"/>
          <p:cNvSpPr txBox="1"/>
          <p:nvPr/>
        </p:nvSpPr>
        <p:spPr>
          <a:xfrm>
            <a:off x="5852160" y="2855428"/>
            <a:ext cx="3129280" cy="1446550"/>
          </a:xfrm>
          <a:prstGeom prst="rect">
            <a:avLst/>
          </a:prstGeom>
          <a:noFill/>
        </p:spPr>
        <p:txBody>
          <a:bodyPr wrap="square" rtlCol="0">
            <a:spAutoFit/>
          </a:bodyPr>
          <a:lstStyle/>
          <a:p>
            <a:r>
              <a:rPr lang="cs-CZ" sz="2200" dirty="0" smtClean="0">
                <a:solidFill>
                  <a:srgbClr val="FF0000"/>
                </a:solidFill>
              </a:rPr>
              <a:t>Šlechtění by mohlo zafixovat výhodnou kombinaci alel X velmi pracné.</a:t>
            </a:r>
            <a:endParaRPr lang="en-US" sz="2200" dirty="0" smtClean="0">
              <a:solidFill>
                <a:srgbClr val="FF0000"/>
              </a:solidFill>
            </a:endParaRPr>
          </a:p>
        </p:txBody>
      </p:sp>
      <p:sp>
        <p:nvSpPr>
          <p:cNvPr id="4" name="TextovéPole 3"/>
          <p:cNvSpPr txBox="1"/>
          <p:nvPr/>
        </p:nvSpPr>
        <p:spPr>
          <a:xfrm>
            <a:off x="5521054" y="5403394"/>
            <a:ext cx="3460386" cy="1107996"/>
          </a:xfrm>
          <a:prstGeom prst="rect">
            <a:avLst/>
          </a:prstGeom>
          <a:noFill/>
        </p:spPr>
        <p:txBody>
          <a:bodyPr wrap="square" rtlCol="0">
            <a:spAutoFit/>
          </a:bodyPr>
          <a:lstStyle/>
          <a:p>
            <a:r>
              <a:rPr lang="cs-CZ" sz="2200" dirty="0" smtClean="0">
                <a:solidFill>
                  <a:srgbClr val="FF0000"/>
                </a:solidFill>
              </a:rPr>
              <a:t>Výhoda spočívá v </a:t>
            </a:r>
            <a:r>
              <a:rPr lang="cs-CZ" sz="2200" dirty="0" err="1" smtClean="0">
                <a:solidFill>
                  <a:srgbClr val="FF0000"/>
                </a:solidFill>
              </a:rPr>
              <a:t>heterozygotnosti</a:t>
            </a:r>
            <a:r>
              <a:rPr lang="cs-CZ" sz="2200" dirty="0" smtClean="0">
                <a:solidFill>
                  <a:srgbClr val="FF0000"/>
                </a:solidFill>
              </a:rPr>
              <a:t> samotné </a:t>
            </a:r>
            <a:r>
              <a:rPr lang="cs-CZ" sz="2200" dirty="0" smtClean="0">
                <a:solidFill>
                  <a:srgbClr val="FF0000"/>
                </a:solidFill>
                <a:sym typeface="Wingdings" panose="05000000000000000000" pitchFamily="2" charset="2"/>
              </a:rPr>
              <a:t></a:t>
            </a:r>
            <a:r>
              <a:rPr lang="en-US" sz="2200" dirty="0" smtClean="0">
                <a:solidFill>
                  <a:srgbClr val="FF0000"/>
                </a:solidFill>
                <a:sym typeface="Wingdings" panose="05000000000000000000" pitchFamily="2" charset="2"/>
              </a:rPr>
              <a:t> </a:t>
            </a:r>
            <a:r>
              <a:rPr lang="cs-CZ" sz="2200" dirty="0" smtClean="0">
                <a:solidFill>
                  <a:srgbClr val="FF0000"/>
                </a:solidFill>
                <a:sym typeface="Wingdings" panose="05000000000000000000" pitchFamily="2" charset="2"/>
              </a:rPr>
              <a:t>nelze zafixovat.</a:t>
            </a:r>
            <a:endParaRPr lang="en-US" sz="2200" dirty="0" smtClean="0">
              <a:solidFill>
                <a:srgbClr val="FF0000"/>
              </a:solidFill>
            </a:endParaRPr>
          </a:p>
        </p:txBody>
      </p:sp>
    </p:spTree>
    <p:extLst>
      <p:ext uri="{BB962C8B-B14F-4D97-AF65-F5344CB8AC3E}">
        <p14:creationId xmlns:p14="http://schemas.microsoft.com/office/powerpoint/2010/main" val="207311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3" grpId="0"/>
      <p:bldP spid="4"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sz="4000" dirty="0">
                <a:solidFill>
                  <a:srgbClr val="C00000"/>
                </a:solidFill>
              </a:rPr>
              <a:t>O čem to bylo</a:t>
            </a:r>
            <a:endParaRPr lang="en-US" sz="4000" dirty="0">
              <a:solidFill>
                <a:srgbClr val="C00000"/>
              </a:solidFill>
            </a:endParaRPr>
          </a:p>
        </p:txBody>
      </p:sp>
      <p:sp>
        <p:nvSpPr>
          <p:cNvPr id="3" name="TextovéPole 2"/>
          <p:cNvSpPr txBox="1"/>
          <p:nvPr/>
        </p:nvSpPr>
        <p:spPr>
          <a:xfrm>
            <a:off x="497840" y="1473200"/>
            <a:ext cx="8026400" cy="4739759"/>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cs-CZ" sz="2200" dirty="0" smtClean="0"/>
              <a:t>Genové interakce – více genů dělá jeden znak.</a:t>
            </a:r>
          </a:p>
          <a:p>
            <a:pPr marL="342900" indent="-342900">
              <a:spcAft>
                <a:spcPts val="1200"/>
              </a:spcAft>
              <a:buFont typeface="Arial" panose="020B0604020202020204" pitchFamily="34" charset="0"/>
              <a:buChar char="•"/>
            </a:pPr>
            <a:r>
              <a:rPr lang="cs-CZ" sz="2200" dirty="0" err="1" smtClean="0"/>
              <a:t>GI</a:t>
            </a:r>
            <a:r>
              <a:rPr lang="cs-CZ" sz="2200" dirty="0" smtClean="0"/>
              <a:t> většinou mění fenotypový štěpný poměr </a:t>
            </a:r>
            <a:r>
              <a:rPr lang="cs-CZ" sz="2200" dirty="0" err="1" smtClean="0"/>
              <a:t>F2</a:t>
            </a:r>
            <a:r>
              <a:rPr lang="cs-CZ" sz="2200" dirty="0" smtClean="0"/>
              <a:t> a </a:t>
            </a:r>
            <a:r>
              <a:rPr lang="cs-CZ" sz="2200" dirty="0" err="1" smtClean="0"/>
              <a:t>B1</a:t>
            </a:r>
            <a:r>
              <a:rPr lang="cs-CZ" sz="2200" dirty="0" smtClean="0"/>
              <a:t> </a:t>
            </a:r>
            <a:r>
              <a:rPr lang="cs-CZ" sz="2200" dirty="0" smtClean="0">
                <a:sym typeface="Wingdings" panose="05000000000000000000" pitchFamily="2" charset="2"/>
              </a:rPr>
              <a:t></a:t>
            </a:r>
            <a:r>
              <a:rPr lang="en-US" sz="2200" dirty="0" smtClean="0">
                <a:sym typeface="Wingdings" panose="05000000000000000000" pitchFamily="2" charset="2"/>
              </a:rPr>
              <a:t> </a:t>
            </a:r>
            <a:r>
              <a:rPr lang="en-US" sz="2200" dirty="0" err="1" smtClean="0">
                <a:sym typeface="Wingdings" panose="05000000000000000000" pitchFamily="2" charset="2"/>
              </a:rPr>
              <a:t>lze</a:t>
            </a:r>
            <a:r>
              <a:rPr lang="en-US" sz="2200" dirty="0" smtClean="0">
                <a:sym typeface="Wingdings" panose="05000000000000000000" pitchFamily="2" charset="2"/>
              </a:rPr>
              <a:t> </a:t>
            </a:r>
            <a:r>
              <a:rPr lang="cs-CZ" sz="2200" dirty="0" smtClean="0">
                <a:sym typeface="Wingdings" panose="05000000000000000000" pitchFamily="2" charset="2"/>
              </a:rPr>
              <a:t>využít k identifikaci </a:t>
            </a:r>
            <a:r>
              <a:rPr lang="cs-CZ" sz="2200" dirty="0" err="1" smtClean="0">
                <a:sym typeface="Wingdings" panose="05000000000000000000" pitchFamily="2" charset="2"/>
              </a:rPr>
              <a:t>GI</a:t>
            </a:r>
            <a:r>
              <a:rPr lang="cs-CZ" sz="2200" dirty="0" smtClean="0">
                <a:sym typeface="Wingdings" panose="05000000000000000000" pitchFamily="2" charset="2"/>
              </a:rPr>
              <a:t>.</a:t>
            </a:r>
          </a:p>
          <a:p>
            <a:pPr marL="342900" indent="-342900">
              <a:spcAft>
                <a:spcPts val="1200"/>
              </a:spcAft>
              <a:buFont typeface="Arial" panose="020B0604020202020204" pitchFamily="34" charset="0"/>
              <a:buChar char="•"/>
            </a:pPr>
            <a:r>
              <a:rPr lang="cs-CZ" sz="2200" dirty="0" smtClean="0">
                <a:sym typeface="Wingdings" panose="05000000000000000000" pitchFamily="2" charset="2"/>
              </a:rPr>
              <a:t>Pochopíte-li princip </a:t>
            </a:r>
            <a:r>
              <a:rPr lang="cs-CZ" sz="2200" dirty="0" err="1" smtClean="0">
                <a:sym typeface="Wingdings" panose="05000000000000000000" pitchFamily="2" charset="2"/>
              </a:rPr>
              <a:t>GI</a:t>
            </a:r>
            <a:r>
              <a:rPr lang="cs-CZ" sz="2200" dirty="0" smtClean="0">
                <a:sym typeface="Wingdings" panose="05000000000000000000" pitchFamily="2" charset="2"/>
              </a:rPr>
              <a:t>, nemusíte se učit poměry.</a:t>
            </a:r>
          </a:p>
          <a:p>
            <a:pPr marL="342900" indent="-342900">
              <a:spcAft>
                <a:spcPts val="1200"/>
              </a:spcAft>
              <a:buFont typeface="Arial" panose="020B0604020202020204" pitchFamily="34" charset="0"/>
              <a:buChar char="•"/>
            </a:pPr>
            <a:r>
              <a:rPr lang="cs-CZ" sz="2200" dirty="0" smtClean="0">
                <a:sym typeface="Wingdings" panose="05000000000000000000" pitchFamily="2" charset="2"/>
              </a:rPr>
              <a:t>Komplexní znaky (výška, sklon k nemoci, …) jsou ovlivněny mnoha geny  + prostředím.</a:t>
            </a:r>
          </a:p>
          <a:p>
            <a:pPr marL="342900" indent="-342900">
              <a:spcAft>
                <a:spcPts val="1200"/>
              </a:spcAft>
              <a:buFont typeface="Arial" panose="020B0604020202020204" pitchFamily="34" charset="0"/>
              <a:buChar char="•"/>
            </a:pPr>
            <a:r>
              <a:rPr lang="cs-CZ" sz="2200" dirty="0" smtClean="0">
                <a:sym typeface="Wingdings" panose="05000000000000000000" pitchFamily="2" charset="2"/>
              </a:rPr>
              <a:t>Důležitost jednotlivých složek se odhaduje přes odpověď na selekci a pomocí geneticky homogenních/heterogenních populací (např. </a:t>
            </a:r>
            <a:r>
              <a:rPr lang="cs-CZ" sz="2200" dirty="0" err="1" smtClean="0">
                <a:sym typeface="Wingdings" panose="05000000000000000000" pitchFamily="2" charset="2"/>
              </a:rPr>
              <a:t>P+F1</a:t>
            </a:r>
            <a:r>
              <a:rPr lang="cs-CZ" sz="2200" dirty="0" smtClean="0">
                <a:sym typeface="Wingdings" panose="05000000000000000000" pitchFamily="2" charset="2"/>
              </a:rPr>
              <a:t> vs. </a:t>
            </a:r>
            <a:r>
              <a:rPr lang="cs-CZ" sz="2200" dirty="0" err="1" smtClean="0">
                <a:sym typeface="Wingdings" panose="05000000000000000000" pitchFamily="2" charset="2"/>
              </a:rPr>
              <a:t>F2</a:t>
            </a:r>
            <a:r>
              <a:rPr lang="cs-CZ" sz="2200" dirty="0" smtClean="0">
                <a:sym typeface="Wingdings" panose="05000000000000000000" pitchFamily="2" charset="2"/>
              </a:rPr>
              <a:t>).</a:t>
            </a:r>
          </a:p>
          <a:p>
            <a:pPr marL="342900" indent="-342900">
              <a:spcAft>
                <a:spcPts val="1200"/>
              </a:spcAft>
              <a:buFont typeface="Arial" panose="020B0604020202020204" pitchFamily="34" charset="0"/>
              <a:buChar char="•"/>
            </a:pPr>
            <a:r>
              <a:rPr lang="cs-CZ" sz="2200" dirty="0" err="1" smtClean="0">
                <a:sym typeface="Wingdings" panose="05000000000000000000" pitchFamily="2" charset="2"/>
              </a:rPr>
              <a:t>Heritabilita</a:t>
            </a:r>
            <a:r>
              <a:rPr lang="cs-CZ" sz="2200" dirty="0" smtClean="0">
                <a:sym typeface="Wingdings" panose="05000000000000000000" pitchFamily="2" charset="2"/>
              </a:rPr>
              <a:t> – jak moc je variance fenotypu ovlivněna geny.</a:t>
            </a:r>
          </a:p>
          <a:p>
            <a:pPr marL="342900" indent="-342900">
              <a:spcAft>
                <a:spcPts val="1200"/>
              </a:spcAft>
              <a:buFont typeface="Arial" panose="020B0604020202020204" pitchFamily="34" charset="0"/>
              <a:buChar char="•"/>
            </a:pPr>
            <a:r>
              <a:rPr lang="cs-CZ" sz="2200" dirty="0" smtClean="0">
                <a:sym typeface="Wingdings" panose="05000000000000000000" pitchFamily="2" charset="2"/>
              </a:rPr>
              <a:t>Počet polygenů ovlivňujících znak lze odhadnout pomocí </a:t>
            </a:r>
            <a:r>
              <a:rPr lang="cs-CZ" sz="2200" dirty="0" err="1" smtClean="0">
                <a:sym typeface="Wingdings" panose="05000000000000000000" pitchFamily="2" charset="2"/>
              </a:rPr>
              <a:t>GWAS</a:t>
            </a:r>
            <a:r>
              <a:rPr lang="cs-CZ" sz="2200" dirty="0" smtClean="0">
                <a:sym typeface="Wingdings" panose="05000000000000000000" pitchFamily="2" charset="2"/>
              </a:rPr>
              <a:t>.</a:t>
            </a:r>
            <a:endParaRPr lang="en-US" sz="2200" dirty="0" smtClean="0"/>
          </a:p>
        </p:txBody>
      </p:sp>
    </p:spTree>
    <p:extLst>
      <p:ext uri="{BB962C8B-B14F-4D97-AF65-F5344CB8AC3E}">
        <p14:creationId xmlns:p14="http://schemas.microsoft.com/office/powerpoint/2010/main" val="2561903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18922" y="2084198"/>
            <a:ext cx="7886700" cy="1325563"/>
          </a:xfrm>
        </p:spPr>
        <p:txBody>
          <a:bodyPr/>
          <a:lstStyle/>
          <a:p>
            <a:pPr algn="ctr"/>
            <a:r>
              <a:rPr lang="cs-CZ" dirty="0" smtClean="0">
                <a:solidFill>
                  <a:srgbClr val="C00000"/>
                </a:solidFill>
              </a:rPr>
              <a:t>Konec!</a:t>
            </a:r>
            <a:br>
              <a:rPr lang="cs-CZ" dirty="0" smtClean="0">
                <a:solidFill>
                  <a:srgbClr val="C00000"/>
                </a:solidFill>
              </a:rPr>
            </a:br>
            <a:r>
              <a:rPr lang="cs-CZ" dirty="0" smtClean="0">
                <a:solidFill>
                  <a:srgbClr val="C00000"/>
                </a:solidFill>
              </a:rPr>
              <a:t>Děkuji za pozornost.</a:t>
            </a:r>
            <a:endParaRPr lang="cs-CZ" dirty="0">
              <a:solidFill>
                <a:srgbClr val="C00000"/>
              </a:solidFill>
            </a:endParaRPr>
          </a:p>
        </p:txBody>
      </p:sp>
    </p:spTree>
    <p:extLst>
      <p:ext uri="{BB962C8B-B14F-4D97-AF65-F5344CB8AC3E}">
        <p14:creationId xmlns:p14="http://schemas.microsoft.com/office/powerpoint/2010/main" val="22754536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2552914" y="156031"/>
            <a:ext cx="4190571" cy="707886"/>
          </a:xfrm>
          <a:prstGeom prst="rect">
            <a:avLst/>
          </a:prstGeom>
          <a:noFill/>
        </p:spPr>
        <p:txBody>
          <a:bodyPr wrap="none" rtlCol="0">
            <a:spAutoFit/>
          </a:bodyPr>
          <a:lstStyle/>
          <a:p>
            <a:r>
              <a:rPr lang="cs-CZ" sz="4000" dirty="0">
                <a:solidFill>
                  <a:srgbClr val="C00000"/>
                </a:solidFill>
                <a:latin typeface="+mj-lt"/>
                <a:ea typeface="+mj-ea"/>
                <a:cs typeface="+mj-cs"/>
              </a:rPr>
              <a:t>Reciproká interakce</a:t>
            </a:r>
            <a:endParaRPr lang="en-US" sz="4000" dirty="0">
              <a:solidFill>
                <a:srgbClr val="C00000"/>
              </a:solidFill>
              <a:latin typeface="+mj-lt"/>
              <a:ea typeface="+mj-ea"/>
              <a:cs typeface="+mj-cs"/>
            </a:endParaRPr>
          </a:p>
        </p:txBody>
      </p:sp>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8467" y="1351499"/>
            <a:ext cx="3669159" cy="5013008"/>
          </a:xfrm>
          <a:prstGeom prst="rect">
            <a:avLst/>
          </a:prstGeom>
        </p:spPr>
      </p:pic>
    </p:spTree>
    <p:extLst>
      <p:ext uri="{BB962C8B-B14F-4D97-AF65-F5344CB8AC3E}">
        <p14:creationId xmlns:p14="http://schemas.microsoft.com/office/powerpoint/2010/main" val="930445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462987" y="519506"/>
            <a:ext cx="8507392" cy="4862870"/>
          </a:xfrm>
          <a:prstGeom prst="rect">
            <a:avLst/>
          </a:prstGeom>
          <a:noFill/>
        </p:spPr>
        <p:txBody>
          <a:bodyPr wrap="square" rtlCol="0">
            <a:spAutoFit/>
          </a:bodyPr>
          <a:lstStyle/>
          <a:p>
            <a:r>
              <a:rPr lang="cs-CZ" sz="2400" b="1" dirty="0" smtClean="0">
                <a:solidFill>
                  <a:srgbClr val="009900"/>
                </a:solidFill>
              </a:rPr>
              <a:t>Otázka: </a:t>
            </a:r>
            <a:r>
              <a:rPr lang="cs-CZ" sz="2200" dirty="0" smtClean="0"/>
              <a:t>U slepice </a:t>
            </a:r>
            <a:r>
              <a:rPr lang="cs-CZ" sz="2200" dirty="0"/>
              <a:t>je tvar hřebínku určován alelami </a:t>
            </a:r>
            <a:r>
              <a:rPr lang="cs-CZ" sz="2200" dirty="0" smtClean="0"/>
              <a:t>genů </a:t>
            </a:r>
            <a:r>
              <a:rPr lang="cs-CZ" sz="2200" i="1" dirty="0" smtClean="0"/>
              <a:t>R</a:t>
            </a:r>
            <a:r>
              <a:rPr lang="cs-CZ" sz="2200" dirty="0" smtClean="0"/>
              <a:t> </a:t>
            </a:r>
            <a:r>
              <a:rPr lang="cs-CZ" sz="2200" dirty="0"/>
              <a:t>a </a:t>
            </a:r>
            <a:r>
              <a:rPr lang="cs-CZ" sz="2200" i="1" dirty="0" smtClean="0"/>
              <a:t>P</a:t>
            </a:r>
            <a:r>
              <a:rPr lang="cs-CZ" sz="2200" dirty="0" smtClean="0"/>
              <a:t>. </a:t>
            </a:r>
            <a:r>
              <a:rPr lang="cs-CZ" sz="2200" dirty="0"/>
              <a:t>Typ „ořech“ vzniká, pokud </a:t>
            </a:r>
            <a:r>
              <a:rPr lang="cs-CZ" sz="2200" dirty="0" smtClean="0"/>
              <a:t>jsou přítomny dominantní alely </a:t>
            </a:r>
            <a:r>
              <a:rPr lang="cs-CZ" sz="2200" i="1" dirty="0" smtClean="0"/>
              <a:t>R</a:t>
            </a:r>
            <a:r>
              <a:rPr lang="cs-CZ" sz="2200" dirty="0" smtClean="0"/>
              <a:t> a </a:t>
            </a:r>
            <a:r>
              <a:rPr lang="cs-CZ" sz="2200" i="1" dirty="0" smtClean="0"/>
              <a:t>P</a:t>
            </a:r>
            <a:r>
              <a:rPr lang="cs-CZ" sz="2200" dirty="0" smtClean="0"/>
              <a:t>. </a:t>
            </a:r>
            <a:r>
              <a:rPr lang="cs-CZ" sz="2200" dirty="0"/>
              <a:t>Typ „růže“ vzniká, pokud je </a:t>
            </a:r>
            <a:r>
              <a:rPr lang="cs-CZ" sz="2200" dirty="0" smtClean="0"/>
              <a:t>přítomna alela </a:t>
            </a:r>
            <a:r>
              <a:rPr lang="cs-CZ" sz="2200" i="1" dirty="0" smtClean="0"/>
              <a:t>R</a:t>
            </a:r>
            <a:r>
              <a:rPr lang="cs-CZ" sz="2200" dirty="0" smtClean="0"/>
              <a:t> a dvě recesivní alely </a:t>
            </a:r>
            <a:r>
              <a:rPr lang="cs-CZ" sz="2200" i="1" dirty="0" smtClean="0"/>
              <a:t>p</a:t>
            </a:r>
            <a:r>
              <a:rPr lang="cs-CZ" sz="2200" dirty="0" smtClean="0"/>
              <a:t>. Typ </a:t>
            </a:r>
            <a:r>
              <a:rPr lang="cs-CZ" sz="2200" dirty="0"/>
              <a:t>„hrášek“ vzniká, pokud jsou </a:t>
            </a:r>
            <a:r>
              <a:rPr lang="cs-CZ" sz="2200" dirty="0" smtClean="0"/>
              <a:t>přítomny dvě </a:t>
            </a:r>
            <a:r>
              <a:rPr lang="cs-CZ" sz="2200" dirty="0"/>
              <a:t>recesivní alely </a:t>
            </a:r>
            <a:r>
              <a:rPr lang="cs-CZ" sz="2200" i="1" dirty="0" smtClean="0"/>
              <a:t>r</a:t>
            </a:r>
            <a:r>
              <a:rPr lang="cs-CZ" sz="2200" dirty="0" smtClean="0"/>
              <a:t> a </a:t>
            </a:r>
            <a:r>
              <a:rPr lang="cs-CZ" sz="2200" dirty="0"/>
              <a:t>alespoň jedna dominantní alela </a:t>
            </a:r>
            <a:r>
              <a:rPr lang="cs-CZ" sz="2200" i="1" dirty="0" smtClean="0"/>
              <a:t>P. </a:t>
            </a:r>
            <a:r>
              <a:rPr lang="cs-CZ" sz="2200" dirty="0" smtClean="0"/>
              <a:t>Pokud </a:t>
            </a:r>
            <a:r>
              <a:rPr lang="cs-CZ" sz="2200" dirty="0"/>
              <a:t>jsou dvě recesivní alely přítomny v obou </a:t>
            </a:r>
            <a:r>
              <a:rPr lang="cs-CZ" sz="2200" dirty="0" smtClean="0"/>
              <a:t>genech, </a:t>
            </a:r>
            <a:r>
              <a:rPr lang="cs-CZ" sz="2200" dirty="0"/>
              <a:t>vznikne jednoduchý hřebínek. Jaké potomstvo a v jakých poměrech vznikne z těchto křížení? </a:t>
            </a:r>
            <a:endParaRPr lang="en-US" sz="2200" dirty="0"/>
          </a:p>
          <a:p>
            <a:endParaRPr lang="cs-CZ" sz="2200" dirty="0" smtClean="0"/>
          </a:p>
          <a:p>
            <a:r>
              <a:rPr lang="cs-CZ" sz="2200" dirty="0" smtClean="0"/>
              <a:t>a</a:t>
            </a:r>
            <a:r>
              <a:rPr lang="cs-CZ" sz="2200" dirty="0"/>
              <a:t>) </a:t>
            </a:r>
            <a:r>
              <a:rPr lang="cs-CZ" sz="2200" i="1" dirty="0" err="1"/>
              <a:t>RR</a:t>
            </a:r>
            <a:r>
              <a:rPr lang="cs-CZ" sz="2200" i="1" dirty="0"/>
              <a:t> PP</a:t>
            </a:r>
            <a:r>
              <a:rPr lang="cs-CZ" sz="2200" dirty="0"/>
              <a:t> x</a:t>
            </a:r>
            <a:r>
              <a:rPr lang="cs-CZ" sz="2200" i="1" dirty="0"/>
              <a:t> </a:t>
            </a:r>
            <a:r>
              <a:rPr lang="cs-CZ" sz="2200" i="1" dirty="0" err="1"/>
              <a:t>rr</a:t>
            </a:r>
            <a:r>
              <a:rPr lang="cs-CZ" sz="2200" i="1" dirty="0"/>
              <a:t> pp</a:t>
            </a:r>
            <a:endParaRPr lang="en-US" sz="2200" dirty="0"/>
          </a:p>
          <a:p>
            <a:r>
              <a:rPr lang="cs-CZ" sz="2200" dirty="0"/>
              <a:t> </a:t>
            </a:r>
            <a:endParaRPr lang="en-US" sz="2200" dirty="0"/>
          </a:p>
          <a:p>
            <a:r>
              <a:rPr lang="cs-CZ" sz="2200" dirty="0"/>
              <a:t>b) </a:t>
            </a:r>
            <a:r>
              <a:rPr lang="cs-CZ" sz="2200" i="1" dirty="0" err="1"/>
              <a:t>Rr</a:t>
            </a:r>
            <a:r>
              <a:rPr lang="cs-CZ" sz="2200" i="1" dirty="0"/>
              <a:t> Pp</a:t>
            </a:r>
            <a:r>
              <a:rPr lang="cs-CZ" sz="2200" dirty="0"/>
              <a:t> x </a:t>
            </a:r>
            <a:r>
              <a:rPr lang="cs-CZ" sz="2200" i="1" dirty="0" err="1"/>
              <a:t>rr</a:t>
            </a:r>
            <a:r>
              <a:rPr lang="cs-CZ" sz="2200" i="1" dirty="0"/>
              <a:t> pp</a:t>
            </a:r>
            <a:endParaRPr lang="en-US" sz="2200" dirty="0"/>
          </a:p>
          <a:p>
            <a:r>
              <a:rPr lang="cs-CZ" sz="2200" dirty="0"/>
              <a:t> </a:t>
            </a:r>
            <a:endParaRPr lang="en-US" sz="2200" dirty="0"/>
          </a:p>
          <a:p>
            <a:r>
              <a:rPr lang="cs-CZ" sz="2200" dirty="0"/>
              <a:t>c) </a:t>
            </a:r>
            <a:r>
              <a:rPr lang="cs-CZ" sz="2200" i="1" dirty="0" err="1"/>
              <a:t>Rr</a:t>
            </a:r>
            <a:r>
              <a:rPr lang="cs-CZ" sz="2200" i="1" dirty="0"/>
              <a:t> Pp</a:t>
            </a:r>
            <a:r>
              <a:rPr lang="cs-CZ" sz="2200" dirty="0"/>
              <a:t> x </a:t>
            </a:r>
            <a:r>
              <a:rPr lang="cs-CZ" sz="2200" i="1" dirty="0" err="1"/>
              <a:t>Rr</a:t>
            </a:r>
            <a:r>
              <a:rPr lang="cs-CZ" sz="2200" i="1" dirty="0"/>
              <a:t> Pp</a:t>
            </a:r>
            <a:endParaRPr lang="en-US" sz="2200" dirty="0"/>
          </a:p>
          <a:p>
            <a:r>
              <a:rPr lang="cs-CZ" sz="2200" dirty="0"/>
              <a:t> </a:t>
            </a:r>
            <a:endParaRPr lang="en-US" sz="2200"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0579" y="3362231"/>
            <a:ext cx="5695709" cy="1510226"/>
          </a:xfrm>
          <a:prstGeom prst="rect">
            <a:avLst/>
          </a:prstGeom>
        </p:spPr>
      </p:pic>
      <p:sp>
        <p:nvSpPr>
          <p:cNvPr id="5" name="TextovéPole 4"/>
          <p:cNvSpPr txBox="1"/>
          <p:nvPr/>
        </p:nvSpPr>
        <p:spPr>
          <a:xfrm>
            <a:off x="5798433" y="4951489"/>
            <a:ext cx="938719" cy="430887"/>
          </a:xfrm>
          <a:prstGeom prst="rect">
            <a:avLst/>
          </a:prstGeom>
          <a:noFill/>
        </p:spPr>
        <p:txBody>
          <a:bodyPr wrap="none" rtlCol="0">
            <a:spAutoFit/>
          </a:bodyPr>
          <a:lstStyle/>
          <a:p>
            <a:r>
              <a:rPr lang="cs-CZ" sz="2200" dirty="0" smtClean="0"/>
              <a:t>hrášek</a:t>
            </a:r>
            <a:endParaRPr lang="en-US" sz="2200" dirty="0" smtClean="0"/>
          </a:p>
        </p:txBody>
      </p:sp>
      <p:sp>
        <p:nvSpPr>
          <p:cNvPr id="6" name="TextovéPole 5"/>
          <p:cNvSpPr txBox="1"/>
          <p:nvPr/>
        </p:nvSpPr>
        <p:spPr>
          <a:xfrm>
            <a:off x="4716683" y="4951489"/>
            <a:ext cx="676852" cy="430887"/>
          </a:xfrm>
          <a:prstGeom prst="rect">
            <a:avLst/>
          </a:prstGeom>
          <a:noFill/>
        </p:spPr>
        <p:txBody>
          <a:bodyPr wrap="none" rtlCol="0">
            <a:spAutoFit/>
          </a:bodyPr>
          <a:lstStyle/>
          <a:p>
            <a:r>
              <a:rPr lang="cs-CZ" sz="2200" dirty="0" smtClean="0"/>
              <a:t>růže</a:t>
            </a:r>
            <a:endParaRPr lang="en-US" sz="2200" dirty="0" smtClean="0"/>
          </a:p>
        </p:txBody>
      </p:sp>
      <p:sp>
        <p:nvSpPr>
          <p:cNvPr id="7" name="TextovéPole 6"/>
          <p:cNvSpPr txBox="1"/>
          <p:nvPr/>
        </p:nvSpPr>
        <p:spPr>
          <a:xfrm>
            <a:off x="3171463" y="4951489"/>
            <a:ext cx="834972" cy="430887"/>
          </a:xfrm>
          <a:prstGeom prst="rect">
            <a:avLst/>
          </a:prstGeom>
          <a:noFill/>
        </p:spPr>
        <p:txBody>
          <a:bodyPr wrap="none" rtlCol="0">
            <a:spAutoFit/>
          </a:bodyPr>
          <a:lstStyle/>
          <a:p>
            <a:r>
              <a:rPr lang="cs-CZ" sz="2200" dirty="0" smtClean="0"/>
              <a:t>ořech</a:t>
            </a:r>
            <a:endParaRPr lang="en-US" sz="2200" dirty="0" smtClean="0"/>
          </a:p>
        </p:txBody>
      </p:sp>
      <p:sp>
        <p:nvSpPr>
          <p:cNvPr id="8" name="TextovéPole 7"/>
          <p:cNvSpPr txBox="1"/>
          <p:nvPr/>
        </p:nvSpPr>
        <p:spPr>
          <a:xfrm>
            <a:off x="7125166" y="4951489"/>
            <a:ext cx="1521122" cy="430887"/>
          </a:xfrm>
          <a:prstGeom prst="rect">
            <a:avLst/>
          </a:prstGeom>
          <a:noFill/>
        </p:spPr>
        <p:txBody>
          <a:bodyPr wrap="none" rtlCol="0">
            <a:spAutoFit/>
          </a:bodyPr>
          <a:lstStyle/>
          <a:p>
            <a:r>
              <a:rPr lang="cs-CZ" sz="2200" dirty="0" smtClean="0"/>
              <a:t>jednoduchý</a:t>
            </a:r>
            <a:endParaRPr lang="en-US" sz="2200" dirty="0" smtClean="0"/>
          </a:p>
        </p:txBody>
      </p:sp>
      <p:sp>
        <p:nvSpPr>
          <p:cNvPr id="9" name="TextovéPole 8"/>
          <p:cNvSpPr txBox="1"/>
          <p:nvPr/>
        </p:nvSpPr>
        <p:spPr>
          <a:xfrm>
            <a:off x="3228113" y="5382376"/>
            <a:ext cx="721672" cy="430887"/>
          </a:xfrm>
          <a:prstGeom prst="rect">
            <a:avLst/>
          </a:prstGeom>
          <a:noFill/>
        </p:spPr>
        <p:txBody>
          <a:bodyPr wrap="none" rtlCol="0">
            <a:spAutoFit/>
          </a:bodyPr>
          <a:lstStyle/>
          <a:p>
            <a:r>
              <a:rPr lang="cs-CZ" sz="2200" i="1" dirty="0" smtClean="0"/>
              <a:t>R- P-</a:t>
            </a:r>
            <a:endParaRPr lang="en-US" sz="2200" i="1" dirty="0" smtClean="0"/>
          </a:p>
        </p:txBody>
      </p:sp>
      <p:sp>
        <p:nvSpPr>
          <p:cNvPr id="10" name="TextovéPole 9"/>
          <p:cNvSpPr txBox="1"/>
          <p:nvPr/>
        </p:nvSpPr>
        <p:spPr>
          <a:xfrm>
            <a:off x="4583169" y="5382376"/>
            <a:ext cx="784189" cy="430887"/>
          </a:xfrm>
          <a:prstGeom prst="rect">
            <a:avLst/>
          </a:prstGeom>
          <a:noFill/>
        </p:spPr>
        <p:txBody>
          <a:bodyPr wrap="none" rtlCol="0">
            <a:spAutoFit/>
          </a:bodyPr>
          <a:lstStyle/>
          <a:p>
            <a:r>
              <a:rPr lang="cs-CZ" sz="2200" i="1" dirty="0" smtClean="0"/>
              <a:t>R- pp</a:t>
            </a:r>
            <a:endParaRPr lang="en-US" sz="2200" i="1" dirty="0" smtClean="0"/>
          </a:p>
        </p:txBody>
      </p:sp>
      <p:sp>
        <p:nvSpPr>
          <p:cNvPr id="11" name="TextovéPole 10"/>
          <p:cNvSpPr txBox="1"/>
          <p:nvPr/>
        </p:nvSpPr>
        <p:spPr>
          <a:xfrm>
            <a:off x="5914663" y="5382376"/>
            <a:ext cx="676788" cy="430887"/>
          </a:xfrm>
          <a:prstGeom prst="rect">
            <a:avLst/>
          </a:prstGeom>
          <a:noFill/>
        </p:spPr>
        <p:txBody>
          <a:bodyPr wrap="none" rtlCol="0">
            <a:spAutoFit/>
          </a:bodyPr>
          <a:lstStyle/>
          <a:p>
            <a:r>
              <a:rPr lang="cs-CZ" sz="2200" i="1" dirty="0" err="1" smtClean="0"/>
              <a:t>rr</a:t>
            </a:r>
            <a:r>
              <a:rPr lang="cs-CZ" sz="2200" i="1" dirty="0" smtClean="0"/>
              <a:t> P-</a:t>
            </a:r>
            <a:endParaRPr lang="en-US" sz="2200" i="1" dirty="0" smtClean="0"/>
          </a:p>
        </p:txBody>
      </p:sp>
      <p:sp>
        <p:nvSpPr>
          <p:cNvPr id="12" name="TextovéPole 11"/>
          <p:cNvSpPr txBox="1"/>
          <p:nvPr/>
        </p:nvSpPr>
        <p:spPr>
          <a:xfrm>
            <a:off x="7442522" y="5382375"/>
            <a:ext cx="739305" cy="430887"/>
          </a:xfrm>
          <a:prstGeom prst="rect">
            <a:avLst/>
          </a:prstGeom>
          <a:noFill/>
        </p:spPr>
        <p:txBody>
          <a:bodyPr wrap="none" rtlCol="0">
            <a:spAutoFit/>
          </a:bodyPr>
          <a:lstStyle/>
          <a:p>
            <a:r>
              <a:rPr lang="cs-CZ" sz="2200" i="1" dirty="0" err="1" smtClean="0"/>
              <a:t>rr</a:t>
            </a:r>
            <a:r>
              <a:rPr lang="cs-CZ" sz="2200" i="1" dirty="0" smtClean="0"/>
              <a:t> pp</a:t>
            </a:r>
            <a:endParaRPr lang="en-US" sz="2200" i="1" dirty="0" smtClean="0"/>
          </a:p>
        </p:txBody>
      </p:sp>
    </p:spTree>
    <p:extLst>
      <p:ext uri="{BB962C8B-B14F-4D97-AF65-F5344CB8AC3E}">
        <p14:creationId xmlns:p14="http://schemas.microsoft.com/office/powerpoint/2010/main" val="828581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559907" y="3380209"/>
            <a:ext cx="2106593" cy="769441"/>
          </a:xfrm>
          <a:prstGeom prst="rect">
            <a:avLst/>
          </a:prstGeom>
          <a:noFill/>
        </p:spPr>
        <p:txBody>
          <a:bodyPr wrap="square" rtlCol="0">
            <a:spAutoFit/>
          </a:bodyPr>
          <a:lstStyle/>
          <a:p>
            <a:r>
              <a:rPr lang="cs-CZ" sz="2200" dirty="0" smtClean="0"/>
              <a:t>a</a:t>
            </a:r>
            <a:r>
              <a:rPr lang="cs-CZ" sz="2200" dirty="0"/>
              <a:t>) </a:t>
            </a:r>
            <a:r>
              <a:rPr lang="cs-CZ" sz="2200" b="1" i="1" dirty="0" err="1">
                <a:solidFill>
                  <a:srgbClr val="0070C0"/>
                </a:solidFill>
              </a:rPr>
              <a:t>RR</a:t>
            </a:r>
            <a:r>
              <a:rPr lang="cs-CZ" sz="2200" b="1" i="1" dirty="0">
                <a:solidFill>
                  <a:srgbClr val="0070C0"/>
                </a:solidFill>
              </a:rPr>
              <a:t> PP</a:t>
            </a:r>
            <a:r>
              <a:rPr lang="cs-CZ" sz="2200" b="1" dirty="0">
                <a:solidFill>
                  <a:srgbClr val="0070C0"/>
                </a:solidFill>
              </a:rPr>
              <a:t> x</a:t>
            </a:r>
            <a:r>
              <a:rPr lang="cs-CZ" sz="2200" b="1" i="1" dirty="0">
                <a:solidFill>
                  <a:srgbClr val="0070C0"/>
                </a:solidFill>
              </a:rPr>
              <a:t> </a:t>
            </a:r>
            <a:r>
              <a:rPr lang="cs-CZ" sz="2200" b="1" i="1" dirty="0" smtClean="0">
                <a:solidFill>
                  <a:srgbClr val="0070C0"/>
                </a:solidFill>
              </a:rPr>
              <a:t> </a:t>
            </a:r>
            <a:r>
              <a:rPr lang="cs-CZ" sz="2200" b="1" i="1" dirty="0" err="1" smtClean="0">
                <a:solidFill>
                  <a:srgbClr val="0070C0"/>
                </a:solidFill>
              </a:rPr>
              <a:t>rr</a:t>
            </a:r>
            <a:r>
              <a:rPr lang="cs-CZ" sz="2200" b="1" i="1" dirty="0" smtClean="0">
                <a:solidFill>
                  <a:srgbClr val="0070C0"/>
                </a:solidFill>
              </a:rPr>
              <a:t> </a:t>
            </a:r>
            <a:r>
              <a:rPr lang="cs-CZ" sz="2200" b="1" i="1" dirty="0">
                <a:solidFill>
                  <a:srgbClr val="0070C0"/>
                </a:solidFill>
              </a:rPr>
              <a:t>pp</a:t>
            </a:r>
            <a:endParaRPr lang="en-US" sz="2200" b="1" dirty="0">
              <a:solidFill>
                <a:srgbClr val="0070C0"/>
              </a:solidFill>
            </a:endParaRPr>
          </a:p>
          <a:p>
            <a:r>
              <a:rPr lang="cs-CZ" sz="2200" dirty="0"/>
              <a:t> </a:t>
            </a:r>
            <a:endParaRPr lang="en-US" sz="2200"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348" y="607456"/>
            <a:ext cx="5695709" cy="1510226"/>
          </a:xfrm>
          <a:prstGeom prst="rect">
            <a:avLst/>
          </a:prstGeom>
        </p:spPr>
      </p:pic>
      <p:sp>
        <p:nvSpPr>
          <p:cNvPr id="5" name="TextovéPole 4"/>
          <p:cNvSpPr txBox="1"/>
          <p:nvPr/>
        </p:nvSpPr>
        <p:spPr>
          <a:xfrm>
            <a:off x="3405202" y="2196714"/>
            <a:ext cx="938719" cy="430887"/>
          </a:xfrm>
          <a:prstGeom prst="rect">
            <a:avLst/>
          </a:prstGeom>
          <a:noFill/>
        </p:spPr>
        <p:txBody>
          <a:bodyPr wrap="none" rtlCol="0">
            <a:spAutoFit/>
          </a:bodyPr>
          <a:lstStyle/>
          <a:p>
            <a:r>
              <a:rPr lang="cs-CZ" sz="2200" dirty="0" smtClean="0"/>
              <a:t>hrášek</a:t>
            </a:r>
            <a:endParaRPr lang="en-US" sz="2200" dirty="0" smtClean="0"/>
          </a:p>
        </p:txBody>
      </p:sp>
      <p:sp>
        <p:nvSpPr>
          <p:cNvPr id="6" name="TextovéPole 5"/>
          <p:cNvSpPr txBox="1"/>
          <p:nvPr/>
        </p:nvSpPr>
        <p:spPr>
          <a:xfrm>
            <a:off x="2323452" y="2196714"/>
            <a:ext cx="676852" cy="430887"/>
          </a:xfrm>
          <a:prstGeom prst="rect">
            <a:avLst/>
          </a:prstGeom>
          <a:noFill/>
        </p:spPr>
        <p:txBody>
          <a:bodyPr wrap="none" rtlCol="0">
            <a:spAutoFit/>
          </a:bodyPr>
          <a:lstStyle/>
          <a:p>
            <a:r>
              <a:rPr lang="cs-CZ" sz="2200" dirty="0" smtClean="0"/>
              <a:t>růže</a:t>
            </a:r>
            <a:endParaRPr lang="en-US" sz="2200" dirty="0" smtClean="0"/>
          </a:p>
        </p:txBody>
      </p:sp>
      <p:sp>
        <p:nvSpPr>
          <p:cNvPr id="7" name="TextovéPole 6"/>
          <p:cNvSpPr txBox="1"/>
          <p:nvPr/>
        </p:nvSpPr>
        <p:spPr>
          <a:xfrm>
            <a:off x="778232" y="2196714"/>
            <a:ext cx="834972" cy="430887"/>
          </a:xfrm>
          <a:prstGeom prst="rect">
            <a:avLst/>
          </a:prstGeom>
          <a:noFill/>
        </p:spPr>
        <p:txBody>
          <a:bodyPr wrap="none" rtlCol="0">
            <a:spAutoFit/>
          </a:bodyPr>
          <a:lstStyle/>
          <a:p>
            <a:r>
              <a:rPr lang="cs-CZ" sz="2200" dirty="0" smtClean="0"/>
              <a:t>ořech</a:t>
            </a:r>
            <a:endParaRPr lang="en-US" sz="2200" dirty="0" smtClean="0"/>
          </a:p>
        </p:txBody>
      </p:sp>
      <p:sp>
        <p:nvSpPr>
          <p:cNvPr id="8" name="TextovéPole 7"/>
          <p:cNvSpPr txBox="1"/>
          <p:nvPr/>
        </p:nvSpPr>
        <p:spPr>
          <a:xfrm>
            <a:off x="4731935" y="2196714"/>
            <a:ext cx="1521122" cy="430887"/>
          </a:xfrm>
          <a:prstGeom prst="rect">
            <a:avLst/>
          </a:prstGeom>
          <a:noFill/>
        </p:spPr>
        <p:txBody>
          <a:bodyPr wrap="none" rtlCol="0">
            <a:spAutoFit/>
          </a:bodyPr>
          <a:lstStyle/>
          <a:p>
            <a:r>
              <a:rPr lang="cs-CZ" sz="2200" dirty="0" smtClean="0"/>
              <a:t>jednoduchý</a:t>
            </a:r>
            <a:endParaRPr lang="en-US" sz="2200" dirty="0" smtClean="0"/>
          </a:p>
        </p:txBody>
      </p:sp>
      <p:sp>
        <p:nvSpPr>
          <p:cNvPr id="9" name="TextovéPole 8"/>
          <p:cNvSpPr txBox="1"/>
          <p:nvPr/>
        </p:nvSpPr>
        <p:spPr>
          <a:xfrm>
            <a:off x="834882" y="2627601"/>
            <a:ext cx="721672" cy="430887"/>
          </a:xfrm>
          <a:prstGeom prst="rect">
            <a:avLst/>
          </a:prstGeom>
          <a:noFill/>
        </p:spPr>
        <p:txBody>
          <a:bodyPr wrap="none" rtlCol="0">
            <a:spAutoFit/>
          </a:bodyPr>
          <a:lstStyle/>
          <a:p>
            <a:r>
              <a:rPr lang="cs-CZ" sz="2200" i="1" dirty="0" smtClean="0"/>
              <a:t>R- P-</a:t>
            </a:r>
            <a:endParaRPr lang="en-US" sz="2200" i="1" dirty="0" smtClean="0"/>
          </a:p>
        </p:txBody>
      </p:sp>
      <p:sp>
        <p:nvSpPr>
          <p:cNvPr id="10" name="TextovéPole 9"/>
          <p:cNvSpPr txBox="1"/>
          <p:nvPr/>
        </p:nvSpPr>
        <p:spPr>
          <a:xfrm>
            <a:off x="2189938" y="2627601"/>
            <a:ext cx="784189" cy="430887"/>
          </a:xfrm>
          <a:prstGeom prst="rect">
            <a:avLst/>
          </a:prstGeom>
          <a:noFill/>
        </p:spPr>
        <p:txBody>
          <a:bodyPr wrap="none" rtlCol="0">
            <a:spAutoFit/>
          </a:bodyPr>
          <a:lstStyle/>
          <a:p>
            <a:r>
              <a:rPr lang="cs-CZ" sz="2200" i="1" dirty="0" smtClean="0"/>
              <a:t>R- pp</a:t>
            </a:r>
            <a:endParaRPr lang="en-US" sz="2200" i="1" dirty="0" smtClean="0"/>
          </a:p>
        </p:txBody>
      </p:sp>
      <p:sp>
        <p:nvSpPr>
          <p:cNvPr id="11" name="TextovéPole 10"/>
          <p:cNvSpPr txBox="1"/>
          <p:nvPr/>
        </p:nvSpPr>
        <p:spPr>
          <a:xfrm>
            <a:off x="3521432" y="2627601"/>
            <a:ext cx="676788" cy="430887"/>
          </a:xfrm>
          <a:prstGeom prst="rect">
            <a:avLst/>
          </a:prstGeom>
          <a:noFill/>
        </p:spPr>
        <p:txBody>
          <a:bodyPr wrap="none" rtlCol="0">
            <a:spAutoFit/>
          </a:bodyPr>
          <a:lstStyle/>
          <a:p>
            <a:r>
              <a:rPr lang="cs-CZ" sz="2200" i="1" dirty="0" err="1" smtClean="0"/>
              <a:t>rr</a:t>
            </a:r>
            <a:r>
              <a:rPr lang="cs-CZ" sz="2200" i="1" dirty="0" smtClean="0"/>
              <a:t> P-</a:t>
            </a:r>
            <a:endParaRPr lang="en-US" sz="2200" i="1" dirty="0" smtClean="0"/>
          </a:p>
        </p:txBody>
      </p:sp>
      <p:sp>
        <p:nvSpPr>
          <p:cNvPr id="12" name="TextovéPole 11"/>
          <p:cNvSpPr txBox="1"/>
          <p:nvPr/>
        </p:nvSpPr>
        <p:spPr>
          <a:xfrm>
            <a:off x="5049291" y="2627600"/>
            <a:ext cx="739305" cy="430887"/>
          </a:xfrm>
          <a:prstGeom prst="rect">
            <a:avLst/>
          </a:prstGeom>
          <a:noFill/>
        </p:spPr>
        <p:txBody>
          <a:bodyPr wrap="none" rtlCol="0">
            <a:spAutoFit/>
          </a:bodyPr>
          <a:lstStyle/>
          <a:p>
            <a:r>
              <a:rPr lang="cs-CZ" sz="2200" i="1" dirty="0" err="1" smtClean="0"/>
              <a:t>rr</a:t>
            </a:r>
            <a:r>
              <a:rPr lang="cs-CZ" sz="2200" i="1" dirty="0" smtClean="0"/>
              <a:t> pp</a:t>
            </a:r>
            <a:endParaRPr lang="en-US" sz="2200" i="1" dirty="0" smtClean="0"/>
          </a:p>
        </p:txBody>
      </p:sp>
      <p:sp>
        <p:nvSpPr>
          <p:cNvPr id="2" name="TextovéPole 1"/>
          <p:cNvSpPr txBox="1"/>
          <p:nvPr/>
        </p:nvSpPr>
        <p:spPr>
          <a:xfrm>
            <a:off x="1363147" y="4062714"/>
            <a:ext cx="793807" cy="430887"/>
          </a:xfrm>
          <a:prstGeom prst="rect">
            <a:avLst/>
          </a:prstGeom>
          <a:noFill/>
        </p:spPr>
        <p:txBody>
          <a:bodyPr wrap="none" rtlCol="0">
            <a:spAutoFit/>
          </a:bodyPr>
          <a:lstStyle/>
          <a:p>
            <a:r>
              <a:rPr lang="cs-CZ" sz="2200" i="1" dirty="0" err="1" smtClean="0"/>
              <a:t>Rr</a:t>
            </a:r>
            <a:r>
              <a:rPr lang="cs-CZ" sz="2200" i="1" dirty="0" smtClean="0"/>
              <a:t> Pp</a:t>
            </a:r>
            <a:endParaRPr lang="en-US" sz="2200" i="1" dirty="0" smtClean="0"/>
          </a:p>
        </p:txBody>
      </p:sp>
      <p:sp>
        <p:nvSpPr>
          <p:cNvPr id="13" name="TextovéPole 12"/>
          <p:cNvSpPr txBox="1"/>
          <p:nvPr/>
        </p:nvSpPr>
        <p:spPr>
          <a:xfrm>
            <a:off x="559907" y="4791920"/>
            <a:ext cx="5177123" cy="430887"/>
          </a:xfrm>
          <a:prstGeom prst="rect">
            <a:avLst/>
          </a:prstGeom>
          <a:noFill/>
        </p:spPr>
        <p:txBody>
          <a:bodyPr wrap="none" rtlCol="0">
            <a:spAutoFit/>
          </a:bodyPr>
          <a:lstStyle/>
          <a:p>
            <a:r>
              <a:rPr lang="cs-CZ" sz="2200" b="1" dirty="0" err="1" smtClean="0">
                <a:solidFill>
                  <a:srgbClr val="FF0000"/>
                </a:solidFill>
              </a:rPr>
              <a:t>Všechni</a:t>
            </a:r>
            <a:r>
              <a:rPr lang="cs-CZ" sz="2200" b="1" dirty="0" smtClean="0">
                <a:solidFill>
                  <a:srgbClr val="FF0000"/>
                </a:solidFill>
              </a:rPr>
              <a:t> potomci mají ořechovitý hřebínek.</a:t>
            </a:r>
            <a:endParaRPr lang="en-US" sz="2200" b="1" dirty="0" smtClean="0">
              <a:solidFill>
                <a:srgbClr val="FF0000"/>
              </a:solidFill>
            </a:endParaRPr>
          </a:p>
        </p:txBody>
      </p:sp>
    </p:spTree>
    <p:extLst>
      <p:ext uri="{BB962C8B-B14F-4D97-AF65-F5344CB8AC3E}">
        <p14:creationId xmlns:p14="http://schemas.microsoft.com/office/powerpoint/2010/main" val="830917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559907" y="3380209"/>
            <a:ext cx="2106593" cy="769441"/>
          </a:xfrm>
          <a:prstGeom prst="rect">
            <a:avLst/>
          </a:prstGeom>
          <a:noFill/>
        </p:spPr>
        <p:txBody>
          <a:bodyPr wrap="square" rtlCol="0">
            <a:spAutoFit/>
          </a:bodyPr>
          <a:lstStyle/>
          <a:p>
            <a:r>
              <a:rPr lang="cs-CZ" sz="2200" dirty="0" smtClean="0"/>
              <a:t>b</a:t>
            </a:r>
            <a:r>
              <a:rPr lang="cs-CZ" sz="2200" dirty="0"/>
              <a:t>) </a:t>
            </a:r>
            <a:r>
              <a:rPr lang="cs-CZ" sz="2200" b="1" i="1" dirty="0" err="1">
                <a:solidFill>
                  <a:srgbClr val="0070C0"/>
                </a:solidFill>
              </a:rPr>
              <a:t>Rr</a:t>
            </a:r>
            <a:r>
              <a:rPr lang="cs-CZ" sz="2200" b="1" i="1" dirty="0">
                <a:solidFill>
                  <a:srgbClr val="0070C0"/>
                </a:solidFill>
              </a:rPr>
              <a:t> Pp x  </a:t>
            </a:r>
            <a:r>
              <a:rPr lang="cs-CZ" sz="2200" b="1" i="1" dirty="0" err="1">
                <a:solidFill>
                  <a:srgbClr val="0070C0"/>
                </a:solidFill>
              </a:rPr>
              <a:t>rr</a:t>
            </a:r>
            <a:r>
              <a:rPr lang="cs-CZ" sz="2200" b="1" i="1" dirty="0">
                <a:solidFill>
                  <a:srgbClr val="0070C0"/>
                </a:solidFill>
              </a:rPr>
              <a:t> pp</a:t>
            </a:r>
            <a:endParaRPr lang="en-US" sz="2200" b="1" i="1" dirty="0">
              <a:solidFill>
                <a:srgbClr val="0070C0"/>
              </a:solidFill>
            </a:endParaRPr>
          </a:p>
          <a:p>
            <a:r>
              <a:rPr lang="cs-CZ" sz="2200" dirty="0"/>
              <a:t> </a:t>
            </a:r>
            <a:endParaRPr lang="en-US" sz="2200"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348" y="607456"/>
            <a:ext cx="5695709" cy="1510226"/>
          </a:xfrm>
          <a:prstGeom prst="rect">
            <a:avLst/>
          </a:prstGeom>
        </p:spPr>
      </p:pic>
      <p:sp>
        <p:nvSpPr>
          <p:cNvPr id="5" name="TextovéPole 4"/>
          <p:cNvSpPr txBox="1"/>
          <p:nvPr/>
        </p:nvSpPr>
        <p:spPr>
          <a:xfrm>
            <a:off x="3405202" y="2196714"/>
            <a:ext cx="938719" cy="430887"/>
          </a:xfrm>
          <a:prstGeom prst="rect">
            <a:avLst/>
          </a:prstGeom>
          <a:noFill/>
        </p:spPr>
        <p:txBody>
          <a:bodyPr wrap="none" rtlCol="0">
            <a:spAutoFit/>
          </a:bodyPr>
          <a:lstStyle/>
          <a:p>
            <a:r>
              <a:rPr lang="cs-CZ" sz="2200" dirty="0" smtClean="0"/>
              <a:t>hrášek</a:t>
            </a:r>
            <a:endParaRPr lang="en-US" sz="2200" dirty="0" smtClean="0"/>
          </a:p>
        </p:txBody>
      </p:sp>
      <p:sp>
        <p:nvSpPr>
          <p:cNvPr id="6" name="TextovéPole 5"/>
          <p:cNvSpPr txBox="1"/>
          <p:nvPr/>
        </p:nvSpPr>
        <p:spPr>
          <a:xfrm>
            <a:off x="2323452" y="2196714"/>
            <a:ext cx="676852" cy="430887"/>
          </a:xfrm>
          <a:prstGeom prst="rect">
            <a:avLst/>
          </a:prstGeom>
          <a:noFill/>
        </p:spPr>
        <p:txBody>
          <a:bodyPr wrap="none" rtlCol="0">
            <a:spAutoFit/>
          </a:bodyPr>
          <a:lstStyle/>
          <a:p>
            <a:r>
              <a:rPr lang="cs-CZ" sz="2200" dirty="0" smtClean="0"/>
              <a:t>růže</a:t>
            </a:r>
            <a:endParaRPr lang="en-US" sz="2200" dirty="0" smtClean="0"/>
          </a:p>
        </p:txBody>
      </p:sp>
      <p:sp>
        <p:nvSpPr>
          <p:cNvPr id="7" name="TextovéPole 6"/>
          <p:cNvSpPr txBox="1"/>
          <p:nvPr/>
        </p:nvSpPr>
        <p:spPr>
          <a:xfrm>
            <a:off x="778232" y="2196714"/>
            <a:ext cx="834972" cy="430887"/>
          </a:xfrm>
          <a:prstGeom prst="rect">
            <a:avLst/>
          </a:prstGeom>
          <a:noFill/>
        </p:spPr>
        <p:txBody>
          <a:bodyPr wrap="none" rtlCol="0">
            <a:spAutoFit/>
          </a:bodyPr>
          <a:lstStyle/>
          <a:p>
            <a:r>
              <a:rPr lang="cs-CZ" sz="2200" dirty="0" smtClean="0"/>
              <a:t>ořech</a:t>
            </a:r>
            <a:endParaRPr lang="en-US" sz="2200" dirty="0" smtClean="0"/>
          </a:p>
        </p:txBody>
      </p:sp>
      <p:sp>
        <p:nvSpPr>
          <p:cNvPr id="8" name="TextovéPole 7"/>
          <p:cNvSpPr txBox="1"/>
          <p:nvPr/>
        </p:nvSpPr>
        <p:spPr>
          <a:xfrm>
            <a:off x="4731935" y="2196714"/>
            <a:ext cx="1521122" cy="430887"/>
          </a:xfrm>
          <a:prstGeom prst="rect">
            <a:avLst/>
          </a:prstGeom>
          <a:noFill/>
        </p:spPr>
        <p:txBody>
          <a:bodyPr wrap="none" rtlCol="0">
            <a:spAutoFit/>
          </a:bodyPr>
          <a:lstStyle/>
          <a:p>
            <a:r>
              <a:rPr lang="cs-CZ" sz="2200" dirty="0" smtClean="0"/>
              <a:t>jednoduchý</a:t>
            </a:r>
            <a:endParaRPr lang="en-US" sz="2200" dirty="0" smtClean="0"/>
          </a:p>
        </p:txBody>
      </p:sp>
      <p:sp>
        <p:nvSpPr>
          <p:cNvPr id="9" name="TextovéPole 8"/>
          <p:cNvSpPr txBox="1"/>
          <p:nvPr/>
        </p:nvSpPr>
        <p:spPr>
          <a:xfrm>
            <a:off x="834882" y="2627601"/>
            <a:ext cx="721672" cy="430887"/>
          </a:xfrm>
          <a:prstGeom prst="rect">
            <a:avLst/>
          </a:prstGeom>
          <a:noFill/>
        </p:spPr>
        <p:txBody>
          <a:bodyPr wrap="none" rtlCol="0">
            <a:spAutoFit/>
          </a:bodyPr>
          <a:lstStyle/>
          <a:p>
            <a:r>
              <a:rPr lang="cs-CZ" sz="2200" i="1" dirty="0" smtClean="0"/>
              <a:t>R- P-</a:t>
            </a:r>
            <a:endParaRPr lang="en-US" sz="2200" i="1" dirty="0" smtClean="0"/>
          </a:p>
        </p:txBody>
      </p:sp>
      <p:sp>
        <p:nvSpPr>
          <p:cNvPr id="10" name="TextovéPole 9"/>
          <p:cNvSpPr txBox="1"/>
          <p:nvPr/>
        </p:nvSpPr>
        <p:spPr>
          <a:xfrm>
            <a:off x="2189938" y="2627601"/>
            <a:ext cx="784189" cy="430887"/>
          </a:xfrm>
          <a:prstGeom prst="rect">
            <a:avLst/>
          </a:prstGeom>
          <a:noFill/>
        </p:spPr>
        <p:txBody>
          <a:bodyPr wrap="none" rtlCol="0">
            <a:spAutoFit/>
          </a:bodyPr>
          <a:lstStyle/>
          <a:p>
            <a:r>
              <a:rPr lang="cs-CZ" sz="2200" i="1" dirty="0" smtClean="0"/>
              <a:t>R- pp</a:t>
            </a:r>
            <a:endParaRPr lang="en-US" sz="2200" i="1" dirty="0" smtClean="0"/>
          </a:p>
        </p:txBody>
      </p:sp>
      <p:sp>
        <p:nvSpPr>
          <p:cNvPr id="11" name="TextovéPole 10"/>
          <p:cNvSpPr txBox="1"/>
          <p:nvPr/>
        </p:nvSpPr>
        <p:spPr>
          <a:xfrm>
            <a:off x="3521432" y="2627601"/>
            <a:ext cx="676788" cy="430887"/>
          </a:xfrm>
          <a:prstGeom prst="rect">
            <a:avLst/>
          </a:prstGeom>
          <a:noFill/>
        </p:spPr>
        <p:txBody>
          <a:bodyPr wrap="none" rtlCol="0">
            <a:spAutoFit/>
          </a:bodyPr>
          <a:lstStyle/>
          <a:p>
            <a:r>
              <a:rPr lang="cs-CZ" sz="2200" i="1" dirty="0" err="1" smtClean="0"/>
              <a:t>rr</a:t>
            </a:r>
            <a:r>
              <a:rPr lang="cs-CZ" sz="2200" i="1" dirty="0" smtClean="0"/>
              <a:t> P-</a:t>
            </a:r>
            <a:endParaRPr lang="en-US" sz="2200" i="1" dirty="0" smtClean="0"/>
          </a:p>
        </p:txBody>
      </p:sp>
      <p:sp>
        <p:nvSpPr>
          <p:cNvPr id="12" name="TextovéPole 11"/>
          <p:cNvSpPr txBox="1"/>
          <p:nvPr/>
        </p:nvSpPr>
        <p:spPr>
          <a:xfrm>
            <a:off x="5049291" y="2627600"/>
            <a:ext cx="739305" cy="430887"/>
          </a:xfrm>
          <a:prstGeom prst="rect">
            <a:avLst/>
          </a:prstGeom>
          <a:noFill/>
        </p:spPr>
        <p:txBody>
          <a:bodyPr wrap="none" rtlCol="0">
            <a:spAutoFit/>
          </a:bodyPr>
          <a:lstStyle/>
          <a:p>
            <a:r>
              <a:rPr lang="cs-CZ" sz="2200" i="1" dirty="0" err="1" smtClean="0"/>
              <a:t>rr</a:t>
            </a:r>
            <a:r>
              <a:rPr lang="cs-CZ" sz="2200" i="1" dirty="0" smtClean="0"/>
              <a:t> pp</a:t>
            </a:r>
            <a:endParaRPr lang="en-US" sz="2200" i="1" dirty="0" smtClean="0"/>
          </a:p>
        </p:txBody>
      </p:sp>
      <p:graphicFrame>
        <p:nvGraphicFramePr>
          <p:cNvPr id="2" name="Tabulka 1"/>
          <p:cNvGraphicFramePr>
            <a:graphicFrameLocks noGrp="1"/>
          </p:cNvGraphicFramePr>
          <p:nvPr>
            <p:extLst>
              <p:ext uri="{D42A27DB-BD31-4B8C-83A1-F6EECF244321}">
                <p14:modId xmlns:p14="http://schemas.microsoft.com/office/powerpoint/2010/main" val="1331859808"/>
              </p:ext>
            </p:extLst>
          </p:nvPr>
        </p:nvGraphicFramePr>
        <p:xfrm>
          <a:off x="2591616" y="4149650"/>
          <a:ext cx="6096000" cy="853440"/>
        </p:xfrm>
        <a:graphic>
          <a:graphicData uri="http://schemas.openxmlformats.org/drawingml/2006/table">
            <a:tbl>
              <a:tblPr firstRow="1" bandRow="1">
                <a:tableStyleId>{5940675A-B579-460E-94D1-54222C63F5DA}</a:tableStyleId>
              </a:tblPr>
              <a:tblGrid>
                <a:gridCol w="1219200"/>
                <a:gridCol w="1219200"/>
                <a:gridCol w="1219200"/>
                <a:gridCol w="1219200"/>
                <a:gridCol w="1219200"/>
              </a:tblGrid>
              <a:tr h="370840">
                <a:tc>
                  <a:txBody>
                    <a:bodyPr/>
                    <a:lstStyle/>
                    <a:p>
                      <a:endParaRPr lang="en-US" dirty="0"/>
                    </a:p>
                  </a:txBody>
                  <a:tcPr/>
                </a:tc>
                <a:tc>
                  <a:txBody>
                    <a:bodyPr/>
                    <a:lstStyle/>
                    <a:p>
                      <a:r>
                        <a:rPr lang="cs-CZ" sz="2200" b="1" i="1" dirty="0" err="1" smtClean="0"/>
                        <a:t>RP</a:t>
                      </a:r>
                      <a:endParaRPr lang="en-US" sz="2200" b="1" i="1" dirty="0"/>
                    </a:p>
                  </a:txBody>
                  <a:tcPr/>
                </a:tc>
                <a:tc>
                  <a:txBody>
                    <a:bodyPr/>
                    <a:lstStyle/>
                    <a:p>
                      <a:r>
                        <a:rPr lang="cs-CZ" sz="2200" b="1" i="1" dirty="0" err="1" smtClean="0"/>
                        <a:t>Rp</a:t>
                      </a:r>
                      <a:endParaRPr lang="en-US" sz="2200" b="1" i="1" dirty="0"/>
                    </a:p>
                  </a:txBody>
                  <a:tcPr/>
                </a:tc>
                <a:tc>
                  <a:txBody>
                    <a:bodyPr/>
                    <a:lstStyle/>
                    <a:p>
                      <a:r>
                        <a:rPr lang="cs-CZ" sz="2200" b="1" i="1" dirty="0" err="1" smtClean="0"/>
                        <a:t>rP</a:t>
                      </a:r>
                      <a:endParaRPr lang="en-US" sz="2200" b="1" i="1" dirty="0"/>
                    </a:p>
                  </a:txBody>
                  <a:tcPr/>
                </a:tc>
                <a:tc>
                  <a:txBody>
                    <a:bodyPr/>
                    <a:lstStyle/>
                    <a:p>
                      <a:r>
                        <a:rPr lang="cs-CZ" sz="2200" b="1" i="1" dirty="0" err="1" smtClean="0"/>
                        <a:t>rp</a:t>
                      </a:r>
                      <a:endParaRPr lang="en-US" sz="2200" b="1" i="1" dirty="0"/>
                    </a:p>
                  </a:txBody>
                  <a:tcPr/>
                </a:tc>
              </a:tr>
              <a:tr h="370840">
                <a:tc>
                  <a:txBody>
                    <a:bodyPr/>
                    <a:lstStyle/>
                    <a:p>
                      <a:pPr marL="0" algn="l" defTabSz="914400" rtl="0" eaLnBrk="1" latinLnBrk="0" hangingPunct="1"/>
                      <a:r>
                        <a:rPr lang="cs-CZ" sz="2200" b="1" i="1" kern="1200" dirty="0" err="1" smtClean="0">
                          <a:solidFill>
                            <a:schemeClr val="tx1"/>
                          </a:solidFill>
                          <a:latin typeface="+mn-lt"/>
                          <a:ea typeface="+mn-ea"/>
                          <a:cs typeface="+mn-cs"/>
                        </a:rPr>
                        <a:t>rp</a:t>
                      </a:r>
                      <a:endParaRPr lang="en-US" sz="2200" b="1" i="1" kern="1200" dirty="0">
                        <a:solidFill>
                          <a:schemeClr val="tx1"/>
                        </a:solidFill>
                        <a:latin typeface="+mn-lt"/>
                        <a:ea typeface="+mn-ea"/>
                        <a:cs typeface="+mn-cs"/>
                      </a:endParaRPr>
                    </a:p>
                  </a:txBody>
                  <a:tcPr/>
                </a:tc>
                <a:tc>
                  <a:txBody>
                    <a:bodyPr/>
                    <a:lstStyle/>
                    <a:p>
                      <a:r>
                        <a:rPr lang="cs-CZ" sz="2200" i="1" dirty="0" err="1" smtClean="0"/>
                        <a:t>RP</a:t>
                      </a:r>
                      <a:endParaRPr lang="en-US" sz="2200" i="1" dirty="0"/>
                    </a:p>
                  </a:txBody>
                  <a:tcPr/>
                </a:tc>
                <a:tc>
                  <a:txBody>
                    <a:bodyPr/>
                    <a:lstStyle/>
                    <a:p>
                      <a:r>
                        <a:rPr lang="cs-CZ" sz="2200" i="1" dirty="0" err="1" smtClean="0"/>
                        <a:t>Rp</a:t>
                      </a:r>
                      <a:endParaRPr lang="en-US" sz="2200" i="1" dirty="0"/>
                    </a:p>
                  </a:txBody>
                  <a:tcPr/>
                </a:tc>
                <a:tc>
                  <a:txBody>
                    <a:bodyPr/>
                    <a:lstStyle/>
                    <a:p>
                      <a:r>
                        <a:rPr lang="cs-CZ" sz="2200" i="1" dirty="0" err="1" smtClean="0"/>
                        <a:t>rP</a:t>
                      </a:r>
                      <a:endParaRPr lang="en-US" sz="2200" i="1" dirty="0"/>
                    </a:p>
                  </a:txBody>
                  <a:tcPr/>
                </a:tc>
                <a:tc>
                  <a:txBody>
                    <a:bodyPr/>
                    <a:lstStyle/>
                    <a:p>
                      <a:r>
                        <a:rPr lang="cs-CZ" sz="2200" i="1" dirty="0" err="1" smtClean="0"/>
                        <a:t>rp</a:t>
                      </a:r>
                      <a:endParaRPr lang="en-US" sz="2200" i="1" dirty="0"/>
                    </a:p>
                  </a:txBody>
                  <a:tcPr/>
                </a:tc>
              </a:tr>
            </a:tbl>
          </a:graphicData>
        </a:graphic>
      </p:graphicFrame>
      <p:sp>
        <p:nvSpPr>
          <p:cNvPr id="13" name="TextovéPole 12"/>
          <p:cNvSpPr txBox="1"/>
          <p:nvPr/>
        </p:nvSpPr>
        <p:spPr>
          <a:xfrm>
            <a:off x="4953983" y="3637608"/>
            <a:ext cx="2598147" cy="430887"/>
          </a:xfrm>
          <a:prstGeom prst="rect">
            <a:avLst/>
          </a:prstGeom>
          <a:noFill/>
        </p:spPr>
        <p:txBody>
          <a:bodyPr wrap="none" rtlCol="0">
            <a:spAutoFit/>
          </a:bodyPr>
          <a:lstStyle/>
          <a:p>
            <a:r>
              <a:rPr lang="cs-CZ" sz="2200" dirty="0" smtClean="0"/>
              <a:t>gamety heterozygota</a:t>
            </a:r>
            <a:endParaRPr lang="en-US" sz="2200" dirty="0" smtClean="0"/>
          </a:p>
        </p:txBody>
      </p:sp>
      <p:sp>
        <p:nvSpPr>
          <p:cNvPr id="14" name="TextovéPole 13"/>
          <p:cNvSpPr txBox="1"/>
          <p:nvPr/>
        </p:nvSpPr>
        <p:spPr>
          <a:xfrm>
            <a:off x="711351" y="4154736"/>
            <a:ext cx="1803703" cy="769441"/>
          </a:xfrm>
          <a:prstGeom prst="rect">
            <a:avLst/>
          </a:prstGeom>
          <a:noFill/>
        </p:spPr>
        <p:txBody>
          <a:bodyPr wrap="square" rtlCol="0">
            <a:spAutoFit/>
          </a:bodyPr>
          <a:lstStyle/>
          <a:p>
            <a:r>
              <a:rPr lang="cs-CZ" sz="2200" dirty="0" smtClean="0"/>
              <a:t>gamety homozygota</a:t>
            </a:r>
            <a:endParaRPr lang="en-US" sz="2200" dirty="0" smtClean="0"/>
          </a:p>
        </p:txBody>
      </p:sp>
      <p:sp>
        <p:nvSpPr>
          <p:cNvPr id="15" name="TextovéPole 14"/>
          <p:cNvSpPr txBox="1"/>
          <p:nvPr/>
        </p:nvSpPr>
        <p:spPr>
          <a:xfrm>
            <a:off x="2582031" y="5263725"/>
            <a:ext cx="6040051" cy="769441"/>
          </a:xfrm>
          <a:prstGeom prst="rect">
            <a:avLst/>
          </a:prstGeom>
          <a:noFill/>
        </p:spPr>
        <p:txBody>
          <a:bodyPr wrap="none" rtlCol="0">
            <a:spAutoFit/>
          </a:bodyPr>
          <a:lstStyle/>
          <a:p>
            <a:r>
              <a:rPr lang="cs-CZ" sz="2200" dirty="0" smtClean="0"/>
              <a:t>Fenotypový štěpný poměr potomstva: </a:t>
            </a:r>
          </a:p>
          <a:p>
            <a:r>
              <a:rPr lang="cs-CZ" sz="2200" b="1" dirty="0" smtClean="0">
                <a:solidFill>
                  <a:srgbClr val="FF0000"/>
                </a:solidFill>
              </a:rPr>
              <a:t>1 ořech : 1 růže : 1 hrášek : 1 jednoduchý hřebínek</a:t>
            </a:r>
            <a:endParaRPr lang="en-US" sz="2200" b="1" dirty="0" smtClean="0">
              <a:solidFill>
                <a:srgbClr val="FF0000"/>
              </a:solidFill>
            </a:endParaRPr>
          </a:p>
        </p:txBody>
      </p:sp>
    </p:spTree>
    <p:extLst>
      <p:ext uri="{BB962C8B-B14F-4D97-AF65-F5344CB8AC3E}">
        <p14:creationId xmlns:p14="http://schemas.microsoft.com/office/powerpoint/2010/main" val="1274543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559907" y="3380209"/>
            <a:ext cx="2106593" cy="769441"/>
          </a:xfrm>
          <a:prstGeom prst="rect">
            <a:avLst/>
          </a:prstGeom>
          <a:noFill/>
        </p:spPr>
        <p:txBody>
          <a:bodyPr wrap="square" rtlCol="0">
            <a:spAutoFit/>
          </a:bodyPr>
          <a:lstStyle/>
          <a:p>
            <a:r>
              <a:rPr lang="cs-CZ" sz="2200" dirty="0" smtClean="0"/>
              <a:t>c</a:t>
            </a:r>
            <a:r>
              <a:rPr lang="cs-CZ" sz="2200" dirty="0"/>
              <a:t>) </a:t>
            </a:r>
            <a:r>
              <a:rPr lang="cs-CZ" sz="2200" b="1" i="1" dirty="0" err="1">
                <a:solidFill>
                  <a:srgbClr val="0070C0"/>
                </a:solidFill>
              </a:rPr>
              <a:t>Rr</a:t>
            </a:r>
            <a:r>
              <a:rPr lang="cs-CZ" sz="2200" b="1" i="1" dirty="0">
                <a:solidFill>
                  <a:srgbClr val="0070C0"/>
                </a:solidFill>
              </a:rPr>
              <a:t> Pp</a:t>
            </a:r>
            <a:r>
              <a:rPr lang="cs-CZ" sz="2200" b="1" dirty="0">
                <a:solidFill>
                  <a:srgbClr val="0070C0"/>
                </a:solidFill>
              </a:rPr>
              <a:t> x </a:t>
            </a:r>
            <a:r>
              <a:rPr lang="cs-CZ" sz="2200" b="1" i="1" dirty="0" err="1">
                <a:solidFill>
                  <a:srgbClr val="0070C0"/>
                </a:solidFill>
              </a:rPr>
              <a:t>Rr</a:t>
            </a:r>
            <a:r>
              <a:rPr lang="cs-CZ" sz="2200" b="1" i="1" dirty="0">
                <a:solidFill>
                  <a:srgbClr val="0070C0"/>
                </a:solidFill>
              </a:rPr>
              <a:t> Pp</a:t>
            </a:r>
            <a:endParaRPr lang="en-US" sz="2200" b="1" dirty="0">
              <a:solidFill>
                <a:srgbClr val="0070C0"/>
              </a:solidFill>
            </a:endParaRPr>
          </a:p>
          <a:p>
            <a:r>
              <a:rPr lang="cs-CZ" sz="2200" dirty="0"/>
              <a:t> </a:t>
            </a:r>
            <a:endParaRPr lang="en-US" sz="2200" dirty="0"/>
          </a:p>
        </p:txBody>
      </p:sp>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348" y="607456"/>
            <a:ext cx="5695709" cy="1510226"/>
          </a:xfrm>
          <a:prstGeom prst="rect">
            <a:avLst/>
          </a:prstGeom>
        </p:spPr>
      </p:pic>
      <p:sp>
        <p:nvSpPr>
          <p:cNvPr id="5" name="TextovéPole 4"/>
          <p:cNvSpPr txBox="1"/>
          <p:nvPr/>
        </p:nvSpPr>
        <p:spPr>
          <a:xfrm>
            <a:off x="3405202" y="2196714"/>
            <a:ext cx="938719" cy="430887"/>
          </a:xfrm>
          <a:prstGeom prst="rect">
            <a:avLst/>
          </a:prstGeom>
          <a:noFill/>
        </p:spPr>
        <p:txBody>
          <a:bodyPr wrap="none" rtlCol="0">
            <a:spAutoFit/>
          </a:bodyPr>
          <a:lstStyle/>
          <a:p>
            <a:r>
              <a:rPr lang="cs-CZ" sz="2200" dirty="0" smtClean="0"/>
              <a:t>hrášek</a:t>
            </a:r>
            <a:endParaRPr lang="en-US" sz="2200" dirty="0" smtClean="0"/>
          </a:p>
        </p:txBody>
      </p:sp>
      <p:sp>
        <p:nvSpPr>
          <p:cNvPr id="6" name="TextovéPole 5"/>
          <p:cNvSpPr txBox="1"/>
          <p:nvPr/>
        </p:nvSpPr>
        <p:spPr>
          <a:xfrm>
            <a:off x="2323452" y="2196714"/>
            <a:ext cx="676852" cy="430887"/>
          </a:xfrm>
          <a:prstGeom prst="rect">
            <a:avLst/>
          </a:prstGeom>
          <a:noFill/>
        </p:spPr>
        <p:txBody>
          <a:bodyPr wrap="none" rtlCol="0">
            <a:spAutoFit/>
          </a:bodyPr>
          <a:lstStyle/>
          <a:p>
            <a:r>
              <a:rPr lang="cs-CZ" sz="2200" dirty="0" smtClean="0"/>
              <a:t>růže</a:t>
            </a:r>
            <a:endParaRPr lang="en-US" sz="2200" dirty="0" smtClean="0"/>
          </a:p>
        </p:txBody>
      </p:sp>
      <p:sp>
        <p:nvSpPr>
          <p:cNvPr id="7" name="TextovéPole 6"/>
          <p:cNvSpPr txBox="1"/>
          <p:nvPr/>
        </p:nvSpPr>
        <p:spPr>
          <a:xfrm>
            <a:off x="778232" y="2196714"/>
            <a:ext cx="834972" cy="430887"/>
          </a:xfrm>
          <a:prstGeom prst="rect">
            <a:avLst/>
          </a:prstGeom>
          <a:noFill/>
        </p:spPr>
        <p:txBody>
          <a:bodyPr wrap="none" rtlCol="0">
            <a:spAutoFit/>
          </a:bodyPr>
          <a:lstStyle/>
          <a:p>
            <a:r>
              <a:rPr lang="cs-CZ" sz="2200" dirty="0" smtClean="0"/>
              <a:t>ořech</a:t>
            </a:r>
            <a:endParaRPr lang="en-US" sz="2200" dirty="0" smtClean="0"/>
          </a:p>
        </p:txBody>
      </p:sp>
      <p:sp>
        <p:nvSpPr>
          <p:cNvPr id="8" name="TextovéPole 7"/>
          <p:cNvSpPr txBox="1"/>
          <p:nvPr/>
        </p:nvSpPr>
        <p:spPr>
          <a:xfrm>
            <a:off x="4731935" y="2196714"/>
            <a:ext cx="1521122" cy="430887"/>
          </a:xfrm>
          <a:prstGeom prst="rect">
            <a:avLst/>
          </a:prstGeom>
          <a:noFill/>
        </p:spPr>
        <p:txBody>
          <a:bodyPr wrap="none" rtlCol="0">
            <a:spAutoFit/>
          </a:bodyPr>
          <a:lstStyle/>
          <a:p>
            <a:r>
              <a:rPr lang="cs-CZ" sz="2200" dirty="0" smtClean="0"/>
              <a:t>jednoduchý</a:t>
            </a:r>
            <a:endParaRPr lang="en-US" sz="2200" dirty="0" smtClean="0"/>
          </a:p>
        </p:txBody>
      </p:sp>
      <p:sp>
        <p:nvSpPr>
          <p:cNvPr id="9" name="TextovéPole 8"/>
          <p:cNvSpPr txBox="1"/>
          <p:nvPr/>
        </p:nvSpPr>
        <p:spPr>
          <a:xfrm>
            <a:off x="834882" y="2627601"/>
            <a:ext cx="721672" cy="430887"/>
          </a:xfrm>
          <a:prstGeom prst="rect">
            <a:avLst/>
          </a:prstGeom>
          <a:noFill/>
        </p:spPr>
        <p:txBody>
          <a:bodyPr wrap="none" rtlCol="0">
            <a:spAutoFit/>
          </a:bodyPr>
          <a:lstStyle/>
          <a:p>
            <a:r>
              <a:rPr lang="cs-CZ" sz="2200" i="1" dirty="0" smtClean="0"/>
              <a:t>R- P-</a:t>
            </a:r>
            <a:endParaRPr lang="en-US" sz="2200" i="1" dirty="0" smtClean="0"/>
          </a:p>
        </p:txBody>
      </p:sp>
      <p:sp>
        <p:nvSpPr>
          <p:cNvPr id="10" name="TextovéPole 9"/>
          <p:cNvSpPr txBox="1"/>
          <p:nvPr/>
        </p:nvSpPr>
        <p:spPr>
          <a:xfrm>
            <a:off x="2189938" y="2627601"/>
            <a:ext cx="784189" cy="430887"/>
          </a:xfrm>
          <a:prstGeom prst="rect">
            <a:avLst/>
          </a:prstGeom>
          <a:noFill/>
        </p:spPr>
        <p:txBody>
          <a:bodyPr wrap="none" rtlCol="0">
            <a:spAutoFit/>
          </a:bodyPr>
          <a:lstStyle/>
          <a:p>
            <a:r>
              <a:rPr lang="cs-CZ" sz="2200" i="1" dirty="0" smtClean="0"/>
              <a:t>R- pp</a:t>
            </a:r>
            <a:endParaRPr lang="en-US" sz="2200" i="1" dirty="0" smtClean="0"/>
          </a:p>
        </p:txBody>
      </p:sp>
      <p:sp>
        <p:nvSpPr>
          <p:cNvPr id="11" name="TextovéPole 10"/>
          <p:cNvSpPr txBox="1"/>
          <p:nvPr/>
        </p:nvSpPr>
        <p:spPr>
          <a:xfrm>
            <a:off x="3521432" y="2627601"/>
            <a:ext cx="676788" cy="430887"/>
          </a:xfrm>
          <a:prstGeom prst="rect">
            <a:avLst/>
          </a:prstGeom>
          <a:noFill/>
        </p:spPr>
        <p:txBody>
          <a:bodyPr wrap="none" rtlCol="0">
            <a:spAutoFit/>
          </a:bodyPr>
          <a:lstStyle/>
          <a:p>
            <a:r>
              <a:rPr lang="cs-CZ" sz="2200" i="1" dirty="0" err="1" smtClean="0"/>
              <a:t>rr</a:t>
            </a:r>
            <a:r>
              <a:rPr lang="cs-CZ" sz="2200" i="1" dirty="0" smtClean="0"/>
              <a:t> P-</a:t>
            </a:r>
            <a:endParaRPr lang="en-US" sz="2200" i="1" dirty="0" smtClean="0"/>
          </a:p>
        </p:txBody>
      </p:sp>
      <p:sp>
        <p:nvSpPr>
          <p:cNvPr id="12" name="TextovéPole 11"/>
          <p:cNvSpPr txBox="1"/>
          <p:nvPr/>
        </p:nvSpPr>
        <p:spPr>
          <a:xfrm>
            <a:off x="5049291" y="2627600"/>
            <a:ext cx="739305" cy="430887"/>
          </a:xfrm>
          <a:prstGeom prst="rect">
            <a:avLst/>
          </a:prstGeom>
          <a:noFill/>
        </p:spPr>
        <p:txBody>
          <a:bodyPr wrap="none" rtlCol="0">
            <a:spAutoFit/>
          </a:bodyPr>
          <a:lstStyle/>
          <a:p>
            <a:r>
              <a:rPr lang="cs-CZ" sz="2200" i="1" dirty="0" err="1" smtClean="0"/>
              <a:t>rr</a:t>
            </a:r>
            <a:r>
              <a:rPr lang="cs-CZ" sz="2200" i="1" dirty="0" smtClean="0"/>
              <a:t> pp</a:t>
            </a:r>
            <a:endParaRPr lang="en-US" sz="2200" i="1" dirty="0" smtClean="0"/>
          </a:p>
        </p:txBody>
      </p:sp>
      <p:sp>
        <p:nvSpPr>
          <p:cNvPr id="2" name="TextovéPole 1"/>
          <p:cNvSpPr txBox="1"/>
          <p:nvPr/>
        </p:nvSpPr>
        <p:spPr>
          <a:xfrm>
            <a:off x="3245350" y="3997874"/>
            <a:ext cx="470240" cy="523220"/>
          </a:xfrm>
          <a:prstGeom prst="rect">
            <a:avLst/>
          </a:prstGeom>
          <a:noFill/>
        </p:spPr>
        <p:txBody>
          <a:bodyPr wrap="square" rtlCol="0">
            <a:spAutoFit/>
          </a:bodyPr>
          <a:lstStyle/>
          <a:p>
            <a:r>
              <a:rPr lang="cs-CZ" sz="2800" dirty="0" smtClean="0"/>
              <a:t>R</a:t>
            </a:r>
            <a:endParaRPr lang="en-US" sz="2800" dirty="0" smtClean="0"/>
          </a:p>
        </p:txBody>
      </p:sp>
      <p:sp>
        <p:nvSpPr>
          <p:cNvPr id="13" name="TextovéPole 12"/>
          <p:cNvSpPr txBox="1"/>
          <p:nvPr/>
        </p:nvSpPr>
        <p:spPr>
          <a:xfrm>
            <a:off x="3314101" y="5375255"/>
            <a:ext cx="309700" cy="523220"/>
          </a:xfrm>
          <a:prstGeom prst="rect">
            <a:avLst/>
          </a:prstGeom>
          <a:noFill/>
        </p:spPr>
        <p:txBody>
          <a:bodyPr wrap="none" rtlCol="0">
            <a:spAutoFit/>
          </a:bodyPr>
          <a:lstStyle/>
          <a:p>
            <a:r>
              <a:rPr lang="cs-CZ" sz="2800" dirty="0" smtClean="0"/>
              <a:t>r</a:t>
            </a:r>
            <a:endParaRPr lang="en-US" sz="2800" dirty="0" smtClean="0"/>
          </a:p>
        </p:txBody>
      </p:sp>
      <p:cxnSp>
        <p:nvCxnSpPr>
          <p:cNvPr id="15" name="Přímá spojnice 14"/>
          <p:cNvCxnSpPr>
            <a:stCxn id="2" idx="1"/>
          </p:cNvCxnSpPr>
          <p:nvPr/>
        </p:nvCxnSpPr>
        <p:spPr>
          <a:xfrm flipH="1">
            <a:off x="2702148" y="4259484"/>
            <a:ext cx="543202" cy="75696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Přímá spojnice 16"/>
          <p:cNvCxnSpPr>
            <a:endCxn id="13" idx="1"/>
          </p:cNvCxnSpPr>
          <p:nvPr/>
        </p:nvCxnSpPr>
        <p:spPr>
          <a:xfrm>
            <a:off x="2702148" y="5016446"/>
            <a:ext cx="611953" cy="6204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ovéPole 17"/>
          <p:cNvSpPr txBox="1"/>
          <p:nvPr/>
        </p:nvSpPr>
        <p:spPr>
          <a:xfrm>
            <a:off x="4216775" y="3344178"/>
            <a:ext cx="370614" cy="523220"/>
          </a:xfrm>
          <a:prstGeom prst="rect">
            <a:avLst/>
          </a:prstGeom>
          <a:noFill/>
        </p:spPr>
        <p:txBody>
          <a:bodyPr wrap="none" rtlCol="0">
            <a:spAutoFit/>
          </a:bodyPr>
          <a:lstStyle/>
          <a:p>
            <a:r>
              <a:rPr lang="cs-CZ" sz="2800" dirty="0" smtClean="0"/>
              <a:t>P</a:t>
            </a:r>
            <a:endParaRPr lang="en-US" sz="2800" dirty="0" smtClean="0"/>
          </a:p>
        </p:txBody>
      </p:sp>
      <p:sp>
        <p:nvSpPr>
          <p:cNvPr id="19" name="TextovéPole 18"/>
          <p:cNvSpPr txBox="1"/>
          <p:nvPr/>
        </p:nvSpPr>
        <p:spPr>
          <a:xfrm>
            <a:off x="4262797" y="4331520"/>
            <a:ext cx="346570" cy="461665"/>
          </a:xfrm>
          <a:prstGeom prst="rect">
            <a:avLst/>
          </a:prstGeom>
          <a:noFill/>
        </p:spPr>
        <p:txBody>
          <a:bodyPr wrap="none" rtlCol="0">
            <a:spAutoFit/>
          </a:bodyPr>
          <a:lstStyle/>
          <a:p>
            <a:r>
              <a:rPr lang="cs-CZ" sz="2400" dirty="0" smtClean="0"/>
              <a:t>p</a:t>
            </a:r>
            <a:endParaRPr lang="en-US" sz="2400" dirty="0" smtClean="0"/>
          </a:p>
        </p:txBody>
      </p:sp>
      <p:cxnSp>
        <p:nvCxnSpPr>
          <p:cNvPr id="23" name="Přímá spojnice 22"/>
          <p:cNvCxnSpPr>
            <a:endCxn id="19" idx="1"/>
          </p:cNvCxnSpPr>
          <p:nvPr/>
        </p:nvCxnSpPr>
        <p:spPr>
          <a:xfrm>
            <a:off x="3619453" y="4273683"/>
            <a:ext cx="643344" cy="2886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Přímá spojnice 30"/>
          <p:cNvCxnSpPr/>
          <p:nvPr/>
        </p:nvCxnSpPr>
        <p:spPr>
          <a:xfrm flipV="1">
            <a:off x="3633246" y="3698511"/>
            <a:ext cx="629551" cy="45113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ovéPole 32"/>
          <p:cNvSpPr txBox="1"/>
          <p:nvPr/>
        </p:nvSpPr>
        <p:spPr>
          <a:xfrm>
            <a:off x="2684246" y="3842796"/>
            <a:ext cx="579005" cy="430887"/>
          </a:xfrm>
          <a:prstGeom prst="rect">
            <a:avLst/>
          </a:prstGeom>
          <a:noFill/>
        </p:spPr>
        <p:txBody>
          <a:bodyPr wrap="none" rtlCol="0">
            <a:spAutoFit/>
          </a:bodyPr>
          <a:lstStyle/>
          <a:p>
            <a:r>
              <a:rPr lang="cs-CZ" sz="2200" dirty="0" smtClean="0"/>
              <a:t>3/4</a:t>
            </a:r>
            <a:endParaRPr lang="en-US" sz="2200" dirty="0" smtClean="0"/>
          </a:p>
        </p:txBody>
      </p:sp>
      <p:sp>
        <p:nvSpPr>
          <p:cNvPr id="34" name="TextovéPole 33"/>
          <p:cNvSpPr txBox="1"/>
          <p:nvPr/>
        </p:nvSpPr>
        <p:spPr>
          <a:xfrm>
            <a:off x="2654742" y="5636865"/>
            <a:ext cx="579005" cy="430887"/>
          </a:xfrm>
          <a:prstGeom prst="rect">
            <a:avLst/>
          </a:prstGeom>
          <a:noFill/>
        </p:spPr>
        <p:txBody>
          <a:bodyPr wrap="none" rtlCol="0">
            <a:spAutoFit/>
          </a:bodyPr>
          <a:lstStyle/>
          <a:p>
            <a:r>
              <a:rPr lang="cs-CZ" sz="2200" dirty="0" smtClean="0"/>
              <a:t>1/4</a:t>
            </a:r>
            <a:endParaRPr lang="en-US" sz="2200" dirty="0" smtClean="0"/>
          </a:p>
        </p:txBody>
      </p:sp>
      <p:sp>
        <p:nvSpPr>
          <p:cNvPr id="35" name="TextovéPole 34"/>
          <p:cNvSpPr txBox="1"/>
          <p:nvPr/>
        </p:nvSpPr>
        <p:spPr>
          <a:xfrm>
            <a:off x="3633246" y="3374948"/>
            <a:ext cx="579005" cy="430887"/>
          </a:xfrm>
          <a:prstGeom prst="rect">
            <a:avLst/>
          </a:prstGeom>
          <a:noFill/>
        </p:spPr>
        <p:txBody>
          <a:bodyPr wrap="none" rtlCol="0">
            <a:spAutoFit/>
          </a:bodyPr>
          <a:lstStyle/>
          <a:p>
            <a:r>
              <a:rPr lang="cs-CZ" sz="2200" dirty="0" smtClean="0"/>
              <a:t>3/4</a:t>
            </a:r>
            <a:endParaRPr lang="en-US" sz="2200" dirty="0" smtClean="0"/>
          </a:p>
        </p:txBody>
      </p:sp>
      <p:sp>
        <p:nvSpPr>
          <p:cNvPr id="36" name="TextovéPole 35"/>
          <p:cNvSpPr txBox="1"/>
          <p:nvPr/>
        </p:nvSpPr>
        <p:spPr>
          <a:xfrm>
            <a:off x="3778995" y="4534401"/>
            <a:ext cx="579005" cy="430887"/>
          </a:xfrm>
          <a:prstGeom prst="rect">
            <a:avLst/>
          </a:prstGeom>
          <a:noFill/>
        </p:spPr>
        <p:txBody>
          <a:bodyPr wrap="none" rtlCol="0">
            <a:spAutoFit/>
          </a:bodyPr>
          <a:lstStyle/>
          <a:p>
            <a:r>
              <a:rPr lang="cs-CZ" sz="2200" dirty="0" smtClean="0"/>
              <a:t>1/4</a:t>
            </a:r>
            <a:endParaRPr lang="en-US" sz="2200" dirty="0" smtClean="0"/>
          </a:p>
        </p:txBody>
      </p:sp>
      <p:sp>
        <p:nvSpPr>
          <p:cNvPr id="37" name="TextovéPole 36"/>
          <p:cNvSpPr txBox="1"/>
          <p:nvPr/>
        </p:nvSpPr>
        <p:spPr>
          <a:xfrm>
            <a:off x="4257966" y="5022648"/>
            <a:ext cx="370614" cy="523220"/>
          </a:xfrm>
          <a:prstGeom prst="rect">
            <a:avLst/>
          </a:prstGeom>
          <a:noFill/>
        </p:spPr>
        <p:txBody>
          <a:bodyPr wrap="none" rtlCol="0">
            <a:spAutoFit/>
          </a:bodyPr>
          <a:lstStyle/>
          <a:p>
            <a:r>
              <a:rPr lang="cs-CZ" sz="2800" dirty="0" smtClean="0"/>
              <a:t>P</a:t>
            </a:r>
            <a:endParaRPr lang="en-US" sz="2800" dirty="0" smtClean="0"/>
          </a:p>
        </p:txBody>
      </p:sp>
      <p:sp>
        <p:nvSpPr>
          <p:cNvPr id="38" name="TextovéPole 37"/>
          <p:cNvSpPr txBox="1"/>
          <p:nvPr/>
        </p:nvSpPr>
        <p:spPr>
          <a:xfrm>
            <a:off x="4290195" y="5934810"/>
            <a:ext cx="346570" cy="461665"/>
          </a:xfrm>
          <a:prstGeom prst="rect">
            <a:avLst/>
          </a:prstGeom>
          <a:noFill/>
        </p:spPr>
        <p:txBody>
          <a:bodyPr wrap="none" rtlCol="0">
            <a:spAutoFit/>
          </a:bodyPr>
          <a:lstStyle/>
          <a:p>
            <a:r>
              <a:rPr lang="cs-CZ" sz="2400" dirty="0" smtClean="0"/>
              <a:t>p</a:t>
            </a:r>
            <a:endParaRPr lang="en-US" sz="2400" dirty="0" smtClean="0"/>
          </a:p>
        </p:txBody>
      </p:sp>
      <p:cxnSp>
        <p:nvCxnSpPr>
          <p:cNvPr id="39" name="Přímá spojnice 38"/>
          <p:cNvCxnSpPr/>
          <p:nvPr/>
        </p:nvCxnSpPr>
        <p:spPr>
          <a:xfrm>
            <a:off x="3639807" y="5732369"/>
            <a:ext cx="638996" cy="47497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Přímá spojnice 39"/>
          <p:cNvCxnSpPr/>
          <p:nvPr/>
        </p:nvCxnSpPr>
        <p:spPr>
          <a:xfrm flipV="1">
            <a:off x="3665475" y="5284258"/>
            <a:ext cx="597322" cy="4410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ovéPole 40"/>
          <p:cNvSpPr txBox="1"/>
          <p:nvPr/>
        </p:nvSpPr>
        <p:spPr>
          <a:xfrm>
            <a:off x="3788066" y="4965287"/>
            <a:ext cx="579005" cy="430887"/>
          </a:xfrm>
          <a:prstGeom prst="rect">
            <a:avLst/>
          </a:prstGeom>
          <a:noFill/>
        </p:spPr>
        <p:txBody>
          <a:bodyPr wrap="none" rtlCol="0">
            <a:spAutoFit/>
          </a:bodyPr>
          <a:lstStyle/>
          <a:p>
            <a:r>
              <a:rPr lang="cs-CZ" sz="2200" dirty="0" smtClean="0"/>
              <a:t>3/4</a:t>
            </a:r>
            <a:endParaRPr lang="en-US" sz="2200" dirty="0" smtClean="0"/>
          </a:p>
        </p:txBody>
      </p:sp>
      <p:sp>
        <p:nvSpPr>
          <p:cNvPr id="42" name="TextovéPole 41"/>
          <p:cNvSpPr txBox="1"/>
          <p:nvPr/>
        </p:nvSpPr>
        <p:spPr>
          <a:xfrm>
            <a:off x="3711190" y="6181031"/>
            <a:ext cx="579005" cy="430887"/>
          </a:xfrm>
          <a:prstGeom prst="rect">
            <a:avLst/>
          </a:prstGeom>
          <a:noFill/>
        </p:spPr>
        <p:txBody>
          <a:bodyPr wrap="none" rtlCol="0">
            <a:spAutoFit/>
          </a:bodyPr>
          <a:lstStyle/>
          <a:p>
            <a:r>
              <a:rPr lang="cs-CZ" sz="2200" dirty="0" smtClean="0"/>
              <a:t>1/4</a:t>
            </a:r>
            <a:endParaRPr lang="en-US" sz="2200" dirty="0" smtClean="0"/>
          </a:p>
        </p:txBody>
      </p:sp>
      <p:cxnSp>
        <p:nvCxnSpPr>
          <p:cNvPr id="46" name="Přímá spojnice se šipkou 45"/>
          <p:cNvCxnSpPr>
            <a:stCxn id="18" idx="3"/>
          </p:cNvCxnSpPr>
          <p:nvPr/>
        </p:nvCxnSpPr>
        <p:spPr>
          <a:xfrm flipV="1">
            <a:off x="4587389" y="3590391"/>
            <a:ext cx="461902" cy="1539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7" name="TextovéPole 46"/>
          <p:cNvSpPr txBox="1"/>
          <p:nvPr/>
        </p:nvSpPr>
        <p:spPr>
          <a:xfrm>
            <a:off x="5788596" y="3363239"/>
            <a:ext cx="785793" cy="430887"/>
          </a:xfrm>
          <a:prstGeom prst="rect">
            <a:avLst/>
          </a:prstGeom>
          <a:noFill/>
        </p:spPr>
        <p:txBody>
          <a:bodyPr wrap="none" rtlCol="0">
            <a:spAutoFit/>
          </a:bodyPr>
          <a:lstStyle/>
          <a:p>
            <a:r>
              <a:rPr lang="cs-CZ" sz="2200" dirty="0" smtClean="0"/>
              <a:t>9/16 </a:t>
            </a:r>
            <a:endParaRPr lang="en-US" sz="2200" dirty="0" smtClean="0"/>
          </a:p>
        </p:txBody>
      </p:sp>
      <p:sp>
        <p:nvSpPr>
          <p:cNvPr id="48" name="TextovéPole 47"/>
          <p:cNvSpPr txBox="1"/>
          <p:nvPr/>
        </p:nvSpPr>
        <p:spPr>
          <a:xfrm>
            <a:off x="5158264" y="3317073"/>
            <a:ext cx="566181" cy="523220"/>
          </a:xfrm>
          <a:prstGeom prst="rect">
            <a:avLst/>
          </a:prstGeom>
          <a:noFill/>
        </p:spPr>
        <p:txBody>
          <a:bodyPr wrap="none" rtlCol="0">
            <a:spAutoFit/>
          </a:bodyPr>
          <a:lstStyle/>
          <a:p>
            <a:r>
              <a:rPr lang="cs-CZ" sz="2800" dirty="0" err="1" smtClean="0"/>
              <a:t>RP</a:t>
            </a:r>
            <a:endParaRPr lang="en-US" sz="2800" dirty="0" smtClean="0"/>
          </a:p>
        </p:txBody>
      </p:sp>
      <p:cxnSp>
        <p:nvCxnSpPr>
          <p:cNvPr id="49" name="Přímá spojnice se šipkou 48"/>
          <p:cNvCxnSpPr/>
          <p:nvPr/>
        </p:nvCxnSpPr>
        <p:spPr>
          <a:xfrm flipV="1">
            <a:off x="4587389" y="4554653"/>
            <a:ext cx="461902" cy="1539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0" name="TextovéPole 49"/>
          <p:cNvSpPr txBox="1"/>
          <p:nvPr/>
        </p:nvSpPr>
        <p:spPr>
          <a:xfrm>
            <a:off x="5788596" y="4327501"/>
            <a:ext cx="785793" cy="430887"/>
          </a:xfrm>
          <a:prstGeom prst="rect">
            <a:avLst/>
          </a:prstGeom>
          <a:noFill/>
        </p:spPr>
        <p:txBody>
          <a:bodyPr wrap="none" rtlCol="0">
            <a:spAutoFit/>
          </a:bodyPr>
          <a:lstStyle/>
          <a:p>
            <a:r>
              <a:rPr lang="cs-CZ" sz="2200" dirty="0" smtClean="0"/>
              <a:t>3/16 </a:t>
            </a:r>
            <a:endParaRPr lang="en-US" sz="2200" dirty="0" smtClean="0"/>
          </a:p>
        </p:txBody>
      </p:sp>
      <p:sp>
        <p:nvSpPr>
          <p:cNvPr id="51" name="TextovéPole 50"/>
          <p:cNvSpPr txBox="1"/>
          <p:nvPr/>
        </p:nvSpPr>
        <p:spPr>
          <a:xfrm>
            <a:off x="5158264" y="4281335"/>
            <a:ext cx="569387" cy="523220"/>
          </a:xfrm>
          <a:prstGeom prst="rect">
            <a:avLst/>
          </a:prstGeom>
          <a:noFill/>
        </p:spPr>
        <p:txBody>
          <a:bodyPr wrap="none" rtlCol="0">
            <a:spAutoFit/>
          </a:bodyPr>
          <a:lstStyle/>
          <a:p>
            <a:r>
              <a:rPr lang="cs-CZ" sz="2800" dirty="0" err="1" smtClean="0"/>
              <a:t>Rp</a:t>
            </a:r>
            <a:endParaRPr lang="en-US" sz="2800" dirty="0" smtClean="0"/>
          </a:p>
        </p:txBody>
      </p:sp>
      <p:cxnSp>
        <p:nvCxnSpPr>
          <p:cNvPr id="56" name="Přímá spojnice se šipkou 55"/>
          <p:cNvCxnSpPr/>
          <p:nvPr/>
        </p:nvCxnSpPr>
        <p:spPr>
          <a:xfrm flipV="1">
            <a:off x="4628580" y="5245882"/>
            <a:ext cx="461902" cy="1539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7" name="TextovéPole 56"/>
          <p:cNvSpPr txBox="1"/>
          <p:nvPr/>
        </p:nvSpPr>
        <p:spPr>
          <a:xfrm>
            <a:off x="5829787" y="5018730"/>
            <a:ext cx="785793" cy="430887"/>
          </a:xfrm>
          <a:prstGeom prst="rect">
            <a:avLst/>
          </a:prstGeom>
          <a:noFill/>
        </p:spPr>
        <p:txBody>
          <a:bodyPr wrap="none" rtlCol="0">
            <a:spAutoFit/>
          </a:bodyPr>
          <a:lstStyle/>
          <a:p>
            <a:r>
              <a:rPr lang="cs-CZ" sz="2200" dirty="0" smtClean="0"/>
              <a:t>3/16 </a:t>
            </a:r>
            <a:endParaRPr lang="en-US" sz="2200" dirty="0" smtClean="0"/>
          </a:p>
        </p:txBody>
      </p:sp>
      <p:sp>
        <p:nvSpPr>
          <p:cNvPr id="58" name="TextovéPole 57"/>
          <p:cNvSpPr txBox="1"/>
          <p:nvPr/>
        </p:nvSpPr>
        <p:spPr>
          <a:xfrm>
            <a:off x="5199455" y="4972564"/>
            <a:ext cx="495649" cy="523220"/>
          </a:xfrm>
          <a:prstGeom prst="rect">
            <a:avLst/>
          </a:prstGeom>
          <a:noFill/>
        </p:spPr>
        <p:txBody>
          <a:bodyPr wrap="none" rtlCol="0">
            <a:spAutoFit/>
          </a:bodyPr>
          <a:lstStyle/>
          <a:p>
            <a:r>
              <a:rPr lang="cs-CZ" sz="2800" dirty="0" err="1" smtClean="0"/>
              <a:t>rP</a:t>
            </a:r>
            <a:endParaRPr lang="en-US" sz="2800" dirty="0" smtClean="0"/>
          </a:p>
        </p:txBody>
      </p:sp>
      <p:cxnSp>
        <p:nvCxnSpPr>
          <p:cNvPr id="59" name="Přímá spojnice se šipkou 58"/>
          <p:cNvCxnSpPr/>
          <p:nvPr/>
        </p:nvCxnSpPr>
        <p:spPr>
          <a:xfrm flipV="1">
            <a:off x="4628580" y="6210144"/>
            <a:ext cx="461902" cy="1539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0" name="TextovéPole 59"/>
          <p:cNvSpPr txBox="1"/>
          <p:nvPr/>
        </p:nvSpPr>
        <p:spPr>
          <a:xfrm>
            <a:off x="5829787" y="5982992"/>
            <a:ext cx="785793" cy="430887"/>
          </a:xfrm>
          <a:prstGeom prst="rect">
            <a:avLst/>
          </a:prstGeom>
          <a:noFill/>
        </p:spPr>
        <p:txBody>
          <a:bodyPr wrap="none" rtlCol="0">
            <a:spAutoFit/>
          </a:bodyPr>
          <a:lstStyle/>
          <a:p>
            <a:r>
              <a:rPr lang="cs-CZ" sz="2200" dirty="0" smtClean="0"/>
              <a:t>1/16 </a:t>
            </a:r>
            <a:endParaRPr lang="en-US" sz="2200" dirty="0" smtClean="0"/>
          </a:p>
        </p:txBody>
      </p:sp>
      <p:sp>
        <p:nvSpPr>
          <p:cNvPr id="61" name="TextovéPole 60"/>
          <p:cNvSpPr txBox="1"/>
          <p:nvPr/>
        </p:nvSpPr>
        <p:spPr>
          <a:xfrm>
            <a:off x="5199455" y="5936826"/>
            <a:ext cx="498855" cy="523220"/>
          </a:xfrm>
          <a:prstGeom prst="rect">
            <a:avLst/>
          </a:prstGeom>
          <a:noFill/>
        </p:spPr>
        <p:txBody>
          <a:bodyPr wrap="none" rtlCol="0">
            <a:spAutoFit/>
          </a:bodyPr>
          <a:lstStyle/>
          <a:p>
            <a:r>
              <a:rPr lang="cs-CZ" sz="2800" dirty="0" err="1" smtClean="0"/>
              <a:t>rp</a:t>
            </a:r>
            <a:endParaRPr lang="en-US" sz="2800" dirty="0" smtClean="0"/>
          </a:p>
        </p:txBody>
      </p:sp>
      <p:sp>
        <p:nvSpPr>
          <p:cNvPr id="62" name="TextovéPole 61"/>
          <p:cNvSpPr txBox="1"/>
          <p:nvPr/>
        </p:nvSpPr>
        <p:spPr>
          <a:xfrm>
            <a:off x="6574389" y="3384831"/>
            <a:ext cx="834972" cy="430887"/>
          </a:xfrm>
          <a:prstGeom prst="rect">
            <a:avLst/>
          </a:prstGeom>
          <a:noFill/>
        </p:spPr>
        <p:txBody>
          <a:bodyPr wrap="none" rtlCol="0">
            <a:spAutoFit/>
          </a:bodyPr>
          <a:lstStyle/>
          <a:p>
            <a:r>
              <a:rPr lang="cs-CZ" sz="2200" dirty="0" smtClean="0"/>
              <a:t>ořech</a:t>
            </a:r>
            <a:endParaRPr lang="en-US" sz="2200" dirty="0" smtClean="0"/>
          </a:p>
        </p:txBody>
      </p:sp>
      <p:sp>
        <p:nvSpPr>
          <p:cNvPr id="63" name="TextovéPole 62"/>
          <p:cNvSpPr txBox="1"/>
          <p:nvPr/>
        </p:nvSpPr>
        <p:spPr>
          <a:xfrm>
            <a:off x="6653449" y="4373668"/>
            <a:ext cx="676852" cy="430887"/>
          </a:xfrm>
          <a:prstGeom prst="rect">
            <a:avLst/>
          </a:prstGeom>
          <a:noFill/>
        </p:spPr>
        <p:txBody>
          <a:bodyPr wrap="none" rtlCol="0">
            <a:spAutoFit/>
          </a:bodyPr>
          <a:lstStyle/>
          <a:p>
            <a:r>
              <a:rPr lang="cs-CZ" sz="2200" dirty="0" smtClean="0"/>
              <a:t>růže</a:t>
            </a:r>
            <a:endParaRPr lang="en-US" sz="2200" dirty="0" smtClean="0"/>
          </a:p>
        </p:txBody>
      </p:sp>
      <p:sp>
        <p:nvSpPr>
          <p:cNvPr id="64" name="TextovéPole 63"/>
          <p:cNvSpPr txBox="1"/>
          <p:nvPr/>
        </p:nvSpPr>
        <p:spPr>
          <a:xfrm>
            <a:off x="6653449" y="5016446"/>
            <a:ext cx="938719" cy="430887"/>
          </a:xfrm>
          <a:prstGeom prst="rect">
            <a:avLst/>
          </a:prstGeom>
          <a:noFill/>
        </p:spPr>
        <p:txBody>
          <a:bodyPr wrap="none" rtlCol="0">
            <a:spAutoFit/>
          </a:bodyPr>
          <a:lstStyle/>
          <a:p>
            <a:r>
              <a:rPr lang="cs-CZ" sz="2200" dirty="0" smtClean="0"/>
              <a:t>hrášek</a:t>
            </a:r>
            <a:endParaRPr lang="en-US" sz="2200" dirty="0" smtClean="0"/>
          </a:p>
        </p:txBody>
      </p:sp>
      <p:sp>
        <p:nvSpPr>
          <p:cNvPr id="65" name="TextovéPole 64"/>
          <p:cNvSpPr txBox="1"/>
          <p:nvPr/>
        </p:nvSpPr>
        <p:spPr>
          <a:xfrm>
            <a:off x="6696605" y="5994700"/>
            <a:ext cx="1521122" cy="430887"/>
          </a:xfrm>
          <a:prstGeom prst="rect">
            <a:avLst/>
          </a:prstGeom>
          <a:noFill/>
        </p:spPr>
        <p:txBody>
          <a:bodyPr wrap="none" rtlCol="0">
            <a:spAutoFit/>
          </a:bodyPr>
          <a:lstStyle/>
          <a:p>
            <a:r>
              <a:rPr lang="cs-CZ" sz="2200" dirty="0" smtClean="0"/>
              <a:t>jednoduchý</a:t>
            </a:r>
            <a:endParaRPr lang="en-US" sz="2200" dirty="0" smtClean="0"/>
          </a:p>
        </p:txBody>
      </p:sp>
    </p:spTree>
    <p:extLst>
      <p:ext uri="{BB962C8B-B14F-4D97-AF65-F5344CB8AC3E}">
        <p14:creationId xmlns:p14="http://schemas.microsoft.com/office/powerpoint/2010/main" val="1198434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0"/>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7"/>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6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2"/>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63"/>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64"/>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8" grpId="0"/>
      <p:bldP spid="19" grpId="0"/>
      <p:bldP spid="33" grpId="0"/>
      <p:bldP spid="34" grpId="0"/>
      <p:bldP spid="35" grpId="0"/>
      <p:bldP spid="36" grpId="0"/>
      <p:bldP spid="37" grpId="0"/>
      <p:bldP spid="38" grpId="0"/>
      <p:bldP spid="41" grpId="0"/>
      <p:bldP spid="42" grpId="0"/>
      <p:bldP spid="47" grpId="0"/>
      <p:bldP spid="48" grpId="0"/>
      <p:bldP spid="50" grpId="0"/>
      <p:bldP spid="51" grpId="0"/>
      <p:bldP spid="57" grpId="0"/>
      <p:bldP spid="58" grpId="0"/>
      <p:bldP spid="60" grpId="0"/>
      <p:bldP spid="61" grpId="0"/>
      <p:bldP spid="62" grpId="0"/>
      <p:bldP spid="63" grpId="0"/>
      <p:bldP spid="64" grpId="0"/>
      <p:bldP spid="65"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606175" y="616450"/>
            <a:ext cx="8198777" cy="1107996"/>
          </a:xfrm>
          <a:prstGeom prst="rect">
            <a:avLst/>
          </a:prstGeom>
          <a:noFill/>
        </p:spPr>
        <p:txBody>
          <a:bodyPr wrap="square" rtlCol="0">
            <a:spAutoFit/>
          </a:bodyPr>
          <a:lstStyle/>
          <a:p>
            <a:r>
              <a:rPr lang="cs-CZ" sz="2200" b="1" dirty="0" smtClean="0">
                <a:solidFill>
                  <a:srgbClr val="009900"/>
                </a:solidFill>
              </a:rPr>
              <a:t>Příklad: </a:t>
            </a:r>
            <a:r>
              <a:rPr lang="cs-CZ" sz="2200" dirty="0" smtClean="0"/>
              <a:t>Představte si, že se snažíte změnit znak, jehož </a:t>
            </a:r>
            <a:r>
              <a:rPr lang="cs-CZ" sz="2200" dirty="0" err="1" smtClean="0"/>
              <a:t>heritabilitu</a:t>
            </a:r>
            <a:r>
              <a:rPr lang="cs-CZ" sz="2200" dirty="0" smtClean="0"/>
              <a:t> neznáte.  Průměrná hodnota populace je 100, průměr výběru 120. Potomstvo výběru má průměrnou hodnotu 104. Jaká je </a:t>
            </a:r>
            <a:r>
              <a:rPr lang="cs-CZ" sz="2200" i="1" dirty="0" smtClean="0"/>
              <a:t>h</a:t>
            </a:r>
            <a:r>
              <a:rPr lang="cs-CZ" sz="2200" i="1" baseline="30000" dirty="0" smtClean="0"/>
              <a:t>2</a:t>
            </a:r>
            <a:r>
              <a:rPr lang="cs-CZ" sz="2200" dirty="0" smtClean="0"/>
              <a:t>? </a:t>
            </a:r>
          </a:p>
        </p:txBody>
      </p:sp>
      <p:sp>
        <p:nvSpPr>
          <p:cNvPr id="5" name="TextovéPole 4"/>
          <p:cNvSpPr txBox="1"/>
          <p:nvPr/>
        </p:nvSpPr>
        <p:spPr>
          <a:xfrm>
            <a:off x="678094" y="2126751"/>
            <a:ext cx="1263936" cy="769441"/>
          </a:xfrm>
          <a:prstGeom prst="rect">
            <a:avLst/>
          </a:prstGeom>
          <a:noFill/>
        </p:spPr>
        <p:txBody>
          <a:bodyPr wrap="none" rtlCol="0">
            <a:spAutoFit/>
          </a:bodyPr>
          <a:lstStyle/>
          <a:p>
            <a:r>
              <a:rPr lang="cs-CZ" sz="2200" dirty="0" smtClean="0">
                <a:solidFill>
                  <a:srgbClr val="0070C0"/>
                </a:solidFill>
              </a:rPr>
              <a:t>Jak na to:</a:t>
            </a:r>
          </a:p>
          <a:p>
            <a:endParaRPr lang="cs-CZ" sz="2200" dirty="0" smtClean="0"/>
          </a:p>
        </p:txBody>
      </p:sp>
      <p:sp>
        <p:nvSpPr>
          <p:cNvPr id="7" name="TextovéPole 6"/>
          <p:cNvSpPr txBox="1"/>
          <p:nvPr/>
        </p:nvSpPr>
        <p:spPr>
          <a:xfrm>
            <a:off x="2998074" y="2610935"/>
            <a:ext cx="2142766" cy="769441"/>
          </a:xfrm>
          <a:prstGeom prst="rect">
            <a:avLst/>
          </a:prstGeom>
          <a:noFill/>
        </p:spPr>
        <p:txBody>
          <a:bodyPr wrap="none" rtlCol="0">
            <a:spAutoFit/>
          </a:bodyPr>
          <a:lstStyle/>
          <a:p>
            <a:r>
              <a:rPr lang="cs-CZ" sz="2200" i="1" dirty="0" smtClean="0"/>
              <a:t>T</a:t>
            </a:r>
            <a:r>
              <a:rPr lang="cs-CZ" sz="2200" i="1" baseline="-25000" dirty="0" smtClean="0"/>
              <a:t>O</a:t>
            </a:r>
            <a:r>
              <a:rPr lang="cs-CZ" sz="2200" dirty="0" smtClean="0"/>
              <a:t> - </a:t>
            </a:r>
            <a:r>
              <a:rPr lang="cs-CZ" sz="2200" dirty="0">
                <a:latin typeface="Symbol" panose="05050102010706020507" pitchFamily="18" charset="2"/>
              </a:rPr>
              <a:t>m</a:t>
            </a:r>
            <a:r>
              <a:rPr lang="cs-CZ" sz="2200" dirty="0"/>
              <a:t> </a:t>
            </a:r>
            <a:r>
              <a:rPr lang="cs-CZ" sz="2200" dirty="0" smtClean="0"/>
              <a:t>= </a:t>
            </a:r>
            <a:r>
              <a:rPr lang="cs-CZ" sz="2200" i="1" dirty="0" smtClean="0"/>
              <a:t>h</a:t>
            </a:r>
            <a:r>
              <a:rPr lang="cs-CZ" sz="2200" i="1" baseline="30000" dirty="0" smtClean="0"/>
              <a:t>2</a:t>
            </a:r>
            <a:r>
              <a:rPr lang="cs-CZ" sz="2200" dirty="0" smtClean="0"/>
              <a:t>(</a:t>
            </a:r>
            <a:r>
              <a:rPr lang="cs-CZ" sz="2200" i="1" dirty="0" smtClean="0"/>
              <a:t>T</a:t>
            </a:r>
            <a:r>
              <a:rPr lang="cs-CZ" sz="2200" i="1" baseline="-25000" dirty="0" smtClean="0"/>
              <a:t>S </a:t>
            </a:r>
            <a:r>
              <a:rPr lang="cs-CZ" sz="2200" dirty="0"/>
              <a:t>-</a:t>
            </a:r>
            <a:r>
              <a:rPr lang="cs-CZ" sz="2200" dirty="0">
                <a:latin typeface="Symbol" panose="05050102010706020507" pitchFamily="18" charset="2"/>
              </a:rPr>
              <a:t> m</a:t>
            </a:r>
            <a:r>
              <a:rPr lang="cs-CZ" sz="2200" dirty="0"/>
              <a:t>)</a:t>
            </a:r>
          </a:p>
          <a:p>
            <a:endParaRPr lang="cs-CZ" sz="2200" dirty="0" smtClean="0"/>
          </a:p>
        </p:txBody>
      </p:sp>
      <p:sp>
        <p:nvSpPr>
          <p:cNvPr id="8" name="TextovéPole 7"/>
          <p:cNvSpPr txBox="1"/>
          <p:nvPr/>
        </p:nvSpPr>
        <p:spPr>
          <a:xfrm>
            <a:off x="693612" y="2610935"/>
            <a:ext cx="1071960" cy="1415772"/>
          </a:xfrm>
          <a:prstGeom prst="rect">
            <a:avLst/>
          </a:prstGeom>
          <a:noFill/>
        </p:spPr>
        <p:txBody>
          <a:bodyPr wrap="none" rtlCol="0">
            <a:spAutoFit/>
          </a:bodyPr>
          <a:lstStyle/>
          <a:p>
            <a:pPr>
              <a:spcBef>
                <a:spcPts val="1200"/>
              </a:spcBef>
            </a:pPr>
            <a:r>
              <a:rPr lang="cs-CZ" sz="2200" dirty="0">
                <a:latin typeface="Symbol" panose="05050102010706020507" pitchFamily="18" charset="2"/>
              </a:rPr>
              <a:t>m </a:t>
            </a:r>
            <a:r>
              <a:rPr lang="cs-CZ" sz="2200" dirty="0" smtClean="0"/>
              <a:t>= 100</a:t>
            </a:r>
          </a:p>
          <a:p>
            <a:pPr>
              <a:spcBef>
                <a:spcPts val="1200"/>
              </a:spcBef>
            </a:pPr>
            <a:r>
              <a:rPr lang="cs-CZ" sz="2200" i="1" dirty="0"/>
              <a:t>T</a:t>
            </a:r>
            <a:r>
              <a:rPr lang="cs-CZ" sz="2200" i="1" baseline="-25000" dirty="0"/>
              <a:t>S</a:t>
            </a:r>
            <a:r>
              <a:rPr lang="cs-CZ" sz="2200" dirty="0" smtClean="0"/>
              <a:t>= 120</a:t>
            </a:r>
          </a:p>
          <a:p>
            <a:pPr>
              <a:spcBef>
                <a:spcPts val="1200"/>
              </a:spcBef>
            </a:pPr>
            <a:r>
              <a:rPr lang="cs-CZ" sz="2200" i="1" dirty="0" smtClean="0"/>
              <a:t>T</a:t>
            </a:r>
            <a:r>
              <a:rPr lang="cs-CZ" sz="2200" i="1" baseline="-25000" dirty="0" smtClean="0"/>
              <a:t>O</a:t>
            </a:r>
            <a:r>
              <a:rPr lang="cs-CZ" sz="2200" dirty="0" smtClean="0"/>
              <a:t>= 104</a:t>
            </a:r>
            <a:endParaRPr lang="cs-CZ" sz="2200" dirty="0"/>
          </a:p>
        </p:txBody>
      </p:sp>
      <p:sp>
        <p:nvSpPr>
          <p:cNvPr id="9" name="TextovéPole 8"/>
          <p:cNvSpPr txBox="1"/>
          <p:nvPr/>
        </p:nvSpPr>
        <p:spPr>
          <a:xfrm>
            <a:off x="2998074" y="3492800"/>
            <a:ext cx="2464970" cy="430887"/>
          </a:xfrm>
          <a:prstGeom prst="rect">
            <a:avLst/>
          </a:prstGeom>
          <a:noFill/>
        </p:spPr>
        <p:txBody>
          <a:bodyPr wrap="none" rtlCol="0">
            <a:spAutoFit/>
          </a:bodyPr>
          <a:lstStyle/>
          <a:p>
            <a:r>
              <a:rPr lang="cs-CZ" sz="2200" i="1" dirty="0" smtClean="0"/>
              <a:t>h</a:t>
            </a:r>
            <a:r>
              <a:rPr lang="cs-CZ" sz="2200" i="1" baseline="30000" dirty="0" smtClean="0"/>
              <a:t>2 </a:t>
            </a:r>
            <a:r>
              <a:rPr lang="cs-CZ" sz="2200" dirty="0" smtClean="0"/>
              <a:t>= (</a:t>
            </a:r>
            <a:r>
              <a:rPr lang="cs-CZ" sz="2200" i="1" dirty="0" smtClean="0"/>
              <a:t>T</a:t>
            </a:r>
            <a:r>
              <a:rPr lang="cs-CZ" sz="2200" i="1" baseline="-25000" dirty="0" smtClean="0"/>
              <a:t>O</a:t>
            </a:r>
            <a:r>
              <a:rPr lang="cs-CZ" sz="2200" dirty="0" smtClean="0"/>
              <a:t> – </a:t>
            </a:r>
            <a:r>
              <a:rPr lang="cs-CZ" sz="2200" dirty="0" smtClean="0">
                <a:latin typeface="Symbol" panose="05050102010706020507" pitchFamily="18" charset="2"/>
              </a:rPr>
              <a:t>m</a:t>
            </a:r>
            <a:r>
              <a:rPr lang="cs-CZ" sz="2200" dirty="0" smtClean="0"/>
              <a:t>) /(</a:t>
            </a:r>
            <a:r>
              <a:rPr lang="cs-CZ" sz="2200" i="1" dirty="0" smtClean="0"/>
              <a:t>T</a:t>
            </a:r>
            <a:r>
              <a:rPr lang="cs-CZ" sz="2200" i="1" baseline="-25000" dirty="0" smtClean="0"/>
              <a:t>S </a:t>
            </a:r>
            <a:r>
              <a:rPr lang="cs-CZ" sz="2200" dirty="0"/>
              <a:t>-</a:t>
            </a:r>
            <a:r>
              <a:rPr lang="cs-CZ" sz="2200" dirty="0">
                <a:latin typeface="Symbol" panose="05050102010706020507" pitchFamily="18" charset="2"/>
              </a:rPr>
              <a:t> m</a:t>
            </a:r>
            <a:r>
              <a:rPr lang="cs-CZ" sz="2200" dirty="0" smtClean="0"/>
              <a:t>)</a:t>
            </a:r>
          </a:p>
        </p:txBody>
      </p:sp>
      <p:sp>
        <p:nvSpPr>
          <p:cNvPr id="10" name="TextovéPole 9"/>
          <p:cNvSpPr txBox="1"/>
          <p:nvPr/>
        </p:nvSpPr>
        <p:spPr>
          <a:xfrm>
            <a:off x="2998074" y="4438437"/>
            <a:ext cx="4437433" cy="430887"/>
          </a:xfrm>
          <a:prstGeom prst="rect">
            <a:avLst/>
          </a:prstGeom>
          <a:noFill/>
        </p:spPr>
        <p:txBody>
          <a:bodyPr wrap="none" rtlCol="0">
            <a:spAutoFit/>
          </a:bodyPr>
          <a:lstStyle/>
          <a:p>
            <a:r>
              <a:rPr lang="cs-CZ" sz="2200" i="1" dirty="0"/>
              <a:t>h</a:t>
            </a:r>
            <a:r>
              <a:rPr lang="cs-CZ" sz="2200" i="1" baseline="30000" dirty="0"/>
              <a:t>2 </a:t>
            </a:r>
            <a:r>
              <a:rPr lang="cs-CZ" sz="2200" dirty="0" smtClean="0"/>
              <a:t>= (104-100)/(120-100) = 4/20 = 0,2</a:t>
            </a:r>
          </a:p>
        </p:txBody>
      </p:sp>
    </p:spTree>
    <p:extLst>
      <p:ext uri="{BB962C8B-B14F-4D97-AF65-F5344CB8AC3E}">
        <p14:creationId xmlns:p14="http://schemas.microsoft.com/office/powerpoint/2010/main" val="24147750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Šipka dolů 27"/>
          <p:cNvSpPr/>
          <p:nvPr/>
        </p:nvSpPr>
        <p:spPr>
          <a:xfrm>
            <a:off x="4109013" y="3826739"/>
            <a:ext cx="138866" cy="368407"/>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ovéPole 3"/>
          <p:cNvSpPr txBox="1"/>
          <p:nvPr/>
        </p:nvSpPr>
        <p:spPr>
          <a:xfrm>
            <a:off x="520856" y="520861"/>
            <a:ext cx="8229605" cy="1446550"/>
          </a:xfrm>
          <a:prstGeom prst="rect">
            <a:avLst/>
          </a:prstGeom>
          <a:noFill/>
        </p:spPr>
        <p:txBody>
          <a:bodyPr wrap="square" rtlCol="0">
            <a:spAutoFit/>
          </a:bodyPr>
          <a:lstStyle/>
          <a:p>
            <a:r>
              <a:rPr lang="cs-CZ" sz="2200" b="1" dirty="0" smtClean="0">
                <a:solidFill>
                  <a:srgbClr val="009900"/>
                </a:solidFill>
              </a:rPr>
              <a:t>Otázka:  </a:t>
            </a:r>
            <a:r>
              <a:rPr lang="cs-CZ" sz="2200" dirty="0"/>
              <a:t>Zkřížili jste dvě </a:t>
            </a:r>
            <a:r>
              <a:rPr lang="cs-CZ" sz="2200" dirty="0" smtClean="0"/>
              <a:t>čisté linie kukuřice a vzniklá </a:t>
            </a:r>
            <a:r>
              <a:rPr lang="cs-CZ" sz="2200" dirty="0" err="1" smtClean="0"/>
              <a:t>F1</a:t>
            </a:r>
            <a:r>
              <a:rPr lang="cs-CZ" sz="2200" dirty="0" smtClean="0"/>
              <a:t> generace dala následně vzniknout </a:t>
            </a:r>
            <a:r>
              <a:rPr lang="cs-CZ" sz="2200" dirty="0" err="1" smtClean="0"/>
              <a:t>F2</a:t>
            </a:r>
            <a:r>
              <a:rPr lang="cs-CZ" sz="2200" dirty="0" smtClean="0"/>
              <a:t>. Délka klasů u </a:t>
            </a:r>
            <a:r>
              <a:rPr lang="cs-CZ" sz="2200" dirty="0" err="1" smtClean="0"/>
              <a:t>F1</a:t>
            </a:r>
            <a:r>
              <a:rPr lang="cs-CZ" sz="2200" dirty="0" smtClean="0"/>
              <a:t> měla varianci 15,2 </a:t>
            </a:r>
            <a:r>
              <a:rPr lang="cs-CZ" sz="2200" dirty="0" err="1" smtClean="0"/>
              <a:t>cm</a:t>
            </a:r>
            <a:r>
              <a:rPr lang="cs-CZ" sz="2200" baseline="30000" dirty="0" err="1" smtClean="0"/>
              <a:t>2</a:t>
            </a:r>
            <a:r>
              <a:rPr lang="cs-CZ" sz="2200" dirty="0" smtClean="0"/>
              <a:t> a u </a:t>
            </a:r>
            <a:r>
              <a:rPr lang="cs-CZ" sz="2200" dirty="0" err="1" smtClean="0"/>
              <a:t>F2</a:t>
            </a:r>
            <a:r>
              <a:rPr lang="cs-CZ" sz="2200" dirty="0" smtClean="0"/>
              <a:t> 27,6 </a:t>
            </a:r>
            <a:r>
              <a:rPr lang="cs-CZ" sz="2200" dirty="0" err="1" smtClean="0"/>
              <a:t>cm</a:t>
            </a:r>
            <a:r>
              <a:rPr lang="cs-CZ" sz="2200" baseline="30000" dirty="0" err="1" smtClean="0"/>
              <a:t>2</a:t>
            </a:r>
            <a:r>
              <a:rPr lang="cs-CZ" sz="2200" dirty="0" smtClean="0"/>
              <a:t>. Proč byla fenotypová variance vyšší u </a:t>
            </a:r>
            <a:r>
              <a:rPr lang="cs-CZ" sz="2200" dirty="0" err="1" smtClean="0"/>
              <a:t>F2</a:t>
            </a:r>
            <a:r>
              <a:rPr lang="cs-CZ" sz="2200" dirty="0" smtClean="0"/>
              <a:t> než u </a:t>
            </a:r>
            <a:r>
              <a:rPr lang="cs-CZ" sz="2200" dirty="0" err="1" smtClean="0"/>
              <a:t>F1</a:t>
            </a:r>
            <a:r>
              <a:rPr lang="cs-CZ" sz="2200" dirty="0"/>
              <a:t>?</a:t>
            </a:r>
            <a:r>
              <a:rPr lang="cs-CZ" sz="2200" dirty="0" smtClean="0"/>
              <a:t> Je to tak vždy? </a:t>
            </a:r>
            <a:endParaRPr lang="en-US" sz="2200" dirty="0" smtClean="0"/>
          </a:p>
        </p:txBody>
      </p:sp>
      <p:sp>
        <p:nvSpPr>
          <p:cNvPr id="6" name="TextovéPole 5"/>
          <p:cNvSpPr txBox="1"/>
          <p:nvPr/>
        </p:nvSpPr>
        <p:spPr>
          <a:xfrm>
            <a:off x="2604288" y="2500127"/>
            <a:ext cx="3287182" cy="430887"/>
          </a:xfrm>
          <a:prstGeom prst="rect">
            <a:avLst/>
          </a:prstGeom>
          <a:noFill/>
        </p:spPr>
        <p:txBody>
          <a:bodyPr wrap="none" rtlCol="0">
            <a:spAutoFit/>
          </a:bodyPr>
          <a:lstStyle/>
          <a:p>
            <a:r>
              <a:rPr lang="cs-CZ" sz="2200" i="1" dirty="0" err="1" smtClean="0"/>
              <a:t>AA</a:t>
            </a:r>
            <a:r>
              <a:rPr lang="cs-CZ" sz="2200" i="1" dirty="0" smtClean="0"/>
              <a:t> </a:t>
            </a:r>
            <a:r>
              <a:rPr lang="cs-CZ" sz="2200" i="1" dirty="0" err="1" smtClean="0"/>
              <a:t>bb</a:t>
            </a:r>
            <a:r>
              <a:rPr lang="cs-CZ" sz="2200" i="1" dirty="0" smtClean="0"/>
              <a:t> </a:t>
            </a:r>
            <a:r>
              <a:rPr lang="cs-CZ" sz="2200" i="1" dirty="0" err="1" smtClean="0"/>
              <a:t>CC</a:t>
            </a:r>
            <a:r>
              <a:rPr lang="cs-CZ" sz="2200" i="1" dirty="0"/>
              <a:t> </a:t>
            </a:r>
            <a:r>
              <a:rPr lang="cs-CZ" sz="2200" i="1" dirty="0" smtClean="0"/>
              <a:t>     </a:t>
            </a:r>
            <a:r>
              <a:rPr lang="cs-CZ" sz="2200" dirty="0" smtClean="0"/>
              <a:t>X     </a:t>
            </a:r>
            <a:r>
              <a:rPr lang="cs-CZ" sz="2200" i="1" dirty="0" err="1" smtClean="0"/>
              <a:t>aa</a:t>
            </a:r>
            <a:r>
              <a:rPr lang="cs-CZ" sz="2200" i="1" dirty="0" smtClean="0"/>
              <a:t> </a:t>
            </a:r>
            <a:r>
              <a:rPr lang="cs-CZ" sz="2200" i="1" dirty="0" err="1" smtClean="0"/>
              <a:t>BB</a:t>
            </a:r>
            <a:r>
              <a:rPr lang="cs-CZ" sz="2200" i="1" dirty="0" smtClean="0"/>
              <a:t> </a:t>
            </a:r>
            <a:r>
              <a:rPr lang="cs-CZ" sz="2200" i="1" dirty="0" err="1" smtClean="0"/>
              <a:t>cc</a:t>
            </a:r>
            <a:r>
              <a:rPr lang="cs-CZ" sz="2200" i="1" dirty="0" smtClean="0"/>
              <a:t>    </a:t>
            </a:r>
            <a:endParaRPr lang="en-US" sz="2200" i="1" dirty="0" smtClean="0"/>
          </a:p>
        </p:txBody>
      </p:sp>
      <p:sp>
        <p:nvSpPr>
          <p:cNvPr id="7" name="TextovéPole 6"/>
          <p:cNvSpPr txBox="1"/>
          <p:nvPr/>
        </p:nvSpPr>
        <p:spPr>
          <a:xfrm>
            <a:off x="3624150" y="3395852"/>
            <a:ext cx="3326552" cy="430887"/>
          </a:xfrm>
          <a:prstGeom prst="rect">
            <a:avLst/>
          </a:prstGeom>
          <a:noFill/>
        </p:spPr>
        <p:txBody>
          <a:bodyPr wrap="none" rtlCol="0">
            <a:spAutoFit/>
          </a:bodyPr>
          <a:lstStyle/>
          <a:p>
            <a:r>
              <a:rPr lang="cs-CZ" sz="2200" i="1" dirty="0" err="1" smtClean="0"/>
              <a:t>Aa</a:t>
            </a:r>
            <a:r>
              <a:rPr lang="cs-CZ" sz="2200" i="1" dirty="0" smtClean="0"/>
              <a:t> </a:t>
            </a:r>
            <a:r>
              <a:rPr lang="cs-CZ" sz="2200" i="1" dirty="0" err="1" smtClean="0"/>
              <a:t>Bb</a:t>
            </a:r>
            <a:r>
              <a:rPr lang="cs-CZ" sz="2200" i="1" dirty="0" smtClean="0"/>
              <a:t> </a:t>
            </a:r>
            <a:r>
              <a:rPr lang="cs-CZ" sz="2200" i="1" dirty="0" err="1" smtClean="0"/>
              <a:t>Cc</a:t>
            </a:r>
            <a:r>
              <a:rPr lang="cs-CZ" sz="2200" i="1" dirty="0" smtClean="0"/>
              <a:t>        </a:t>
            </a:r>
            <a:r>
              <a:rPr lang="cs-CZ" sz="2200" i="1" dirty="0" err="1" smtClean="0"/>
              <a:t>s</a:t>
            </a:r>
            <a:r>
              <a:rPr lang="cs-CZ" sz="2200" i="1" baseline="-25000" dirty="0" err="1" smtClean="0"/>
              <a:t>2</a:t>
            </a:r>
            <a:r>
              <a:rPr lang="cs-CZ" sz="2200" i="1" dirty="0" smtClean="0"/>
              <a:t> = </a:t>
            </a:r>
            <a:r>
              <a:rPr lang="cs-CZ" sz="2200" dirty="0" smtClean="0"/>
              <a:t>15,2 </a:t>
            </a:r>
            <a:r>
              <a:rPr lang="cs-CZ" sz="2200" dirty="0" err="1" smtClean="0"/>
              <a:t>cm</a:t>
            </a:r>
            <a:r>
              <a:rPr lang="cs-CZ" sz="2200" baseline="30000" dirty="0" err="1" smtClean="0"/>
              <a:t>2</a:t>
            </a:r>
            <a:r>
              <a:rPr lang="cs-CZ" sz="2200" dirty="0" smtClean="0"/>
              <a:t> </a:t>
            </a:r>
            <a:endParaRPr lang="en-US" sz="2200" dirty="0" smtClean="0"/>
          </a:p>
        </p:txBody>
      </p:sp>
      <p:graphicFrame>
        <p:nvGraphicFramePr>
          <p:cNvPr id="10" name="Tabulka 9"/>
          <p:cNvGraphicFramePr>
            <a:graphicFrameLocks noGrp="1"/>
          </p:cNvGraphicFramePr>
          <p:nvPr>
            <p:extLst>
              <p:ext uri="{D42A27DB-BD31-4B8C-83A1-F6EECF244321}">
                <p14:modId xmlns:p14="http://schemas.microsoft.com/office/powerpoint/2010/main" val="2620155172"/>
              </p:ext>
            </p:extLst>
          </p:nvPr>
        </p:nvGraphicFramePr>
        <p:xfrm>
          <a:off x="416685" y="4327921"/>
          <a:ext cx="8333776" cy="1280160"/>
        </p:xfrm>
        <a:graphic>
          <a:graphicData uri="http://schemas.openxmlformats.org/drawingml/2006/table">
            <a:tbl>
              <a:tblPr firstRow="1" bandRow="1">
                <a:tableStyleId>{5940675A-B579-460E-94D1-54222C63F5DA}</a:tableStyleId>
              </a:tblPr>
              <a:tblGrid>
                <a:gridCol w="3692329"/>
                <a:gridCol w="682906"/>
                <a:gridCol w="682906"/>
                <a:gridCol w="717631"/>
                <a:gridCol w="706056"/>
                <a:gridCol w="671331"/>
                <a:gridCol w="636608"/>
                <a:gridCol w="544009"/>
              </a:tblGrid>
              <a:tr h="370840">
                <a:tc>
                  <a:txBody>
                    <a:bodyPr/>
                    <a:lstStyle/>
                    <a:p>
                      <a:r>
                        <a:rPr lang="cs-CZ" sz="2200" dirty="0" smtClean="0"/>
                        <a:t>Fenotypový</a:t>
                      </a:r>
                      <a:r>
                        <a:rPr lang="en-US" sz="2200" dirty="0" smtClean="0"/>
                        <a:t> </a:t>
                      </a:r>
                      <a:r>
                        <a:rPr lang="cs-CZ" sz="2200" dirty="0" smtClean="0"/>
                        <a:t>štěpný poměr </a:t>
                      </a:r>
                      <a:r>
                        <a:rPr lang="cs-CZ" sz="2200" dirty="0" err="1" smtClean="0"/>
                        <a:t>F2</a:t>
                      </a:r>
                      <a:endParaRPr lang="en-US" sz="2200" dirty="0"/>
                    </a:p>
                  </a:txBody>
                  <a:tcPr/>
                </a:tc>
                <a:tc>
                  <a:txBody>
                    <a:bodyPr/>
                    <a:lstStyle/>
                    <a:p>
                      <a:pPr algn="ctr"/>
                      <a:r>
                        <a:rPr lang="cs-CZ" sz="2200" dirty="0" smtClean="0"/>
                        <a:t>1</a:t>
                      </a:r>
                      <a:endParaRPr lang="en-US" sz="2200" dirty="0"/>
                    </a:p>
                  </a:txBody>
                  <a:tcPr/>
                </a:tc>
                <a:tc>
                  <a:txBody>
                    <a:bodyPr/>
                    <a:lstStyle/>
                    <a:p>
                      <a:pPr algn="ctr"/>
                      <a:r>
                        <a:rPr lang="cs-CZ" sz="2200" dirty="0" smtClean="0"/>
                        <a:t>6</a:t>
                      </a:r>
                      <a:endParaRPr lang="en-US" sz="2200" dirty="0"/>
                    </a:p>
                  </a:txBody>
                  <a:tcPr/>
                </a:tc>
                <a:tc>
                  <a:txBody>
                    <a:bodyPr/>
                    <a:lstStyle/>
                    <a:p>
                      <a:pPr algn="ctr"/>
                      <a:r>
                        <a:rPr lang="cs-CZ" sz="2200" dirty="0" smtClean="0"/>
                        <a:t>15</a:t>
                      </a:r>
                      <a:endParaRPr lang="en-US" sz="2200" dirty="0"/>
                    </a:p>
                  </a:txBody>
                  <a:tcPr/>
                </a:tc>
                <a:tc>
                  <a:txBody>
                    <a:bodyPr/>
                    <a:lstStyle/>
                    <a:p>
                      <a:pPr algn="ctr"/>
                      <a:r>
                        <a:rPr lang="cs-CZ" sz="2200" dirty="0" smtClean="0"/>
                        <a:t>20</a:t>
                      </a:r>
                      <a:endParaRPr lang="en-US" sz="2200" dirty="0"/>
                    </a:p>
                  </a:txBody>
                  <a:tcPr/>
                </a:tc>
                <a:tc>
                  <a:txBody>
                    <a:bodyPr/>
                    <a:lstStyle/>
                    <a:p>
                      <a:pPr algn="ctr"/>
                      <a:r>
                        <a:rPr lang="cs-CZ" sz="2200" dirty="0" smtClean="0"/>
                        <a:t>15</a:t>
                      </a:r>
                      <a:endParaRPr lang="en-US" sz="2200" dirty="0"/>
                    </a:p>
                  </a:txBody>
                  <a:tcPr/>
                </a:tc>
                <a:tc>
                  <a:txBody>
                    <a:bodyPr/>
                    <a:lstStyle/>
                    <a:p>
                      <a:pPr algn="ctr"/>
                      <a:r>
                        <a:rPr lang="cs-CZ" sz="2200" dirty="0" smtClean="0"/>
                        <a:t>6</a:t>
                      </a:r>
                      <a:endParaRPr lang="en-US" sz="2200" dirty="0"/>
                    </a:p>
                  </a:txBody>
                  <a:tcPr/>
                </a:tc>
                <a:tc>
                  <a:txBody>
                    <a:bodyPr/>
                    <a:lstStyle/>
                    <a:p>
                      <a:pPr algn="ctr"/>
                      <a:r>
                        <a:rPr lang="cs-CZ" sz="2200" dirty="0" smtClean="0"/>
                        <a:t>1</a:t>
                      </a:r>
                      <a:endParaRPr lang="en-US" sz="2200"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2200" dirty="0" smtClean="0"/>
                        <a:t>Počet aktivních</a:t>
                      </a:r>
                      <a:r>
                        <a:rPr lang="cs-CZ" sz="2200" baseline="0" dirty="0" smtClean="0"/>
                        <a:t> </a:t>
                      </a:r>
                      <a:r>
                        <a:rPr lang="cs-CZ" sz="2200" dirty="0" smtClean="0"/>
                        <a:t>alel</a:t>
                      </a:r>
                      <a:endParaRPr lang="en-US" sz="2200" dirty="0" smtClean="0"/>
                    </a:p>
                  </a:txBody>
                  <a:tcPr/>
                </a:tc>
                <a:tc>
                  <a:txBody>
                    <a:bodyPr/>
                    <a:lstStyle/>
                    <a:p>
                      <a:pPr algn="ctr"/>
                      <a:r>
                        <a:rPr lang="cs-CZ" sz="2200" dirty="0" smtClean="0"/>
                        <a:t>0</a:t>
                      </a:r>
                      <a:endParaRPr lang="en-US" sz="2200" dirty="0"/>
                    </a:p>
                  </a:txBody>
                  <a:tcPr/>
                </a:tc>
                <a:tc>
                  <a:txBody>
                    <a:bodyPr/>
                    <a:lstStyle/>
                    <a:p>
                      <a:pPr algn="ctr"/>
                      <a:r>
                        <a:rPr lang="cs-CZ" sz="2200" dirty="0" smtClean="0"/>
                        <a:t>1</a:t>
                      </a:r>
                      <a:endParaRPr lang="en-US" sz="2200" dirty="0"/>
                    </a:p>
                  </a:txBody>
                  <a:tcPr/>
                </a:tc>
                <a:tc>
                  <a:txBody>
                    <a:bodyPr/>
                    <a:lstStyle/>
                    <a:p>
                      <a:pPr algn="ctr"/>
                      <a:r>
                        <a:rPr lang="cs-CZ" sz="2200" dirty="0" smtClean="0"/>
                        <a:t>2</a:t>
                      </a:r>
                      <a:endParaRPr lang="en-US" sz="2200" dirty="0"/>
                    </a:p>
                  </a:txBody>
                  <a:tcPr/>
                </a:tc>
                <a:tc>
                  <a:txBody>
                    <a:bodyPr/>
                    <a:lstStyle/>
                    <a:p>
                      <a:pPr algn="ctr"/>
                      <a:r>
                        <a:rPr lang="cs-CZ" sz="2200" dirty="0" smtClean="0"/>
                        <a:t>3</a:t>
                      </a:r>
                      <a:endParaRPr lang="en-US" sz="2200" dirty="0"/>
                    </a:p>
                  </a:txBody>
                  <a:tcPr/>
                </a:tc>
                <a:tc>
                  <a:txBody>
                    <a:bodyPr/>
                    <a:lstStyle/>
                    <a:p>
                      <a:pPr algn="ctr"/>
                      <a:r>
                        <a:rPr lang="cs-CZ" sz="2200" dirty="0" smtClean="0"/>
                        <a:t>4</a:t>
                      </a:r>
                      <a:endParaRPr lang="en-US" sz="2200" dirty="0"/>
                    </a:p>
                  </a:txBody>
                  <a:tcPr/>
                </a:tc>
                <a:tc>
                  <a:txBody>
                    <a:bodyPr/>
                    <a:lstStyle/>
                    <a:p>
                      <a:pPr algn="ctr"/>
                      <a:r>
                        <a:rPr lang="cs-CZ" sz="2200" dirty="0" smtClean="0"/>
                        <a:t>5</a:t>
                      </a:r>
                      <a:endParaRPr lang="en-US" sz="2200" dirty="0"/>
                    </a:p>
                  </a:txBody>
                  <a:tcPr/>
                </a:tc>
                <a:tc>
                  <a:txBody>
                    <a:bodyPr/>
                    <a:lstStyle/>
                    <a:p>
                      <a:pPr algn="ctr"/>
                      <a:r>
                        <a:rPr lang="cs-CZ" sz="2200" dirty="0" smtClean="0"/>
                        <a:t>6</a:t>
                      </a:r>
                      <a:endParaRPr lang="en-US" sz="2200" dirty="0"/>
                    </a:p>
                  </a:txBody>
                  <a:tcPr/>
                </a:tc>
              </a:tr>
              <a:tr h="370840">
                <a:tc gridSpan="8">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2200" i="1" dirty="0" err="1" smtClean="0"/>
                        <a:t>s</a:t>
                      </a:r>
                      <a:r>
                        <a:rPr lang="cs-CZ" sz="2200" i="1" baseline="-25000" dirty="0" err="1" smtClean="0"/>
                        <a:t>2</a:t>
                      </a:r>
                      <a:r>
                        <a:rPr lang="cs-CZ" sz="2200" i="1" dirty="0" smtClean="0"/>
                        <a:t> = </a:t>
                      </a:r>
                      <a:r>
                        <a:rPr lang="cs-CZ" sz="2200" dirty="0" smtClean="0"/>
                        <a:t>27,6 </a:t>
                      </a:r>
                      <a:r>
                        <a:rPr lang="cs-CZ" sz="2200" dirty="0" err="1" smtClean="0"/>
                        <a:t>cm</a:t>
                      </a:r>
                      <a:r>
                        <a:rPr lang="cs-CZ" sz="2200" baseline="30000" dirty="0" err="1" smtClean="0"/>
                        <a:t>2</a:t>
                      </a:r>
                      <a:r>
                        <a:rPr lang="cs-CZ" sz="2200" dirty="0" smtClean="0"/>
                        <a:t> </a:t>
                      </a:r>
                      <a:endParaRPr lang="en-US" sz="2200" dirty="0" smtClean="0"/>
                    </a:p>
                  </a:txBody>
                  <a:tcPr/>
                </a:tc>
                <a:tc hMerge="1">
                  <a:txBody>
                    <a:bodyPr/>
                    <a:lstStyle/>
                    <a:p>
                      <a:pPr algn="ctr"/>
                      <a:endParaRPr lang="en-US" sz="2200" dirty="0"/>
                    </a:p>
                  </a:txBody>
                  <a:tcPr/>
                </a:tc>
                <a:tc hMerge="1">
                  <a:txBody>
                    <a:bodyPr/>
                    <a:lstStyle/>
                    <a:p>
                      <a:pPr algn="ctr"/>
                      <a:endParaRPr lang="en-US" sz="2200" dirty="0"/>
                    </a:p>
                  </a:txBody>
                  <a:tcPr/>
                </a:tc>
                <a:tc hMerge="1">
                  <a:txBody>
                    <a:bodyPr/>
                    <a:lstStyle/>
                    <a:p>
                      <a:pPr algn="ctr"/>
                      <a:endParaRPr lang="en-US" sz="2200" dirty="0"/>
                    </a:p>
                  </a:txBody>
                  <a:tcPr/>
                </a:tc>
                <a:tc hMerge="1">
                  <a:txBody>
                    <a:bodyPr/>
                    <a:lstStyle/>
                    <a:p>
                      <a:pPr algn="ctr"/>
                      <a:endParaRPr lang="en-US" sz="2200" dirty="0"/>
                    </a:p>
                  </a:txBody>
                  <a:tcPr/>
                </a:tc>
                <a:tc hMerge="1">
                  <a:txBody>
                    <a:bodyPr/>
                    <a:lstStyle/>
                    <a:p>
                      <a:pPr algn="ctr"/>
                      <a:endParaRPr lang="en-US" sz="2200" dirty="0"/>
                    </a:p>
                  </a:txBody>
                  <a:tcPr/>
                </a:tc>
                <a:tc hMerge="1">
                  <a:txBody>
                    <a:bodyPr/>
                    <a:lstStyle/>
                    <a:p>
                      <a:pPr algn="ctr"/>
                      <a:endParaRPr lang="en-US" sz="2200" dirty="0"/>
                    </a:p>
                  </a:txBody>
                  <a:tcPr/>
                </a:tc>
                <a:tc hMerge="1">
                  <a:txBody>
                    <a:bodyPr/>
                    <a:lstStyle/>
                    <a:p>
                      <a:pPr algn="ctr"/>
                      <a:endParaRPr lang="en-US" sz="2200" dirty="0"/>
                    </a:p>
                  </a:txBody>
                  <a:tcPr/>
                </a:tc>
              </a:tr>
            </a:tbl>
          </a:graphicData>
        </a:graphic>
      </p:graphicFrame>
      <p:sp>
        <p:nvSpPr>
          <p:cNvPr id="11" name="TextovéPole 10"/>
          <p:cNvSpPr txBox="1"/>
          <p:nvPr/>
        </p:nvSpPr>
        <p:spPr>
          <a:xfrm>
            <a:off x="2134288" y="2533924"/>
            <a:ext cx="470000" cy="430887"/>
          </a:xfrm>
          <a:prstGeom prst="rect">
            <a:avLst/>
          </a:prstGeom>
          <a:noFill/>
        </p:spPr>
        <p:txBody>
          <a:bodyPr wrap="none" rtlCol="0">
            <a:spAutoFit/>
          </a:bodyPr>
          <a:lstStyle/>
          <a:p>
            <a:r>
              <a:rPr lang="cs-CZ" sz="2200" dirty="0" smtClean="0"/>
              <a:t>P: </a:t>
            </a:r>
            <a:endParaRPr lang="en-US" sz="2200" dirty="0" smtClean="0"/>
          </a:p>
        </p:txBody>
      </p:sp>
      <p:sp>
        <p:nvSpPr>
          <p:cNvPr id="12" name="TextovéPole 11"/>
          <p:cNvSpPr txBox="1"/>
          <p:nvPr/>
        </p:nvSpPr>
        <p:spPr>
          <a:xfrm>
            <a:off x="2870506" y="3407426"/>
            <a:ext cx="596638" cy="430887"/>
          </a:xfrm>
          <a:prstGeom prst="rect">
            <a:avLst/>
          </a:prstGeom>
          <a:noFill/>
        </p:spPr>
        <p:txBody>
          <a:bodyPr wrap="none" rtlCol="0">
            <a:spAutoFit/>
          </a:bodyPr>
          <a:lstStyle/>
          <a:p>
            <a:r>
              <a:rPr lang="cs-CZ" sz="2200" dirty="0" err="1" smtClean="0"/>
              <a:t>F1</a:t>
            </a:r>
            <a:r>
              <a:rPr lang="cs-CZ" sz="2200" dirty="0" smtClean="0"/>
              <a:t>: </a:t>
            </a:r>
            <a:endParaRPr lang="en-US" sz="2200" dirty="0" smtClean="0"/>
          </a:p>
        </p:txBody>
      </p:sp>
      <p:grpSp>
        <p:nvGrpSpPr>
          <p:cNvPr id="24" name="Skupina 23"/>
          <p:cNvGrpSpPr/>
          <p:nvPr/>
        </p:nvGrpSpPr>
        <p:grpSpPr>
          <a:xfrm>
            <a:off x="1886685" y="2013990"/>
            <a:ext cx="4056832" cy="2071868"/>
            <a:chOff x="1886685" y="2013990"/>
            <a:chExt cx="4056832" cy="2071868"/>
          </a:xfrm>
        </p:grpSpPr>
        <p:sp>
          <p:nvSpPr>
            <p:cNvPr id="13" name="Ovál 12"/>
            <p:cNvSpPr/>
            <p:nvPr/>
          </p:nvSpPr>
          <p:spPr>
            <a:xfrm>
              <a:off x="1886685" y="2013990"/>
              <a:ext cx="3998970" cy="207186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Přímá spojnice 14"/>
            <p:cNvCxnSpPr/>
            <p:nvPr/>
          </p:nvCxnSpPr>
          <p:spPr>
            <a:xfrm flipV="1">
              <a:off x="5613722" y="2356755"/>
              <a:ext cx="329795" cy="16559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6" name="TextovéPole 15"/>
          <p:cNvSpPr txBox="1"/>
          <p:nvPr/>
        </p:nvSpPr>
        <p:spPr>
          <a:xfrm>
            <a:off x="6030411" y="1886668"/>
            <a:ext cx="2858946" cy="1446550"/>
          </a:xfrm>
          <a:prstGeom prst="rect">
            <a:avLst/>
          </a:prstGeom>
          <a:noFill/>
        </p:spPr>
        <p:txBody>
          <a:bodyPr wrap="square" rtlCol="0">
            <a:spAutoFit/>
          </a:bodyPr>
          <a:lstStyle/>
          <a:p>
            <a:r>
              <a:rPr lang="cs-CZ" sz="2200" dirty="0"/>
              <a:t>G</a:t>
            </a:r>
            <a:r>
              <a:rPr lang="cs-CZ" sz="2200" dirty="0" smtClean="0"/>
              <a:t>eneticky uniformní populace </a:t>
            </a:r>
            <a:r>
              <a:rPr lang="cs-CZ" sz="2200" dirty="0" smtClean="0">
                <a:sym typeface="Wingdings" panose="05000000000000000000" pitchFamily="2" charset="2"/>
              </a:rPr>
              <a:t></a:t>
            </a:r>
            <a:r>
              <a:rPr lang="en-US" sz="2200" dirty="0" smtClean="0">
                <a:sym typeface="Wingdings" panose="05000000000000000000" pitchFamily="2" charset="2"/>
              </a:rPr>
              <a:t> </a:t>
            </a:r>
            <a:r>
              <a:rPr lang="cs-CZ" sz="2200" dirty="0" smtClean="0"/>
              <a:t>variabilita způsobena jen vlivem prostředí (</a:t>
            </a:r>
            <a:r>
              <a:rPr lang="cs-CZ" sz="2200" i="1" dirty="0" err="1" smtClean="0"/>
              <a:t>V</a:t>
            </a:r>
            <a:r>
              <a:rPr lang="cs-CZ" sz="2200" i="1" baseline="-25000" dirty="0" err="1" smtClean="0"/>
              <a:t>T</a:t>
            </a:r>
            <a:r>
              <a:rPr lang="cs-CZ" sz="2200" i="1" dirty="0" smtClean="0"/>
              <a:t> </a:t>
            </a:r>
            <a:r>
              <a:rPr lang="cs-CZ" sz="2200" i="1" dirty="0"/>
              <a:t>= </a:t>
            </a:r>
            <a:r>
              <a:rPr lang="cs-CZ" sz="2200" i="1" dirty="0" smtClean="0"/>
              <a:t>V</a:t>
            </a:r>
            <a:r>
              <a:rPr lang="cs-CZ" sz="2200" i="1" baseline="-25000" dirty="0" smtClean="0"/>
              <a:t>e</a:t>
            </a:r>
            <a:r>
              <a:rPr lang="cs-CZ" sz="2200" dirty="0" smtClean="0"/>
              <a:t>).</a:t>
            </a:r>
            <a:endParaRPr lang="en-US" sz="2200" dirty="0" smtClean="0"/>
          </a:p>
        </p:txBody>
      </p:sp>
      <p:sp>
        <p:nvSpPr>
          <p:cNvPr id="17" name="TextovéPole 16"/>
          <p:cNvSpPr txBox="1"/>
          <p:nvPr/>
        </p:nvSpPr>
        <p:spPr>
          <a:xfrm>
            <a:off x="387773" y="5789270"/>
            <a:ext cx="6562929" cy="769441"/>
          </a:xfrm>
          <a:prstGeom prst="rect">
            <a:avLst/>
          </a:prstGeom>
          <a:noFill/>
        </p:spPr>
        <p:txBody>
          <a:bodyPr wrap="square" rtlCol="0">
            <a:spAutoFit/>
          </a:bodyPr>
          <a:lstStyle/>
          <a:p>
            <a:r>
              <a:rPr lang="cs-CZ" sz="2200" dirty="0"/>
              <a:t>G</a:t>
            </a:r>
            <a:r>
              <a:rPr lang="cs-CZ" sz="2200" dirty="0" smtClean="0"/>
              <a:t>eneticky </a:t>
            </a:r>
            <a:r>
              <a:rPr lang="en-US" sz="2200" dirty="0" err="1" smtClean="0"/>
              <a:t>variabiln</a:t>
            </a:r>
            <a:r>
              <a:rPr lang="cs-CZ" sz="2200" dirty="0" smtClean="0"/>
              <a:t>í populace </a:t>
            </a:r>
            <a:r>
              <a:rPr lang="cs-CZ" sz="2200" dirty="0" smtClean="0">
                <a:sym typeface="Wingdings" panose="05000000000000000000" pitchFamily="2" charset="2"/>
              </a:rPr>
              <a:t></a:t>
            </a:r>
            <a:r>
              <a:rPr lang="en-US" sz="2200" dirty="0" smtClean="0">
                <a:sym typeface="Wingdings" panose="05000000000000000000" pitchFamily="2" charset="2"/>
              </a:rPr>
              <a:t> </a:t>
            </a:r>
            <a:r>
              <a:rPr lang="cs-CZ" sz="2200" dirty="0" smtClean="0"/>
              <a:t>variabilita způsobena skladbou alel + vlivem prostředí (</a:t>
            </a:r>
            <a:r>
              <a:rPr lang="cs-CZ" sz="2200" i="1" dirty="0" err="1"/>
              <a:t>V</a:t>
            </a:r>
            <a:r>
              <a:rPr lang="cs-CZ" sz="2200" i="1" baseline="-25000" dirty="0" err="1"/>
              <a:t>T</a:t>
            </a:r>
            <a:r>
              <a:rPr lang="cs-CZ" sz="2200" i="1" dirty="0"/>
              <a:t> = </a:t>
            </a:r>
            <a:r>
              <a:rPr lang="cs-CZ" sz="2200" i="1" dirty="0" err="1"/>
              <a:t>V</a:t>
            </a:r>
            <a:r>
              <a:rPr lang="cs-CZ" sz="2200" i="1" baseline="-25000" dirty="0" err="1"/>
              <a:t>g</a:t>
            </a:r>
            <a:r>
              <a:rPr lang="cs-CZ" sz="2200" i="1" dirty="0"/>
              <a:t> + </a:t>
            </a:r>
            <a:r>
              <a:rPr lang="cs-CZ" sz="2200" i="1" dirty="0" smtClean="0"/>
              <a:t>V</a:t>
            </a:r>
            <a:r>
              <a:rPr lang="cs-CZ" sz="2200" i="1" baseline="-25000" dirty="0" smtClean="0"/>
              <a:t>e</a:t>
            </a:r>
            <a:r>
              <a:rPr lang="cs-CZ" sz="2200" dirty="0" smtClean="0"/>
              <a:t>).</a:t>
            </a:r>
            <a:endParaRPr lang="en-US" sz="2200" dirty="0" smtClean="0"/>
          </a:p>
        </p:txBody>
      </p:sp>
      <p:cxnSp>
        <p:nvCxnSpPr>
          <p:cNvPr id="21" name="Přímá spojnice 20"/>
          <p:cNvCxnSpPr/>
          <p:nvPr/>
        </p:nvCxnSpPr>
        <p:spPr>
          <a:xfrm flipH="1">
            <a:off x="1273216" y="5717890"/>
            <a:ext cx="115746" cy="115747"/>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25" name="Zaoblený obdélník 24"/>
          <p:cNvSpPr/>
          <p:nvPr/>
        </p:nvSpPr>
        <p:spPr>
          <a:xfrm>
            <a:off x="318323" y="4201610"/>
            <a:ext cx="8501584" cy="1516280"/>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Šipka dolů 26"/>
          <p:cNvSpPr/>
          <p:nvPr/>
        </p:nvSpPr>
        <p:spPr>
          <a:xfrm>
            <a:off x="4109013" y="2964811"/>
            <a:ext cx="138866" cy="368407"/>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9547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6" grpId="0"/>
      <p:bldP spid="7" grpId="0"/>
      <p:bldP spid="11" grpId="0"/>
      <p:bldP spid="12" grpId="0"/>
      <p:bldP spid="16" grpId="0"/>
      <p:bldP spid="17" grpId="0"/>
      <p:bldP spid="25" grpId="0" animBg="1"/>
      <p:bldP spid="27" grpId="0" animBg="1"/>
    </p:bldLst>
  </p:timing>
</p:sld>
</file>

<file path=ppt/theme/theme1.xml><?xml version="1.0" encoding="utf-8"?>
<a:theme xmlns:a="http://schemas.openxmlformats.org/drawingml/2006/main" name="Motiv Office">
  <a:themeElements>
    <a:clrScheme name="Motiv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otiv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defRPr sz="22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2882</TotalTime>
  <Words>8989</Words>
  <Application>Microsoft Office PowerPoint</Application>
  <PresentationFormat>Předvádění na obrazovce (4:3)</PresentationFormat>
  <Paragraphs>1359</Paragraphs>
  <Slides>95</Slides>
  <Notes>76</Notes>
  <HiddenSlides>0</HiddenSlides>
  <MMClips>0</MMClips>
  <ScaleCrop>false</ScaleCrop>
  <HeadingPairs>
    <vt:vector size="8" baseType="variant">
      <vt:variant>
        <vt:lpstr>Použitá písma</vt:lpstr>
      </vt:variant>
      <vt:variant>
        <vt:i4>6</vt:i4>
      </vt:variant>
      <vt:variant>
        <vt:lpstr>Motiv</vt:lpstr>
      </vt:variant>
      <vt:variant>
        <vt:i4>1</vt:i4>
      </vt:variant>
      <vt:variant>
        <vt:lpstr>Vložené servery OLE</vt:lpstr>
      </vt:variant>
      <vt:variant>
        <vt:i4>2</vt:i4>
      </vt:variant>
      <vt:variant>
        <vt:lpstr>Nadpisy snímků</vt:lpstr>
      </vt:variant>
      <vt:variant>
        <vt:i4>95</vt:i4>
      </vt:variant>
    </vt:vector>
  </HeadingPairs>
  <TitlesOfParts>
    <vt:vector size="104" baseType="lpstr">
      <vt:lpstr>Arial</vt:lpstr>
      <vt:lpstr>Calibri</vt:lpstr>
      <vt:lpstr>Calibri Light</vt:lpstr>
      <vt:lpstr>Cambria Math</vt:lpstr>
      <vt:lpstr>Symbol</vt:lpstr>
      <vt:lpstr>Wingdings</vt:lpstr>
      <vt:lpstr>Motiv Office</vt:lpstr>
      <vt:lpstr>CorelDRAW</vt:lpstr>
      <vt:lpstr>Adobe Photoshop Image</vt:lpstr>
      <vt:lpstr>Genetika 06</vt:lpstr>
      <vt:lpstr>O čem to bude</vt:lpstr>
      <vt:lpstr>Genové interakce</vt:lpstr>
      <vt:lpstr>Sledujeme 2 geny bez interakce</vt:lpstr>
      <vt:lpstr>Genové interakce</vt:lpstr>
      <vt:lpstr>Reciproká interakce</vt:lpstr>
      <vt:lpstr>Reciproká interakce</vt:lpstr>
      <vt:lpstr>Reciproká interakce</vt:lpstr>
      <vt:lpstr>Prezentace aplikace PowerPoint</vt:lpstr>
      <vt:lpstr>Genové interakce s epistází</vt:lpstr>
      <vt:lpstr>Prezentace aplikace PowerPoint</vt:lpstr>
      <vt:lpstr>Recesivní epistáze</vt:lpstr>
      <vt:lpstr>Recesivní epistáze</vt:lpstr>
      <vt:lpstr>Dominantní epistáze</vt:lpstr>
      <vt:lpstr>Dominantní epistáze</vt:lpstr>
      <vt:lpstr>Dominantní epistáze</vt:lpstr>
      <vt:lpstr>Dominantní epistáze</vt:lpstr>
      <vt:lpstr>Dominantní epistáze</vt:lpstr>
      <vt:lpstr>Dominantní epistáze podruhé</vt:lpstr>
      <vt:lpstr>Dominantní epistáze podruhé</vt:lpstr>
      <vt:lpstr>Prezentace aplikace PowerPoint</vt:lpstr>
      <vt:lpstr>Prezentace aplikace PowerPoint</vt:lpstr>
      <vt:lpstr>Inhibice</vt:lpstr>
      <vt:lpstr>Inhibice</vt:lpstr>
      <vt:lpstr>Rozdíl mezi dominantní epistází a inhibicí</vt:lpstr>
      <vt:lpstr>Komplementarita</vt:lpstr>
      <vt:lpstr>Komplementarita</vt:lpstr>
      <vt:lpstr>Kompenzace</vt:lpstr>
      <vt:lpstr>Kompenzace</vt:lpstr>
      <vt:lpstr>Duplicita</vt:lpstr>
      <vt:lpstr>Duplicita</vt:lpstr>
      <vt:lpstr>Duplicita (nekumulativní)</vt:lpstr>
      <vt:lpstr>Duplicita (nekumulativní)</vt:lpstr>
      <vt:lpstr>Duplicita (nekumulativní)</vt:lpstr>
      <vt:lpstr>Duplicita kumulativní s dominancí</vt:lpstr>
      <vt:lpstr>Duplicita kumulativní bez dominance</vt:lpstr>
      <vt:lpstr>Genové interakce - rekapitulace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Genové interakce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Více polygenů – více fenotypových tříd</vt:lpstr>
      <vt:lpstr>Genotyp vs. vnější prostředí</vt:lpstr>
      <vt:lpstr>Odhadnout odpověď populace na selekci.</vt:lpstr>
      <vt:lpstr>Prezentace aplikace PowerPoint</vt:lpstr>
      <vt:lpstr>Variance (rozptyl)</vt:lpstr>
      <vt:lpstr>Prezentace aplikace PowerPoint</vt:lpstr>
      <vt:lpstr>Prezentace aplikace PowerPoint</vt:lpstr>
      <vt:lpstr>Prezentace aplikace PowerPoint</vt:lpstr>
      <vt:lpstr>Prezentace aplikace PowerPoint</vt:lpstr>
      <vt:lpstr>Heritabilita v širším smyslu (H2)</vt:lpstr>
      <vt:lpstr>Heritabilita je v různých populacích různá</vt:lpstr>
      <vt:lpstr>Heritabilita v užším smyslu (h2)</vt:lpstr>
      <vt:lpstr>Heritabilita v užším smyslu</vt:lpstr>
      <vt:lpstr>Prezentace aplikace PowerPoint</vt:lpstr>
      <vt:lpstr>Prezentace aplikace PowerPoint</vt:lpstr>
      <vt:lpstr>Předpověď fenotypu</vt:lpstr>
      <vt:lpstr>Předpověď fenotypu</vt:lpstr>
      <vt:lpstr>Jak populace reaguje na selekci</vt:lpstr>
      <vt:lpstr>Jak populace reaguje na selekci</vt:lpstr>
      <vt:lpstr>Jak populace reaguje na selekci</vt:lpstr>
      <vt:lpstr>Prezentace aplikace PowerPoint</vt:lpstr>
      <vt:lpstr>Prezentace aplikace PowerPoint</vt:lpstr>
      <vt:lpstr>Výška postavy u člověka</vt:lpstr>
      <vt:lpstr>GWAS (genome-wide association study)</vt:lpstr>
      <vt:lpstr>Co je to SNP</vt:lpstr>
      <vt:lpstr>Jak to funguje</vt:lpstr>
      <vt:lpstr>Jak to funguje</vt:lpstr>
      <vt:lpstr>Manhattan plot</vt:lpstr>
      <vt:lpstr>Proč jsou SNPs asociované se znakem? </vt:lpstr>
      <vt:lpstr>Proč jsou SNPs asociované se znakem? </vt:lpstr>
      <vt:lpstr>Postupimští obři</vt:lpstr>
      <vt:lpstr>Heterózní efekt – případ, kdy genetika hraje roli, ale selekce nepomůže</vt:lpstr>
      <vt:lpstr>Heterózní efekt – případ, kdy genetika hraje roli, ale selekce nepomůže</vt:lpstr>
      <vt:lpstr>O čem to bylo</vt:lpstr>
      <vt:lpstr>Konec! Děkuji za pozornost.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Genetika 01</dc:title>
  <dc:creator>Magda</dc:creator>
  <cp:lastModifiedBy>Magda</cp:lastModifiedBy>
  <cp:revision>192</cp:revision>
  <dcterms:created xsi:type="dcterms:W3CDTF">2016-08-10T06:27:11Z</dcterms:created>
  <dcterms:modified xsi:type="dcterms:W3CDTF">2019-03-27T08:29:42Z</dcterms:modified>
</cp:coreProperties>
</file>