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415" r:id="rId3"/>
    <p:sldId id="271" r:id="rId4"/>
    <p:sldId id="260" r:id="rId5"/>
    <p:sldId id="302" r:id="rId6"/>
    <p:sldId id="301" r:id="rId7"/>
    <p:sldId id="272" r:id="rId8"/>
    <p:sldId id="274" r:id="rId9"/>
    <p:sldId id="275" r:id="rId10"/>
    <p:sldId id="276" r:id="rId11"/>
    <p:sldId id="277" r:id="rId12"/>
    <p:sldId id="289" r:id="rId13"/>
    <p:sldId id="266" r:id="rId14"/>
    <p:sldId id="290" r:id="rId15"/>
    <p:sldId id="436" r:id="rId16"/>
    <p:sldId id="313" r:id="rId17"/>
    <p:sldId id="314" r:id="rId18"/>
    <p:sldId id="315" r:id="rId19"/>
    <p:sldId id="316" r:id="rId20"/>
    <p:sldId id="317" r:id="rId21"/>
    <p:sldId id="318" r:id="rId22"/>
    <p:sldId id="319" r:id="rId23"/>
    <p:sldId id="360" r:id="rId24"/>
    <p:sldId id="320" r:id="rId25"/>
    <p:sldId id="321" r:id="rId26"/>
    <p:sldId id="322" r:id="rId27"/>
    <p:sldId id="354" r:id="rId28"/>
    <p:sldId id="323" r:id="rId29"/>
    <p:sldId id="338" r:id="rId30"/>
    <p:sldId id="339" r:id="rId31"/>
    <p:sldId id="340" r:id="rId32"/>
    <p:sldId id="355" r:id="rId33"/>
    <p:sldId id="357" r:id="rId34"/>
    <p:sldId id="341" r:id="rId35"/>
    <p:sldId id="327" r:id="rId36"/>
    <p:sldId id="324" r:id="rId37"/>
    <p:sldId id="325" r:id="rId38"/>
    <p:sldId id="326" r:id="rId39"/>
    <p:sldId id="334" r:id="rId40"/>
    <p:sldId id="335" r:id="rId41"/>
    <p:sldId id="364" r:id="rId42"/>
    <p:sldId id="365" r:id="rId43"/>
    <p:sldId id="366" r:id="rId44"/>
    <p:sldId id="367" r:id="rId45"/>
    <p:sldId id="362" r:id="rId46"/>
    <p:sldId id="342" r:id="rId47"/>
    <p:sldId id="368" r:id="rId48"/>
    <p:sldId id="413" r:id="rId49"/>
    <p:sldId id="369" r:id="rId50"/>
    <p:sldId id="344" r:id="rId51"/>
    <p:sldId id="370" r:id="rId52"/>
    <p:sldId id="437" r:id="rId53"/>
    <p:sldId id="296" r:id="rId54"/>
    <p:sldId id="298" r:id="rId55"/>
    <p:sldId id="379" r:id="rId56"/>
    <p:sldId id="417" r:id="rId57"/>
    <p:sldId id="307" r:id="rId58"/>
    <p:sldId id="308" r:id="rId59"/>
    <p:sldId id="435" r:id="rId60"/>
    <p:sldId id="310" r:id="rId61"/>
    <p:sldId id="311" r:id="rId62"/>
    <p:sldId id="312" r:id="rId63"/>
    <p:sldId id="418" r:id="rId64"/>
    <p:sldId id="422" r:id="rId65"/>
    <p:sldId id="419" r:id="rId66"/>
    <p:sldId id="420" r:id="rId67"/>
    <p:sldId id="421" r:id="rId68"/>
    <p:sldId id="423" r:id="rId69"/>
    <p:sldId id="429" r:id="rId70"/>
    <p:sldId id="425" r:id="rId71"/>
    <p:sldId id="426" r:id="rId72"/>
    <p:sldId id="427" r:id="rId73"/>
    <p:sldId id="428" r:id="rId74"/>
    <p:sldId id="430" r:id="rId75"/>
    <p:sldId id="431" r:id="rId76"/>
    <p:sldId id="432" r:id="rId77"/>
    <p:sldId id="433" r:id="rId78"/>
    <p:sldId id="434" r:id="rId7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E70AD54E-BB25-4B8D-9F85-F618C957C8F0}">
          <p14:sldIdLst>
            <p14:sldId id="256"/>
            <p14:sldId id="415"/>
            <p14:sldId id="271"/>
            <p14:sldId id="260"/>
            <p14:sldId id="302"/>
            <p14:sldId id="301"/>
            <p14:sldId id="272"/>
            <p14:sldId id="274"/>
            <p14:sldId id="275"/>
            <p14:sldId id="276"/>
            <p14:sldId id="277"/>
            <p14:sldId id="289"/>
            <p14:sldId id="266"/>
            <p14:sldId id="290"/>
            <p14:sldId id="436"/>
            <p14:sldId id="313"/>
            <p14:sldId id="314"/>
            <p14:sldId id="315"/>
            <p14:sldId id="316"/>
            <p14:sldId id="317"/>
            <p14:sldId id="318"/>
            <p14:sldId id="319"/>
            <p14:sldId id="360"/>
            <p14:sldId id="320"/>
            <p14:sldId id="321"/>
            <p14:sldId id="322"/>
            <p14:sldId id="354"/>
            <p14:sldId id="323"/>
            <p14:sldId id="338"/>
            <p14:sldId id="339"/>
            <p14:sldId id="340"/>
            <p14:sldId id="355"/>
            <p14:sldId id="357"/>
            <p14:sldId id="341"/>
            <p14:sldId id="327"/>
            <p14:sldId id="324"/>
            <p14:sldId id="325"/>
            <p14:sldId id="326"/>
            <p14:sldId id="334"/>
            <p14:sldId id="335"/>
            <p14:sldId id="364"/>
            <p14:sldId id="365"/>
            <p14:sldId id="366"/>
            <p14:sldId id="367"/>
            <p14:sldId id="362"/>
            <p14:sldId id="342"/>
            <p14:sldId id="368"/>
            <p14:sldId id="413"/>
            <p14:sldId id="369"/>
            <p14:sldId id="344"/>
            <p14:sldId id="370"/>
            <p14:sldId id="437"/>
            <p14:sldId id="296"/>
            <p14:sldId id="298"/>
            <p14:sldId id="379"/>
            <p14:sldId id="417"/>
            <p14:sldId id="307"/>
            <p14:sldId id="308"/>
            <p14:sldId id="435"/>
            <p14:sldId id="310"/>
            <p14:sldId id="311"/>
            <p14:sldId id="312"/>
            <p14:sldId id="418"/>
            <p14:sldId id="422"/>
            <p14:sldId id="419"/>
            <p14:sldId id="420"/>
            <p14:sldId id="421"/>
          </p14:sldIdLst>
        </p14:section>
        <p14:section name="Oddíl bez názvu" id="{C0C40536-40EE-443B-8C9B-C35499BF1E3F}">
          <p14:sldIdLst>
            <p14:sldId id="423"/>
            <p14:sldId id="429"/>
            <p14:sldId id="425"/>
            <p14:sldId id="426"/>
            <p14:sldId id="427"/>
            <p14:sldId id="428"/>
            <p14:sldId id="430"/>
            <p14:sldId id="431"/>
            <p14:sldId id="432"/>
            <p14:sldId id="433"/>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2D09E"/>
    <a:srgbClr val="DBC689"/>
    <a:srgbClr val="E2DEAC"/>
    <a:srgbClr val="D3BD91"/>
    <a:srgbClr val="D7D28D"/>
    <a:srgbClr val="CBB099"/>
    <a:srgbClr val="896547"/>
    <a:srgbClr val="B58F6F"/>
    <a:srgbClr val="6F5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921" autoAdjust="0"/>
  </p:normalViewPr>
  <p:slideViewPr>
    <p:cSldViewPr snapToGrid="0">
      <p:cViewPr varScale="1">
        <p:scale>
          <a:sx n="92" d="100"/>
          <a:sy n="92" d="100"/>
        </p:scale>
        <p:origin x="2136" y="7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3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4FCC2-46E8-4679-B294-CF91A672AE3C}" type="datetimeFigureOut">
              <a:rPr lang="cs-CZ" smtClean="0"/>
              <a:t>20.3.2019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91C23-981C-41C9-A35D-EC0185ABCB1A}" type="slidenum">
              <a:rPr lang="cs-CZ" smtClean="0"/>
              <a:t>‹#›</a:t>
            </a:fld>
            <a:endParaRPr lang="cs-CZ"/>
          </a:p>
        </p:txBody>
      </p:sp>
    </p:spTree>
    <p:extLst>
      <p:ext uri="{BB962C8B-B14F-4D97-AF65-F5344CB8AC3E}">
        <p14:creationId xmlns:p14="http://schemas.microsoft.com/office/powerpoint/2010/main" val="168140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http://www.pbs.org/wgbh/masterpiece/programs/features/news/sherlock-returns/</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a:t>
            </a:fld>
            <a:endParaRPr lang="cs-CZ"/>
          </a:p>
        </p:txBody>
      </p:sp>
    </p:spTree>
    <p:extLst>
      <p:ext uri="{BB962C8B-B14F-4D97-AF65-F5344CB8AC3E}">
        <p14:creationId xmlns:p14="http://schemas.microsoft.com/office/powerpoint/2010/main" val="58868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14</a:t>
            </a:fld>
            <a:endParaRPr lang="cs-CZ"/>
          </a:p>
        </p:txBody>
      </p:sp>
    </p:spTree>
    <p:extLst>
      <p:ext uri="{BB962C8B-B14F-4D97-AF65-F5344CB8AC3E}">
        <p14:creationId xmlns:p14="http://schemas.microsoft.com/office/powerpoint/2010/main" val="258300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Pojmenování genů je záležitost objevitele, který má právo pojmenovat si gen jak chce. Minimálně</a:t>
            </a:r>
            <a:r>
              <a:rPr lang="cs-CZ" baseline="0" dirty="0" smtClean="0"/>
              <a:t> u modelových organismů existují pravidla, jak geny pojmenovávat (každý modelový organismus má svoje). </a:t>
            </a:r>
            <a:r>
              <a:rPr lang="cs-CZ" dirty="0" smtClean="0"/>
              <a:t>Pokud Vás to zajímá, odkazy na pravidla pojmenovávání genů u jednotlivých modelových</a:t>
            </a:r>
            <a:r>
              <a:rPr lang="cs-CZ" baseline="0" dirty="0" smtClean="0"/>
              <a:t> organizmů </a:t>
            </a:r>
            <a:r>
              <a:rPr lang="cs-CZ" dirty="0" smtClean="0"/>
              <a:t>zde: https://en.wikipedia.org/wiki/Gene_nomenclature</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18</a:t>
            </a:fld>
            <a:endParaRPr lang="cs-CZ"/>
          </a:p>
        </p:txBody>
      </p:sp>
    </p:spTree>
    <p:extLst>
      <p:ext uri="{BB962C8B-B14F-4D97-AF65-F5344CB8AC3E}">
        <p14:creationId xmlns:p14="http://schemas.microsoft.com/office/powerpoint/2010/main" val="286595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octomilek z http://www.indiana.edu/~oso/lessons/Genetics/Drosophila.html</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20</a:t>
            </a:fld>
            <a:endParaRPr lang="cs-CZ"/>
          </a:p>
        </p:txBody>
      </p:sp>
    </p:spTree>
    <p:extLst>
      <p:ext uri="{BB962C8B-B14F-4D97-AF65-F5344CB8AC3E}">
        <p14:creationId xmlns:p14="http://schemas.microsoft.com/office/powerpoint/2010/main" val="400099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Obrovská variabilita gamet generovaná</a:t>
            </a:r>
            <a:r>
              <a:rPr lang="cs-CZ" baseline="0" dirty="0" smtClean="0"/>
              <a:t> každým jedincem způsobí, že ani potomci stejných rodičů nebudou nikdy stejní (s výjimkou jednovaječných dvojčat, která ale vznikají z jedné zygoty). Na každém jedinci lze sledovat obrovské množství znaků, ale najednou jich můžeme sledovat jen omezené množství. </a:t>
            </a:r>
          </a:p>
          <a:p>
            <a:r>
              <a:rPr lang="cs-CZ" baseline="0" dirty="0" smtClean="0"/>
              <a:t>  Přehlednou metodou, které umožňuje ukázat, jaké budou genotypy a fenotypy potomstva dvou jedinců, je kombinační (též </a:t>
            </a:r>
            <a:r>
              <a:rPr lang="cs-CZ" baseline="0" dirty="0" err="1" smtClean="0"/>
              <a:t>Punnettův</a:t>
            </a:r>
            <a:r>
              <a:rPr lang="cs-CZ" baseline="0" dirty="0" smtClean="0"/>
              <a:t>) čtverec. Do něj se zapisují možné genotypy gamet obou rodičů (1. sloupec – gamety jednoho rodiče, 1. řádek – gamety druhého rodiče). Sepsáním genotypů gamet v daném sloupci a řádku vznikne genotyp/fenotyp potomka, který by z těchto gamet vznikl.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25</a:t>
            </a:fld>
            <a:endParaRPr lang="cs-CZ"/>
          </a:p>
        </p:txBody>
      </p:sp>
    </p:spTree>
    <p:extLst>
      <p:ext uri="{BB962C8B-B14F-4D97-AF65-F5344CB8AC3E}">
        <p14:creationId xmlns:p14="http://schemas.microsoft.com/office/powerpoint/2010/main" val="16639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Křížením </a:t>
            </a:r>
            <a:r>
              <a:rPr lang="cs-CZ" dirty="0" err="1" smtClean="0"/>
              <a:t>hmozygotů</a:t>
            </a:r>
            <a:r>
              <a:rPr lang="cs-CZ" baseline="0" dirty="0" smtClean="0"/>
              <a:t> stejného typu, např. </a:t>
            </a:r>
            <a:r>
              <a:rPr lang="cs-CZ" i="1" baseline="0" dirty="0" err="1" smtClean="0"/>
              <a:t>aa</a:t>
            </a:r>
            <a:r>
              <a:rPr lang="cs-CZ" baseline="0" dirty="0" smtClean="0"/>
              <a:t> x </a:t>
            </a:r>
            <a:r>
              <a:rPr lang="cs-CZ" i="1" baseline="0" dirty="0" err="1" smtClean="0"/>
              <a:t>aa</a:t>
            </a:r>
            <a:r>
              <a:rPr lang="cs-CZ" i="1" baseline="0" dirty="0" smtClean="0"/>
              <a:t>,</a:t>
            </a:r>
            <a:r>
              <a:rPr lang="cs-CZ" baseline="0" dirty="0" smtClean="0"/>
              <a:t> vznikají zase homozygoti (princip udržování čistých linií), zatímco křížením různých homozygotů (AA x </a:t>
            </a:r>
            <a:r>
              <a:rPr lang="cs-CZ" baseline="0" dirty="0" err="1" smtClean="0"/>
              <a:t>aa</a:t>
            </a:r>
            <a:r>
              <a:rPr lang="cs-CZ" baseline="0" dirty="0" smtClean="0"/>
              <a:t>) vzniká uniformní generace heterozygotů. U většiny genů nezáleží na tom, která alela pochází od matky a která od otce. Výjimkou jsou alely </a:t>
            </a:r>
            <a:r>
              <a:rPr lang="cs-CZ" baseline="0" dirty="0" err="1" smtClean="0"/>
              <a:t>imprintovaných</a:t>
            </a:r>
            <a:r>
              <a:rPr lang="cs-CZ" baseline="0" dirty="0" smtClean="0"/>
              <a:t> genů, kterých je ale menšina a vyskytují se jen u savců a krytosemenných rostlin (více viz </a:t>
            </a:r>
            <a:r>
              <a:rPr lang="cs-CZ" baseline="0" dirty="0" err="1" smtClean="0"/>
              <a:t>epigenetika</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41601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30</a:t>
            </a:fld>
            <a:endParaRPr lang="cs-CZ"/>
          </a:p>
        </p:txBody>
      </p:sp>
    </p:spTree>
    <p:extLst>
      <p:ext uri="{BB962C8B-B14F-4D97-AF65-F5344CB8AC3E}">
        <p14:creationId xmlns:p14="http://schemas.microsoft.com/office/powerpoint/2010/main" val="147220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32</a:t>
            </a:fld>
            <a:endParaRPr lang="cs-CZ"/>
          </a:p>
        </p:txBody>
      </p:sp>
    </p:spTree>
    <p:extLst>
      <p:ext uri="{BB962C8B-B14F-4D97-AF65-F5344CB8AC3E}">
        <p14:creationId xmlns:p14="http://schemas.microsoft.com/office/powerpoint/2010/main" val="363048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chceme zjistit, jakého genotypu je jedinec s dominantním fenotypem,</a:t>
            </a:r>
            <a:r>
              <a:rPr lang="cs-CZ" baseline="0" dirty="0" smtClean="0"/>
              <a:t> zkřížíme ho s recesivním homozygotem. Z fenotypu potomstva pak zjistíme, jaké gamety testovaný jedinec tvoří a tím pádem jaký má genotyp. V tomto případě křížíme jedince s dominantním fenotypem (chlupatost) s recesivním homozygotem bez chlupů, čili provádíme analytické křížení. Pokud se narodí </a:t>
            </a:r>
            <a:r>
              <a:rPr lang="cs-CZ" baseline="0" dirty="0" err="1" smtClean="0"/>
              <a:t>bezsrstá</a:t>
            </a:r>
            <a:r>
              <a:rPr lang="cs-CZ" baseline="0" dirty="0" smtClean="0"/>
              <a:t> štěňata, je jasné, že náš pes byl heterozygot, protože jinak by svým </a:t>
            </a:r>
            <a:r>
              <a:rPr lang="cs-CZ" baseline="0" dirty="0" err="1" smtClean="0"/>
              <a:t>bezsrstým</a:t>
            </a:r>
            <a:r>
              <a:rPr lang="cs-CZ" baseline="0" dirty="0" smtClean="0"/>
              <a:t> potomkům nemohl poskytnout recesivní alelu. Pokud se narodí jen štěňata se srstí, je náš pes pravděpodobně dominantní homozygot. Ale pozor, je potřeba mít potomstva dostatek, protože při velmi malém počtu jedinců je možné, že se narodila jen chlupatá štěňata jen vlivem náhody. Se zvyšujícím se počtem mláďat se toto riziko snižuje. </a:t>
            </a:r>
          </a:p>
          <a:p>
            <a:r>
              <a:rPr lang="cs-CZ" baseline="0" dirty="0" smtClean="0"/>
              <a:t>  Alternativním přístupem by byla analýza rodokmenu našeho psa (což zde nejde, protože nemáme dostatek informací, ale v reálném životě to zpravidla možné je). Pokud byl jeden z rodičů </a:t>
            </a:r>
            <a:r>
              <a:rPr lang="cs-CZ" baseline="0" dirty="0" err="1" smtClean="0"/>
              <a:t>bezsrstý</a:t>
            </a:r>
            <a:r>
              <a:rPr lang="cs-CZ" baseline="0" dirty="0" smtClean="0"/>
              <a:t>, je jasné, že je náš pes heterozygot.</a:t>
            </a:r>
            <a:endParaRPr lang="cs-CZ" dirty="0" smtClean="0"/>
          </a:p>
          <a:p>
            <a:endParaRPr lang="cs-CZ" dirty="0" smtClean="0"/>
          </a:p>
          <a:p>
            <a:r>
              <a:rPr lang="cs-CZ" dirty="0" smtClean="0"/>
              <a:t>Obrázky z http://www.nydailynews.com/entertainment/tv/american-hairless-terrier-sloughi-newly-recognized-article-1.2487241</a:t>
            </a:r>
          </a:p>
          <a:p>
            <a:r>
              <a:rPr lang="en-US" dirty="0" smtClean="0"/>
              <a:t>http://</a:t>
            </a:r>
            <a:r>
              <a:rPr lang="en-US" dirty="0" err="1" smtClean="0"/>
              <a:t>www.101dogbreeds.com</a:t>
            </a:r>
            <a:r>
              <a:rPr lang="en-US" dirty="0" smtClean="0"/>
              <a:t>/rat-</a:t>
            </a:r>
            <a:r>
              <a:rPr lang="en-US" dirty="0" err="1" smtClean="0"/>
              <a:t>terrier.asp</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34</a:t>
            </a:fld>
            <a:endParaRPr lang="cs-CZ"/>
          </a:p>
        </p:txBody>
      </p:sp>
    </p:spTree>
    <p:extLst>
      <p:ext uri="{BB962C8B-B14F-4D97-AF65-F5344CB8AC3E}">
        <p14:creationId xmlns:p14="http://schemas.microsoft.com/office/powerpoint/2010/main" val="235079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35</a:t>
            </a:fld>
            <a:endParaRPr lang="cs-CZ"/>
          </a:p>
        </p:txBody>
      </p:sp>
    </p:spTree>
    <p:extLst>
      <p:ext uri="{BB962C8B-B14F-4D97-AF65-F5344CB8AC3E}">
        <p14:creationId xmlns:p14="http://schemas.microsoft.com/office/powerpoint/2010/main" val="135670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Kombinační čtverce 1 a 3 nelze použít, protože genotypy</a:t>
            </a:r>
            <a:r>
              <a:rPr lang="cs-CZ" baseline="0" dirty="0" smtClean="0"/>
              <a:t> alel nejsou úplné, v každém okýnku chybí alela druhého genu. Správně je čtverec č. 2.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36</a:t>
            </a:fld>
            <a:endParaRPr lang="cs-CZ"/>
          </a:p>
        </p:txBody>
      </p:sp>
    </p:spTree>
    <p:extLst>
      <p:ext uri="{BB962C8B-B14F-4D97-AF65-F5344CB8AC3E}">
        <p14:creationId xmlns:p14="http://schemas.microsoft.com/office/powerpoint/2010/main" val="206503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commons.wikimedia.org</a:t>
            </a:r>
            <a:r>
              <a:rPr lang="cs-CZ" dirty="0" smtClean="0"/>
              <a:t>/wiki/File:Portrait_of_Gregor_Johann_Mendel,_Garrison._Wellcome_M0002351.jpg</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a:t>
            </a:fld>
            <a:endParaRPr lang="cs-CZ"/>
          </a:p>
        </p:txBody>
      </p:sp>
    </p:spTree>
    <p:extLst>
      <p:ext uri="{BB962C8B-B14F-4D97-AF65-F5344CB8AC3E}">
        <p14:creationId xmlns:p14="http://schemas.microsoft.com/office/powerpoint/2010/main" val="728270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nás zajímají jen fenotypy, nemusíme do jednotlivých okýnek psát celé genotypy, jednodušší a přehlednější je napsat jen fenotyp, čili tam kde by vznikl dominantní</a:t>
            </a:r>
            <a:r>
              <a:rPr lang="cs-CZ" baseline="0" dirty="0" smtClean="0"/>
              <a:t> homozygot nebo heterozygot, napíšu velké písmeno (</a:t>
            </a:r>
            <a:r>
              <a:rPr lang="cs-CZ" baseline="0" dirty="0" smtClean="0">
                <a:sym typeface="Wingdings" panose="05000000000000000000" pitchFamily="2" charset="2"/>
              </a:rPr>
              <a:t></a:t>
            </a:r>
            <a:r>
              <a:rPr lang="en-US" baseline="0" dirty="0" smtClean="0">
                <a:sym typeface="Wingdings" panose="05000000000000000000" pitchFamily="2" charset="2"/>
              </a:rPr>
              <a:t> </a:t>
            </a:r>
            <a:r>
              <a:rPr lang="cs-CZ" baseline="0" dirty="0" smtClean="0"/>
              <a:t>dominantní projev </a:t>
            </a:r>
            <a:r>
              <a:rPr lang="en-US" baseline="0" dirty="0" smtClean="0"/>
              <a:t>v </a:t>
            </a:r>
            <a:r>
              <a:rPr lang="en-US" baseline="0" dirty="0" err="1" smtClean="0"/>
              <a:t>dan</a:t>
            </a:r>
            <a:r>
              <a:rPr lang="cs-CZ" baseline="0" dirty="0" smtClean="0"/>
              <a:t>é</a:t>
            </a:r>
            <a:r>
              <a:rPr lang="en-US" baseline="0" dirty="0" smtClean="0"/>
              <a:t>m genu</a:t>
            </a:r>
            <a:r>
              <a:rPr lang="cs-CZ" baseline="0" dirty="0" smtClean="0"/>
              <a:t>)</a:t>
            </a:r>
            <a:r>
              <a:rPr lang="cs-CZ" dirty="0" smtClean="0"/>
              <a:t>. Tam kde vzniká recesivní homozygot, napíšu</a:t>
            </a:r>
            <a:r>
              <a:rPr lang="cs-CZ" baseline="0" dirty="0" smtClean="0"/>
              <a:t> malé písmeno, což značí recesivní projev v daném genu. Takže např. kombinace genotypů </a:t>
            </a:r>
            <a:r>
              <a:rPr lang="cs-CZ" i="1" baseline="0" dirty="0" smtClean="0"/>
              <a:t>AABB, </a:t>
            </a:r>
            <a:r>
              <a:rPr lang="cs-CZ" i="1" baseline="0" dirty="0" err="1" smtClean="0"/>
              <a:t>AaBb</a:t>
            </a:r>
            <a:r>
              <a:rPr lang="cs-CZ" i="1" baseline="0" dirty="0" smtClean="0"/>
              <a:t> </a:t>
            </a:r>
            <a:r>
              <a:rPr lang="cs-CZ" i="0" baseline="0" dirty="0" smtClean="0"/>
              <a:t>a</a:t>
            </a:r>
            <a:r>
              <a:rPr lang="cs-CZ" i="1" baseline="0" dirty="0" smtClean="0"/>
              <a:t> </a:t>
            </a:r>
            <a:r>
              <a:rPr lang="cs-CZ" i="1" baseline="0" dirty="0" err="1" smtClean="0"/>
              <a:t>AaBB</a:t>
            </a:r>
            <a:r>
              <a:rPr lang="cs-CZ" i="1" baseline="0" dirty="0" smtClean="0"/>
              <a:t> </a:t>
            </a:r>
            <a:r>
              <a:rPr lang="cs-CZ" baseline="0" dirty="0" smtClean="0"/>
              <a:t>se bude psát stejně (</a:t>
            </a:r>
            <a:r>
              <a:rPr lang="cs-CZ" i="1" baseline="0" dirty="0" smtClean="0"/>
              <a:t>AB</a:t>
            </a:r>
            <a:r>
              <a:rPr lang="cs-CZ" baseline="0" dirty="0" smtClean="0"/>
              <a:t>). Proto je také fenotypová třída </a:t>
            </a:r>
            <a:r>
              <a:rPr lang="cs-CZ" i="1" baseline="0" dirty="0" smtClean="0"/>
              <a:t>AB</a:t>
            </a:r>
            <a:r>
              <a:rPr lang="cs-CZ" baseline="0" dirty="0" smtClean="0"/>
              <a:t> nejpočetnější, zahrnuje mnoho různých genotypů, které ale všechny mají stejný fenotyp. Naopak nejvzácnější jsou jedinci s recesivním fenotypem </a:t>
            </a:r>
            <a:r>
              <a:rPr lang="cs-CZ" i="1" baseline="0" dirty="0" smtClean="0"/>
              <a:t>ab</a:t>
            </a:r>
            <a:r>
              <a:rPr lang="cs-CZ" baseline="0" dirty="0" smtClean="0"/>
              <a:t>, které vznikají jen jedinou kombinací </a:t>
            </a:r>
            <a:r>
              <a:rPr lang="cs-CZ" i="1" baseline="0" dirty="0" err="1" smtClean="0"/>
              <a:t>aabb</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39</a:t>
            </a:fld>
            <a:endParaRPr lang="cs-CZ"/>
          </a:p>
        </p:txBody>
      </p:sp>
    </p:spTree>
    <p:extLst>
      <p:ext uri="{BB962C8B-B14F-4D97-AF65-F5344CB8AC3E}">
        <p14:creationId xmlns:p14="http://schemas.microsoft.com/office/powerpoint/2010/main" val="3014308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a:t>
            </a:r>
            <a:r>
              <a:rPr lang="cs-CZ" dirty="0" err="1" smtClean="0"/>
              <a:t>rozvětvovací</a:t>
            </a:r>
            <a:r>
              <a:rPr lang="cs-CZ" dirty="0" smtClean="0"/>
              <a:t> metodě řeším každý</a:t>
            </a:r>
            <a:r>
              <a:rPr lang="cs-CZ" baseline="0" dirty="0" smtClean="0"/>
              <a:t> gen zvlášť a výsledky píšu do přibývajících větví.  </a:t>
            </a:r>
          </a:p>
          <a:p>
            <a:pPr marL="228600" indent="-228600">
              <a:buAutoNum type="arabicParenR"/>
            </a:pPr>
            <a:r>
              <a:rPr lang="cs-CZ" baseline="0" dirty="0" smtClean="0"/>
              <a:t>Řeším 1. gen: Křížím jedince genotypů </a:t>
            </a:r>
            <a:r>
              <a:rPr lang="cs-CZ" i="1" baseline="0" dirty="0" err="1" smtClean="0"/>
              <a:t>Aa</a:t>
            </a:r>
            <a:r>
              <a:rPr lang="cs-CZ" baseline="0" dirty="0" smtClean="0"/>
              <a:t> x </a:t>
            </a:r>
            <a:r>
              <a:rPr lang="cs-CZ" i="1" baseline="0" dirty="0" err="1" smtClean="0"/>
              <a:t>Aa</a:t>
            </a:r>
            <a:r>
              <a:rPr lang="cs-CZ" baseline="0" dirty="0" smtClean="0"/>
              <a:t>, vznikají fenotypy ¾ </a:t>
            </a:r>
            <a:r>
              <a:rPr lang="cs-CZ" i="1" baseline="0" dirty="0" smtClean="0"/>
              <a:t>A</a:t>
            </a:r>
            <a:r>
              <a:rPr lang="cs-CZ" baseline="0" dirty="0" smtClean="0"/>
              <a:t> : ¼ </a:t>
            </a:r>
            <a:r>
              <a:rPr lang="cs-CZ" i="1" baseline="0" dirty="0" smtClean="0"/>
              <a:t>a</a:t>
            </a:r>
            <a:r>
              <a:rPr lang="cs-CZ" baseline="0" dirty="0" smtClean="0"/>
              <a:t>. Napíšu do grafu včetně pravděpodobnosti vzniku příslušného fenotypu. </a:t>
            </a:r>
          </a:p>
          <a:p>
            <a:pPr marL="228600" indent="-228600">
              <a:buAutoNum type="arabicParenR"/>
            </a:pPr>
            <a:r>
              <a:rPr lang="cs-CZ" baseline="0" dirty="0" smtClean="0"/>
              <a:t>Stejným způsobem řeším další gen, ke koncům stávajících větví připojíme větvičky dalšího genu včetně pravděpodobností, atd. Na konci z každé větve opíšeme fenotypy, vynásobíme pravděpodobnosti vzniku jednotlivých fenotypů u všech genů (např. </a:t>
            </a:r>
            <a:r>
              <a:rPr lang="cs-CZ" i="1" baseline="0" dirty="0" err="1" smtClean="0"/>
              <a:t>AbC</a:t>
            </a:r>
            <a:r>
              <a:rPr lang="cs-CZ" baseline="0" dirty="0" smtClean="0"/>
              <a:t>, p = ¾ x ¼ x ¾ = 9/64)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42</a:t>
            </a:fld>
            <a:endParaRPr lang="cs-CZ"/>
          </a:p>
        </p:txBody>
      </p:sp>
    </p:spTree>
    <p:extLst>
      <p:ext uri="{BB962C8B-B14F-4D97-AF65-F5344CB8AC3E}">
        <p14:creationId xmlns:p14="http://schemas.microsoft.com/office/powerpoint/2010/main" val="267122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nás mezi potomstvem křížených</a:t>
            </a:r>
            <a:r>
              <a:rPr lang="cs-CZ" baseline="0" dirty="0" smtClean="0"/>
              <a:t> jedinců zajímá určitý fenotyp nebo genotyp, nemusíme si komplikovat život tím, že budeme analyzovat všechno potomstvo, ale soustředíme se jen na požadovaného potomka. Podobně jako u </a:t>
            </a:r>
            <a:r>
              <a:rPr lang="cs-CZ" baseline="0" dirty="0" err="1" smtClean="0"/>
              <a:t>rozvětvovací</a:t>
            </a:r>
            <a:r>
              <a:rPr lang="cs-CZ" baseline="0" dirty="0" smtClean="0"/>
              <a:t> metody hodnotíme každý gen zvlášť, napíšeme si, s jakou pravděpodobností nám rodiče daného genotypů dají potomka žádaného genotypu/fenotypu, a nakonec všechny dílčí pravděpodobnosti vynásobíme a tím zjistíme, jaký díl potomstva bude tvořit kýžený genotyp/fenotyp (v tomto případě jeden díl ze 64).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44</a:t>
            </a:fld>
            <a:endParaRPr lang="cs-CZ"/>
          </a:p>
        </p:txBody>
      </p:sp>
    </p:spTree>
    <p:extLst>
      <p:ext uri="{BB962C8B-B14F-4D97-AF65-F5344CB8AC3E}">
        <p14:creationId xmlns:p14="http://schemas.microsoft.com/office/powerpoint/2010/main" val="78480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45</a:t>
            </a:fld>
            <a:endParaRPr lang="cs-CZ"/>
          </a:p>
        </p:txBody>
      </p:sp>
    </p:spTree>
    <p:extLst>
      <p:ext uri="{BB962C8B-B14F-4D97-AF65-F5344CB8AC3E}">
        <p14:creationId xmlns:p14="http://schemas.microsoft.com/office/powerpoint/2010/main" val="2312872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46</a:t>
            </a:fld>
            <a:endParaRPr lang="cs-CZ"/>
          </a:p>
        </p:txBody>
      </p:sp>
    </p:spTree>
    <p:extLst>
      <p:ext uri="{BB962C8B-B14F-4D97-AF65-F5344CB8AC3E}">
        <p14:creationId xmlns:p14="http://schemas.microsoft.com/office/powerpoint/2010/main" val="2098811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48</a:t>
            </a:fld>
            <a:endParaRPr lang="cs-CZ"/>
          </a:p>
        </p:txBody>
      </p:sp>
    </p:spTree>
    <p:extLst>
      <p:ext uri="{BB962C8B-B14F-4D97-AF65-F5344CB8AC3E}">
        <p14:creationId xmlns:p14="http://schemas.microsoft.com/office/powerpoint/2010/main" val="614958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buFontTx/>
              <a:buAutoNum type="arabicParenR"/>
            </a:pPr>
            <a:r>
              <a:rPr lang="cs-CZ" altLang="en-US" sz="1200" dirty="0" smtClean="0"/>
              <a:t> Formuluji nulovou hypotézu (v našem případě je H</a:t>
            </a:r>
            <a:r>
              <a:rPr lang="cs-CZ" altLang="en-US" sz="1200" baseline="-25000" dirty="0" smtClean="0"/>
              <a:t>0</a:t>
            </a:r>
            <a:r>
              <a:rPr lang="cs-CZ" altLang="en-US" sz="1200" dirty="0" smtClean="0"/>
              <a:t>: pozorované hodnoty se neliší od očekávaného fenotypového štěpného poměru 1:1:1:1.</a:t>
            </a:r>
          </a:p>
          <a:p>
            <a:pPr>
              <a:buFontTx/>
              <a:buAutoNum type="arabicParenR"/>
            </a:pPr>
            <a:endParaRPr lang="cs-CZ" altLang="en-US" sz="1200" dirty="0" smtClean="0"/>
          </a:p>
          <a:p>
            <a:pPr>
              <a:buFontTx/>
              <a:buAutoNum type="arabicParenR"/>
            </a:pPr>
            <a:r>
              <a:rPr lang="cs-CZ" altLang="en-US" sz="1200" dirty="0" smtClean="0"/>
              <a:t> Spočítám očekávané hodnoty (tj. přerozdělím celkový počet potomků do kategorií podle poměru, který testuji. Zde je celkem 78 potomků (24+26+23+5), vydělím 4 (vyjde 19,5 potomka), vynásobím počtem dílů z jednotlivých kategoriích (zde ve všech případech 1) 1:1:1:1, vyjde mi očekávaný poměr 19,5:19,5:19,5:19,5, čili očekávané hodnoty (E, </a:t>
            </a:r>
            <a:r>
              <a:rPr lang="cs-CZ" altLang="en-US" sz="1200" dirty="0" err="1" smtClean="0"/>
              <a:t>expected</a:t>
            </a:r>
            <a:r>
              <a:rPr lang="cs-CZ" altLang="en-US" sz="1200" dirty="0" smtClean="0"/>
              <a:t>). Dosadím do vzorce </a:t>
            </a:r>
            <a:r>
              <a:rPr lang="cs-CZ" altLang="en-US" sz="1200" dirty="0" err="1" smtClean="0"/>
              <a:t>X</a:t>
            </a:r>
            <a:r>
              <a:rPr lang="cs-CZ" altLang="en-US" sz="1200" baseline="30000" dirty="0" err="1" smtClean="0"/>
              <a:t>2</a:t>
            </a:r>
            <a:r>
              <a:rPr lang="cs-CZ" altLang="en-US" sz="1200" dirty="0" smtClean="0"/>
              <a:t> = </a:t>
            </a:r>
            <a:r>
              <a:rPr lang="cs-CZ" altLang="en-US" sz="1200" dirty="0" smtClean="0">
                <a:cs typeface="Arial" pitchFamily="34" charset="0"/>
              </a:rPr>
              <a:t>∑</a:t>
            </a:r>
            <a:r>
              <a:rPr lang="cs-CZ" altLang="en-US" sz="1200" dirty="0" smtClean="0"/>
              <a:t>(O-E)</a:t>
            </a:r>
            <a:r>
              <a:rPr lang="cs-CZ" altLang="en-US" sz="1200" baseline="30000" dirty="0" smtClean="0"/>
              <a:t>2</a:t>
            </a:r>
            <a:r>
              <a:rPr lang="cs-CZ" altLang="en-US" sz="1200" dirty="0" smtClean="0"/>
              <a:t>/E spolu s pozorovanými hodnotami (O, </a:t>
            </a:r>
            <a:r>
              <a:rPr lang="cs-CZ" altLang="en-US" sz="1200" dirty="0" err="1" smtClean="0"/>
              <a:t>observed</a:t>
            </a:r>
            <a:r>
              <a:rPr lang="cs-CZ" altLang="en-US" sz="1200" dirty="0" smtClean="0"/>
              <a:t>, zde 24, 26, 23 a 5). Vyjde mi číslo. Co s ním udělám? </a:t>
            </a:r>
          </a:p>
          <a:p>
            <a:pPr>
              <a:buFontTx/>
              <a:buAutoNum type="arabicParenR"/>
            </a:pPr>
            <a:endParaRPr lang="cs-CZ" altLang="en-US" sz="1200" dirty="0" smtClean="0"/>
          </a:p>
          <a:p>
            <a:r>
              <a:rPr lang="cs-CZ" altLang="en-US" sz="1200" dirty="0" smtClean="0"/>
              <a:t>3) V prvním sloupci tabulky kritických hodnot najdu příslušný počet stupňů volnosti (</a:t>
            </a:r>
            <a:r>
              <a:rPr lang="cs-CZ" altLang="en-US" sz="1200" dirty="0" err="1" smtClean="0"/>
              <a:t>df</a:t>
            </a:r>
            <a:r>
              <a:rPr lang="cs-CZ" altLang="en-US" sz="1200" dirty="0" smtClean="0"/>
              <a:t> = </a:t>
            </a:r>
            <a:r>
              <a:rPr lang="cs-CZ" altLang="en-US" sz="1200" dirty="0" err="1" smtClean="0"/>
              <a:t>degrees</a:t>
            </a:r>
            <a:r>
              <a:rPr lang="cs-CZ" altLang="en-US" sz="1200" dirty="0" smtClean="0"/>
              <a:t> </a:t>
            </a:r>
            <a:r>
              <a:rPr lang="cs-CZ" altLang="en-US" sz="1200" dirty="0" err="1" smtClean="0"/>
              <a:t>of</a:t>
            </a:r>
            <a:r>
              <a:rPr lang="cs-CZ" altLang="en-US" sz="1200" dirty="0" smtClean="0"/>
              <a:t> </a:t>
            </a:r>
            <a:r>
              <a:rPr lang="cs-CZ" altLang="en-US" sz="1200" dirty="0" err="1" smtClean="0"/>
              <a:t>freedom</a:t>
            </a:r>
            <a:r>
              <a:rPr lang="cs-CZ" altLang="en-US" sz="1200" dirty="0" smtClean="0"/>
              <a:t> = stupně volnosti = počet kategorií – 1), zde 4 kategorie (fenotypy), čili 3 stupně volnosti. V horním řádku jsou uvedeny hladiny významnosti, v biologických testech obvykle hodnotíme na 5% (P = 0,05) hladině významnosti. Číslo, které najdu podle těchto souřadnic je moje kritická hodnota, se kterou srovnám výsledek </a:t>
            </a:r>
            <a:r>
              <a:rPr lang="cs-CZ" altLang="en-US" sz="1200" dirty="0" err="1" smtClean="0"/>
              <a:t>X</a:t>
            </a:r>
            <a:r>
              <a:rPr lang="cs-CZ" altLang="en-US" sz="1200" baseline="30000" dirty="0" err="1" smtClean="0"/>
              <a:t>2</a:t>
            </a:r>
            <a:r>
              <a:rPr lang="cs-CZ" altLang="en-US" sz="1200" dirty="0" smtClean="0"/>
              <a:t> testu. Je-li výsledek menší než kritická hodnota, můj závěr zní, že nemohu zamítnout </a:t>
            </a:r>
            <a:r>
              <a:rPr lang="cs-CZ" altLang="en-US" sz="1200" dirty="0" err="1" smtClean="0"/>
              <a:t>H</a:t>
            </a:r>
            <a:r>
              <a:rPr lang="cs-CZ" altLang="en-US" sz="1200" baseline="-25000" dirty="0" err="1" smtClean="0"/>
              <a:t>0</a:t>
            </a:r>
            <a:r>
              <a:rPr lang="cs-CZ" altLang="en-US" sz="1200" dirty="0" smtClean="0"/>
              <a:t> na pětiprocentní hladině významnosti. Je-li výsledek větší než kritická hodnota, zamítnu nulovou hypotézu na pětiprocentní hladině významnosti.  </a:t>
            </a:r>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49</a:t>
            </a:fld>
            <a:endParaRPr lang="cs-CZ"/>
          </a:p>
        </p:txBody>
      </p:sp>
    </p:spTree>
    <p:extLst>
      <p:ext uri="{BB962C8B-B14F-4D97-AF65-F5344CB8AC3E}">
        <p14:creationId xmlns:p14="http://schemas.microsoft.com/office/powerpoint/2010/main" val="1133292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51</a:t>
            </a:fld>
            <a:endParaRPr lang="cs-CZ"/>
          </a:p>
        </p:txBody>
      </p:sp>
    </p:spTree>
    <p:extLst>
      <p:ext uri="{BB962C8B-B14F-4D97-AF65-F5344CB8AC3E}">
        <p14:creationId xmlns:p14="http://schemas.microsoft.com/office/powerpoint/2010/main" val="1133292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Ockhamova</a:t>
            </a:r>
            <a:r>
              <a:rPr lang="cs-CZ" dirty="0" smtClean="0"/>
              <a:t> břitva je logický princip, podle kterého</a:t>
            </a:r>
            <a:r>
              <a:rPr lang="cs-CZ" baseline="0" dirty="0" smtClean="0"/>
              <a:t> má mít přednost hypotéza, která pozorovaná data vysvětluje nejjednodušším způsobem.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53</a:t>
            </a:fld>
            <a:endParaRPr lang="cs-CZ"/>
          </a:p>
        </p:txBody>
      </p:sp>
    </p:spTree>
    <p:extLst>
      <p:ext uri="{BB962C8B-B14F-4D97-AF65-F5344CB8AC3E}">
        <p14:creationId xmlns:p14="http://schemas.microsoft.com/office/powerpoint/2010/main" val="3824578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54</a:t>
            </a:fld>
            <a:endParaRPr lang="cs-CZ"/>
          </a:p>
        </p:txBody>
      </p:sp>
    </p:spTree>
    <p:extLst>
      <p:ext uri="{BB962C8B-B14F-4D97-AF65-F5344CB8AC3E}">
        <p14:creationId xmlns:p14="http://schemas.microsoft.com/office/powerpoint/2010/main" val="78129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Pečlivě vybral experimentální druh</a:t>
            </a:r>
            <a:r>
              <a:rPr lang="cs-CZ" sz="1200" baseline="0" dirty="0" smtClean="0"/>
              <a:t> – hrách je samosprašný, takže měl dobrou kontrolu nad původem potomstva. </a:t>
            </a:r>
            <a:r>
              <a:rPr lang="cs-CZ" sz="1200" baseline="0" dirty="0" smtClean="0"/>
              <a:t>Na počátku pracoval s větším množstvím odrůd, z nichž si nakonec vybral sedm, u kterých bylo možné projev sledovaného znaku rozdělit do jasných kategorií (fialový květ x bílý, hladké semeno x svrasklé).  U vybraných odrůd dva roky sledoval stálost znaku (znak se za celou dobu nezměnil). </a:t>
            </a:r>
            <a:endParaRPr lang="cs-CZ" sz="1200" baseline="0"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a:t>
            </a:fld>
            <a:endParaRPr lang="cs-CZ"/>
          </a:p>
        </p:txBody>
      </p:sp>
    </p:spTree>
    <p:extLst>
      <p:ext uri="{BB962C8B-B14F-4D97-AF65-F5344CB8AC3E}">
        <p14:creationId xmlns:p14="http://schemas.microsoft.com/office/powerpoint/2010/main" val="3637636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genetické analýze začneme tím, že si přehledně napíšeme</a:t>
            </a:r>
            <a:r>
              <a:rPr lang="cs-CZ" baseline="0" dirty="0" smtClean="0"/>
              <a:t> všechny informace co máme. Teď vidíme, že z křížením černého a hnědého psa se narodila jen černá štěňata. Z toho můžeme usoudit dvě věci: 1) černé zbarvení je dominantní nad hnědým, 2) rodiče byli homozygoti, protože jinak by patrně potomstvo bylo variabilní. V některých případech víme, že pracujeme s tzv. čistými liniemi organismů, což je jiný název pro homozygoty.  Pokud ne, je důležité, aby v F1 bylo dost jedinců, aby se snížila možnost, že fenotypově stejné potomstvo vzniklo jen náhodou. Např. pokud budeme křížit heterozygota s recesivním homozygotem, polovina potomstva by měla být dominantní projev a polovina recesivní. Pokud budou potomci jen 2, snadno se může stát, že budou mít oba dominantní projev (p = 1/2)</a:t>
            </a:r>
            <a:r>
              <a:rPr lang="cs-CZ" baseline="30000" dirty="0" smtClean="0"/>
              <a:t>2</a:t>
            </a:r>
            <a:r>
              <a:rPr lang="cs-CZ" baseline="0" dirty="0" smtClean="0"/>
              <a:t>. Pokud bude potomků 20, je tato šance mnohem menší (p = 1/2)</a:t>
            </a:r>
            <a:r>
              <a:rPr lang="cs-CZ" baseline="30000" dirty="0" smtClean="0"/>
              <a:t>20</a:t>
            </a:r>
            <a:r>
              <a:rPr lang="cs-CZ" baseline="0" dirty="0" smtClean="0"/>
              <a:t>. </a:t>
            </a:r>
          </a:p>
          <a:p>
            <a:r>
              <a:rPr lang="cs-CZ" baseline="0" dirty="0" smtClean="0"/>
              <a:t>Nyní se podíváme na F2. Pokud platí naše dosavadní domněnky, pak křížením homozygotních rodičů vznikla uniformní heterozygotní F1. Pokud je fenotyp projevem dvou alel jednoho genu (což je nejjednodušší vysvětlení), tak očekávaný poměr F2 je ¾ černých a ¼ hnědých štěňat, což cca odpovídá našim datům. </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55</a:t>
            </a:fld>
            <a:endParaRPr lang="cs-CZ"/>
          </a:p>
        </p:txBody>
      </p:sp>
    </p:spTree>
    <p:extLst>
      <p:ext uri="{BB962C8B-B14F-4D97-AF65-F5344CB8AC3E}">
        <p14:creationId xmlns:p14="http://schemas.microsoft.com/office/powerpoint/2010/main" val="466490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Test na alelismus se používá,</a:t>
            </a:r>
            <a:r>
              <a:rPr lang="cs-CZ" baseline="0" dirty="0" smtClean="0"/>
              <a:t> když chceme zjistit, jestli jsou recesivní alely, způsobující stejný fenotyp, alelami stejného genu. </a:t>
            </a:r>
          </a:p>
          <a:p>
            <a:r>
              <a:rPr lang="cs-CZ" baseline="0" dirty="0" smtClean="0"/>
              <a:t>  Prvním krokem je vytvoření čistých linií příbuzenským křížením, čímž si zajistíme, že testované organismy budou homozygotní pro všechny geny. Pak jedince z obou linií zkřížíme. </a:t>
            </a:r>
            <a:endParaRPr lang="cs-CZ" dirty="0" smtClean="0"/>
          </a:p>
          <a:p>
            <a:endParaRPr lang="cs-CZ" dirty="0" smtClean="0"/>
          </a:p>
          <a:p>
            <a:r>
              <a:rPr lang="cs-CZ" dirty="0" smtClean="0"/>
              <a:t>Obrázky z http://articles.latimes.com/2013/jan/15/news/la-ol-fat-mouse-20130115</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57</a:t>
            </a:fld>
            <a:endParaRPr lang="cs-CZ"/>
          </a:p>
        </p:txBody>
      </p:sp>
    </p:spTree>
    <p:extLst>
      <p:ext uri="{BB962C8B-B14F-4D97-AF65-F5344CB8AC3E}">
        <p14:creationId xmlns:p14="http://schemas.microsoft.com/office/powerpoint/2010/main" val="1897491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jsou sledované alely skutečně</a:t>
            </a:r>
            <a:r>
              <a:rPr lang="cs-CZ" baseline="0" dirty="0" smtClean="0"/>
              <a:t> alelami jednoho genu, pak křížím dva recesivní (obézní) homozygoty, ze kterých se narodí zase jen recesivní homozygot, v tomto případě obézní myš.  </a:t>
            </a:r>
            <a:endParaRPr lang="cs-CZ" dirty="0" smtClean="0"/>
          </a:p>
          <a:p>
            <a:endParaRPr lang="cs-CZ" dirty="0" smtClean="0"/>
          </a:p>
          <a:p>
            <a:r>
              <a:rPr lang="cs-CZ" dirty="0" smtClean="0"/>
              <a:t>Obrázky z http://articles.latimes.com/2013/jan/15/news/la-ol-fat-mouse-20130115</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60</a:t>
            </a:fld>
            <a:endParaRPr lang="cs-CZ"/>
          </a:p>
        </p:txBody>
      </p:sp>
    </p:spTree>
    <p:extLst>
      <p:ext uri="{BB962C8B-B14F-4D97-AF65-F5344CB8AC3E}">
        <p14:creationId xmlns:p14="http://schemas.microsoft.com/office/powerpoint/2010/main" val="4150942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a:t>
            </a:r>
            <a:r>
              <a:rPr lang="cs-CZ" baseline="0" dirty="0" smtClean="0"/>
              <a:t> jsou sledované alely z různých genů, tak jejich křížením získám heterozygoty (každá linie má samozřejmě v genomu všechny geny, takže linie obézní myši, která je recesivní homozygot pro gen </a:t>
            </a:r>
            <a:r>
              <a:rPr lang="cs-CZ" i="1" baseline="0" dirty="0" smtClean="0"/>
              <a:t>O</a:t>
            </a:r>
            <a:r>
              <a:rPr lang="cs-CZ" baseline="0" dirty="0" smtClean="0"/>
              <a:t> (obézní myš), je zároveň dominantní homozygot pro gen </a:t>
            </a:r>
            <a:r>
              <a:rPr lang="cs-CZ" i="1" baseline="0" dirty="0" smtClean="0"/>
              <a:t>T </a:t>
            </a:r>
            <a:r>
              <a:rPr lang="cs-CZ" baseline="0" dirty="0" smtClean="0"/>
              <a:t>(tlustá myš). Druhá linie to má naopak. F1 generace tedy od každého rodiče zdědí recesivní alelu jednoho genu a dominantní toho druhého, takže má v každém genu jednu recesivní a jednu dominantní alelu. Fenotypově tedy bude mít standardní projev (tj. bude hubená), protože mutantní alely jsou recesivní. </a:t>
            </a:r>
            <a:endParaRPr lang="cs-CZ" dirty="0" smtClean="0"/>
          </a:p>
          <a:p>
            <a:endParaRPr lang="cs-CZ" dirty="0" smtClean="0"/>
          </a:p>
          <a:p>
            <a:r>
              <a:rPr lang="cs-CZ" dirty="0" smtClean="0"/>
              <a:t>Obrázky z http://articles.latimes.com/2013/jan/15/news/la-ol-fat-mouse-20130115</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61</a:t>
            </a:fld>
            <a:endParaRPr lang="cs-CZ"/>
          </a:p>
        </p:txBody>
      </p:sp>
    </p:spTree>
    <p:extLst>
      <p:ext uri="{BB962C8B-B14F-4D97-AF65-F5344CB8AC3E}">
        <p14:creationId xmlns:p14="http://schemas.microsoft.com/office/powerpoint/2010/main" val="3482524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Test na alelismus funguje jen na recesivní alely, protože mutantní dominantní alely dají vždy vzniknout potomstvu s mutantním fenotypem,</a:t>
            </a:r>
            <a:r>
              <a:rPr lang="cs-CZ" baseline="0" dirty="0" smtClean="0"/>
              <a:t> takže nelze poznat, jestli jsou alelami jednoho nebo </a:t>
            </a:r>
            <a:r>
              <a:rPr lang="cs-CZ" baseline="0" smtClean="0"/>
              <a:t>dvou genů. </a:t>
            </a:r>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62</a:t>
            </a:fld>
            <a:endParaRPr lang="cs-CZ"/>
          </a:p>
        </p:txBody>
      </p:sp>
    </p:spTree>
    <p:extLst>
      <p:ext uri="{BB962C8B-B14F-4D97-AF65-F5344CB8AC3E}">
        <p14:creationId xmlns:p14="http://schemas.microsoft.com/office/powerpoint/2010/main" val="4286681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Proband = jedinec, kvůli kterému se provádí genetická analýza</a:t>
            </a:r>
            <a:endParaRPr lang="en-US" dirty="0" smtClean="0"/>
          </a:p>
          <a:p>
            <a:r>
              <a:rPr lang="cs-CZ" dirty="0" smtClean="0"/>
              <a:t>Asymptomatický přenašeč = jedinec, který má alelu způsobující chorobu, která se v budoucnu může ještě projevit, ale zatím nemá žádné příznaky </a:t>
            </a:r>
          </a:p>
          <a:p>
            <a:r>
              <a:rPr lang="cs-CZ" dirty="0" smtClean="0"/>
              <a:t>Obligátní přenašeč = jedinec,</a:t>
            </a:r>
            <a:r>
              <a:rPr lang="cs-CZ" baseline="0" dirty="0" smtClean="0"/>
              <a:t> který nese alelu způsobující chorobu, ale sám nemá žádné příznaky</a:t>
            </a:r>
          </a:p>
          <a:p>
            <a:r>
              <a:rPr lang="cs-CZ" baseline="0" dirty="0" smtClean="0"/>
              <a:t>V rodokmenech se speciálně vyznačují příbuzenské sňatky, protože u nich je výrazně větší šance, že oba manželé sdílejí vzácnou alelu způsobující chorobu, než u manželství nepříbuzných jedinců. Tato alela se u potomků příbuzných jedinců může sejít v homozygotním stavu a způsobit chorobu.   </a:t>
            </a:r>
          </a:p>
          <a:p>
            <a:r>
              <a:rPr lang="cs-CZ" baseline="0" dirty="0" smtClean="0"/>
              <a:t>Další důležitá informace je adopce, protože adoptivní rodiče na adoptovaného (tj. nepříbuzného) potomka nemohli přenést své alely. </a:t>
            </a:r>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63</a:t>
            </a:fld>
            <a:endParaRPr lang="cs-CZ"/>
          </a:p>
        </p:txBody>
      </p:sp>
    </p:spTree>
    <p:extLst>
      <p:ext uri="{BB962C8B-B14F-4D97-AF65-F5344CB8AC3E}">
        <p14:creationId xmlns:p14="http://schemas.microsoft.com/office/powerpoint/2010/main" val="1907987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rodokmenech se zvláštními symboly odlišují dvojvaječná (též </a:t>
            </a:r>
            <a:r>
              <a:rPr lang="cs-CZ" dirty="0" err="1" smtClean="0"/>
              <a:t>dizygotická</a:t>
            </a:r>
            <a:r>
              <a:rPr lang="cs-CZ" dirty="0" smtClean="0"/>
              <a:t>) a jednovaječná (též </a:t>
            </a:r>
            <a:r>
              <a:rPr lang="cs-CZ" dirty="0" err="1" smtClean="0"/>
              <a:t>monozygotická</a:t>
            </a:r>
            <a:r>
              <a:rPr lang="cs-CZ" dirty="0" smtClean="0"/>
              <a:t>) dvojčata. </a:t>
            </a:r>
            <a:r>
              <a:rPr lang="cs-CZ" dirty="0" err="1" smtClean="0"/>
              <a:t>Dizygotická</a:t>
            </a:r>
            <a:r>
              <a:rPr lang="cs-CZ" dirty="0" smtClean="0"/>
              <a:t> dvojčata vznikají oplozením dvou vajíček, která se uvolnila</a:t>
            </a:r>
            <a:r>
              <a:rPr lang="cs-CZ" baseline="0" dirty="0" smtClean="0"/>
              <a:t> během jedné ovulace, dvěma spermiemi. </a:t>
            </a:r>
            <a:r>
              <a:rPr lang="cs-CZ" baseline="0" dirty="0" err="1" smtClean="0"/>
              <a:t>Dizygotická</a:t>
            </a:r>
            <a:r>
              <a:rPr lang="cs-CZ" baseline="0" dirty="0" smtClean="0"/>
              <a:t> dvojčata jsou si tak stejně příbuzní, jako</a:t>
            </a:r>
            <a:r>
              <a:rPr lang="cs-CZ" dirty="0" smtClean="0"/>
              <a:t> sourozenci</a:t>
            </a:r>
            <a:r>
              <a:rPr lang="cs-CZ" baseline="0" dirty="0" smtClean="0"/>
              <a:t> narození postupně stejným rodičům, mohou mít různá pohlaví. </a:t>
            </a:r>
            <a:r>
              <a:rPr lang="cs-CZ" baseline="0" dirty="0" err="1" smtClean="0"/>
              <a:t>Monozygotická</a:t>
            </a:r>
            <a:r>
              <a:rPr lang="cs-CZ" baseline="0" dirty="0" smtClean="0"/>
              <a:t> dvojčata vznikla oplozením jednoho vajíčka jednou spermií. Vzniklá zygota se následně rozdělila na dvě buňky, ze kterých se vyvinuli dva geneticky identičtí jedinci. </a:t>
            </a:r>
            <a:r>
              <a:rPr lang="cs-CZ" baseline="0" dirty="0" err="1" smtClean="0"/>
              <a:t>Monozygotická</a:t>
            </a:r>
            <a:r>
              <a:rPr lang="cs-CZ" baseline="0" dirty="0" smtClean="0"/>
              <a:t> dvojčata tak vypadají stejně a mají stejné pohlaví, liší se v epigenetických značkách, které jsou ovlivněny prostředím, a v genech pro protilátky a receptory T-lymfocytů, které vznikají náhodnými přestavbami během života. </a:t>
            </a:r>
            <a:endParaRPr lang="cs-CZ" dirty="0" smtClean="0"/>
          </a:p>
          <a:p>
            <a:endParaRPr lang="cs-CZ" dirty="0" smtClean="0"/>
          </a:p>
          <a:p>
            <a:endParaRPr lang="cs-CZ" dirty="0" smtClean="0"/>
          </a:p>
          <a:p>
            <a:r>
              <a:rPr lang="cs-CZ" dirty="0" smtClean="0"/>
              <a:t>Obrázky z https://</a:t>
            </a:r>
            <a:r>
              <a:rPr lang="cs-CZ" dirty="0" err="1" smtClean="0"/>
              <a:t>commons.wikimedia.org</a:t>
            </a:r>
            <a:r>
              <a:rPr lang="cs-CZ" dirty="0" smtClean="0"/>
              <a:t>/wiki/</a:t>
            </a:r>
            <a:r>
              <a:rPr lang="cs-CZ" dirty="0" err="1" smtClean="0"/>
              <a:t>File:Identical_twins_lg.jpg</a:t>
            </a:r>
            <a:endParaRPr lang="cs-CZ" dirty="0" smtClean="0"/>
          </a:p>
          <a:p>
            <a:r>
              <a:rPr lang="en-US" dirty="0" smtClean="0"/>
              <a:t>https://</a:t>
            </a:r>
            <a:r>
              <a:rPr lang="en-US" dirty="0" err="1" smtClean="0"/>
              <a:t>www.pinterest.co.uk</a:t>
            </a:r>
            <a:r>
              <a:rPr lang="en-US" dirty="0" smtClean="0"/>
              <a:t>/</a:t>
            </a:r>
            <a:r>
              <a:rPr lang="en-US" dirty="0" err="1" smtClean="0"/>
              <a:t>carebearcrazy</a:t>
            </a:r>
            <a:r>
              <a:rPr lang="en-US" dirty="0" smtClean="0"/>
              <a:t>/</a:t>
            </a:r>
            <a:r>
              <a:rPr lang="en-US" dirty="0" err="1" smtClean="0"/>
              <a:t>xand</a:t>
            </a:r>
            <a:r>
              <a:rPr lang="en-US" dirty="0" smtClean="0"/>
              <a:t>-and-</a:t>
            </a:r>
            <a:r>
              <a:rPr lang="en-US" dirty="0" err="1" smtClean="0"/>
              <a:t>chris</a:t>
            </a:r>
            <a:r>
              <a:rPr lang="en-US" dirty="0" smtClean="0"/>
              <a:t>-van-</a:t>
            </a:r>
            <a:r>
              <a:rPr lang="en-US" dirty="0" err="1" smtClean="0"/>
              <a:t>tulleken</a:t>
            </a:r>
            <a:r>
              <a:rPr lang="en-US"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64</a:t>
            </a:fld>
            <a:endParaRPr lang="cs-CZ"/>
          </a:p>
        </p:txBody>
      </p:sp>
    </p:spTree>
    <p:extLst>
      <p:ext uri="{BB962C8B-B14F-4D97-AF65-F5344CB8AC3E}">
        <p14:creationId xmlns:p14="http://schemas.microsoft.com/office/powerpoint/2010/main" val="1029566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2) Protože</a:t>
            </a:r>
            <a:r>
              <a:rPr lang="cs-CZ" baseline="0" dirty="0" smtClean="0"/>
              <a:t> se </a:t>
            </a:r>
            <a:r>
              <a:rPr lang="cs-CZ" baseline="0" dirty="0" err="1" smtClean="0"/>
              <a:t>brachydaktylie</a:t>
            </a:r>
            <a:r>
              <a:rPr lang="cs-CZ" baseline="0" dirty="0" smtClean="0"/>
              <a:t> vyskytuje v každé generaci, jedná se s největší pravděpodobností o onemocnění způsobené dominantní alelou (vynechání v některých generacích by mohla způsobit snížená penetrance). Pokud by se objevovala jen v některých generacích, jednalo by se nejspíše o recesivní alelu. </a:t>
            </a:r>
          </a:p>
          <a:p>
            <a:r>
              <a:rPr lang="cs-CZ" baseline="0" dirty="0" smtClean="0"/>
              <a:t>3) Protože Jana má </a:t>
            </a:r>
            <a:r>
              <a:rPr lang="cs-CZ" baseline="0" dirty="0" err="1" smtClean="0"/>
              <a:t>brachydaktylii</a:t>
            </a:r>
            <a:r>
              <a:rPr lang="cs-CZ" baseline="0" dirty="0" smtClean="0"/>
              <a:t>, musí mít alespoň jednu dominantní alelu. Zároveň se jí narodil syn, který </a:t>
            </a:r>
            <a:r>
              <a:rPr lang="cs-CZ" baseline="0" dirty="0" err="1" smtClean="0"/>
              <a:t>brachydaktylii</a:t>
            </a:r>
            <a:r>
              <a:rPr lang="cs-CZ" baseline="0" dirty="0" smtClean="0"/>
              <a:t> nemá, takže musí mít i recesivní standardní alelu, je tedy </a:t>
            </a:r>
            <a:r>
              <a:rPr lang="cs-CZ" baseline="0" dirty="0" err="1" smtClean="0"/>
              <a:t>heterozygotka</a:t>
            </a:r>
            <a:r>
              <a:rPr lang="cs-CZ" baseline="0" dirty="0" smtClean="0"/>
              <a:t>. Tonda </a:t>
            </a:r>
            <a:r>
              <a:rPr lang="cs-CZ" baseline="0" dirty="0" err="1" smtClean="0"/>
              <a:t>brachydaktylii</a:t>
            </a:r>
            <a:r>
              <a:rPr lang="cs-CZ" baseline="0" dirty="0" smtClean="0"/>
              <a:t> nemá, je tedy recesivní homozygot. Jana tak bude tvořit dva typy gamet, s dominantní nebo s recesivní alelou, oba typy se stejnou frekvencí. Tonda tvoří jen gamety s recesivní alelou. Jak vyplývá z kombinačního čtverce, pravděpodobnost narození potomka s dominantní alelou je tedy 50%.  </a:t>
            </a: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67</a:t>
            </a:fld>
            <a:endParaRPr lang="cs-CZ"/>
          </a:p>
        </p:txBody>
      </p:sp>
    </p:spTree>
    <p:extLst>
      <p:ext uri="{BB962C8B-B14F-4D97-AF65-F5344CB8AC3E}">
        <p14:creationId xmlns:p14="http://schemas.microsoft.com/office/powerpoint/2010/main" val="4142339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Autosomálně</a:t>
            </a:r>
            <a:r>
              <a:rPr lang="cs-CZ" baseline="0" dirty="0" smtClean="0"/>
              <a:t> recesivní choroba znamená, že gen je umístěn na </a:t>
            </a:r>
            <a:r>
              <a:rPr lang="cs-CZ" baseline="0" dirty="0" err="1" smtClean="0"/>
              <a:t>autosomu</a:t>
            </a:r>
            <a:r>
              <a:rPr lang="cs-CZ" baseline="0" dirty="0" smtClean="0"/>
              <a:t>, dědičnost je tedy stejná pro obě pohlaví (na rozdíl od genů lokalizovaných na pohlavních chromosomech). Recesivní choroba znamená, že jí trpí jen recesivní homozygoti, tedy jedinci, kteří nemají dominantní (standardní) alelu. </a:t>
            </a:r>
          </a:p>
          <a:p>
            <a:r>
              <a:rPr lang="cs-CZ" baseline="0" dirty="0" smtClean="0"/>
              <a:t>b) Při počítání pravděpodobnosti toho, že je žena přenašečka </a:t>
            </a:r>
            <a:r>
              <a:rPr lang="cs-CZ" baseline="0" dirty="0" err="1" smtClean="0"/>
              <a:t>CF</a:t>
            </a:r>
            <a:r>
              <a:rPr lang="cs-CZ" baseline="0" dirty="0" smtClean="0"/>
              <a:t>, potřebujeme vědět genotypy jejích rodičů. Oba rodiče jsou zdraví, mají tedy alespoň jednu dominantní alelu. Zároveň se jim narodil syn, který </a:t>
            </a:r>
            <a:r>
              <a:rPr lang="cs-CZ" baseline="0" dirty="0" err="1" smtClean="0"/>
              <a:t>CF</a:t>
            </a:r>
            <a:r>
              <a:rPr lang="cs-CZ" baseline="0" dirty="0" smtClean="0"/>
              <a:t> má, musejí tedy oba být heterozygoti. Oba tedy tvoří ½ gamet s dominantní alelou, ½ s recesivní alelou. Z kombinačního čtverce vyplývá, že pravděpodobnost </a:t>
            </a:r>
            <a:r>
              <a:rPr lang="cs-CZ" baseline="0" dirty="0" err="1" smtClean="0"/>
              <a:t>vyštěpení</a:t>
            </a:r>
            <a:r>
              <a:rPr lang="cs-CZ" baseline="0" dirty="0" smtClean="0"/>
              <a:t> heterozygota je ½. To se ale týká jen nenarozených potomků, u kterých neznáme fenotyp. Protože ale víme, že žena </a:t>
            </a:r>
            <a:r>
              <a:rPr lang="cs-CZ" baseline="0" dirty="0" err="1" smtClean="0"/>
              <a:t>CF</a:t>
            </a:r>
            <a:r>
              <a:rPr lang="cs-CZ" baseline="0" dirty="0" smtClean="0"/>
              <a:t> nemá, je jasné, že není recesivní </a:t>
            </a:r>
            <a:r>
              <a:rPr lang="cs-CZ" baseline="0" dirty="0" err="1" smtClean="0"/>
              <a:t>homozygotka</a:t>
            </a:r>
            <a:r>
              <a:rPr lang="cs-CZ" baseline="0" dirty="0" smtClean="0"/>
              <a:t>. Na výběr tedy máme dominantního homozygota nebo heterozygota, přičemž heterozygot vzniká </a:t>
            </a:r>
            <a:r>
              <a:rPr lang="cs-CZ" baseline="0" dirty="0" err="1" smtClean="0"/>
              <a:t>2x</a:t>
            </a:r>
            <a:r>
              <a:rPr lang="cs-CZ" baseline="0" dirty="0" smtClean="0"/>
              <a:t> častěji než dominantní homozygot.  Pravděpodobnost vzniku heterozygota je tedy 2/3, pravděpodobnost vzniku dominantního homozygota by byla 1/3. </a:t>
            </a:r>
          </a:p>
          <a:p>
            <a:r>
              <a:rPr lang="cs-CZ" baseline="0" dirty="0" smtClean="0"/>
              <a:t>c) Aby se narodil potomek s </a:t>
            </a:r>
            <a:r>
              <a:rPr lang="cs-CZ" baseline="0" dirty="0" err="1" smtClean="0"/>
              <a:t>CF</a:t>
            </a:r>
            <a:r>
              <a:rPr lang="cs-CZ" baseline="0" dirty="0" smtClean="0"/>
              <a:t>, musí oba rodiče mít recesivní alelu a tuto alelu musí oba předat potomkovi. Toto jsou nezávislé děje, které musejí nastat zároveň, takže se dílčí pravděpodobnosti jednotlivých událostí mezi sebou násobí. V (b) jsme spočítali, že žena je přenašečkou s pravděpodobností 2/3, totéž v tomto případě platí i pro muže. Pokud jsou heterozygoti, tak pravděpodobnost, že </a:t>
            </a:r>
            <a:r>
              <a:rPr lang="cs-CZ" baseline="0" dirty="0" err="1" smtClean="0"/>
              <a:t>vyštěpí</a:t>
            </a:r>
            <a:r>
              <a:rPr lang="cs-CZ" baseline="0" dirty="0" smtClean="0"/>
              <a:t> recesivního homozygota, je ¼. Všechny tyto pravděpodobnosti vynásobíme a vyjde nám, že </a:t>
            </a:r>
            <a:r>
              <a:rPr lang="cs-CZ" i="1" baseline="0" dirty="0" smtClean="0"/>
              <a:t>p</a:t>
            </a:r>
            <a:r>
              <a:rPr lang="cs-CZ" baseline="0" dirty="0" smtClean="0"/>
              <a:t> = 2/3 . 2/3 . ¼ = 4/18 = 2/9. Pravděpodobnost toho, že se tomuto páru narodí potomek s </a:t>
            </a:r>
            <a:r>
              <a:rPr lang="cs-CZ" baseline="0" dirty="0" err="1" smtClean="0"/>
              <a:t>CF</a:t>
            </a:r>
            <a:r>
              <a:rPr lang="cs-CZ" baseline="0" dirty="0" smtClean="0"/>
              <a:t> je tedy 2/9. </a:t>
            </a:r>
          </a:p>
          <a:p>
            <a:r>
              <a:rPr lang="cs-CZ" baseline="0" dirty="0" smtClean="0"/>
              <a:t>  Pokud by se těmto rodičům skutečně narodil potomek s </a:t>
            </a:r>
            <a:r>
              <a:rPr lang="cs-CZ" baseline="0" dirty="0" err="1" smtClean="0"/>
              <a:t>CF</a:t>
            </a:r>
            <a:r>
              <a:rPr lang="cs-CZ" baseline="0" dirty="0" smtClean="0"/>
              <a:t>, tak pravděpodobnost toho, že jejich další dítě bude mít </a:t>
            </a:r>
            <a:r>
              <a:rPr lang="cs-CZ" baseline="0" dirty="0" err="1" smtClean="0"/>
              <a:t>CF</a:t>
            </a:r>
            <a:r>
              <a:rPr lang="cs-CZ" baseline="0" dirty="0" smtClean="0"/>
              <a:t> je jen ¼ (tj. pravděpodobnost narození recesivního homozygota dvěma heterozygotům), protože díky prvnímu dítěti víme, že oba rodiče jsou heterozygoti. </a:t>
            </a:r>
          </a:p>
          <a:p>
            <a:endParaRPr lang="cs-CZ" baseline="0" dirty="0" smtClean="0"/>
          </a:p>
          <a:p>
            <a:r>
              <a:rPr lang="cs-CZ" baseline="0" dirty="0" smtClean="0"/>
              <a:t>Pozor! Odlišná pravděpodobnost je dána tím, že teď máme informaci, kterou jsme před tím neměli. Ve skutečnosti ta pravděpodobnost byla vždy ¼, jen jsme to nevěděli. Každý potomek těchto rodičů bude mít stejnou pravděpodobnost, že zdědí recesivní alely, jako jeho sourozenci, neboli narození potomka s </a:t>
            </a:r>
            <a:r>
              <a:rPr lang="cs-CZ" baseline="0" dirty="0" err="1" smtClean="0"/>
              <a:t>CF</a:t>
            </a:r>
            <a:r>
              <a:rPr lang="cs-CZ" baseline="0" dirty="0" smtClean="0"/>
              <a:t> jeho sourozence nechrání. Pokud budou mít rodiče štěstí, z jejich 10 dětí nebude mít </a:t>
            </a:r>
            <a:r>
              <a:rPr lang="cs-CZ" baseline="0" dirty="0" err="1" smtClean="0"/>
              <a:t>CF</a:t>
            </a:r>
            <a:r>
              <a:rPr lang="cs-CZ" baseline="0" dirty="0" smtClean="0"/>
              <a:t> ani jedno, pokud velkou smůlu, tak všichni, s největší pravděpodobností to bude něco mezi tím.   </a:t>
            </a:r>
            <a:endParaRPr lang="cs-CZ" dirty="0" smtClean="0"/>
          </a:p>
          <a:p>
            <a:endParaRPr lang="cs-CZ" dirty="0" smtClean="0"/>
          </a:p>
          <a:p>
            <a:r>
              <a:rPr lang="cs-CZ" dirty="0" smtClean="0"/>
              <a:t>Více o cystické fibróze v přednášce</a:t>
            </a:r>
            <a:r>
              <a:rPr lang="cs-CZ" baseline="0" dirty="0" smtClean="0"/>
              <a:t> č. 3.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68</a:t>
            </a:fld>
            <a:endParaRPr lang="cs-CZ"/>
          </a:p>
        </p:txBody>
      </p:sp>
    </p:spTree>
    <p:extLst>
      <p:ext uri="{BB962C8B-B14F-4D97-AF65-F5344CB8AC3E}">
        <p14:creationId xmlns:p14="http://schemas.microsoft.com/office/powerpoint/2010/main" val="2626862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Systém</a:t>
            </a:r>
            <a:r>
              <a:rPr lang="cs-CZ" baseline="0" dirty="0" smtClean="0"/>
              <a:t> krevních skupin AB0 je učebnicovým příkladem kodominance alel. Z hlediska systému AB0 jsou možné čtyři varianty krevních skupin: A, B, AB a 0, což je dáno srážením krve po přidání příslušné protilátky (krev skupiny A se srazí po přidání protilátky B, krev B po přidání protilátky A, AB se nesráží, krev 0 se srazí po přidání libovolné protilátky).  Reaktivita s příslušnou protilátkou je dána tím, jaké cukry mají na svém povrchu červené krvinky a to je řízeno enzymy, které jsou kódovány alelami </a:t>
            </a:r>
            <a:r>
              <a:rPr lang="cs-CZ" i="1" baseline="0" dirty="0" smtClean="0"/>
              <a:t>I</a:t>
            </a:r>
            <a:r>
              <a:rPr lang="cs-CZ" i="1" baseline="30000" dirty="0" smtClean="0"/>
              <a:t>A</a:t>
            </a:r>
            <a:r>
              <a:rPr lang="cs-CZ" i="1" baseline="0" dirty="0" smtClean="0"/>
              <a:t>, I</a:t>
            </a:r>
            <a:r>
              <a:rPr lang="cs-CZ" i="1" baseline="30000" dirty="0" smtClean="0"/>
              <a:t>B</a:t>
            </a:r>
            <a:r>
              <a:rPr lang="cs-CZ" i="1" baseline="0" dirty="0" smtClean="0"/>
              <a:t> </a:t>
            </a:r>
            <a:r>
              <a:rPr lang="cs-CZ" baseline="0" dirty="0" smtClean="0"/>
              <a:t>a </a:t>
            </a:r>
            <a:r>
              <a:rPr lang="cs-CZ" i="1" baseline="0" dirty="0" smtClean="0"/>
              <a:t>i</a:t>
            </a:r>
            <a:r>
              <a:rPr lang="cs-CZ" baseline="0" dirty="0" smtClean="0"/>
              <a:t>. Alely </a:t>
            </a:r>
            <a:r>
              <a:rPr lang="cs-CZ" i="1" baseline="0" dirty="0" smtClean="0"/>
              <a:t>I</a:t>
            </a:r>
            <a:r>
              <a:rPr lang="cs-CZ" i="1" baseline="30000" dirty="0" smtClean="0"/>
              <a:t>A</a:t>
            </a:r>
            <a:r>
              <a:rPr lang="cs-CZ" i="1" baseline="0" dirty="0" smtClean="0"/>
              <a:t> </a:t>
            </a:r>
            <a:r>
              <a:rPr lang="cs-CZ" baseline="0" dirty="0" smtClean="0"/>
              <a:t>a </a:t>
            </a:r>
            <a:r>
              <a:rPr lang="cs-CZ" i="1" baseline="0" dirty="0" smtClean="0"/>
              <a:t>I</a:t>
            </a:r>
            <a:r>
              <a:rPr lang="cs-CZ" i="1" baseline="30000" dirty="0" smtClean="0"/>
              <a:t>B</a:t>
            </a:r>
            <a:r>
              <a:rPr lang="cs-CZ" baseline="0" dirty="0" smtClean="0"/>
              <a:t> kódují mírně odlišné </a:t>
            </a:r>
            <a:r>
              <a:rPr lang="cs-CZ" baseline="0" dirty="0" err="1" smtClean="0"/>
              <a:t>glykosyltransferázy</a:t>
            </a:r>
            <a:r>
              <a:rPr lang="cs-CZ" baseline="0" dirty="0" smtClean="0"/>
              <a:t>, které řídí vznik antigenu A nebo B, alela </a:t>
            </a:r>
            <a:r>
              <a:rPr lang="cs-CZ" i="1" baseline="0" dirty="0" smtClean="0"/>
              <a:t>i</a:t>
            </a:r>
            <a:r>
              <a:rPr lang="cs-CZ" baseline="0" dirty="0" smtClean="0"/>
              <a:t> obsahuje deleci jednoho nukleotidu, což způsobuje posun čtecího rámce a tím vznik nefunkčního proteinu, na povrchu červených krvinek typu 0 tedy žádný antigen není. Alela </a:t>
            </a:r>
            <a:r>
              <a:rPr lang="cs-CZ" i="1" baseline="0" dirty="0" smtClean="0"/>
              <a:t>i </a:t>
            </a:r>
            <a:r>
              <a:rPr lang="cs-CZ" baseline="0" dirty="0" smtClean="0"/>
              <a:t>je recesivní vůči </a:t>
            </a:r>
            <a:r>
              <a:rPr lang="cs-CZ" i="1" baseline="0" dirty="0" smtClean="0"/>
              <a:t>I</a:t>
            </a:r>
            <a:r>
              <a:rPr lang="cs-CZ" i="1" baseline="30000" dirty="0" smtClean="0"/>
              <a:t>A</a:t>
            </a:r>
            <a:r>
              <a:rPr lang="cs-CZ" baseline="0" dirty="0" smtClean="0"/>
              <a:t> i </a:t>
            </a:r>
            <a:r>
              <a:rPr lang="cs-CZ" i="1" baseline="0" dirty="0" smtClean="0"/>
              <a:t>I</a:t>
            </a:r>
            <a:r>
              <a:rPr lang="cs-CZ" i="1" baseline="30000" dirty="0" smtClean="0"/>
              <a:t>B</a:t>
            </a:r>
            <a:r>
              <a:rPr lang="cs-CZ" baseline="0" dirty="0" smtClean="0"/>
              <a:t>, takže jedinci </a:t>
            </a:r>
            <a:r>
              <a:rPr lang="cs-CZ" i="1" baseline="0" dirty="0" smtClean="0"/>
              <a:t>I</a:t>
            </a:r>
            <a:r>
              <a:rPr lang="cs-CZ" i="1" baseline="30000" dirty="0" smtClean="0"/>
              <a:t>A</a:t>
            </a:r>
            <a:r>
              <a:rPr lang="cs-CZ" i="1" baseline="0" dirty="0" smtClean="0"/>
              <a:t>I</a:t>
            </a:r>
            <a:r>
              <a:rPr lang="cs-CZ" i="1" baseline="30000" dirty="0" smtClean="0"/>
              <a:t>A</a:t>
            </a:r>
            <a:r>
              <a:rPr lang="cs-CZ" baseline="0" dirty="0" smtClean="0"/>
              <a:t> </a:t>
            </a:r>
            <a:r>
              <a:rPr lang="cs-CZ" i="1" baseline="0" dirty="0" smtClean="0"/>
              <a:t>a </a:t>
            </a:r>
            <a:r>
              <a:rPr lang="cs-CZ" i="1" baseline="0" dirty="0" err="1" smtClean="0"/>
              <a:t>I</a:t>
            </a:r>
            <a:r>
              <a:rPr lang="cs-CZ" i="1" baseline="30000" dirty="0" err="1" smtClean="0"/>
              <a:t>A</a:t>
            </a:r>
            <a:r>
              <a:rPr lang="cs-CZ" i="1" baseline="0" dirty="0" err="1" smtClean="0"/>
              <a:t>i</a:t>
            </a:r>
            <a:r>
              <a:rPr lang="cs-CZ" i="1" baseline="0" dirty="0" smtClean="0"/>
              <a:t> </a:t>
            </a:r>
            <a:r>
              <a:rPr lang="cs-CZ" baseline="0" dirty="0" smtClean="0"/>
              <a:t>mají krevní skupinu A, jedinci </a:t>
            </a:r>
            <a:r>
              <a:rPr lang="cs-CZ" i="1" baseline="0" dirty="0" smtClean="0"/>
              <a:t>I</a:t>
            </a:r>
            <a:r>
              <a:rPr lang="cs-CZ" i="1" baseline="30000" dirty="0" smtClean="0"/>
              <a:t>B</a:t>
            </a:r>
            <a:r>
              <a:rPr lang="cs-CZ" i="1" baseline="0" dirty="0" smtClean="0"/>
              <a:t>I</a:t>
            </a:r>
            <a:r>
              <a:rPr lang="cs-CZ" i="1" baseline="30000" dirty="0" smtClean="0"/>
              <a:t>B</a:t>
            </a:r>
            <a:r>
              <a:rPr lang="cs-CZ" baseline="0" dirty="0" smtClean="0"/>
              <a:t> a </a:t>
            </a:r>
            <a:r>
              <a:rPr lang="cs-CZ" i="1" baseline="0" dirty="0" err="1" smtClean="0"/>
              <a:t>I</a:t>
            </a:r>
            <a:r>
              <a:rPr lang="cs-CZ" i="1" baseline="30000" dirty="0" err="1" smtClean="0"/>
              <a:t>B</a:t>
            </a:r>
            <a:r>
              <a:rPr lang="cs-CZ" i="1" baseline="0" dirty="0" err="1" smtClean="0"/>
              <a:t>i</a:t>
            </a:r>
            <a:r>
              <a:rPr lang="cs-CZ" baseline="0" dirty="0" smtClean="0"/>
              <a:t> mají krevní skupinu B a jedinci </a:t>
            </a:r>
            <a:r>
              <a:rPr lang="cs-CZ" i="1" baseline="0" dirty="0" err="1" smtClean="0"/>
              <a:t>ii</a:t>
            </a:r>
            <a:r>
              <a:rPr lang="cs-CZ" i="1" baseline="0" dirty="0" smtClean="0"/>
              <a:t> </a:t>
            </a:r>
            <a:r>
              <a:rPr lang="cs-CZ" baseline="0" dirty="0" smtClean="0"/>
              <a:t>(recesivní homozygoti) mají krevní skupinu 0. U heterozygotů </a:t>
            </a:r>
            <a:r>
              <a:rPr lang="cs-CZ" i="1" baseline="0" dirty="0" smtClean="0"/>
              <a:t>I</a:t>
            </a:r>
            <a:r>
              <a:rPr lang="cs-CZ" i="1" baseline="30000" dirty="0" smtClean="0"/>
              <a:t>A</a:t>
            </a:r>
            <a:r>
              <a:rPr lang="cs-CZ" i="1" baseline="0" dirty="0" smtClean="0"/>
              <a:t>I</a:t>
            </a:r>
            <a:r>
              <a:rPr lang="cs-CZ" i="1" baseline="30000" dirty="0" smtClean="0"/>
              <a:t>B</a:t>
            </a:r>
            <a:r>
              <a:rPr lang="cs-CZ" baseline="0" dirty="0" smtClean="0"/>
              <a:t> se obě alely projeví, takže červené krvinky mají na svém povrchu antigeny A i B. Tento jev se nazývá kodominance, což je stav, kdy se obě alely chovají jako dominantní bez ohledu na druhou alelu.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   </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70</a:t>
            </a:fld>
            <a:endParaRPr lang="cs-CZ"/>
          </a:p>
        </p:txBody>
      </p:sp>
    </p:spTree>
    <p:extLst>
      <p:ext uri="{BB962C8B-B14F-4D97-AF65-F5344CB8AC3E}">
        <p14:creationId xmlns:p14="http://schemas.microsoft.com/office/powerpoint/2010/main" val="2081751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 generace = parentální = rodičovská</a:t>
            </a:r>
            <a:endParaRPr lang="en-US" dirty="0" smtClean="0"/>
          </a:p>
          <a:p>
            <a:r>
              <a:rPr lang="cs-CZ" dirty="0" err="1" smtClean="0"/>
              <a:t>F1</a:t>
            </a:r>
            <a:r>
              <a:rPr lang="cs-CZ" dirty="0" smtClean="0"/>
              <a:t> generace = 1. filiální = 1. generace potomstva</a:t>
            </a:r>
          </a:p>
          <a:p>
            <a:r>
              <a:rPr lang="cs-CZ" dirty="0" err="1" smtClean="0"/>
              <a:t>F2</a:t>
            </a:r>
            <a:r>
              <a:rPr lang="cs-CZ" dirty="0" smtClean="0"/>
              <a:t> generace = 2. filiální = 2. generace potomstva, vzniká křížením jedinců </a:t>
            </a:r>
            <a:r>
              <a:rPr lang="cs-CZ" dirty="0" err="1" smtClean="0"/>
              <a:t>F1</a:t>
            </a:r>
            <a:r>
              <a:rPr lang="cs-CZ" dirty="0" smtClean="0"/>
              <a:t> mezi sebou</a:t>
            </a:r>
            <a:endParaRPr lang="en-US"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a:t>
            </a:fld>
            <a:endParaRPr lang="cs-CZ"/>
          </a:p>
        </p:txBody>
      </p:sp>
    </p:spTree>
    <p:extLst>
      <p:ext uri="{BB962C8B-B14F-4D97-AF65-F5344CB8AC3E}">
        <p14:creationId xmlns:p14="http://schemas.microsoft.com/office/powerpoint/2010/main" val="4248900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Při řešení tohoto úkolu je nejlepší začít od jedinců, kde je genotyp jasný, tedy těch, kteří</a:t>
            </a:r>
            <a:r>
              <a:rPr lang="cs-CZ" baseline="0" dirty="0" smtClean="0"/>
              <a:t> mají krevní skupinu AB (tj. genotyp </a:t>
            </a:r>
            <a:r>
              <a:rPr lang="cs-CZ" i="1" baseline="0" dirty="0" err="1" smtClean="0"/>
              <a:t>I</a:t>
            </a:r>
            <a:r>
              <a:rPr lang="cs-CZ" i="1" baseline="30000" dirty="0" err="1" smtClean="0"/>
              <a:t>A</a:t>
            </a:r>
            <a:r>
              <a:rPr lang="cs-CZ" i="1" baseline="0" dirty="0" err="1" smtClean="0"/>
              <a:t>I</a:t>
            </a:r>
            <a:r>
              <a:rPr lang="cs-CZ" i="1" baseline="30000" dirty="0" err="1" smtClean="0"/>
              <a:t>B</a:t>
            </a:r>
            <a:r>
              <a:rPr lang="cs-CZ" baseline="0" dirty="0" smtClean="0"/>
              <a:t>) a 0 (genotyp </a:t>
            </a:r>
            <a:r>
              <a:rPr lang="cs-CZ" i="1" baseline="0" dirty="0" err="1" smtClean="0"/>
              <a:t>ii</a:t>
            </a:r>
            <a:r>
              <a:rPr lang="cs-CZ" baseline="0" dirty="0" smtClean="0"/>
              <a:t>). U jedinců se skupinou B víme jen to, že určitě mají alespoň jednu alelu </a:t>
            </a:r>
            <a:r>
              <a:rPr lang="cs-CZ" i="1" baseline="0" dirty="0" err="1" smtClean="0"/>
              <a:t>I</a:t>
            </a:r>
            <a:r>
              <a:rPr lang="cs-CZ" i="1" baseline="30000" dirty="0" err="1" smtClean="0"/>
              <a:t>B</a:t>
            </a:r>
            <a:r>
              <a:rPr lang="cs-CZ" baseline="0" dirty="0" smtClean="0"/>
              <a:t>, přičemž druhá může být </a:t>
            </a:r>
            <a:r>
              <a:rPr lang="cs-CZ" i="1" baseline="0" dirty="0" err="1" smtClean="0"/>
              <a:t>I</a:t>
            </a:r>
            <a:r>
              <a:rPr lang="cs-CZ" i="1" baseline="30000" dirty="0" err="1" smtClean="0"/>
              <a:t>B</a:t>
            </a:r>
            <a:r>
              <a:rPr lang="cs-CZ" baseline="0" dirty="0" smtClean="0"/>
              <a:t> nebo </a:t>
            </a:r>
            <a:r>
              <a:rPr lang="cs-CZ" i="1" baseline="0" dirty="0" smtClean="0"/>
              <a:t>i</a:t>
            </a:r>
            <a:r>
              <a:rPr lang="cs-CZ" baseline="0" dirty="0" smtClean="0"/>
              <a:t>. Další jistotou je, že všichni rodiče potomků se skupinou 0 museli mít alespoň jednu alelu i. Po doplnění těchto informací už toho moc nezbývá, kombinace informací o krevních skupinách/genotypech rodičů a potomků daného jedince umožní jednoznačně určit genotypy všech jedinců v rodokmenu.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71</a:t>
            </a:fld>
            <a:endParaRPr lang="cs-CZ"/>
          </a:p>
        </p:txBody>
      </p:sp>
    </p:spTree>
    <p:extLst>
      <p:ext uri="{BB962C8B-B14F-4D97-AF65-F5344CB8AC3E}">
        <p14:creationId xmlns:p14="http://schemas.microsoft.com/office/powerpoint/2010/main" val="1983427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Jen pro zajímavost.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74</a:t>
            </a:fld>
            <a:endParaRPr lang="cs-CZ"/>
          </a:p>
        </p:txBody>
      </p:sp>
    </p:spTree>
    <p:extLst>
      <p:ext uri="{BB962C8B-B14F-4D97-AF65-F5344CB8AC3E}">
        <p14:creationId xmlns:p14="http://schemas.microsoft.com/office/powerpoint/2010/main" val="2844718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Čtyři</a:t>
            </a:r>
            <a:r>
              <a:rPr lang="cs-CZ" baseline="0" dirty="0" smtClean="0"/>
              <a:t> z genů, které Mendel používal pro svoje analýzy, se podařilo zpětně identifikovat včetně mutací, které jsou zodpovědné za změnu fenotypu. </a:t>
            </a:r>
          </a:p>
          <a:p>
            <a:endParaRPr lang="cs-CZ" dirty="0" smtClean="0"/>
          </a:p>
          <a:p>
            <a:r>
              <a:rPr lang="en-US" dirty="0" smtClean="0"/>
              <a:t>Gen </a:t>
            </a:r>
            <a:r>
              <a:rPr lang="en-US" i="1" dirty="0" smtClean="0"/>
              <a:t>R</a:t>
            </a:r>
            <a:r>
              <a:rPr lang="en-US" dirty="0" smtClean="0"/>
              <a:t> (round) </a:t>
            </a:r>
          </a:p>
          <a:p>
            <a:r>
              <a:rPr lang="en-US" dirty="0" err="1" smtClean="0"/>
              <a:t>Semena</a:t>
            </a:r>
            <a:r>
              <a:rPr lang="en-US" dirty="0" smtClean="0"/>
              <a:t> </a:t>
            </a:r>
            <a:r>
              <a:rPr lang="en-US" dirty="0" err="1" smtClean="0"/>
              <a:t>jedinců</a:t>
            </a:r>
            <a:r>
              <a:rPr lang="en-US" dirty="0" smtClean="0"/>
              <a:t> s </a:t>
            </a:r>
            <a:r>
              <a:rPr lang="en-US" dirty="0" err="1" smtClean="0"/>
              <a:t>dominantní</a:t>
            </a:r>
            <a:r>
              <a:rPr lang="en-US" dirty="0" smtClean="0"/>
              <a:t> </a:t>
            </a:r>
            <a:r>
              <a:rPr lang="en-US" dirty="0" err="1" smtClean="0"/>
              <a:t>alelou</a:t>
            </a:r>
            <a:r>
              <a:rPr lang="en-US" dirty="0" smtClean="0"/>
              <a:t> </a:t>
            </a:r>
            <a:r>
              <a:rPr lang="en-US" i="1" dirty="0" smtClean="0"/>
              <a:t>R</a:t>
            </a:r>
            <a:r>
              <a:rPr lang="en-US" dirty="0" smtClean="0"/>
              <a:t> </a:t>
            </a:r>
            <a:r>
              <a:rPr lang="en-US" dirty="0" err="1" smtClean="0"/>
              <a:t>mají</a:t>
            </a:r>
            <a:r>
              <a:rPr lang="en-US" dirty="0" smtClean="0"/>
              <a:t> </a:t>
            </a:r>
            <a:r>
              <a:rPr lang="en-US" dirty="0" err="1" smtClean="0"/>
              <a:t>hladká</a:t>
            </a:r>
            <a:r>
              <a:rPr lang="en-US" dirty="0" smtClean="0"/>
              <a:t> </a:t>
            </a:r>
            <a:r>
              <a:rPr lang="en-US" dirty="0" err="1" smtClean="0"/>
              <a:t>semena</a:t>
            </a:r>
            <a:r>
              <a:rPr lang="en-US" dirty="0" smtClean="0"/>
              <a:t>, </a:t>
            </a:r>
            <a:r>
              <a:rPr lang="en-US" dirty="0" err="1" smtClean="0"/>
              <a:t>zatímco</a:t>
            </a:r>
            <a:r>
              <a:rPr lang="en-US" dirty="0" smtClean="0"/>
              <a:t> </a:t>
            </a:r>
            <a:r>
              <a:rPr lang="en-US" dirty="0" err="1" smtClean="0"/>
              <a:t>recesivní</a:t>
            </a:r>
            <a:r>
              <a:rPr lang="en-US" dirty="0" smtClean="0"/>
              <a:t> </a:t>
            </a:r>
            <a:r>
              <a:rPr lang="en-US" dirty="0" err="1" smtClean="0"/>
              <a:t>homozygoti</a:t>
            </a:r>
            <a:r>
              <a:rPr lang="en-US" dirty="0" smtClean="0"/>
              <a:t> </a:t>
            </a:r>
            <a:r>
              <a:rPr lang="en-US" i="1" dirty="0" err="1" smtClean="0"/>
              <a:t>rr</a:t>
            </a:r>
            <a:r>
              <a:rPr lang="en-US" dirty="0" smtClean="0"/>
              <a:t> </a:t>
            </a:r>
            <a:r>
              <a:rPr lang="en-US" dirty="0" err="1" smtClean="0"/>
              <a:t>mají</a:t>
            </a:r>
            <a:r>
              <a:rPr lang="en-US" dirty="0" smtClean="0"/>
              <a:t> </a:t>
            </a:r>
            <a:r>
              <a:rPr lang="en-US" dirty="0" err="1" smtClean="0"/>
              <a:t>svrasklá</a:t>
            </a:r>
            <a:r>
              <a:rPr lang="en-US" dirty="0" smtClean="0"/>
              <a:t> </a:t>
            </a:r>
            <a:r>
              <a:rPr lang="en-US" dirty="0" err="1" smtClean="0"/>
              <a:t>semena</a:t>
            </a:r>
            <a:r>
              <a:rPr lang="en-US" dirty="0" smtClean="0"/>
              <a:t>. Gen </a:t>
            </a:r>
            <a:r>
              <a:rPr lang="en-US" i="1" dirty="0" smtClean="0"/>
              <a:t>R</a:t>
            </a:r>
            <a:r>
              <a:rPr lang="en-US" dirty="0" smtClean="0"/>
              <a:t> se </a:t>
            </a:r>
            <a:r>
              <a:rPr lang="en-US" dirty="0" err="1" smtClean="0"/>
              <a:t>účastní</a:t>
            </a:r>
            <a:r>
              <a:rPr lang="en-US" dirty="0" smtClean="0"/>
              <a:t> </a:t>
            </a:r>
            <a:r>
              <a:rPr lang="en-US" dirty="0" err="1" smtClean="0"/>
              <a:t>biosyntézy</a:t>
            </a:r>
            <a:r>
              <a:rPr lang="en-US" dirty="0" smtClean="0"/>
              <a:t> </a:t>
            </a:r>
            <a:r>
              <a:rPr lang="en-US" dirty="0" err="1" smtClean="0"/>
              <a:t>škrobu</a:t>
            </a:r>
            <a:r>
              <a:rPr lang="en-US" dirty="0" smtClean="0"/>
              <a:t>, a </a:t>
            </a:r>
            <a:r>
              <a:rPr lang="en-US" dirty="0" err="1" smtClean="0"/>
              <a:t>jeho</a:t>
            </a:r>
            <a:r>
              <a:rPr lang="en-US" dirty="0" smtClean="0"/>
              <a:t> </a:t>
            </a:r>
            <a:r>
              <a:rPr lang="en-US" dirty="0" err="1" smtClean="0"/>
              <a:t>mutace</a:t>
            </a:r>
            <a:r>
              <a:rPr lang="en-US" dirty="0" smtClean="0"/>
              <a:t> </a:t>
            </a:r>
            <a:r>
              <a:rPr lang="en-US" i="1" dirty="0" smtClean="0"/>
              <a:t>r</a:t>
            </a:r>
            <a:r>
              <a:rPr lang="en-US" dirty="0" smtClean="0"/>
              <a:t> </a:t>
            </a:r>
            <a:r>
              <a:rPr lang="en-US" dirty="0" err="1" smtClean="0"/>
              <a:t>má</a:t>
            </a:r>
            <a:r>
              <a:rPr lang="en-US" dirty="0" smtClean="0"/>
              <a:t> </a:t>
            </a:r>
            <a:r>
              <a:rPr lang="en-US" dirty="0" err="1" smtClean="0"/>
              <a:t>za</a:t>
            </a:r>
            <a:r>
              <a:rPr lang="en-US" dirty="0" smtClean="0"/>
              <a:t> </a:t>
            </a:r>
            <a:r>
              <a:rPr lang="en-US" dirty="0" err="1" smtClean="0"/>
              <a:t>následek</a:t>
            </a:r>
            <a:r>
              <a:rPr lang="en-US" dirty="0" smtClean="0"/>
              <a:t> </a:t>
            </a:r>
            <a:r>
              <a:rPr lang="en-US" dirty="0" err="1" smtClean="0"/>
              <a:t>změnu</a:t>
            </a:r>
            <a:r>
              <a:rPr lang="en-US" dirty="0" smtClean="0"/>
              <a:t> </a:t>
            </a:r>
            <a:r>
              <a:rPr lang="en-US" dirty="0" err="1" smtClean="0"/>
              <a:t>ve</a:t>
            </a:r>
            <a:r>
              <a:rPr lang="en-US" dirty="0" smtClean="0"/>
              <a:t> </a:t>
            </a:r>
            <a:r>
              <a:rPr lang="en-US" dirty="0" err="1" smtClean="0"/>
              <a:t>velikosti</a:t>
            </a:r>
            <a:r>
              <a:rPr lang="en-US" dirty="0" smtClean="0"/>
              <a:t> </a:t>
            </a:r>
            <a:r>
              <a:rPr lang="en-US" dirty="0" err="1" smtClean="0"/>
              <a:t>škrobových</a:t>
            </a:r>
            <a:r>
              <a:rPr lang="en-US" dirty="0" smtClean="0"/>
              <a:t> </a:t>
            </a:r>
            <a:r>
              <a:rPr lang="en-US" dirty="0" err="1" smtClean="0"/>
              <a:t>granulí</a:t>
            </a:r>
            <a:r>
              <a:rPr lang="en-US" dirty="0" smtClean="0"/>
              <a:t>, </a:t>
            </a:r>
            <a:r>
              <a:rPr lang="en-US" dirty="0" err="1" smtClean="0"/>
              <a:t>poměru</a:t>
            </a:r>
            <a:r>
              <a:rPr lang="en-US" dirty="0" smtClean="0"/>
              <a:t> </a:t>
            </a:r>
            <a:r>
              <a:rPr lang="en-US" dirty="0" err="1" smtClean="0"/>
              <a:t>amylózy</a:t>
            </a:r>
            <a:r>
              <a:rPr lang="en-US" dirty="0" smtClean="0"/>
              <a:t> a </a:t>
            </a:r>
            <a:r>
              <a:rPr lang="en-US" dirty="0" err="1" smtClean="0"/>
              <a:t>amylopectinu</a:t>
            </a:r>
            <a:r>
              <a:rPr lang="en-US" dirty="0" smtClean="0"/>
              <a:t> </a:t>
            </a:r>
            <a:r>
              <a:rPr lang="en-US" dirty="0" err="1" smtClean="0"/>
              <a:t>ve</a:t>
            </a:r>
            <a:r>
              <a:rPr lang="en-US" dirty="0" smtClean="0"/>
              <a:t> </a:t>
            </a:r>
            <a:r>
              <a:rPr lang="en-US" dirty="0" err="1" smtClean="0"/>
              <a:t>škrobu</a:t>
            </a:r>
            <a:r>
              <a:rPr lang="en-US" dirty="0" smtClean="0"/>
              <a:t> a v </a:t>
            </a:r>
            <a:r>
              <a:rPr lang="en-US" dirty="0" err="1" smtClean="0"/>
              <a:t>množství</a:t>
            </a:r>
            <a:r>
              <a:rPr lang="en-US" dirty="0" smtClean="0"/>
              <a:t> </a:t>
            </a:r>
            <a:r>
              <a:rPr lang="en-US" dirty="0" err="1" smtClean="0"/>
              <a:t>cukru</a:t>
            </a:r>
            <a:r>
              <a:rPr lang="en-US" dirty="0" smtClean="0"/>
              <a:t>. </a:t>
            </a:r>
            <a:r>
              <a:rPr lang="en-US" dirty="0" err="1" smtClean="0"/>
              <a:t>Alela</a:t>
            </a:r>
            <a:r>
              <a:rPr lang="en-US" dirty="0" smtClean="0"/>
              <a:t> </a:t>
            </a:r>
            <a:r>
              <a:rPr lang="en-US" i="1" dirty="0" smtClean="0"/>
              <a:t>r</a:t>
            </a:r>
            <a:r>
              <a:rPr lang="en-US" dirty="0" smtClean="0"/>
              <a:t> je </a:t>
            </a:r>
            <a:r>
              <a:rPr lang="en-US" dirty="0" err="1" smtClean="0"/>
              <a:t>poškozena</a:t>
            </a:r>
            <a:r>
              <a:rPr lang="en-US" dirty="0" smtClean="0"/>
              <a:t> </a:t>
            </a:r>
            <a:r>
              <a:rPr lang="en-US" dirty="0" err="1" smtClean="0"/>
              <a:t>vložením</a:t>
            </a:r>
            <a:r>
              <a:rPr lang="en-US" dirty="0" smtClean="0"/>
              <a:t> DNA </a:t>
            </a:r>
            <a:r>
              <a:rPr lang="en-US" dirty="0" err="1" smtClean="0"/>
              <a:t>transposonu</a:t>
            </a:r>
            <a:r>
              <a:rPr lang="en-US" dirty="0" smtClean="0"/>
              <a:t>. </a:t>
            </a:r>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75</a:t>
            </a:fld>
            <a:endParaRPr lang="cs-CZ"/>
          </a:p>
        </p:txBody>
      </p:sp>
    </p:spTree>
    <p:extLst>
      <p:ext uri="{BB962C8B-B14F-4D97-AF65-F5344CB8AC3E}">
        <p14:creationId xmlns:p14="http://schemas.microsoft.com/office/powerpoint/2010/main" val="332832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Gen </a:t>
            </a:r>
            <a:r>
              <a:rPr lang="en-US" i="1" dirty="0" smtClean="0"/>
              <a:t>I</a:t>
            </a:r>
          </a:p>
          <a:p>
            <a:r>
              <a:rPr lang="en-US" dirty="0" err="1" smtClean="0"/>
              <a:t>Semena</a:t>
            </a:r>
            <a:r>
              <a:rPr lang="en-US" dirty="0" smtClean="0"/>
              <a:t> </a:t>
            </a:r>
            <a:r>
              <a:rPr lang="en-US" dirty="0" err="1" smtClean="0"/>
              <a:t>rostlin</a:t>
            </a:r>
            <a:r>
              <a:rPr lang="en-US" dirty="0" smtClean="0"/>
              <a:t> s </a:t>
            </a:r>
            <a:r>
              <a:rPr lang="en-US" dirty="0" err="1" smtClean="0"/>
              <a:t>nemutovanou</a:t>
            </a:r>
            <a:r>
              <a:rPr lang="en-US" dirty="0" smtClean="0"/>
              <a:t> </a:t>
            </a:r>
            <a:r>
              <a:rPr lang="en-US" dirty="0" err="1" smtClean="0"/>
              <a:t>alelou</a:t>
            </a:r>
            <a:r>
              <a:rPr lang="en-US" dirty="0" smtClean="0"/>
              <a:t> </a:t>
            </a:r>
            <a:r>
              <a:rPr lang="en-US" i="1" dirty="0" smtClean="0"/>
              <a:t>I</a:t>
            </a:r>
            <a:r>
              <a:rPr lang="en-US" dirty="0" smtClean="0"/>
              <a:t> </a:t>
            </a:r>
            <a:r>
              <a:rPr lang="en-US" dirty="0" err="1" smtClean="0"/>
              <a:t>mají</a:t>
            </a:r>
            <a:r>
              <a:rPr lang="en-US" dirty="0" smtClean="0"/>
              <a:t> </a:t>
            </a:r>
            <a:r>
              <a:rPr lang="en-US" dirty="0" err="1" smtClean="0"/>
              <a:t>žluté</a:t>
            </a:r>
            <a:r>
              <a:rPr lang="en-US" dirty="0" smtClean="0"/>
              <a:t> </a:t>
            </a:r>
            <a:r>
              <a:rPr lang="en-US" dirty="0" err="1" smtClean="0"/>
              <a:t>dělohy</a:t>
            </a:r>
            <a:r>
              <a:rPr lang="en-US" dirty="0" smtClean="0"/>
              <a:t> v </a:t>
            </a:r>
            <a:r>
              <a:rPr lang="en-US" dirty="0" err="1" smtClean="0"/>
              <a:t>semenech</a:t>
            </a:r>
            <a:r>
              <a:rPr lang="en-US" dirty="0" smtClean="0"/>
              <a:t>, </a:t>
            </a:r>
            <a:r>
              <a:rPr lang="en-US" dirty="0" err="1" smtClean="0"/>
              <a:t>protože</a:t>
            </a:r>
            <a:r>
              <a:rPr lang="en-US" dirty="0" smtClean="0"/>
              <a:t> </a:t>
            </a:r>
            <a:r>
              <a:rPr lang="en-US" dirty="0" err="1" smtClean="0"/>
              <a:t>během</a:t>
            </a:r>
            <a:r>
              <a:rPr lang="en-US" dirty="0" smtClean="0"/>
              <a:t> </a:t>
            </a:r>
            <a:r>
              <a:rPr lang="en-US" dirty="0" err="1" smtClean="0"/>
              <a:t>dozdávání</a:t>
            </a:r>
            <a:r>
              <a:rPr lang="en-US" dirty="0" smtClean="0"/>
              <a:t> je </a:t>
            </a:r>
            <a:r>
              <a:rPr lang="en-US" dirty="0" err="1" smtClean="0"/>
              <a:t>odbouráván</a:t>
            </a:r>
            <a:r>
              <a:rPr lang="en-US" dirty="0" smtClean="0"/>
              <a:t> </a:t>
            </a:r>
            <a:r>
              <a:rPr lang="en-US" dirty="0" err="1" smtClean="0"/>
              <a:t>chlorofyl</a:t>
            </a:r>
            <a:r>
              <a:rPr lang="en-US" dirty="0" smtClean="0"/>
              <a:t>. </a:t>
            </a:r>
            <a:r>
              <a:rPr lang="en-US" dirty="0" err="1" smtClean="0"/>
              <a:t>Genem</a:t>
            </a:r>
            <a:r>
              <a:rPr lang="en-US" i="1" dirty="0" smtClean="0"/>
              <a:t> I </a:t>
            </a:r>
            <a:r>
              <a:rPr lang="en-US" dirty="0" smtClean="0"/>
              <a:t>je </a:t>
            </a:r>
            <a:r>
              <a:rPr lang="en-US" dirty="0" err="1" smtClean="0"/>
              <a:t>pravděpodobně</a:t>
            </a:r>
            <a:r>
              <a:rPr lang="en-US" dirty="0" smtClean="0"/>
              <a:t> gen </a:t>
            </a:r>
            <a:r>
              <a:rPr lang="en-US" i="1" dirty="0" smtClean="0"/>
              <a:t>STG</a:t>
            </a:r>
            <a:r>
              <a:rPr lang="en-US" dirty="0" smtClean="0"/>
              <a:t> (</a:t>
            </a:r>
            <a:r>
              <a:rPr lang="en-US" i="1" dirty="0" smtClean="0"/>
              <a:t>Stay green</a:t>
            </a:r>
            <a:r>
              <a:rPr lang="en-US" dirty="0" smtClean="0"/>
              <a:t>), </a:t>
            </a:r>
            <a:r>
              <a:rPr lang="en-US" dirty="0" err="1" smtClean="0"/>
              <a:t>který</a:t>
            </a:r>
            <a:r>
              <a:rPr lang="en-US" dirty="0" smtClean="0"/>
              <a:t> </a:t>
            </a:r>
            <a:r>
              <a:rPr lang="en-US" dirty="0" err="1" smtClean="0"/>
              <a:t>nasmě</a:t>
            </a:r>
            <a:r>
              <a:rPr lang="cs-CZ" dirty="0" smtClean="0"/>
              <a:t>r</a:t>
            </a:r>
            <a:r>
              <a:rPr lang="en-US" dirty="0" err="1" smtClean="0"/>
              <a:t>uje</a:t>
            </a:r>
            <a:r>
              <a:rPr lang="en-US" dirty="0" smtClean="0"/>
              <a:t> </a:t>
            </a:r>
            <a:r>
              <a:rPr lang="en-US" dirty="0" err="1" smtClean="0"/>
              <a:t>chlorofyl</a:t>
            </a:r>
            <a:r>
              <a:rPr lang="en-US" dirty="0" smtClean="0"/>
              <a:t> do </a:t>
            </a:r>
            <a:r>
              <a:rPr lang="en-US" dirty="0" err="1" smtClean="0"/>
              <a:t>dráhy</a:t>
            </a:r>
            <a:r>
              <a:rPr lang="en-US" dirty="0" smtClean="0"/>
              <a:t>, </a:t>
            </a:r>
            <a:r>
              <a:rPr lang="en-US" dirty="0" err="1" smtClean="0"/>
              <a:t>kde</a:t>
            </a:r>
            <a:r>
              <a:rPr lang="en-US" dirty="0" smtClean="0"/>
              <a:t> </a:t>
            </a:r>
            <a:r>
              <a:rPr lang="en-US" dirty="0" err="1" smtClean="0"/>
              <a:t>dojde</a:t>
            </a:r>
            <a:r>
              <a:rPr lang="en-US" dirty="0" smtClean="0"/>
              <a:t> k </a:t>
            </a:r>
            <a:r>
              <a:rPr lang="en-US" dirty="0" err="1" smtClean="0"/>
              <a:t>jeho</a:t>
            </a:r>
            <a:r>
              <a:rPr lang="en-US" dirty="0" smtClean="0"/>
              <a:t> </a:t>
            </a:r>
            <a:r>
              <a:rPr lang="en-US" dirty="0" err="1" smtClean="0"/>
              <a:t>degradaci</a:t>
            </a:r>
            <a:r>
              <a:rPr lang="en-US" dirty="0" smtClean="0"/>
              <a:t>. U </a:t>
            </a:r>
            <a:r>
              <a:rPr lang="en-US" dirty="0" err="1" smtClean="0"/>
              <a:t>alely</a:t>
            </a:r>
            <a:r>
              <a:rPr lang="en-US" dirty="0" smtClean="0"/>
              <a:t> </a:t>
            </a:r>
            <a:r>
              <a:rPr lang="en-US" dirty="0" err="1" smtClean="0"/>
              <a:t>i</a:t>
            </a:r>
            <a:r>
              <a:rPr lang="en-US" dirty="0" smtClean="0"/>
              <a:t> </a:t>
            </a:r>
            <a:r>
              <a:rPr lang="en-US" dirty="0" err="1" smtClean="0"/>
              <a:t>došlo</a:t>
            </a:r>
            <a:r>
              <a:rPr lang="en-US" dirty="0" smtClean="0"/>
              <a:t> k in</a:t>
            </a:r>
            <a:r>
              <a:rPr lang="cs-CZ" dirty="0" smtClean="0"/>
              <a:t>z</a:t>
            </a:r>
            <a:r>
              <a:rPr lang="en-US" dirty="0" err="1" smtClean="0"/>
              <a:t>erci</a:t>
            </a:r>
            <a:r>
              <a:rPr lang="en-US" dirty="0" smtClean="0"/>
              <a:t> 6 </a:t>
            </a:r>
            <a:r>
              <a:rPr lang="en-US" dirty="0" err="1" smtClean="0"/>
              <a:t>nukleotidů</a:t>
            </a:r>
            <a:r>
              <a:rPr lang="en-US" dirty="0" smtClean="0"/>
              <a:t>, </a:t>
            </a:r>
            <a:r>
              <a:rPr lang="en-US" dirty="0" err="1" smtClean="0"/>
              <a:t>což</a:t>
            </a:r>
            <a:r>
              <a:rPr lang="en-US" dirty="0" smtClean="0"/>
              <a:t> </a:t>
            </a:r>
            <a:r>
              <a:rPr lang="en-US" dirty="0" err="1" smtClean="0"/>
              <a:t>vedlo</a:t>
            </a:r>
            <a:r>
              <a:rPr lang="en-US" dirty="0" smtClean="0"/>
              <a:t> k in</a:t>
            </a:r>
            <a:r>
              <a:rPr lang="cs-CZ" dirty="0" smtClean="0"/>
              <a:t>z</a:t>
            </a:r>
            <a:r>
              <a:rPr lang="en-US" dirty="0" err="1" smtClean="0"/>
              <a:t>erci</a:t>
            </a:r>
            <a:r>
              <a:rPr lang="en-US" dirty="0" smtClean="0"/>
              <a:t> </a:t>
            </a:r>
            <a:r>
              <a:rPr lang="en-US" dirty="0" err="1" smtClean="0"/>
              <a:t>dvou</a:t>
            </a:r>
            <a:r>
              <a:rPr lang="en-US" dirty="0" smtClean="0"/>
              <a:t> </a:t>
            </a:r>
            <a:r>
              <a:rPr lang="en-US" dirty="0" err="1" smtClean="0"/>
              <a:t>aminokyselin</a:t>
            </a:r>
            <a:r>
              <a:rPr lang="en-US" dirty="0" smtClean="0"/>
              <a:t> do </a:t>
            </a:r>
            <a:r>
              <a:rPr lang="en-US" dirty="0" err="1" smtClean="0"/>
              <a:t>proteinu</a:t>
            </a:r>
            <a:r>
              <a:rPr lang="en-US" dirty="0" smtClean="0"/>
              <a:t>. To </a:t>
            </a:r>
            <a:r>
              <a:rPr lang="en-US" dirty="0" err="1" smtClean="0"/>
              <a:t>patrně</a:t>
            </a:r>
            <a:r>
              <a:rPr lang="en-US" dirty="0" smtClean="0"/>
              <a:t> n</a:t>
            </a:r>
            <a:r>
              <a:rPr lang="cs-CZ" dirty="0" smtClean="0"/>
              <a:t>e</a:t>
            </a:r>
            <a:r>
              <a:rPr lang="en-US" dirty="0" err="1" smtClean="0"/>
              <a:t>gativně</a:t>
            </a:r>
            <a:r>
              <a:rPr lang="en-US" dirty="0" smtClean="0"/>
              <a:t> </a:t>
            </a:r>
            <a:r>
              <a:rPr lang="en-US" dirty="0" err="1" smtClean="0"/>
              <a:t>ovlivnilo</a:t>
            </a:r>
            <a:r>
              <a:rPr lang="en-US" dirty="0" smtClean="0"/>
              <a:t> </a:t>
            </a:r>
            <a:r>
              <a:rPr lang="en-US" dirty="0" err="1" smtClean="0"/>
              <a:t>jeho</a:t>
            </a:r>
            <a:r>
              <a:rPr lang="en-US" dirty="0" smtClean="0"/>
              <a:t> </a:t>
            </a:r>
            <a:r>
              <a:rPr lang="en-US" dirty="0" err="1" smtClean="0"/>
              <a:t>funkci</a:t>
            </a:r>
            <a:r>
              <a:rPr lang="en-US" dirty="0" smtClean="0"/>
              <a:t>. </a:t>
            </a:r>
            <a:endParaRPr lang="cs-CZ" dirty="0" smtClean="0"/>
          </a:p>
          <a:p>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76</a:t>
            </a:fld>
            <a:endParaRPr lang="cs-CZ"/>
          </a:p>
        </p:txBody>
      </p:sp>
    </p:spTree>
    <p:extLst>
      <p:ext uri="{BB962C8B-B14F-4D97-AF65-F5344CB8AC3E}">
        <p14:creationId xmlns:p14="http://schemas.microsoft.com/office/powerpoint/2010/main" val="1931986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Gen </a:t>
            </a:r>
            <a:r>
              <a:rPr lang="en-US" i="1" dirty="0" smtClean="0"/>
              <a:t>A</a:t>
            </a:r>
            <a:r>
              <a:rPr lang="en-US" dirty="0" smtClean="0"/>
              <a:t> </a:t>
            </a:r>
          </a:p>
          <a:p>
            <a:r>
              <a:rPr lang="en-US" dirty="0" err="1" smtClean="0"/>
              <a:t>Mutanti</a:t>
            </a:r>
            <a:r>
              <a:rPr lang="en-US" dirty="0" smtClean="0"/>
              <a:t> genu </a:t>
            </a:r>
            <a:r>
              <a:rPr lang="en-US" i="1" dirty="0" smtClean="0"/>
              <a:t>A</a:t>
            </a:r>
            <a:r>
              <a:rPr lang="en-US" dirty="0" smtClean="0"/>
              <a:t> </a:t>
            </a:r>
            <a:r>
              <a:rPr lang="en-US" dirty="0" err="1" smtClean="0"/>
              <a:t>nemají</a:t>
            </a:r>
            <a:r>
              <a:rPr lang="en-US" dirty="0" smtClean="0"/>
              <a:t> </a:t>
            </a:r>
            <a:r>
              <a:rPr lang="en-US" dirty="0" err="1" smtClean="0"/>
              <a:t>pigmentované</a:t>
            </a:r>
            <a:r>
              <a:rPr lang="en-US" dirty="0" smtClean="0"/>
              <a:t> </a:t>
            </a:r>
            <a:r>
              <a:rPr lang="en-US" dirty="0" err="1" smtClean="0"/>
              <a:t>květy</a:t>
            </a:r>
            <a:r>
              <a:rPr lang="en-US" dirty="0" smtClean="0"/>
              <a:t> </a:t>
            </a:r>
            <a:r>
              <a:rPr lang="en-US" dirty="0" err="1" smtClean="0"/>
              <a:t>ani</a:t>
            </a:r>
            <a:r>
              <a:rPr lang="en-US" dirty="0" smtClean="0"/>
              <a:t> </a:t>
            </a:r>
            <a:r>
              <a:rPr lang="en-US" dirty="0" err="1" smtClean="0"/>
              <a:t>povrch</a:t>
            </a:r>
            <a:r>
              <a:rPr lang="en-US" dirty="0" smtClean="0"/>
              <a:t> semen. </a:t>
            </a:r>
            <a:r>
              <a:rPr lang="en-US" dirty="0" err="1" smtClean="0"/>
              <a:t>Kandidátem</a:t>
            </a:r>
            <a:r>
              <a:rPr lang="en-US" dirty="0" smtClean="0"/>
              <a:t> </a:t>
            </a:r>
            <a:r>
              <a:rPr lang="en-US" dirty="0" err="1" smtClean="0"/>
              <a:t>byl</a:t>
            </a:r>
            <a:r>
              <a:rPr lang="en-US" dirty="0" smtClean="0"/>
              <a:t> gen pro </a:t>
            </a:r>
            <a:r>
              <a:rPr lang="en-US" dirty="0" err="1" smtClean="0"/>
              <a:t>transkripční</a:t>
            </a:r>
            <a:r>
              <a:rPr lang="en-US" dirty="0" smtClean="0"/>
              <a:t> </a:t>
            </a:r>
            <a:r>
              <a:rPr lang="en-US" dirty="0" err="1" smtClean="0"/>
              <a:t>faktor</a:t>
            </a:r>
            <a:r>
              <a:rPr lang="en-US" dirty="0" smtClean="0"/>
              <a:t> </a:t>
            </a:r>
            <a:r>
              <a:rPr lang="en-US" dirty="0" err="1" smtClean="0"/>
              <a:t>účastnící</a:t>
            </a:r>
            <a:r>
              <a:rPr lang="en-US" dirty="0" smtClean="0"/>
              <a:t> se </a:t>
            </a:r>
            <a:r>
              <a:rPr lang="en-US" dirty="0" err="1" smtClean="0"/>
              <a:t>biosyntézy</a:t>
            </a:r>
            <a:r>
              <a:rPr lang="en-US" dirty="0" smtClean="0"/>
              <a:t> </a:t>
            </a:r>
            <a:r>
              <a:rPr lang="en-US" dirty="0" err="1" smtClean="0"/>
              <a:t>anthokyanů</a:t>
            </a:r>
            <a:r>
              <a:rPr lang="en-US" dirty="0" smtClean="0"/>
              <a:t>, </a:t>
            </a:r>
            <a:r>
              <a:rPr lang="en-US" dirty="0" err="1" smtClean="0"/>
              <a:t>zodpovědných</a:t>
            </a:r>
            <a:r>
              <a:rPr lang="en-US" dirty="0" smtClean="0"/>
              <a:t> </a:t>
            </a:r>
            <a:r>
              <a:rPr lang="en-US" dirty="0" err="1" smtClean="0"/>
              <a:t>za</a:t>
            </a:r>
            <a:r>
              <a:rPr lang="en-US" dirty="0" smtClean="0"/>
              <a:t> </a:t>
            </a:r>
            <a:r>
              <a:rPr lang="en-US" dirty="0" err="1" smtClean="0"/>
              <a:t>červeno-fialovo-modré</a:t>
            </a:r>
            <a:r>
              <a:rPr lang="en-US" dirty="0" smtClean="0"/>
              <a:t> </a:t>
            </a:r>
            <a:r>
              <a:rPr lang="en-US" dirty="0" err="1" smtClean="0"/>
              <a:t>zbarvení</a:t>
            </a:r>
            <a:r>
              <a:rPr lang="en-US" dirty="0" smtClean="0"/>
              <a:t>. V </a:t>
            </a:r>
            <a:r>
              <a:rPr lang="en-US" dirty="0" err="1" smtClean="0"/>
              <a:t>tomto</a:t>
            </a:r>
            <a:r>
              <a:rPr lang="en-US" dirty="0" smtClean="0"/>
              <a:t> genu </a:t>
            </a:r>
            <a:r>
              <a:rPr lang="en-US" dirty="0" err="1" smtClean="0"/>
              <a:t>byl</a:t>
            </a:r>
            <a:r>
              <a:rPr lang="en-US" dirty="0" smtClean="0"/>
              <a:t> u </a:t>
            </a:r>
            <a:r>
              <a:rPr lang="en-US" dirty="0" err="1" smtClean="0"/>
              <a:t>nepigmentovaných</a:t>
            </a:r>
            <a:r>
              <a:rPr lang="en-US" dirty="0" smtClean="0"/>
              <a:t> </a:t>
            </a:r>
            <a:r>
              <a:rPr lang="en-US" dirty="0" err="1" smtClean="0"/>
              <a:t>rostlin</a:t>
            </a:r>
            <a:r>
              <a:rPr lang="en-US" dirty="0" smtClean="0"/>
              <a:t> </a:t>
            </a:r>
            <a:r>
              <a:rPr lang="en-US" dirty="0" err="1" smtClean="0"/>
              <a:t>nalezen</a:t>
            </a:r>
            <a:r>
              <a:rPr lang="en-US" dirty="0" smtClean="0"/>
              <a:t> </a:t>
            </a:r>
            <a:r>
              <a:rPr lang="cs-CZ" dirty="0" err="1" smtClean="0"/>
              <a:t>jednonukleotidový</a:t>
            </a:r>
            <a:r>
              <a:rPr lang="cs-CZ" dirty="0" smtClean="0"/>
              <a:t> polymorfismus (</a:t>
            </a:r>
            <a:r>
              <a:rPr lang="en-US" dirty="0" smtClean="0"/>
              <a:t>SNP</a:t>
            </a:r>
            <a:r>
              <a:rPr lang="cs-CZ" dirty="0" smtClean="0"/>
              <a:t>, mutace v jedné bázi)</a:t>
            </a:r>
            <a:r>
              <a:rPr lang="en-US" dirty="0" smtClean="0"/>
              <a:t>, </a:t>
            </a:r>
            <a:r>
              <a:rPr lang="en-US" dirty="0" err="1" smtClean="0"/>
              <a:t>který</a:t>
            </a:r>
            <a:r>
              <a:rPr lang="en-US" dirty="0" smtClean="0"/>
              <a:t> </a:t>
            </a:r>
            <a:r>
              <a:rPr lang="en-US" dirty="0" err="1" smtClean="0"/>
              <a:t>ovlivňuje</a:t>
            </a:r>
            <a:r>
              <a:rPr lang="en-US" dirty="0" smtClean="0"/>
              <a:t> </a:t>
            </a:r>
            <a:r>
              <a:rPr lang="en-US" dirty="0" err="1" smtClean="0"/>
              <a:t>sestřih</a:t>
            </a:r>
            <a:r>
              <a:rPr lang="en-US" dirty="0" smtClean="0"/>
              <a:t> </a:t>
            </a:r>
            <a:r>
              <a:rPr lang="en-US" dirty="0" err="1" smtClean="0"/>
              <a:t>intronu</a:t>
            </a:r>
            <a:r>
              <a:rPr lang="en-US" dirty="0" smtClean="0"/>
              <a:t>. </a:t>
            </a:r>
            <a:r>
              <a:rPr lang="en-US" dirty="0" err="1" smtClean="0"/>
              <a:t>Díky</a:t>
            </a:r>
            <a:r>
              <a:rPr lang="en-US" dirty="0" smtClean="0"/>
              <a:t> </a:t>
            </a:r>
            <a:r>
              <a:rPr lang="en-US" dirty="0" err="1" smtClean="0"/>
              <a:t>mutaci</a:t>
            </a:r>
            <a:r>
              <a:rPr lang="en-US" dirty="0" smtClean="0"/>
              <a:t> </a:t>
            </a:r>
            <a:r>
              <a:rPr lang="en-US" dirty="0" err="1" smtClean="0"/>
              <a:t>část</a:t>
            </a:r>
            <a:r>
              <a:rPr lang="en-US" dirty="0" smtClean="0"/>
              <a:t> </a:t>
            </a:r>
            <a:r>
              <a:rPr lang="en-US" dirty="0" err="1" smtClean="0"/>
              <a:t>intronu</a:t>
            </a:r>
            <a:r>
              <a:rPr lang="en-US" dirty="0" smtClean="0"/>
              <a:t> </a:t>
            </a:r>
            <a:r>
              <a:rPr lang="en-US" dirty="0" err="1" smtClean="0"/>
              <a:t>zůstane</a:t>
            </a:r>
            <a:r>
              <a:rPr lang="en-US" dirty="0" smtClean="0"/>
              <a:t> v mRNA, </a:t>
            </a:r>
            <a:r>
              <a:rPr lang="en-US" dirty="0" err="1" smtClean="0"/>
              <a:t>což</a:t>
            </a:r>
            <a:r>
              <a:rPr lang="en-US" dirty="0" smtClean="0"/>
              <a:t> </a:t>
            </a:r>
            <a:r>
              <a:rPr lang="en-US" dirty="0" err="1" smtClean="0"/>
              <a:t>vede</a:t>
            </a:r>
            <a:r>
              <a:rPr lang="en-US" dirty="0" smtClean="0"/>
              <a:t> </a:t>
            </a:r>
            <a:r>
              <a:rPr lang="cs-CZ" dirty="0" smtClean="0"/>
              <a:t>v předčasnému stop kodónu v </a:t>
            </a:r>
            <a:r>
              <a:rPr lang="cs-CZ" dirty="0" err="1" smtClean="0"/>
              <a:t>mRNA</a:t>
            </a:r>
            <a:r>
              <a:rPr lang="cs-CZ" dirty="0" smtClean="0"/>
              <a:t> a tím </a:t>
            </a:r>
            <a:r>
              <a:rPr lang="en-US" dirty="0" err="1" smtClean="0"/>
              <a:t>ke</a:t>
            </a:r>
            <a:r>
              <a:rPr lang="en-US" dirty="0" smtClean="0"/>
              <a:t> </a:t>
            </a:r>
            <a:r>
              <a:rPr lang="en-US" dirty="0" err="1" smtClean="0"/>
              <a:t>zkrácenému</a:t>
            </a:r>
            <a:r>
              <a:rPr lang="en-US" dirty="0" smtClean="0"/>
              <a:t> </a:t>
            </a:r>
            <a:r>
              <a:rPr lang="en-US" dirty="0" err="1" smtClean="0"/>
              <a:t>proteinu</a:t>
            </a:r>
            <a:r>
              <a:rPr lang="en-US" dirty="0" smtClean="0"/>
              <a:t>. </a:t>
            </a:r>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77</a:t>
            </a:fld>
            <a:endParaRPr lang="cs-CZ"/>
          </a:p>
        </p:txBody>
      </p:sp>
    </p:spTree>
    <p:extLst>
      <p:ext uri="{BB962C8B-B14F-4D97-AF65-F5344CB8AC3E}">
        <p14:creationId xmlns:p14="http://schemas.microsoft.com/office/powerpoint/2010/main" val="4247396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Gen </a:t>
            </a:r>
            <a:r>
              <a:rPr lang="en-US" i="1" dirty="0" smtClean="0"/>
              <a:t>Le</a:t>
            </a:r>
          </a:p>
          <a:p>
            <a:r>
              <a:rPr lang="en-US" dirty="0" err="1" smtClean="0"/>
              <a:t>Mutanti</a:t>
            </a:r>
            <a:r>
              <a:rPr lang="en-US" dirty="0" smtClean="0"/>
              <a:t> v genu </a:t>
            </a:r>
            <a:r>
              <a:rPr lang="en-US" i="1" dirty="0" smtClean="0"/>
              <a:t>Le</a:t>
            </a:r>
            <a:r>
              <a:rPr lang="en-US" dirty="0" smtClean="0"/>
              <a:t> </a:t>
            </a:r>
            <a:r>
              <a:rPr lang="en-US" dirty="0" err="1" smtClean="0"/>
              <a:t>jsou</a:t>
            </a:r>
            <a:r>
              <a:rPr lang="en-US" dirty="0" smtClean="0"/>
              <a:t> </a:t>
            </a:r>
            <a:r>
              <a:rPr lang="en-US" dirty="0" err="1" smtClean="0"/>
              <a:t>nižší</a:t>
            </a:r>
            <a:r>
              <a:rPr lang="en-US" dirty="0" smtClean="0"/>
              <a:t> </a:t>
            </a:r>
            <a:r>
              <a:rPr lang="en-US" dirty="0" err="1" smtClean="0"/>
              <a:t>než</a:t>
            </a:r>
            <a:r>
              <a:rPr lang="en-US" dirty="0" smtClean="0"/>
              <a:t> </a:t>
            </a:r>
            <a:r>
              <a:rPr lang="en-US" dirty="0" err="1" smtClean="0"/>
              <a:t>wt</a:t>
            </a:r>
            <a:r>
              <a:rPr lang="en-US" dirty="0" smtClean="0"/>
              <a:t> (= wild-type, </a:t>
            </a:r>
            <a:r>
              <a:rPr lang="en-US" dirty="0" err="1" smtClean="0"/>
              <a:t>původní</a:t>
            </a:r>
            <a:r>
              <a:rPr lang="en-US" dirty="0" smtClean="0"/>
              <a:t> forma). Gen </a:t>
            </a:r>
            <a:r>
              <a:rPr lang="en-US" i="1" dirty="0" smtClean="0"/>
              <a:t>Le</a:t>
            </a:r>
            <a:r>
              <a:rPr lang="en-US" dirty="0" smtClean="0"/>
              <a:t> se </a:t>
            </a:r>
            <a:r>
              <a:rPr lang="en-US" dirty="0" err="1" smtClean="0"/>
              <a:t>účastní</a:t>
            </a:r>
            <a:r>
              <a:rPr lang="en-US" dirty="0" smtClean="0"/>
              <a:t> </a:t>
            </a:r>
            <a:r>
              <a:rPr lang="en-US" dirty="0" err="1" smtClean="0"/>
              <a:t>biosyntézy</a:t>
            </a:r>
            <a:r>
              <a:rPr lang="en-US" dirty="0" smtClean="0"/>
              <a:t> </a:t>
            </a:r>
            <a:r>
              <a:rPr lang="en-US" dirty="0" err="1" smtClean="0"/>
              <a:t>hormonu</a:t>
            </a:r>
            <a:r>
              <a:rPr lang="en-US" dirty="0" smtClean="0"/>
              <a:t> </a:t>
            </a:r>
            <a:r>
              <a:rPr lang="en-US" dirty="0" err="1" smtClean="0"/>
              <a:t>gibberellinu</a:t>
            </a:r>
            <a:r>
              <a:rPr lang="en-US" dirty="0" smtClean="0"/>
              <a:t>, </a:t>
            </a:r>
            <a:r>
              <a:rPr lang="en-US" dirty="0" err="1" smtClean="0"/>
              <a:t>který</a:t>
            </a:r>
            <a:r>
              <a:rPr lang="en-US" dirty="0" smtClean="0"/>
              <a:t> </a:t>
            </a:r>
            <a:r>
              <a:rPr lang="en-US" dirty="0" err="1" smtClean="0"/>
              <a:t>mimo</a:t>
            </a:r>
            <a:r>
              <a:rPr lang="en-US" dirty="0" smtClean="0"/>
              <a:t> </a:t>
            </a:r>
            <a:r>
              <a:rPr lang="en-US" dirty="0" err="1" smtClean="0"/>
              <a:t>jiné</a:t>
            </a:r>
            <a:r>
              <a:rPr lang="en-US" dirty="0" smtClean="0"/>
              <a:t> </a:t>
            </a:r>
            <a:r>
              <a:rPr lang="en-US" dirty="0" err="1" smtClean="0"/>
              <a:t>reguluje</a:t>
            </a:r>
            <a:r>
              <a:rPr lang="en-US" dirty="0" smtClean="0"/>
              <a:t> </a:t>
            </a:r>
            <a:r>
              <a:rPr lang="en-US" dirty="0" err="1" smtClean="0"/>
              <a:t>růst</a:t>
            </a:r>
            <a:r>
              <a:rPr lang="en-US" dirty="0" smtClean="0"/>
              <a:t> </a:t>
            </a:r>
            <a:r>
              <a:rPr lang="en-US" dirty="0" err="1" smtClean="0"/>
              <a:t>rostliny</a:t>
            </a:r>
            <a:r>
              <a:rPr lang="en-US" dirty="0" smtClean="0"/>
              <a:t>. U </a:t>
            </a:r>
            <a:r>
              <a:rPr lang="en-US" dirty="0" err="1" smtClean="0"/>
              <a:t>alely</a:t>
            </a:r>
            <a:r>
              <a:rPr lang="en-US" dirty="0" smtClean="0"/>
              <a:t> </a:t>
            </a:r>
            <a:r>
              <a:rPr lang="en-US" i="1" dirty="0" smtClean="0"/>
              <a:t>le</a:t>
            </a:r>
            <a:r>
              <a:rPr lang="en-US" dirty="0" smtClean="0"/>
              <a:t> </a:t>
            </a:r>
            <a:r>
              <a:rPr lang="en-US" dirty="0" err="1" smtClean="0"/>
              <a:t>došlo</a:t>
            </a:r>
            <a:r>
              <a:rPr lang="en-US" dirty="0" smtClean="0"/>
              <a:t> k </a:t>
            </a:r>
            <a:r>
              <a:rPr lang="en-US" dirty="0" err="1" smtClean="0"/>
              <a:t>výměně</a:t>
            </a:r>
            <a:r>
              <a:rPr lang="en-US" dirty="0" smtClean="0"/>
              <a:t> G </a:t>
            </a:r>
            <a:r>
              <a:rPr lang="en-US" dirty="0" err="1" smtClean="0"/>
              <a:t>za</a:t>
            </a:r>
            <a:r>
              <a:rPr lang="en-US" dirty="0" smtClean="0"/>
              <a:t> A, </a:t>
            </a:r>
            <a:r>
              <a:rPr lang="en-US" dirty="0" err="1" smtClean="0"/>
              <a:t>což</a:t>
            </a:r>
            <a:r>
              <a:rPr lang="en-US" dirty="0" smtClean="0"/>
              <a:t> </a:t>
            </a:r>
            <a:r>
              <a:rPr lang="en-US" dirty="0" err="1" smtClean="0"/>
              <a:t>vede</a:t>
            </a:r>
            <a:r>
              <a:rPr lang="en-US" dirty="0" smtClean="0"/>
              <a:t> k </a:t>
            </a:r>
            <a:r>
              <a:rPr lang="en-US" dirty="0" err="1" smtClean="0"/>
              <a:t>substituci</a:t>
            </a:r>
            <a:r>
              <a:rPr lang="en-US" dirty="0" smtClean="0"/>
              <a:t> </a:t>
            </a:r>
            <a:r>
              <a:rPr lang="en-US" dirty="0" err="1" smtClean="0"/>
              <a:t>jedné</a:t>
            </a:r>
            <a:r>
              <a:rPr lang="en-US" dirty="0" smtClean="0"/>
              <a:t> </a:t>
            </a:r>
            <a:r>
              <a:rPr lang="en-US" dirty="0" err="1" smtClean="0"/>
              <a:t>aminokyseliny</a:t>
            </a:r>
            <a:r>
              <a:rPr lang="en-US" dirty="0" smtClean="0"/>
              <a:t> </a:t>
            </a:r>
            <a:r>
              <a:rPr lang="en-US" dirty="0" err="1" smtClean="0"/>
              <a:t>jinou</a:t>
            </a:r>
            <a:r>
              <a:rPr lang="en-US" dirty="0" smtClean="0"/>
              <a:t>. Tato </a:t>
            </a:r>
            <a:r>
              <a:rPr lang="en-US" dirty="0" err="1" smtClean="0"/>
              <a:t>alela</a:t>
            </a:r>
            <a:r>
              <a:rPr lang="en-US" dirty="0" smtClean="0"/>
              <a:t> </a:t>
            </a:r>
            <a:r>
              <a:rPr lang="en-US" dirty="0" err="1" smtClean="0"/>
              <a:t>tak</a:t>
            </a:r>
            <a:r>
              <a:rPr lang="en-US" dirty="0" smtClean="0"/>
              <a:t> </a:t>
            </a:r>
            <a:r>
              <a:rPr lang="en-US" dirty="0" err="1" smtClean="0"/>
              <a:t>má</a:t>
            </a:r>
            <a:r>
              <a:rPr lang="en-US" dirty="0" smtClean="0"/>
              <a:t> </a:t>
            </a:r>
            <a:r>
              <a:rPr lang="en-US" dirty="0" err="1" smtClean="0"/>
              <a:t>jen</a:t>
            </a:r>
            <a:r>
              <a:rPr lang="cs-CZ" dirty="0" smtClean="0"/>
              <a:t> </a:t>
            </a:r>
            <a:r>
              <a:rPr lang="en-US" dirty="0" err="1" smtClean="0"/>
              <a:t>cca</a:t>
            </a:r>
            <a:r>
              <a:rPr lang="en-US" dirty="0" smtClean="0"/>
              <a:t> 5% </a:t>
            </a:r>
            <a:r>
              <a:rPr lang="en-US" dirty="0" err="1" smtClean="0"/>
              <a:t>aktivitu</a:t>
            </a:r>
            <a:r>
              <a:rPr lang="en-US" dirty="0" smtClean="0"/>
              <a:t> </a:t>
            </a:r>
            <a:r>
              <a:rPr lang="en-US" dirty="0" err="1" smtClean="0"/>
              <a:t>ve</a:t>
            </a:r>
            <a:r>
              <a:rPr lang="en-US" dirty="0" smtClean="0"/>
              <a:t> s</a:t>
            </a:r>
            <a:r>
              <a:rPr lang="cs-CZ" dirty="0" smtClean="0"/>
              <a:t>r</a:t>
            </a:r>
            <a:r>
              <a:rPr lang="en-US" dirty="0" err="1" smtClean="0"/>
              <a:t>ovnání</a:t>
            </a:r>
            <a:r>
              <a:rPr lang="en-US" dirty="0" smtClean="0"/>
              <a:t> s </a:t>
            </a:r>
            <a:r>
              <a:rPr lang="en-US" i="1" dirty="0" smtClean="0"/>
              <a:t>Le</a:t>
            </a:r>
            <a:r>
              <a:rPr lang="en-US" dirty="0" smtClean="0"/>
              <a:t> </a:t>
            </a:r>
            <a:r>
              <a:rPr lang="en-US" dirty="0" err="1" smtClean="0"/>
              <a:t>alelou</a:t>
            </a:r>
            <a:r>
              <a:rPr lang="en-US" dirty="0" smtClean="0"/>
              <a: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78</a:t>
            </a:fld>
            <a:endParaRPr lang="cs-CZ"/>
          </a:p>
        </p:txBody>
      </p:sp>
    </p:spTree>
    <p:extLst>
      <p:ext uri="{BB962C8B-B14F-4D97-AF65-F5344CB8AC3E}">
        <p14:creationId xmlns:p14="http://schemas.microsoft.com/office/powerpoint/2010/main" val="404008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a:t>
            </a:fld>
            <a:endParaRPr lang="cs-CZ"/>
          </a:p>
        </p:txBody>
      </p:sp>
    </p:spTree>
    <p:extLst>
      <p:ext uri="{BB962C8B-B14F-4D97-AF65-F5344CB8AC3E}">
        <p14:creationId xmlns:p14="http://schemas.microsoft.com/office/powerpoint/2010/main" val="83067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a:t>
            </a:fld>
            <a:endParaRPr lang="cs-CZ"/>
          </a:p>
        </p:txBody>
      </p:sp>
    </p:spTree>
    <p:extLst>
      <p:ext uri="{BB962C8B-B14F-4D97-AF65-F5344CB8AC3E}">
        <p14:creationId xmlns:p14="http://schemas.microsoft.com/office/powerpoint/2010/main" val="201860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Tato </a:t>
            </a:r>
            <a:r>
              <a:rPr lang="en-US" dirty="0" err="1" smtClean="0"/>
              <a:t>pravidla</a:t>
            </a:r>
            <a:r>
              <a:rPr lang="en-US" dirty="0" smtClean="0"/>
              <a:t> </a:t>
            </a:r>
            <a:r>
              <a:rPr lang="en-US" dirty="0" err="1" smtClean="0"/>
              <a:t>dědičnosti</a:t>
            </a:r>
            <a:r>
              <a:rPr lang="en-US" dirty="0" smtClean="0"/>
              <a:t> </a:t>
            </a:r>
            <a:r>
              <a:rPr lang="en-US" dirty="0" err="1" smtClean="0"/>
              <a:t>vysvětlovala</a:t>
            </a:r>
            <a:r>
              <a:rPr lang="en-US" dirty="0" smtClean="0"/>
              <a:t> </a:t>
            </a:r>
            <a:r>
              <a:rPr lang="en-US" dirty="0" err="1" smtClean="0"/>
              <a:t>Mendelovy</a:t>
            </a:r>
            <a:r>
              <a:rPr lang="en-US" dirty="0" smtClean="0"/>
              <a:t> </a:t>
            </a:r>
            <a:r>
              <a:rPr lang="en-US" dirty="0" err="1" smtClean="0"/>
              <a:t>výsledky</a:t>
            </a:r>
            <a:r>
              <a:rPr lang="en-US" dirty="0" smtClean="0"/>
              <a:t>. </a:t>
            </a:r>
          </a:p>
          <a:p>
            <a:r>
              <a:rPr lang="en-US" dirty="0" err="1" smtClean="0"/>
              <a:t>Mendlova</a:t>
            </a:r>
            <a:r>
              <a:rPr lang="en-US" dirty="0" smtClean="0"/>
              <a:t> </a:t>
            </a:r>
            <a:r>
              <a:rPr lang="en-US" dirty="0" err="1" smtClean="0"/>
              <a:t>práce</a:t>
            </a:r>
            <a:r>
              <a:rPr lang="en-US" dirty="0" smtClean="0"/>
              <a:t> </a:t>
            </a:r>
            <a:r>
              <a:rPr lang="en-US" dirty="0" err="1" smtClean="0"/>
              <a:t>představuje</a:t>
            </a:r>
            <a:r>
              <a:rPr lang="en-US" dirty="0" smtClean="0"/>
              <a:t> </a:t>
            </a:r>
            <a:r>
              <a:rPr lang="en-US" dirty="0" err="1" smtClean="0"/>
              <a:t>první</a:t>
            </a:r>
            <a:r>
              <a:rPr lang="en-US" dirty="0" smtClean="0"/>
              <a:t> </a:t>
            </a:r>
            <a:r>
              <a:rPr lang="en-US" dirty="0" err="1" smtClean="0"/>
              <a:t>skutečnou</a:t>
            </a:r>
            <a:r>
              <a:rPr lang="en-US" dirty="0" smtClean="0"/>
              <a:t> </a:t>
            </a:r>
            <a:r>
              <a:rPr lang="en-US" dirty="0" err="1" smtClean="0"/>
              <a:t>genetickou</a:t>
            </a:r>
            <a:r>
              <a:rPr lang="en-US" dirty="0" smtClean="0"/>
              <a:t> </a:t>
            </a:r>
            <a:r>
              <a:rPr lang="en-US" dirty="0" err="1" smtClean="0"/>
              <a:t>analýzu</a:t>
            </a:r>
            <a:r>
              <a:rPr lang="en-US" dirty="0" smtClean="0"/>
              <a:t>.</a:t>
            </a:r>
            <a:endParaRPr lang="cs-CZ" smtClean="0"/>
          </a:p>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11</a:t>
            </a:fld>
            <a:endParaRPr lang="cs-CZ"/>
          </a:p>
        </p:txBody>
      </p:sp>
    </p:spTree>
    <p:extLst>
      <p:ext uri="{BB962C8B-B14F-4D97-AF65-F5344CB8AC3E}">
        <p14:creationId xmlns:p14="http://schemas.microsoft.com/office/powerpoint/2010/main" val="3370968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12</a:t>
            </a:fld>
            <a:endParaRPr lang="cs-CZ"/>
          </a:p>
        </p:txBody>
      </p:sp>
    </p:spTree>
    <p:extLst>
      <p:ext uri="{BB962C8B-B14F-4D97-AF65-F5344CB8AC3E}">
        <p14:creationId xmlns:p14="http://schemas.microsoft.com/office/powerpoint/2010/main" val="364489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své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práci</a:t>
            </a:r>
            <a:r>
              <a:rPr lang="en-US" sz="1200" kern="1200" dirty="0" smtClean="0">
                <a:solidFill>
                  <a:schemeClr val="tx1"/>
                </a:solidFill>
                <a:effectLst/>
                <a:latin typeface="+mn-lt"/>
                <a:ea typeface="+mn-ea"/>
                <a:cs typeface="+mn-cs"/>
              </a:rPr>
              <a:t> Mendel </a:t>
            </a:r>
            <a:r>
              <a:rPr lang="en-US" sz="1200" kern="1200" dirty="0" err="1" smtClean="0">
                <a:solidFill>
                  <a:schemeClr val="tx1"/>
                </a:solidFill>
                <a:effectLst/>
                <a:latin typeface="+mn-lt"/>
                <a:ea typeface="+mn-ea"/>
                <a:cs typeface="+mn-cs"/>
              </a:rPr>
              <a:t>popsal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znaků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ovlivněných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jedním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genem</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sedmi</a:t>
            </a:r>
            <a:r>
              <a:rPr lang="en-US" sz="1200" kern="1200" dirty="0" smtClean="0">
                <a:solidFill>
                  <a:schemeClr val="tx1"/>
                </a:solidFill>
                <a:effectLst/>
                <a:latin typeface="+mn-lt"/>
                <a:ea typeface="+mn-ea"/>
                <a:cs typeface="+mn-cs"/>
              </a:rPr>
              <a:t> z </a:t>
            </a:r>
            <a:r>
              <a:rPr lang="en-US" sz="1200" kern="1200" dirty="0" err="1" smtClean="0">
                <a:solidFill>
                  <a:schemeClr val="tx1"/>
                </a:solidFill>
                <a:effectLst/>
                <a:latin typeface="+mn-lt"/>
                <a:ea typeface="+mn-ea"/>
                <a:cs typeface="+mn-cs"/>
              </a:rPr>
              <a:t>nich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sledoval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segregaci</a:t>
            </a:r>
            <a:r>
              <a:rPr lang="en-US" sz="1200"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T</a:t>
            </a:r>
            <a:r>
              <a:rPr lang="en-US" sz="1200" kern="1200" dirty="0" err="1" smtClean="0">
                <a:solidFill>
                  <a:schemeClr val="tx1"/>
                </a:solidFill>
                <a:effectLst/>
                <a:latin typeface="+mn-lt"/>
                <a:ea typeface="+mn-ea"/>
                <a:cs typeface="+mn-cs"/>
              </a:rPr>
              <a:t>yto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znaky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jsou</a:t>
            </a:r>
            <a:r>
              <a:rPr lang="en-US" sz="1200" kern="1200" dirty="0" smtClean="0">
                <a:solidFill>
                  <a:schemeClr val="tx1"/>
                </a:solidFill>
                <a:effectLst/>
                <a:latin typeface="+mn-lt"/>
                <a:ea typeface="+mn-ea"/>
                <a:cs typeface="+mn-cs"/>
              </a:rPr>
              <a:t>: R – </a:t>
            </a:r>
            <a:r>
              <a:rPr lang="en-US" sz="1200" kern="1200" dirty="0" err="1" smtClean="0">
                <a:solidFill>
                  <a:schemeClr val="tx1"/>
                </a:solidFill>
                <a:effectLst/>
                <a:latin typeface="+mn-lt"/>
                <a:ea typeface="+mn-ea"/>
                <a:cs typeface="+mn-cs"/>
              </a:rPr>
              <a:t>kulaté</a:t>
            </a:r>
            <a:r>
              <a:rPr lang="en-US" sz="1200" kern="1200" dirty="0" smtClean="0">
                <a:solidFill>
                  <a:schemeClr val="tx1"/>
                </a:solidFill>
                <a:effectLst/>
                <a:latin typeface="+mn-lt"/>
                <a:ea typeface="+mn-ea"/>
                <a:cs typeface="+mn-cs"/>
              </a:rPr>
              <a:t> vs. </a:t>
            </a:r>
            <a:r>
              <a:rPr lang="en-US" sz="1200" kern="1200" dirty="0" err="1" smtClean="0">
                <a:solidFill>
                  <a:schemeClr val="tx1"/>
                </a:solidFill>
                <a:effectLst/>
                <a:latin typeface="+mn-lt"/>
                <a:ea typeface="+mn-ea"/>
                <a:cs typeface="+mn-cs"/>
              </a:rPr>
              <a:t>svrasklé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semeno</a:t>
            </a:r>
            <a:r>
              <a:rPr lang="en-US" sz="1200" kern="1200" dirty="0" smtClean="0">
                <a:solidFill>
                  <a:schemeClr val="tx1"/>
                </a:solidFill>
                <a:effectLst/>
                <a:latin typeface="+mn-lt"/>
                <a:ea typeface="+mn-ea"/>
                <a:cs typeface="+mn-cs"/>
              </a:rPr>
              <a:t>, I – </a:t>
            </a:r>
            <a:r>
              <a:rPr lang="en-US" sz="1200" kern="1200" dirty="0" err="1" smtClean="0">
                <a:solidFill>
                  <a:schemeClr val="tx1"/>
                </a:solidFill>
                <a:effectLst/>
                <a:latin typeface="+mn-lt"/>
                <a:ea typeface="+mn-ea"/>
                <a:cs typeface="+mn-cs"/>
              </a:rPr>
              <a:t>žluté</a:t>
            </a:r>
            <a:r>
              <a:rPr lang="en-US" sz="1200" kern="1200" dirty="0" smtClean="0">
                <a:solidFill>
                  <a:schemeClr val="tx1"/>
                </a:solidFill>
                <a:effectLst/>
                <a:latin typeface="+mn-lt"/>
                <a:ea typeface="+mn-ea"/>
                <a:cs typeface="+mn-cs"/>
              </a:rPr>
              <a:t> vs. </a:t>
            </a:r>
            <a:r>
              <a:rPr lang="en-US" sz="1200" kern="1200" dirty="0" err="1" smtClean="0">
                <a:solidFill>
                  <a:schemeClr val="tx1"/>
                </a:solidFill>
                <a:effectLst/>
                <a:latin typeface="+mn-lt"/>
                <a:ea typeface="+mn-ea"/>
                <a:cs typeface="+mn-cs"/>
              </a:rPr>
              <a:t>zelené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dělohy</a:t>
            </a:r>
            <a:r>
              <a:rPr lang="en-US" sz="1200" kern="1200" dirty="0" smtClean="0">
                <a:solidFill>
                  <a:schemeClr val="tx1"/>
                </a:solidFill>
                <a:effectLst/>
                <a:latin typeface="+mn-lt"/>
                <a:ea typeface="+mn-ea"/>
                <a:cs typeface="+mn-cs"/>
              </a:rPr>
              <a:t> v </a:t>
            </a:r>
            <a:r>
              <a:rPr lang="en-US" sz="1200" kern="1200" dirty="0" err="1" smtClean="0">
                <a:solidFill>
                  <a:schemeClr val="tx1"/>
                </a:solidFill>
                <a:effectLst/>
                <a:latin typeface="+mn-lt"/>
                <a:ea typeface="+mn-ea"/>
                <a:cs typeface="+mn-cs"/>
              </a:rPr>
              <a:t>semeni</a:t>
            </a:r>
            <a:r>
              <a:rPr lang="en-US" sz="1200" kern="1200" dirty="0" smtClean="0">
                <a:solidFill>
                  <a:schemeClr val="tx1"/>
                </a:solidFill>
                <a:effectLst/>
                <a:latin typeface="+mn-lt"/>
                <a:ea typeface="+mn-ea"/>
                <a:cs typeface="+mn-cs"/>
              </a:rPr>
              <a:t>, A – </a:t>
            </a:r>
            <a:r>
              <a:rPr lang="en-US" sz="1200" kern="1200" dirty="0" err="1" smtClean="0">
                <a:solidFill>
                  <a:schemeClr val="tx1"/>
                </a:solidFill>
                <a:effectLst/>
                <a:latin typeface="+mn-lt"/>
                <a:ea typeface="+mn-ea"/>
                <a:cs typeface="+mn-cs"/>
              </a:rPr>
              <a:t>přítomnost</a:t>
            </a:r>
            <a:r>
              <a:rPr lang="en-US" sz="1200" kern="1200" dirty="0" smtClean="0">
                <a:solidFill>
                  <a:schemeClr val="tx1"/>
                </a:solidFill>
                <a:effectLst/>
                <a:latin typeface="+mn-lt"/>
                <a:ea typeface="+mn-ea"/>
                <a:cs typeface="+mn-cs"/>
              </a:rPr>
              <a:t>/absence </a:t>
            </a:r>
            <a:r>
              <a:rPr lang="en-US" sz="1200" kern="1200" dirty="0" err="1" smtClean="0">
                <a:solidFill>
                  <a:schemeClr val="tx1"/>
                </a:solidFill>
                <a:effectLst/>
                <a:latin typeface="+mn-lt"/>
                <a:ea typeface="+mn-ea"/>
                <a:cs typeface="+mn-cs"/>
              </a:rPr>
              <a:t>zbarvení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květu</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povrchu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semene</a:t>
            </a:r>
            <a:r>
              <a:rPr lang="en-US" sz="1200" kern="1200" dirty="0" smtClean="0">
                <a:solidFill>
                  <a:schemeClr val="tx1"/>
                </a:solidFill>
                <a:effectLst/>
                <a:latin typeface="+mn-lt"/>
                <a:ea typeface="+mn-ea"/>
                <a:cs typeface="+mn-cs"/>
              </a:rPr>
              <a:t>, Le – </a:t>
            </a:r>
            <a:r>
              <a:rPr lang="en-US" sz="1200" kern="1200" dirty="0" err="1" smtClean="0">
                <a:solidFill>
                  <a:schemeClr val="tx1"/>
                </a:solidFill>
                <a:effectLst/>
                <a:latin typeface="+mn-lt"/>
                <a:ea typeface="+mn-ea"/>
                <a:cs typeface="+mn-cs"/>
              </a:rPr>
              <a:t>vysoká</a:t>
            </a:r>
            <a:r>
              <a:rPr lang="en-US" sz="1200" kern="1200" dirty="0" smtClean="0">
                <a:solidFill>
                  <a:schemeClr val="tx1"/>
                </a:solidFill>
                <a:effectLst/>
                <a:latin typeface="+mn-lt"/>
                <a:ea typeface="+mn-ea"/>
                <a:cs typeface="+mn-cs"/>
              </a:rPr>
              <a:t> vs. </a:t>
            </a:r>
            <a:r>
              <a:rPr lang="en-US" sz="1200" kern="1200" dirty="0" err="1" smtClean="0">
                <a:solidFill>
                  <a:schemeClr val="tx1"/>
                </a:solidFill>
                <a:effectLst/>
                <a:latin typeface="+mn-lt"/>
                <a:ea typeface="+mn-ea"/>
                <a:cs typeface="+mn-cs"/>
              </a:rPr>
              <a:t>nízká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rostlina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Gp</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zelené</a:t>
            </a:r>
            <a:r>
              <a:rPr lang="en-US" sz="1200" kern="1200" dirty="0" smtClean="0">
                <a:solidFill>
                  <a:schemeClr val="tx1"/>
                </a:solidFill>
                <a:effectLst/>
                <a:latin typeface="+mn-lt"/>
                <a:ea typeface="+mn-ea"/>
                <a:cs typeface="+mn-cs"/>
              </a:rPr>
              <a:t> vs.  </a:t>
            </a:r>
            <a:r>
              <a:rPr lang="en-US" sz="1200" kern="1200" dirty="0" err="1" smtClean="0">
                <a:solidFill>
                  <a:schemeClr val="tx1"/>
                </a:solidFill>
                <a:effectLst/>
                <a:latin typeface="+mn-lt"/>
                <a:ea typeface="+mn-ea"/>
                <a:cs typeface="+mn-cs"/>
              </a:rPr>
              <a:t>žluté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lusky</a:t>
            </a:r>
            <a:r>
              <a:rPr lang="en-US" sz="1200" kern="1200" dirty="0" smtClean="0">
                <a:solidFill>
                  <a:schemeClr val="tx1"/>
                </a:solidFill>
                <a:effectLst/>
                <a:latin typeface="+mn-lt"/>
                <a:ea typeface="+mn-ea"/>
                <a:cs typeface="+mn-cs"/>
              </a:rPr>
              <a:t>, P a V – </a:t>
            </a:r>
            <a:r>
              <a:rPr lang="en-US" sz="1200" kern="1200" dirty="0" err="1" smtClean="0">
                <a:solidFill>
                  <a:schemeClr val="tx1"/>
                </a:solidFill>
                <a:effectLst/>
                <a:latin typeface="+mn-lt"/>
                <a:ea typeface="+mn-ea"/>
                <a:cs typeface="+mn-cs"/>
              </a:rPr>
              <a:t>hladké</a:t>
            </a:r>
            <a:r>
              <a:rPr lang="en-US" sz="1200" kern="1200" dirty="0" smtClean="0">
                <a:solidFill>
                  <a:schemeClr val="tx1"/>
                </a:solidFill>
                <a:effectLst/>
                <a:latin typeface="+mn-lt"/>
                <a:ea typeface="+mn-ea"/>
                <a:cs typeface="+mn-cs"/>
              </a:rPr>
              <a:t> vs.</a:t>
            </a:r>
            <a:r>
              <a:rPr lang="cs-CZ"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zaškrcované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lusky</a:t>
            </a:r>
            <a:r>
              <a:rPr lang="en-US" sz="1200" kern="1200" dirty="0" smtClean="0">
                <a:solidFill>
                  <a:schemeClr val="tx1"/>
                </a:solidFill>
                <a:effectLst/>
                <a:latin typeface="+mn-lt"/>
                <a:ea typeface="+mn-ea"/>
                <a:cs typeface="+mn-cs"/>
              </a:rPr>
              <a:t> a Fa (</a:t>
            </a:r>
            <a:r>
              <a:rPr lang="en-US" sz="1200" kern="1200" dirty="0" err="1" smtClean="0">
                <a:solidFill>
                  <a:schemeClr val="tx1"/>
                </a:solidFill>
                <a:effectLst/>
                <a:latin typeface="+mn-lt"/>
                <a:ea typeface="+mn-ea"/>
                <a:cs typeface="+mn-cs"/>
              </a:rPr>
              <a:t>Fas</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axiální</a:t>
            </a:r>
            <a:r>
              <a:rPr lang="en-US" sz="1200" kern="1200" dirty="0" smtClean="0">
                <a:solidFill>
                  <a:schemeClr val="tx1"/>
                </a:solidFill>
                <a:effectLst/>
                <a:latin typeface="+mn-lt"/>
                <a:ea typeface="+mn-ea"/>
                <a:cs typeface="+mn-cs"/>
              </a:rPr>
              <a:t> vs. </a:t>
            </a:r>
            <a:r>
              <a:rPr lang="en-US" sz="1200" kern="1200" dirty="0" err="1" smtClean="0">
                <a:solidFill>
                  <a:schemeClr val="tx1"/>
                </a:solidFill>
                <a:effectLst/>
                <a:latin typeface="+mn-lt"/>
                <a:ea typeface="+mn-ea"/>
                <a:cs typeface="+mn-cs"/>
              </a:rPr>
              <a:t>terminální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květy</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čtyřech</a:t>
            </a:r>
            <a:r>
              <a:rPr lang="en-US" sz="1200" kern="1200" dirty="0" smtClean="0">
                <a:solidFill>
                  <a:schemeClr val="tx1"/>
                </a:solidFill>
                <a:effectLst/>
                <a:latin typeface="+mn-lt"/>
                <a:ea typeface="+mn-ea"/>
                <a:cs typeface="+mn-cs"/>
              </a:rPr>
              <a:t> z </a:t>
            </a:r>
            <a:r>
              <a:rPr lang="en-US" sz="1200" kern="1200" dirty="0" err="1" smtClean="0">
                <a:solidFill>
                  <a:schemeClr val="tx1"/>
                </a:solidFill>
                <a:effectLst/>
                <a:latin typeface="+mn-lt"/>
                <a:ea typeface="+mn-ea"/>
                <a:cs typeface="+mn-cs"/>
              </a:rPr>
              <a:t>nich</a:t>
            </a:r>
            <a:r>
              <a:rPr lang="en-US" sz="1200" kern="1200" dirty="0" smtClean="0">
                <a:solidFill>
                  <a:schemeClr val="tx1"/>
                </a:solidFill>
                <a:effectLst/>
                <a:latin typeface="+mn-lt"/>
                <a:ea typeface="+mn-ea"/>
                <a:cs typeface="+mn-cs"/>
              </a:rPr>
              <a:t> (R, I, A a Le) </a:t>
            </a:r>
            <a:r>
              <a:rPr lang="cs-CZ" sz="1200" kern="1200" dirty="0" smtClean="0">
                <a:solidFill>
                  <a:schemeClr val="tx1"/>
                </a:solidFill>
                <a:effectLst/>
                <a:latin typeface="+mn-lt"/>
                <a:ea typeface="+mn-ea"/>
                <a:cs typeface="+mn-cs"/>
              </a:rPr>
              <a:t>jsou známé geny a</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pravděpobné</a:t>
            </a:r>
            <a:r>
              <a:rPr lang="cs-CZ" sz="1200" kern="1200" baseline="0" dirty="0" smtClean="0">
                <a:solidFill>
                  <a:schemeClr val="tx1"/>
                </a:solidFill>
                <a:effectLst/>
                <a:latin typeface="+mn-lt"/>
                <a:ea typeface="+mn-ea"/>
                <a:cs typeface="+mn-cs"/>
              </a:rPr>
              <a:t> změny</a:t>
            </a:r>
            <a:r>
              <a:rPr lang="cs-CZ" sz="1200" kern="1200" dirty="0" smtClean="0">
                <a:solidFill>
                  <a:schemeClr val="tx1"/>
                </a:solidFill>
                <a:effectLst/>
                <a:latin typeface="+mn-lt"/>
                <a:ea typeface="+mn-ea"/>
                <a:cs typeface="+mn-cs"/>
              </a:rPr>
              <a:t>, které jsou zodpovědné za mutantní</a:t>
            </a:r>
            <a:r>
              <a:rPr lang="cs-CZ" sz="1200" kern="1200" baseline="0" dirty="0" smtClean="0">
                <a:solidFill>
                  <a:schemeClr val="tx1"/>
                </a:solidFill>
                <a:effectLst/>
                <a:latin typeface="+mn-lt"/>
                <a:ea typeface="+mn-ea"/>
                <a:cs typeface="+mn-cs"/>
              </a:rPr>
              <a:t> fenotyp. Na obrázku je vidět, že geny patří do různých vazbových skupin (vazbová skupina = skupina genů, které jsou ve vazbě), což bylo štěstí, protože vazba by Mendelovu analýzu značně zkomplikovala. </a:t>
            </a:r>
            <a:endParaRPr lang="en-US"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13</a:t>
            </a:fld>
            <a:endParaRPr lang="cs-CZ"/>
          </a:p>
        </p:txBody>
      </p:sp>
    </p:spTree>
    <p:extLst>
      <p:ext uri="{BB962C8B-B14F-4D97-AF65-F5344CB8AC3E}">
        <p14:creationId xmlns:p14="http://schemas.microsoft.com/office/powerpoint/2010/main" val="172677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cs-CZ"/>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hart Placeholder 3"/>
          <p:cNvSpPr>
            <a:spLocks noGrp="1"/>
          </p:cNvSpPr>
          <p:nvPr>
            <p:ph type="chart" sz="half" idx="2"/>
          </p:nvPr>
        </p:nvSpPr>
        <p:spPr>
          <a:xfrm>
            <a:off x="4648200" y="1600200"/>
            <a:ext cx="4038600" cy="4525963"/>
          </a:xfrm>
        </p:spPr>
        <p:txBody>
          <a:bodyPr/>
          <a:lstStyle/>
          <a:p>
            <a:pPr lvl="0"/>
            <a:endParaRPr lang="cs-CZ" noProof="0"/>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BF4C6805-F801-4F0C-8E02-415096FB6BD7}" type="slidenum">
              <a:rPr lang="cs-CZ" altLang="cs-CZ"/>
              <a:pPr>
                <a:defRPr/>
              </a:pPr>
              <a:t>‹#›</a:t>
            </a:fld>
            <a:endParaRPr lang="cs-CZ" altLang="cs-CZ"/>
          </a:p>
        </p:txBody>
      </p:sp>
    </p:spTree>
    <p:extLst>
      <p:ext uri="{BB962C8B-B14F-4D97-AF65-F5344CB8AC3E}">
        <p14:creationId xmlns:p14="http://schemas.microsoft.com/office/powerpoint/2010/main" val="277647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20.3.2019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20.3.2019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20.3.2019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20.3.2019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20.3.2019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20.3.2019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bin"/><Relationship Id="rId7"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16.tiff"/></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6.tiff"/><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oleObject" Target="../embeddings/oleObject3.bin"/><Relationship Id="rId9"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oleObject" Target="../embeddings/oleObject5.bin"/><Relationship Id="rId7"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oleObject" Target="../embeddings/oleObject6.bin"/><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jpeg"/><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13.png"/><Relationship Id="rId4" Type="http://schemas.openxmlformats.org/officeDocument/2006/relationships/oleObject" Target="../embeddings/oleObject7.bin"/><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jpeg"/><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3.png"/><Relationship Id="rId4" Type="http://schemas.openxmlformats.org/officeDocument/2006/relationships/oleObject" Target="../embeddings/oleObject9.bin"/><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0.tiff"/><Relationship Id="rId4" Type="http://schemas.openxmlformats.org/officeDocument/2006/relationships/image" Target="../media/image39.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28599"/>
            <a:ext cx="7772400" cy="1014413"/>
          </a:xfrm>
        </p:spPr>
        <p:txBody>
          <a:bodyPr>
            <a:normAutofit/>
          </a:bodyPr>
          <a:lstStyle/>
          <a:p>
            <a:r>
              <a:rPr lang="cs-CZ" sz="4400" dirty="0"/>
              <a:t>Genetika 05</a:t>
            </a:r>
          </a:p>
        </p:txBody>
      </p:sp>
      <p:sp>
        <p:nvSpPr>
          <p:cNvPr id="3" name="Podnadpis 2"/>
          <p:cNvSpPr>
            <a:spLocks noGrp="1"/>
          </p:cNvSpPr>
          <p:nvPr>
            <p:ph type="subTitle" idx="1"/>
          </p:nvPr>
        </p:nvSpPr>
        <p:spPr>
          <a:xfrm>
            <a:off x="1143000" y="1811338"/>
            <a:ext cx="6858000" cy="1655762"/>
          </a:xfrm>
        </p:spPr>
        <p:txBody>
          <a:bodyPr>
            <a:normAutofit/>
          </a:bodyPr>
          <a:lstStyle/>
          <a:p>
            <a:r>
              <a:rPr lang="cs-CZ" sz="5400" dirty="0"/>
              <a:t>Genetická analýza</a:t>
            </a:r>
          </a:p>
        </p:txBody>
      </p:sp>
      <p:pic>
        <p:nvPicPr>
          <p:cNvPr id="6146" name="Picture 2" descr="Image result for sher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4237" y="3208338"/>
            <a:ext cx="4835525" cy="27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73315" y="1987811"/>
            <a:ext cx="7669301" cy="830997"/>
          </a:xfrm>
          <a:prstGeom prst="rect">
            <a:avLst/>
          </a:prstGeom>
          <a:noFill/>
        </p:spPr>
        <p:txBody>
          <a:bodyPr wrap="square" rtlCol="0">
            <a:spAutoFit/>
          </a:bodyPr>
          <a:lstStyle/>
          <a:p>
            <a:r>
              <a:rPr lang="cs-CZ" sz="2400" dirty="0" smtClean="0"/>
              <a:t>Pokud má rostlina dvě alely od obou sledovaných genů, tyto alely se do gamet rozcházejí náhodně. </a:t>
            </a:r>
            <a:endParaRPr lang="en-US" sz="2400" dirty="0"/>
          </a:p>
        </p:txBody>
      </p:sp>
      <p:sp>
        <p:nvSpPr>
          <p:cNvPr id="6" name="TextovéPole 5"/>
          <p:cNvSpPr txBox="1"/>
          <p:nvPr/>
        </p:nvSpPr>
        <p:spPr>
          <a:xfrm flipH="1">
            <a:off x="876032" y="3421137"/>
            <a:ext cx="7263866" cy="461665"/>
          </a:xfrm>
          <a:prstGeom prst="rect">
            <a:avLst/>
          </a:prstGeom>
          <a:noFill/>
        </p:spPr>
        <p:txBody>
          <a:bodyPr wrap="square" rtlCol="0">
            <a:spAutoFit/>
          </a:bodyPr>
          <a:lstStyle/>
          <a:p>
            <a:r>
              <a:rPr lang="cs-CZ" sz="2400" b="1" dirty="0" smtClean="0">
                <a:solidFill>
                  <a:srgbClr val="009900"/>
                </a:solidFill>
                <a:sym typeface="Wingdings" panose="05000000000000000000" pitchFamily="2" charset="2"/>
              </a:rPr>
              <a:t></a:t>
            </a:r>
            <a:r>
              <a:rPr lang="en-US" sz="2400" b="1" dirty="0" smtClean="0">
                <a:solidFill>
                  <a:srgbClr val="009900"/>
                </a:solidFill>
                <a:sym typeface="Wingdings" panose="05000000000000000000" pitchFamily="2" charset="2"/>
              </a:rPr>
              <a:t> </a:t>
            </a:r>
            <a:r>
              <a:rPr lang="cs-CZ" sz="2400" b="1" dirty="0" smtClean="0">
                <a:solidFill>
                  <a:srgbClr val="009900"/>
                </a:solidFill>
              </a:rPr>
              <a:t>Alely genů se kombinují náhodně.</a:t>
            </a:r>
            <a:endParaRPr lang="en-US" sz="2400" b="1" dirty="0">
              <a:solidFill>
                <a:srgbClr val="009900"/>
              </a:solidFill>
            </a:endParaRPr>
          </a:p>
        </p:txBody>
      </p:sp>
      <p:sp>
        <p:nvSpPr>
          <p:cNvPr id="7"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Co Mendel u hrachu objevil</a:t>
            </a:r>
            <a:endParaRPr lang="en-US" sz="4000" dirty="0">
              <a:solidFill>
                <a:srgbClr val="C00000"/>
              </a:solidFill>
            </a:endParaRPr>
          </a:p>
        </p:txBody>
      </p:sp>
    </p:spTree>
    <p:extLst>
      <p:ext uri="{BB962C8B-B14F-4D97-AF65-F5344CB8AC3E}">
        <p14:creationId xmlns:p14="http://schemas.microsoft.com/office/powerpoint/2010/main" val="5779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628650" y="-80387"/>
            <a:ext cx="7886700" cy="1325563"/>
          </a:xfrm>
        </p:spPr>
        <p:txBody>
          <a:bodyPr vert="horz" lIns="91440" tIns="45720" rIns="91440" bIns="45720" rtlCol="0" anchor="ctr">
            <a:normAutofit/>
          </a:bodyPr>
          <a:lstStyle/>
          <a:p>
            <a:pPr algn="ctr"/>
            <a:r>
              <a:rPr lang="cs-CZ" sz="4000" dirty="0">
                <a:solidFill>
                  <a:srgbClr val="C00000"/>
                </a:solidFill>
              </a:rPr>
              <a:t>Závěry z první genetické analýzy</a:t>
            </a:r>
            <a:endParaRPr lang="en-US" sz="4000" dirty="0">
              <a:solidFill>
                <a:srgbClr val="C00000"/>
              </a:solidFill>
            </a:endParaRPr>
          </a:p>
        </p:txBody>
      </p:sp>
      <p:sp>
        <p:nvSpPr>
          <p:cNvPr id="2" name="Obdélník 1"/>
          <p:cNvSpPr/>
          <p:nvPr/>
        </p:nvSpPr>
        <p:spPr>
          <a:xfrm>
            <a:off x="338641" y="1137041"/>
            <a:ext cx="8595474" cy="5386090"/>
          </a:xfrm>
          <a:prstGeom prst="rect">
            <a:avLst/>
          </a:prstGeom>
        </p:spPr>
        <p:txBody>
          <a:bodyPr wrap="square">
            <a:spAutoFit/>
          </a:bodyPr>
          <a:lstStyle/>
          <a:p>
            <a:pPr marL="457200" indent="-457200">
              <a:spcBef>
                <a:spcPts val="1200"/>
              </a:spcBef>
              <a:buFont typeface="+mj-lt"/>
              <a:buAutoNum type="arabicPeriod"/>
            </a:pPr>
            <a:r>
              <a:rPr lang="cs-CZ" sz="2200" dirty="0"/>
              <a:t>Každý znak je řízen jedním faktorem (= genem</a:t>
            </a:r>
            <a:r>
              <a:rPr lang="cs-CZ" sz="2200" dirty="0" smtClean="0"/>
              <a:t>).</a:t>
            </a:r>
            <a:endParaRPr lang="cs-CZ" sz="2200" dirty="0"/>
          </a:p>
          <a:p>
            <a:pPr marL="457200" indent="-457200">
              <a:spcBef>
                <a:spcPts val="1200"/>
              </a:spcBef>
              <a:buFont typeface="+mj-lt"/>
              <a:buAutoNum type="arabicPeriod"/>
            </a:pPr>
            <a:r>
              <a:rPr lang="cs-CZ" sz="2200" dirty="0" smtClean="0"/>
              <a:t>Rostliny </a:t>
            </a:r>
            <a:r>
              <a:rPr lang="cs-CZ" sz="2200" dirty="0"/>
              <a:t>hrachu mají dvě verze každého genu (= alely</a:t>
            </a:r>
            <a:r>
              <a:rPr lang="cs-CZ" sz="2200" dirty="0" smtClean="0"/>
              <a:t>).</a:t>
            </a:r>
            <a:endParaRPr lang="cs-CZ" sz="2200" dirty="0"/>
          </a:p>
          <a:p>
            <a:pPr marL="457200" indent="-457200">
              <a:spcBef>
                <a:spcPts val="1200"/>
              </a:spcBef>
              <a:buFont typeface="+mj-lt"/>
              <a:buAutoNum type="arabicPeriod"/>
            </a:pPr>
            <a:r>
              <a:rPr lang="cs-CZ" sz="2200" dirty="0" smtClean="0">
                <a:sym typeface="Wingdings" panose="05000000000000000000" pitchFamily="2" charset="2"/>
              </a:rPr>
              <a:t>Gamety jsou haploidní</a:t>
            </a:r>
            <a:r>
              <a:rPr lang="cs-CZ" sz="2200" dirty="0" smtClean="0"/>
              <a:t>.</a:t>
            </a:r>
            <a:endParaRPr lang="cs-CZ" sz="2200" dirty="0"/>
          </a:p>
          <a:p>
            <a:pPr marL="457200" indent="-457200">
              <a:spcBef>
                <a:spcPts val="1200"/>
              </a:spcBef>
              <a:buFont typeface="+mj-lt"/>
              <a:buAutoNum type="arabicPeriod"/>
            </a:pPr>
            <a:r>
              <a:rPr lang="cs-CZ" sz="2200" dirty="0" smtClean="0"/>
              <a:t>Geny </a:t>
            </a:r>
            <a:r>
              <a:rPr lang="cs-CZ" sz="2200" dirty="0"/>
              <a:t>a alely </a:t>
            </a:r>
            <a:r>
              <a:rPr lang="cs-CZ" sz="2200" dirty="0" smtClean="0"/>
              <a:t>se nemění z </a:t>
            </a:r>
            <a:r>
              <a:rPr lang="cs-CZ" sz="2200" dirty="0"/>
              <a:t>generace na generaci. </a:t>
            </a:r>
          </a:p>
          <a:p>
            <a:pPr marL="457200" indent="-457200">
              <a:spcBef>
                <a:spcPts val="1200"/>
              </a:spcBef>
              <a:buFont typeface="+mj-lt"/>
              <a:buAutoNum type="arabicPeriod"/>
            </a:pPr>
            <a:r>
              <a:rPr lang="cs-CZ" sz="2200" dirty="0" smtClean="0"/>
              <a:t>Různé alely </a:t>
            </a:r>
            <a:r>
              <a:rPr lang="cs-CZ" sz="2200" dirty="0"/>
              <a:t>se vzájemně neovlivňují a nezměněny přecházejí do gamet. </a:t>
            </a:r>
            <a:endParaRPr lang="cs-CZ" sz="2200" dirty="0" smtClean="0"/>
          </a:p>
          <a:p>
            <a:pPr marL="457200" indent="-457200">
              <a:spcBef>
                <a:spcPts val="1200"/>
              </a:spcBef>
              <a:buFont typeface="+mj-lt"/>
              <a:buAutoNum type="arabicPeriod"/>
            </a:pPr>
            <a:r>
              <a:rPr lang="en-US" sz="2200" dirty="0" err="1"/>
              <a:t>Alela</a:t>
            </a:r>
            <a:r>
              <a:rPr lang="en-US" sz="2200" dirty="0"/>
              <a:t> se </a:t>
            </a:r>
            <a:r>
              <a:rPr lang="en-US" sz="2200" dirty="0" err="1"/>
              <a:t>projevuje</a:t>
            </a:r>
            <a:r>
              <a:rPr lang="en-US" sz="2200" dirty="0"/>
              <a:t> </a:t>
            </a:r>
            <a:r>
              <a:rPr lang="en-US" sz="2200" dirty="0" err="1"/>
              <a:t>stejně</a:t>
            </a:r>
            <a:r>
              <a:rPr lang="en-US" sz="2200" dirty="0"/>
              <a:t> be</a:t>
            </a:r>
            <a:r>
              <a:rPr lang="cs-CZ" sz="2200" dirty="0"/>
              <a:t>z</a:t>
            </a:r>
            <a:r>
              <a:rPr lang="en-US" sz="2200" dirty="0"/>
              <a:t> </a:t>
            </a:r>
            <a:r>
              <a:rPr lang="en-US" sz="2200" dirty="0" err="1"/>
              <a:t>ohledu</a:t>
            </a:r>
            <a:r>
              <a:rPr lang="en-US" sz="2200" dirty="0"/>
              <a:t> </a:t>
            </a:r>
            <a:r>
              <a:rPr lang="en-US" sz="2200" dirty="0" err="1"/>
              <a:t>na</a:t>
            </a:r>
            <a:r>
              <a:rPr lang="en-US" sz="2200" dirty="0"/>
              <a:t> to, </a:t>
            </a:r>
            <a:r>
              <a:rPr lang="en-US" sz="2200" dirty="0" err="1"/>
              <a:t>jestli</a:t>
            </a:r>
            <a:r>
              <a:rPr lang="en-US" sz="2200" dirty="0"/>
              <a:t> </a:t>
            </a:r>
            <a:r>
              <a:rPr lang="en-US" sz="2200" dirty="0" err="1"/>
              <a:t>přišla</a:t>
            </a:r>
            <a:r>
              <a:rPr lang="en-US" sz="2200" dirty="0"/>
              <a:t> z </a:t>
            </a:r>
            <a:r>
              <a:rPr lang="en-US" sz="2200" dirty="0" err="1"/>
              <a:t>vaječné</a:t>
            </a:r>
            <a:r>
              <a:rPr lang="en-US" sz="2200" dirty="0"/>
              <a:t> </a:t>
            </a:r>
            <a:r>
              <a:rPr lang="en-US" sz="2200" dirty="0" err="1"/>
              <a:t>buňky</a:t>
            </a:r>
            <a:r>
              <a:rPr lang="en-US" sz="2200" dirty="0"/>
              <a:t> </a:t>
            </a:r>
            <a:r>
              <a:rPr lang="en-US" sz="2200" dirty="0" err="1"/>
              <a:t>nebo</a:t>
            </a:r>
            <a:r>
              <a:rPr lang="en-US" sz="2200" dirty="0"/>
              <a:t> </a:t>
            </a:r>
            <a:r>
              <a:rPr lang="en-US" sz="2200" dirty="0" err="1"/>
              <a:t>pylového</a:t>
            </a:r>
            <a:r>
              <a:rPr lang="en-US" sz="2200" dirty="0"/>
              <a:t> </a:t>
            </a:r>
            <a:r>
              <a:rPr lang="en-US" sz="2200" dirty="0" err="1"/>
              <a:t>zrna</a:t>
            </a:r>
            <a:r>
              <a:rPr lang="en-US" sz="2200" dirty="0"/>
              <a:t>. </a:t>
            </a:r>
          </a:p>
          <a:p>
            <a:pPr marL="457200" indent="-457200">
              <a:spcBef>
                <a:spcPts val="1200"/>
              </a:spcBef>
              <a:buFont typeface="+mj-lt"/>
              <a:buAutoNum type="arabicPeriod"/>
            </a:pPr>
            <a:r>
              <a:rPr lang="cs-CZ" sz="2200" dirty="0" smtClean="0"/>
              <a:t>Každé semeno </a:t>
            </a:r>
            <a:r>
              <a:rPr lang="cs-CZ" sz="2200" dirty="0"/>
              <a:t>vzniká oplozením jedné vaječné buňky jedním pylovým zrnem.</a:t>
            </a:r>
          </a:p>
          <a:p>
            <a:pPr marL="457200" indent="-457200">
              <a:spcBef>
                <a:spcPts val="1200"/>
              </a:spcBef>
              <a:buFont typeface="+mj-lt"/>
              <a:buAutoNum type="arabicPeriod"/>
            </a:pPr>
            <a:r>
              <a:rPr lang="cs-CZ" sz="2200" dirty="0"/>
              <a:t>Oba rodiče se stejnou měrou podílejí na znaku potomka</a:t>
            </a:r>
            <a:r>
              <a:rPr lang="cs-CZ" sz="2200" dirty="0" smtClean="0"/>
              <a:t>.</a:t>
            </a:r>
          </a:p>
          <a:p>
            <a:pPr marL="457200" indent="-457200">
              <a:spcBef>
                <a:spcPts val="1200"/>
              </a:spcBef>
              <a:buFont typeface="+mj-lt"/>
              <a:buAutoNum type="arabicPeriod"/>
            </a:pPr>
            <a:r>
              <a:rPr lang="cs-CZ" sz="2200" dirty="0" smtClean="0"/>
              <a:t>Alely </a:t>
            </a:r>
            <a:r>
              <a:rPr lang="cs-CZ" sz="2200" dirty="0"/>
              <a:t>se do gamet rozcházejí náhodně. </a:t>
            </a:r>
          </a:p>
        </p:txBody>
      </p:sp>
    </p:spTree>
    <p:extLst>
      <p:ext uri="{BB962C8B-B14F-4D97-AF65-F5344CB8AC3E}">
        <p14:creationId xmlns:p14="http://schemas.microsoft.com/office/powerpoint/2010/main" val="18873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106" y="141390"/>
            <a:ext cx="7886700" cy="1325563"/>
          </a:xfrm>
        </p:spPr>
        <p:txBody>
          <a:bodyPr vert="horz" lIns="91440" tIns="45720" rIns="91440" bIns="45720" rtlCol="0" anchor="ctr">
            <a:normAutofit fontScale="90000"/>
          </a:bodyPr>
          <a:lstStyle/>
          <a:p>
            <a:pPr algn="ctr"/>
            <a:r>
              <a:rPr lang="cs-CZ" sz="4000" dirty="0">
                <a:solidFill>
                  <a:srgbClr val="C00000"/>
                </a:solidFill>
              </a:rPr>
              <a:t>Co Mendel neobjevil </a:t>
            </a:r>
            <a:r>
              <a:rPr lang="cs-CZ" sz="4000" dirty="0" smtClean="0">
                <a:solidFill>
                  <a:srgbClr val="C00000"/>
                </a:solidFill>
              </a:rPr>
              <a:t/>
            </a:r>
            <a:br>
              <a:rPr lang="cs-CZ" sz="4000" dirty="0" smtClean="0">
                <a:solidFill>
                  <a:srgbClr val="C00000"/>
                </a:solidFill>
              </a:rPr>
            </a:br>
            <a:r>
              <a:rPr lang="cs-CZ" sz="2800" dirty="0" smtClean="0">
                <a:solidFill>
                  <a:srgbClr val="C00000"/>
                </a:solidFill>
              </a:rPr>
              <a:t>(aneb co způsobuje odchylky od Mendelových zákonů)</a:t>
            </a:r>
            <a:endParaRPr lang="cs-CZ" sz="2800" dirty="0">
              <a:solidFill>
                <a:srgbClr val="C00000"/>
              </a:solidFill>
            </a:endParaRPr>
          </a:p>
        </p:txBody>
      </p:sp>
      <p:sp>
        <p:nvSpPr>
          <p:cNvPr id="3" name="TextovéPole 2"/>
          <p:cNvSpPr txBox="1"/>
          <p:nvPr/>
        </p:nvSpPr>
        <p:spPr>
          <a:xfrm>
            <a:off x="648106" y="1678798"/>
            <a:ext cx="4598264" cy="517064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400" dirty="0"/>
              <a:t>Mutace</a:t>
            </a:r>
          </a:p>
          <a:p>
            <a:pPr marL="285750" indent="-285750">
              <a:spcBef>
                <a:spcPts val="1200"/>
              </a:spcBef>
              <a:buFont typeface="Arial" panose="020B0604020202020204" pitchFamily="34" charset="0"/>
              <a:buChar char="•"/>
            </a:pPr>
            <a:r>
              <a:rPr lang="cs-CZ" sz="2400" dirty="0"/>
              <a:t>Mnohočetné alely v populaci</a:t>
            </a:r>
          </a:p>
          <a:p>
            <a:pPr marL="285750" indent="-285750">
              <a:spcBef>
                <a:spcPts val="1200"/>
              </a:spcBef>
              <a:buFont typeface="Arial" panose="020B0604020202020204" pitchFamily="34" charset="0"/>
              <a:buChar char="•"/>
            </a:pPr>
            <a:r>
              <a:rPr lang="cs-CZ" sz="2400" dirty="0"/>
              <a:t>Odchylky od dominance</a:t>
            </a:r>
          </a:p>
          <a:p>
            <a:pPr marL="285750" indent="-285750">
              <a:spcBef>
                <a:spcPts val="1200"/>
              </a:spcBef>
              <a:buFont typeface="Arial" panose="020B0604020202020204" pitchFamily="34" charset="0"/>
              <a:buChar char="•"/>
            </a:pPr>
            <a:r>
              <a:rPr lang="cs-CZ" sz="2400" dirty="0" smtClean="0"/>
              <a:t>Znaky </a:t>
            </a:r>
            <a:r>
              <a:rPr lang="cs-CZ" sz="2400" dirty="0"/>
              <a:t>řízené více geny</a:t>
            </a:r>
          </a:p>
          <a:p>
            <a:pPr marL="285750" indent="-285750">
              <a:spcBef>
                <a:spcPts val="1200"/>
              </a:spcBef>
              <a:buFont typeface="Arial" panose="020B0604020202020204" pitchFamily="34" charset="0"/>
              <a:buChar char="•"/>
            </a:pPr>
            <a:r>
              <a:rPr lang="cs-CZ" sz="2400" dirty="0" smtClean="0"/>
              <a:t>Vazbu</a:t>
            </a:r>
          </a:p>
          <a:p>
            <a:pPr marL="285750" indent="-285750">
              <a:spcBef>
                <a:spcPts val="1200"/>
              </a:spcBef>
              <a:buFont typeface="Arial" panose="020B0604020202020204" pitchFamily="34" charset="0"/>
              <a:buChar char="•"/>
            </a:pPr>
            <a:r>
              <a:rPr lang="cs-CZ" sz="2400" dirty="0" smtClean="0"/>
              <a:t>Dědičnost vázanou na pohlaví</a:t>
            </a:r>
            <a:endParaRPr lang="cs-CZ" sz="2400" dirty="0" smtClean="0"/>
          </a:p>
          <a:p>
            <a:pPr marL="285750" indent="-285750">
              <a:spcBef>
                <a:spcPts val="1200"/>
              </a:spcBef>
              <a:buFont typeface="Arial" panose="020B0604020202020204" pitchFamily="34" charset="0"/>
              <a:buChar char="•"/>
            </a:pPr>
            <a:r>
              <a:rPr lang="cs-CZ" sz="2400" dirty="0" smtClean="0"/>
              <a:t>Cytoplazmatickou dědičnost</a:t>
            </a:r>
          </a:p>
          <a:p>
            <a:pPr marL="285750" indent="-285750">
              <a:spcBef>
                <a:spcPts val="1200"/>
              </a:spcBef>
              <a:buFont typeface="Arial" panose="020B0604020202020204" pitchFamily="34" charset="0"/>
              <a:buChar char="•"/>
            </a:pPr>
            <a:r>
              <a:rPr lang="cs-CZ" sz="2400" dirty="0" smtClean="0"/>
              <a:t>Genomový imprinting</a:t>
            </a:r>
          </a:p>
          <a:p>
            <a:pPr marL="285750" indent="-285750">
              <a:spcBef>
                <a:spcPts val="1200"/>
              </a:spcBef>
              <a:buFont typeface="Arial" panose="020B0604020202020204" pitchFamily="34" charset="0"/>
              <a:buChar char="•"/>
            </a:pPr>
            <a:r>
              <a:rPr lang="cs-CZ" sz="2400" dirty="0" err="1" smtClean="0"/>
              <a:t>Paramutace</a:t>
            </a:r>
            <a:endParaRPr lang="cs-CZ" sz="2400" dirty="0" smtClean="0"/>
          </a:p>
          <a:p>
            <a:pPr marL="285750" indent="-285750">
              <a:spcBef>
                <a:spcPts val="1200"/>
              </a:spcBef>
              <a:buFont typeface="Arial" panose="020B0604020202020204" pitchFamily="34" charset="0"/>
              <a:buChar char="•"/>
            </a:pPr>
            <a:endParaRPr lang="cs-CZ" sz="2400" dirty="0"/>
          </a:p>
        </p:txBody>
      </p:sp>
    </p:spTree>
    <p:extLst>
      <p:ext uri="{BB962C8B-B14F-4D97-AF65-F5344CB8AC3E}">
        <p14:creationId xmlns:p14="http://schemas.microsoft.com/office/powerpoint/2010/main" val="4738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0597" y="119405"/>
            <a:ext cx="7628382" cy="1325563"/>
          </a:xfrm>
        </p:spPr>
        <p:txBody>
          <a:bodyPr vert="horz" lIns="91440" tIns="45720" rIns="91440" bIns="45720" rtlCol="0" anchor="ctr">
            <a:normAutofit/>
          </a:bodyPr>
          <a:lstStyle/>
          <a:p>
            <a:pPr algn="ctr"/>
            <a:r>
              <a:rPr lang="cs-CZ" sz="4000" dirty="0">
                <a:solidFill>
                  <a:srgbClr val="C00000"/>
                </a:solidFill>
              </a:rPr>
              <a:t>Proč Mendel neobjevil vazbu? </a:t>
            </a:r>
            <a:endParaRPr lang="en-US" sz="4000"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33" y="1325524"/>
            <a:ext cx="7969678" cy="530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174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677287" y="559680"/>
            <a:ext cx="7886700" cy="1325563"/>
          </a:xfrm>
        </p:spPr>
        <p:txBody>
          <a:bodyPr vert="horz" lIns="91440" tIns="45720" rIns="91440" bIns="45720" rtlCol="0" anchor="ctr">
            <a:normAutofit fontScale="90000"/>
          </a:bodyPr>
          <a:lstStyle/>
          <a:p>
            <a:pPr algn="ctr"/>
            <a:r>
              <a:rPr lang="cs-CZ" sz="4000" dirty="0">
                <a:solidFill>
                  <a:srgbClr val="C00000"/>
                </a:solidFill>
              </a:rPr>
              <a:t>Proč Mendel neobjevil mnohočetné alely v populaci, znaky řízené více geny a odchylky od dominance ? </a:t>
            </a:r>
            <a:endParaRPr lang="en-US" sz="4000" dirty="0">
              <a:solidFill>
                <a:srgbClr val="C00000"/>
              </a:solidFill>
            </a:endParaRPr>
          </a:p>
        </p:txBody>
      </p:sp>
      <p:sp>
        <p:nvSpPr>
          <p:cNvPr id="4" name="TextovéPole 3"/>
          <p:cNvSpPr txBox="1"/>
          <p:nvPr/>
        </p:nvSpPr>
        <p:spPr>
          <a:xfrm>
            <a:off x="865762" y="2704289"/>
            <a:ext cx="7159557" cy="1631216"/>
          </a:xfrm>
          <a:prstGeom prst="rect">
            <a:avLst/>
          </a:prstGeom>
          <a:noFill/>
        </p:spPr>
        <p:txBody>
          <a:bodyPr wrap="square" rtlCol="0">
            <a:spAutoFit/>
          </a:bodyPr>
          <a:lstStyle/>
          <a:p>
            <a:r>
              <a:rPr lang="cs-CZ" sz="2000" dirty="0" smtClean="0"/>
              <a:t>„Některé </a:t>
            </a:r>
            <a:r>
              <a:rPr lang="cs-CZ" sz="2000" dirty="0"/>
              <a:t>znaky ... neumožňovaly jasné odlišení, protože rozdíly byly spíše charakteru více nebo méně, což je těžké definovat. Takové znaky nebyly vhodné pro jednotlivé experimenty, ve kterých byly použity jen znaky, které se na rostlině projevovaly jasně a rozhodně</a:t>
            </a:r>
            <a:r>
              <a:rPr lang="cs-CZ" sz="2000" dirty="0" smtClean="0"/>
              <a:t>.“</a:t>
            </a:r>
            <a:endParaRPr lang="cs-CZ" sz="2000" dirty="0"/>
          </a:p>
        </p:txBody>
      </p:sp>
      <p:sp>
        <p:nvSpPr>
          <p:cNvPr id="5" name="TextovéPole 4"/>
          <p:cNvSpPr txBox="1"/>
          <p:nvPr/>
        </p:nvSpPr>
        <p:spPr>
          <a:xfrm>
            <a:off x="758757" y="4815191"/>
            <a:ext cx="7805230" cy="707886"/>
          </a:xfrm>
          <a:prstGeom prst="rect">
            <a:avLst/>
          </a:prstGeom>
          <a:noFill/>
        </p:spPr>
        <p:txBody>
          <a:bodyPr wrap="square" rtlCol="0">
            <a:spAutoFit/>
          </a:bodyPr>
          <a:lstStyle/>
          <a:p>
            <a:r>
              <a:rPr lang="cs-CZ" sz="2000" dirty="0" smtClean="0">
                <a:sym typeface="Wingdings" panose="05000000000000000000" pitchFamily="2" charset="2"/>
              </a:rPr>
              <a:t></a:t>
            </a:r>
            <a:r>
              <a:rPr lang="en-US" sz="2000" dirty="0" smtClean="0">
                <a:sym typeface="Wingdings" panose="05000000000000000000" pitchFamily="2" charset="2"/>
              </a:rPr>
              <a:t> Mendel </a:t>
            </a:r>
            <a:r>
              <a:rPr lang="cs-CZ" sz="2000" dirty="0" smtClean="0">
                <a:sym typeface="Wingdings" panose="05000000000000000000" pitchFamily="2" charset="2"/>
              </a:rPr>
              <a:t>měl k dispozici různé znaky, z nich si vybíral ty, jejichž různé formy šlo jasně odlišit (např. hladké/svrasklé semeno).</a:t>
            </a:r>
            <a:endParaRPr lang="cs-CZ" sz="2000" dirty="0"/>
          </a:p>
        </p:txBody>
      </p:sp>
    </p:spTree>
    <p:extLst>
      <p:ext uri="{BB962C8B-B14F-4D97-AF65-F5344CB8AC3E}">
        <p14:creationId xmlns:p14="http://schemas.microsoft.com/office/powerpoint/2010/main" val="42822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3413" y="1168255"/>
            <a:ext cx="7886700" cy="1325563"/>
          </a:xfrm>
        </p:spPr>
        <p:txBody>
          <a:bodyPr>
            <a:normAutofit fontScale="90000"/>
          </a:bodyPr>
          <a:lstStyle/>
          <a:p>
            <a:pPr algn="ctr">
              <a:spcBef>
                <a:spcPts val="1200"/>
              </a:spcBef>
            </a:pPr>
            <a:r>
              <a:rPr lang="cs-CZ" dirty="0">
                <a:solidFill>
                  <a:srgbClr val="C00000"/>
                </a:solidFill>
              </a:rPr>
              <a:t>Proč Mendel </a:t>
            </a:r>
            <a:r>
              <a:rPr lang="cs-CZ" dirty="0" smtClean="0">
                <a:solidFill>
                  <a:srgbClr val="C00000"/>
                </a:solidFill>
              </a:rPr>
              <a:t>neobjevil </a:t>
            </a:r>
            <a:r>
              <a:rPr lang="cs-CZ" dirty="0">
                <a:solidFill>
                  <a:srgbClr val="C00000"/>
                </a:solidFill>
              </a:rPr>
              <a:t>dědičnost </a:t>
            </a:r>
            <a:r>
              <a:rPr lang="cs-CZ" dirty="0">
                <a:solidFill>
                  <a:srgbClr val="C00000"/>
                </a:solidFill>
              </a:rPr>
              <a:t>vázanou na </a:t>
            </a:r>
            <a:r>
              <a:rPr lang="cs-CZ" dirty="0">
                <a:solidFill>
                  <a:srgbClr val="C00000"/>
                </a:solidFill>
              </a:rPr>
              <a:t>pohlaví, cytoplazmatickou dědičnost, genomový imprinting a </a:t>
            </a:r>
            <a:r>
              <a:rPr lang="cs-CZ" dirty="0" err="1">
                <a:solidFill>
                  <a:srgbClr val="C00000"/>
                </a:solidFill>
              </a:rPr>
              <a:t>paramutace</a:t>
            </a:r>
            <a:r>
              <a:rPr lang="cs-CZ" dirty="0">
                <a:solidFill>
                  <a:srgbClr val="C00000"/>
                </a:solidFill>
              </a:rPr>
              <a:t>?</a:t>
            </a:r>
            <a:r>
              <a:rPr lang="cs-CZ" dirty="0">
                <a:solidFill>
                  <a:srgbClr val="C00000"/>
                </a:solidFill>
              </a:rPr>
              <a:t/>
            </a:r>
            <a:br>
              <a:rPr lang="cs-CZ" dirty="0">
                <a:solidFill>
                  <a:srgbClr val="C00000"/>
                </a:solidFill>
              </a:rPr>
            </a:br>
            <a:endParaRPr lang="cs-CZ" dirty="0">
              <a:solidFill>
                <a:srgbClr val="C00000"/>
              </a:solidFill>
            </a:endParaRPr>
          </a:p>
        </p:txBody>
      </p:sp>
      <p:sp>
        <p:nvSpPr>
          <p:cNvPr id="3" name="TextovéPole 2"/>
          <p:cNvSpPr txBox="1"/>
          <p:nvPr/>
        </p:nvSpPr>
        <p:spPr>
          <a:xfrm>
            <a:off x="603413" y="3293918"/>
            <a:ext cx="7709314" cy="3385542"/>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cs-CZ" sz="2200" dirty="0" smtClean="0"/>
              <a:t>Drtivá většina rostlin nemá pohlavní chromosomy.</a:t>
            </a:r>
          </a:p>
          <a:p>
            <a:pPr marL="285750" indent="-285750">
              <a:spcBef>
                <a:spcPts val="1800"/>
              </a:spcBef>
              <a:buFont typeface="Arial" panose="020B0604020202020204" pitchFamily="34" charset="0"/>
              <a:buChar char="•"/>
            </a:pPr>
            <a:r>
              <a:rPr lang="cs-CZ" sz="2200" dirty="0"/>
              <a:t>Genomový </a:t>
            </a:r>
            <a:r>
              <a:rPr lang="cs-CZ" sz="2200" dirty="0" smtClean="0"/>
              <a:t>imprinting je hlavně u savců (i když rostliny ho také mají).</a:t>
            </a:r>
            <a:endParaRPr lang="cs-CZ" sz="2200" dirty="0"/>
          </a:p>
          <a:p>
            <a:pPr marL="285750" indent="-285750">
              <a:spcBef>
                <a:spcPts val="1800"/>
              </a:spcBef>
              <a:buFont typeface="Arial" panose="020B0604020202020204" pitchFamily="34" charset="0"/>
              <a:buChar char="•"/>
            </a:pPr>
            <a:r>
              <a:rPr lang="cs-CZ" sz="2200" dirty="0"/>
              <a:t>Cytoplazmatická dědičnost – měl štěstí</a:t>
            </a:r>
          </a:p>
          <a:p>
            <a:pPr marL="285750" indent="-285750">
              <a:spcBef>
                <a:spcPts val="1800"/>
              </a:spcBef>
              <a:buFont typeface="Arial" panose="020B0604020202020204" pitchFamily="34" charset="0"/>
              <a:buChar char="•"/>
            </a:pPr>
            <a:r>
              <a:rPr lang="cs-CZ" sz="2200" dirty="0" err="1" smtClean="0"/>
              <a:t>Paramutace</a:t>
            </a:r>
            <a:r>
              <a:rPr lang="cs-CZ" sz="2200" dirty="0" smtClean="0"/>
              <a:t> </a:t>
            </a:r>
            <a:r>
              <a:rPr lang="cs-CZ" sz="2200" dirty="0"/>
              <a:t>(dědičné </a:t>
            </a:r>
            <a:r>
              <a:rPr lang="cs-CZ" sz="2200" dirty="0" smtClean="0"/>
              <a:t>ovlivnění jedné alely druhou) jsou poměrně vzácné.</a:t>
            </a:r>
            <a:endParaRPr lang="cs-CZ" sz="2200" dirty="0"/>
          </a:p>
          <a:p>
            <a:pPr>
              <a:spcBef>
                <a:spcPts val="1800"/>
              </a:spcBef>
            </a:pPr>
            <a:endParaRPr lang="cs-CZ" sz="2200" dirty="0" smtClean="0"/>
          </a:p>
        </p:txBody>
      </p:sp>
    </p:spTree>
    <p:extLst>
      <p:ext uri="{BB962C8B-B14F-4D97-AF65-F5344CB8AC3E}">
        <p14:creationId xmlns:p14="http://schemas.microsoft.com/office/powerpoint/2010/main" val="12229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0895" y="951053"/>
            <a:ext cx="7886700" cy="1325563"/>
          </a:xfrm>
        </p:spPr>
        <p:txBody>
          <a:bodyPr>
            <a:normAutofit/>
          </a:bodyPr>
          <a:lstStyle/>
          <a:p>
            <a:r>
              <a:rPr lang="cs-CZ" dirty="0">
                <a:solidFill>
                  <a:srgbClr val="C00000"/>
                </a:solidFill>
              </a:rPr>
              <a:t>Když už toho o genech tolik víte …</a:t>
            </a:r>
            <a:endParaRPr lang="en-US" dirty="0">
              <a:solidFill>
                <a:srgbClr val="C00000"/>
              </a:solidFill>
            </a:endParaRPr>
          </a:p>
        </p:txBody>
      </p:sp>
    </p:spTree>
    <p:extLst>
      <p:ext uri="{BB962C8B-B14F-4D97-AF65-F5344CB8AC3E}">
        <p14:creationId xmlns:p14="http://schemas.microsoft.com/office/powerpoint/2010/main" val="42608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0893" y="88400"/>
            <a:ext cx="7886700" cy="1325563"/>
          </a:xfrm>
        </p:spPr>
        <p:txBody>
          <a:bodyPr vert="horz" lIns="91440" tIns="45720" rIns="91440" bIns="45720" rtlCol="0" anchor="ctr">
            <a:normAutofit/>
          </a:bodyPr>
          <a:lstStyle/>
          <a:p>
            <a:pPr algn="ctr"/>
            <a:r>
              <a:rPr lang="cs-CZ" sz="4000" dirty="0">
                <a:solidFill>
                  <a:srgbClr val="C00000"/>
                </a:solidFill>
              </a:rPr>
              <a:t>Identifikace nových genů</a:t>
            </a:r>
          </a:p>
        </p:txBody>
      </p:sp>
      <p:sp>
        <p:nvSpPr>
          <p:cNvPr id="4" name="TextovéPole 3"/>
          <p:cNvSpPr txBox="1"/>
          <p:nvPr/>
        </p:nvSpPr>
        <p:spPr>
          <a:xfrm>
            <a:off x="530893" y="1907257"/>
            <a:ext cx="8082213" cy="3139321"/>
          </a:xfrm>
          <a:prstGeom prst="rect">
            <a:avLst/>
          </a:prstGeom>
          <a:noFill/>
        </p:spPr>
        <p:txBody>
          <a:bodyPr wrap="square" rtlCol="0">
            <a:spAutoFit/>
          </a:bodyPr>
          <a:lstStyle/>
          <a:p>
            <a:r>
              <a:rPr lang="cs-CZ" sz="2200" b="1" dirty="0" smtClean="0">
                <a:solidFill>
                  <a:srgbClr val="008000"/>
                </a:solidFill>
              </a:rPr>
              <a:t>Genetickou analýzou </a:t>
            </a:r>
            <a:r>
              <a:rPr lang="cs-CZ" sz="2200" dirty="0" smtClean="0"/>
              <a:t>– změna fenotypu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křížení s divokým typem </a:t>
            </a:r>
            <a:r>
              <a:rPr lang="en-US" sz="2200" dirty="0" smtClean="0">
                <a:sym typeface="Wingdings" panose="05000000000000000000" pitchFamily="2" charset="2"/>
              </a:rPr>
              <a:t> anal</a:t>
            </a:r>
            <a:r>
              <a:rPr lang="cs-CZ" sz="2200" dirty="0" err="1" smtClean="0">
                <a:sym typeface="Wingdings" panose="05000000000000000000" pitchFamily="2" charset="2"/>
              </a:rPr>
              <a:t>ýza</a:t>
            </a:r>
            <a:r>
              <a:rPr lang="cs-CZ" sz="2200" dirty="0" smtClean="0">
                <a:sym typeface="Wingdings" panose="05000000000000000000" pitchFamily="2" charset="2"/>
              </a:rPr>
              <a:t> výsledků</a:t>
            </a:r>
          </a:p>
          <a:p>
            <a:endParaRPr lang="cs-CZ" sz="2200" dirty="0">
              <a:sym typeface="Wingdings" panose="05000000000000000000" pitchFamily="2" charset="2"/>
            </a:endParaRPr>
          </a:p>
          <a:p>
            <a:endParaRPr lang="cs-CZ" sz="2200" dirty="0" smtClean="0">
              <a:sym typeface="Wingdings" panose="05000000000000000000" pitchFamily="2" charset="2"/>
            </a:endParaRPr>
          </a:p>
          <a:p>
            <a:endParaRPr lang="cs-CZ" sz="2200" dirty="0" smtClean="0"/>
          </a:p>
          <a:p>
            <a:r>
              <a:rPr lang="cs-CZ" sz="2200" b="1" dirty="0" err="1">
                <a:solidFill>
                  <a:srgbClr val="008000"/>
                </a:solidFill>
                <a:sym typeface="Wingdings" panose="05000000000000000000" pitchFamily="2" charset="2"/>
              </a:rPr>
              <a:t>Bioinformaticky</a:t>
            </a:r>
            <a:r>
              <a:rPr lang="cs-CZ" sz="2200" dirty="0">
                <a:solidFill>
                  <a:srgbClr val="008000"/>
                </a:solidFill>
                <a:sym typeface="Wingdings" panose="05000000000000000000" pitchFamily="2" charset="2"/>
              </a:rPr>
              <a:t> </a:t>
            </a:r>
            <a:r>
              <a:rPr lang="cs-CZ" sz="2200" dirty="0">
                <a:sym typeface="Wingdings" panose="05000000000000000000" pitchFamily="2" charset="2"/>
              </a:rPr>
              <a:t>– v sekvenci genomu hledáte úseky s dlouhým čtecím rámcem (může kódovat protein) + promotory a terminátory </a:t>
            </a:r>
            <a:r>
              <a:rPr lang="en-US" sz="2200" dirty="0">
                <a:sym typeface="Wingdings" panose="05000000000000000000" pitchFamily="2" charset="2"/>
              </a:rPr>
              <a:t> </a:t>
            </a:r>
            <a:r>
              <a:rPr lang="cs-CZ" sz="2200" dirty="0">
                <a:sym typeface="Wingdings" panose="05000000000000000000" pitchFamily="2" charset="2"/>
              </a:rPr>
              <a:t>hledání u jiných druhů (</a:t>
            </a:r>
            <a:r>
              <a:rPr lang="en-US" sz="2200" dirty="0">
                <a:sym typeface="Wingdings" panose="05000000000000000000" pitchFamily="2" charset="2"/>
              </a:rPr>
              <a:t> </a:t>
            </a:r>
            <a:r>
              <a:rPr lang="cs-CZ" sz="2200" dirty="0">
                <a:sym typeface="Wingdings" panose="05000000000000000000" pitchFamily="2" charset="2"/>
              </a:rPr>
              <a:t>modifikace </a:t>
            </a:r>
            <a:r>
              <a:rPr lang="en-US" sz="2200" dirty="0" err="1">
                <a:sym typeface="Wingdings" panose="05000000000000000000" pitchFamily="2" charset="2"/>
              </a:rPr>
              <a:t>existuj</a:t>
            </a:r>
            <a:r>
              <a:rPr lang="cs-CZ" sz="2200" dirty="0">
                <a:sym typeface="Wingdings" panose="05000000000000000000" pitchFamily="2" charset="2"/>
              </a:rPr>
              <a:t>í</a:t>
            </a:r>
            <a:r>
              <a:rPr lang="en-US" sz="2200" dirty="0">
                <a:sym typeface="Wingdings" panose="05000000000000000000" pitchFamily="2" charset="2"/>
              </a:rPr>
              <a:t>c</a:t>
            </a:r>
            <a:r>
              <a:rPr lang="cs-CZ" sz="2200" dirty="0">
                <a:sym typeface="Wingdings" panose="05000000000000000000" pitchFamily="2" charset="2"/>
              </a:rPr>
              <a:t>í</a:t>
            </a:r>
            <a:r>
              <a:rPr lang="en-US" sz="2200" dirty="0">
                <a:sym typeface="Wingdings" panose="05000000000000000000" pitchFamily="2" charset="2"/>
              </a:rPr>
              <a:t>ho </a:t>
            </a:r>
            <a:r>
              <a:rPr lang="cs-CZ" sz="2200" dirty="0" smtClean="0">
                <a:sym typeface="Wingdings" panose="05000000000000000000" pitchFamily="2" charset="2"/>
              </a:rPr>
              <a:t>jména)</a:t>
            </a:r>
            <a:endParaRPr lang="cs-CZ" sz="2200" dirty="0"/>
          </a:p>
          <a:p>
            <a:endParaRPr lang="cs-CZ" sz="2200" dirty="0"/>
          </a:p>
        </p:txBody>
      </p:sp>
    </p:spTree>
    <p:extLst>
      <p:ext uri="{BB962C8B-B14F-4D97-AF65-F5344CB8AC3E}">
        <p14:creationId xmlns:p14="http://schemas.microsoft.com/office/powerpoint/2010/main" val="28250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0997" y="136526"/>
            <a:ext cx="7886700" cy="1325563"/>
          </a:xfrm>
        </p:spPr>
        <p:txBody>
          <a:bodyPr vert="horz" lIns="91440" tIns="45720" rIns="91440" bIns="45720" rtlCol="0" anchor="ctr">
            <a:normAutofit/>
          </a:bodyPr>
          <a:lstStyle/>
          <a:p>
            <a:pPr algn="ctr"/>
            <a:r>
              <a:rPr lang="cs-CZ" sz="4000" dirty="0">
                <a:solidFill>
                  <a:srgbClr val="C00000"/>
                </a:solidFill>
              </a:rPr>
              <a:t>Pojmenovávání genů</a:t>
            </a:r>
          </a:p>
        </p:txBody>
      </p:sp>
      <p:sp>
        <p:nvSpPr>
          <p:cNvPr id="4" name="TextovéPole 3"/>
          <p:cNvSpPr txBox="1"/>
          <p:nvPr/>
        </p:nvSpPr>
        <p:spPr>
          <a:xfrm>
            <a:off x="580522" y="1540043"/>
            <a:ext cx="5402178" cy="2000548"/>
          </a:xfrm>
          <a:prstGeom prst="rect">
            <a:avLst/>
          </a:prstGeom>
          <a:noFill/>
        </p:spPr>
        <p:txBody>
          <a:bodyPr wrap="square" rtlCol="0">
            <a:spAutoFit/>
          </a:bodyPr>
          <a:lstStyle/>
          <a:p>
            <a:r>
              <a:rPr lang="cs-CZ" sz="2400" b="1" dirty="0" smtClean="0">
                <a:solidFill>
                  <a:srgbClr val="008000"/>
                </a:solidFill>
              </a:rPr>
              <a:t>Podle fenotypového projevu mutanta</a:t>
            </a:r>
            <a:r>
              <a:rPr lang="cs-CZ" sz="2400" dirty="0" smtClean="0"/>
              <a:t> </a:t>
            </a:r>
          </a:p>
          <a:p>
            <a:r>
              <a:rPr lang="cs-CZ" sz="2000" dirty="0" smtClean="0"/>
              <a:t>Např. </a:t>
            </a:r>
            <a:r>
              <a:rPr lang="cs-CZ" sz="2000" i="1" dirty="0" err="1" smtClean="0"/>
              <a:t>white</a:t>
            </a:r>
            <a:endParaRPr lang="cs-CZ" sz="2000" i="1" dirty="0" smtClean="0"/>
          </a:p>
          <a:p>
            <a:r>
              <a:rPr lang="cs-CZ" sz="2000" dirty="0" smtClean="0"/>
              <a:t>Standardní projev – červené oči</a:t>
            </a:r>
          </a:p>
          <a:p>
            <a:r>
              <a:rPr lang="cs-CZ" sz="2000" dirty="0" smtClean="0"/>
              <a:t>Mutantní – bílé oko</a:t>
            </a:r>
          </a:p>
          <a:p>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gen se jmenuje podle toho, co se stane, když nefunguje</a:t>
            </a:r>
            <a:endParaRPr lang="cs-CZ" sz="2000" dirty="0"/>
          </a:p>
        </p:txBody>
      </p:sp>
      <p:pic>
        <p:nvPicPr>
          <p:cNvPr id="5" name="Picture 5" descr="kbtnk9dz-136720964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550" y="1700645"/>
            <a:ext cx="2036082" cy="990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80522" y="3801852"/>
            <a:ext cx="4049057" cy="769441"/>
          </a:xfrm>
          <a:prstGeom prst="rect">
            <a:avLst/>
          </a:prstGeom>
          <a:noFill/>
        </p:spPr>
        <p:txBody>
          <a:bodyPr wrap="none" rtlCol="0">
            <a:spAutoFit/>
          </a:bodyPr>
          <a:lstStyle/>
          <a:p>
            <a:r>
              <a:rPr lang="cs-CZ" sz="2400" b="1" dirty="0">
                <a:solidFill>
                  <a:srgbClr val="008000"/>
                </a:solidFill>
              </a:rPr>
              <a:t>Podle biochemické funkce</a:t>
            </a:r>
          </a:p>
          <a:p>
            <a:r>
              <a:rPr lang="cs-CZ" sz="2000" dirty="0" smtClean="0"/>
              <a:t>Např. </a:t>
            </a:r>
            <a:r>
              <a:rPr lang="cs-CZ" sz="2000" i="1" dirty="0" smtClean="0"/>
              <a:t>PAH</a:t>
            </a:r>
            <a:r>
              <a:rPr lang="cs-CZ" sz="2000" dirty="0" smtClean="0"/>
              <a:t> (</a:t>
            </a:r>
            <a:r>
              <a:rPr lang="cs-CZ" sz="2000" i="1" dirty="0" err="1" smtClean="0"/>
              <a:t>phenylalanin</a:t>
            </a:r>
            <a:r>
              <a:rPr lang="cs-CZ" sz="2000" i="1" dirty="0" smtClean="0"/>
              <a:t> </a:t>
            </a:r>
            <a:r>
              <a:rPr lang="cs-CZ" sz="2000" i="1" dirty="0" err="1" smtClean="0"/>
              <a:t>hydroxylase</a:t>
            </a:r>
            <a:r>
              <a:rPr lang="cs-CZ" sz="2000" dirty="0" smtClean="0"/>
              <a:t>)</a:t>
            </a:r>
          </a:p>
        </p:txBody>
      </p:sp>
      <p:sp>
        <p:nvSpPr>
          <p:cNvPr id="7" name="TextovéPole 6"/>
          <p:cNvSpPr txBox="1"/>
          <p:nvPr/>
        </p:nvSpPr>
        <p:spPr>
          <a:xfrm>
            <a:off x="580522" y="4946700"/>
            <a:ext cx="5444376" cy="769441"/>
          </a:xfrm>
          <a:prstGeom prst="rect">
            <a:avLst/>
          </a:prstGeom>
          <a:noFill/>
        </p:spPr>
        <p:txBody>
          <a:bodyPr wrap="none" rtlCol="0">
            <a:spAutoFit/>
          </a:bodyPr>
          <a:lstStyle/>
          <a:p>
            <a:r>
              <a:rPr lang="cs-CZ" sz="2400" b="1" dirty="0">
                <a:solidFill>
                  <a:srgbClr val="008000"/>
                </a:solidFill>
              </a:rPr>
              <a:t>Podle funkce v organismu</a:t>
            </a:r>
          </a:p>
          <a:p>
            <a:r>
              <a:rPr lang="cs-CZ" sz="2000" dirty="0" smtClean="0"/>
              <a:t>Např. </a:t>
            </a:r>
            <a:r>
              <a:rPr lang="cs-CZ" sz="2000" i="1" dirty="0" smtClean="0"/>
              <a:t>period</a:t>
            </a:r>
            <a:r>
              <a:rPr lang="cs-CZ" sz="2000" dirty="0" smtClean="0"/>
              <a:t> (gen účastnící se cirkadiánních rytmů)</a:t>
            </a:r>
          </a:p>
        </p:txBody>
      </p:sp>
      <p:sp>
        <p:nvSpPr>
          <p:cNvPr id="8" name="TextovéPole 7"/>
          <p:cNvSpPr txBox="1"/>
          <p:nvPr/>
        </p:nvSpPr>
        <p:spPr>
          <a:xfrm>
            <a:off x="587030" y="5980614"/>
            <a:ext cx="4660250" cy="461665"/>
          </a:xfrm>
          <a:prstGeom prst="rect">
            <a:avLst/>
          </a:prstGeom>
          <a:noFill/>
        </p:spPr>
        <p:txBody>
          <a:bodyPr wrap="none" rtlCol="0">
            <a:spAutoFit/>
          </a:bodyPr>
          <a:lstStyle/>
          <a:p>
            <a:r>
              <a:rPr lang="cs-CZ" sz="2400" b="1" dirty="0">
                <a:solidFill>
                  <a:srgbClr val="008000"/>
                </a:solidFill>
              </a:rPr>
              <a:t>Jak se nám chce </a:t>
            </a:r>
            <a:r>
              <a:rPr lang="cs-CZ" sz="2000" dirty="0" smtClean="0"/>
              <a:t>(třeba </a:t>
            </a:r>
            <a:r>
              <a:rPr lang="cs-CZ" sz="2000" i="1" dirty="0" err="1" smtClean="0"/>
              <a:t>Pasha</a:t>
            </a:r>
            <a:r>
              <a:rPr lang="cs-CZ" sz="2000" dirty="0" smtClean="0"/>
              <a:t> a </a:t>
            </a:r>
            <a:r>
              <a:rPr lang="cs-CZ" sz="2000" i="1" dirty="0" err="1" smtClean="0"/>
              <a:t>Drosha</a:t>
            </a:r>
            <a:r>
              <a:rPr lang="cs-CZ" sz="2000" dirty="0" smtClean="0"/>
              <a:t>)</a:t>
            </a:r>
          </a:p>
        </p:txBody>
      </p:sp>
    </p:spTree>
    <p:extLst>
      <p:ext uri="{BB962C8B-B14F-4D97-AF65-F5344CB8AC3E}">
        <p14:creationId xmlns:p14="http://schemas.microsoft.com/office/powerpoint/2010/main" val="11173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24494"/>
            <a:ext cx="7886700" cy="1325563"/>
          </a:xfrm>
        </p:spPr>
        <p:txBody>
          <a:bodyPr vert="horz" lIns="91440" tIns="45720" rIns="91440" bIns="45720" rtlCol="0" anchor="ctr">
            <a:normAutofit/>
          </a:bodyPr>
          <a:lstStyle/>
          <a:p>
            <a:pPr algn="ctr"/>
            <a:r>
              <a:rPr lang="cs-CZ" sz="4000" dirty="0">
                <a:solidFill>
                  <a:srgbClr val="C00000"/>
                </a:solidFill>
              </a:rPr>
              <a:t>Více jmen jednoho genu</a:t>
            </a:r>
          </a:p>
        </p:txBody>
      </p:sp>
      <p:sp>
        <p:nvSpPr>
          <p:cNvPr id="4" name="TextovéPole 3"/>
          <p:cNvSpPr txBox="1"/>
          <p:nvPr/>
        </p:nvSpPr>
        <p:spPr>
          <a:xfrm>
            <a:off x="770021" y="1690689"/>
            <a:ext cx="6930487" cy="1107996"/>
          </a:xfrm>
          <a:prstGeom prst="rect">
            <a:avLst/>
          </a:prstGeom>
          <a:noFill/>
        </p:spPr>
        <p:txBody>
          <a:bodyPr wrap="none" rtlCol="0">
            <a:spAutoFit/>
          </a:bodyPr>
          <a:lstStyle/>
          <a:p>
            <a:r>
              <a:rPr lang="cs-CZ" sz="2200" dirty="0" smtClean="0"/>
              <a:t>Pojmenování nového genu musí být unikátní </a:t>
            </a:r>
          </a:p>
          <a:p>
            <a:r>
              <a:rPr lang="cs-CZ" sz="2200" dirty="0" smtClean="0"/>
              <a:t>ale</a:t>
            </a:r>
          </a:p>
          <a:p>
            <a:r>
              <a:rPr lang="cs-CZ" sz="2200" dirty="0" smtClean="0"/>
              <a:t>někdy je stejný gen objeven nezávisle vícekrát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více jmen</a:t>
            </a:r>
            <a:endParaRPr lang="cs-CZ" sz="2200" dirty="0" smtClean="0"/>
          </a:p>
        </p:txBody>
      </p:sp>
      <p:sp>
        <p:nvSpPr>
          <p:cNvPr id="5" name="TextovéPole 4"/>
          <p:cNvSpPr txBox="1"/>
          <p:nvPr/>
        </p:nvSpPr>
        <p:spPr>
          <a:xfrm>
            <a:off x="770021" y="3236494"/>
            <a:ext cx="6044925" cy="430887"/>
          </a:xfrm>
          <a:prstGeom prst="rect">
            <a:avLst/>
          </a:prstGeom>
          <a:noFill/>
        </p:spPr>
        <p:txBody>
          <a:bodyPr wrap="none" rtlCol="0">
            <a:spAutoFit/>
          </a:bodyPr>
          <a:lstStyle/>
          <a:p>
            <a:r>
              <a:rPr lang="cs-CZ" sz="2200" dirty="0" smtClean="0"/>
              <a:t>Existují databáze, které tyto informace shromažďují</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04" y="4105190"/>
            <a:ext cx="8035946" cy="2139199"/>
          </a:xfrm>
          <a:prstGeom prst="rect">
            <a:avLst/>
          </a:prstGeom>
        </p:spPr>
      </p:pic>
      <p:sp>
        <p:nvSpPr>
          <p:cNvPr id="7" name="Ovál 6"/>
          <p:cNvSpPr/>
          <p:nvPr/>
        </p:nvSpPr>
        <p:spPr>
          <a:xfrm>
            <a:off x="479404" y="5871411"/>
            <a:ext cx="6691417" cy="5654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8533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8640" y="126047"/>
            <a:ext cx="7886700" cy="1325563"/>
          </a:xfrm>
        </p:spPr>
        <p:txBody>
          <a:bodyPr>
            <a:normAutofit/>
          </a:bodyPr>
          <a:lstStyle/>
          <a:p>
            <a:pPr algn="ctr"/>
            <a:r>
              <a:rPr lang="cs-CZ" sz="4000" dirty="0">
                <a:solidFill>
                  <a:srgbClr val="C00000"/>
                </a:solidFill>
              </a:rPr>
              <a:t>Co už všechno víte:</a:t>
            </a:r>
            <a:endParaRPr lang="en-US" sz="4000" dirty="0">
              <a:solidFill>
                <a:srgbClr val="C00000"/>
              </a:solidFill>
            </a:endParaRPr>
          </a:p>
        </p:txBody>
      </p:sp>
      <p:sp>
        <p:nvSpPr>
          <p:cNvPr id="4" name="TextovéPole 3"/>
          <p:cNvSpPr txBox="1"/>
          <p:nvPr/>
        </p:nvSpPr>
        <p:spPr>
          <a:xfrm>
            <a:off x="548640" y="1451610"/>
            <a:ext cx="7486650" cy="621708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Dědičná informace = sekvence bází v molekule DNA.</a:t>
            </a:r>
          </a:p>
          <a:p>
            <a:pPr marL="342900" indent="-342900">
              <a:spcBef>
                <a:spcPts val="1200"/>
              </a:spcBef>
              <a:buFont typeface="Arial" panose="020B0604020202020204" pitchFamily="34" charset="0"/>
              <a:buChar char="•"/>
            </a:pPr>
            <a:r>
              <a:rPr lang="cs-CZ" sz="2200" dirty="0" smtClean="0"/>
              <a:t>Mění se málo</a:t>
            </a:r>
            <a:r>
              <a:rPr lang="en-US" sz="2200" dirty="0" smtClean="0"/>
              <a:t>, </a:t>
            </a:r>
            <a:r>
              <a:rPr lang="en-US" sz="2200" dirty="0" err="1" smtClean="0"/>
              <a:t>pokud</a:t>
            </a:r>
            <a:r>
              <a:rPr lang="en-US" sz="2200" dirty="0" smtClean="0"/>
              <a:t> </a:t>
            </a:r>
            <a:r>
              <a:rPr lang="en-US" sz="2200" dirty="0" err="1" smtClean="0"/>
              <a:t>ano</a:t>
            </a:r>
            <a:r>
              <a:rPr lang="en-US"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mutace</a:t>
            </a:r>
            <a:r>
              <a:rPr lang="cs-CZ" sz="2200" dirty="0" smtClean="0">
                <a:sym typeface="Wingdings" panose="05000000000000000000" pitchFamily="2" charset="2"/>
              </a:rPr>
              <a:t> (vznik nové alely).</a:t>
            </a:r>
            <a:endParaRPr lang="en-US" sz="22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200" dirty="0" smtClean="0">
                <a:sym typeface="Wingdings" panose="05000000000000000000" pitchFamily="2" charset="2"/>
              </a:rPr>
              <a:t>Informace se přenáší </a:t>
            </a:r>
            <a:r>
              <a:rPr lang="en-US" sz="2200" dirty="0" smtClean="0">
                <a:sym typeface="Wingdings" panose="05000000000000000000" pitchFamily="2" charset="2"/>
              </a:rPr>
              <a:t>do RNA a protein</a:t>
            </a:r>
            <a:r>
              <a:rPr lang="cs-CZ" sz="2200" dirty="0" smtClean="0">
                <a:sym typeface="Wingdings" panose="05000000000000000000" pitchFamily="2" charset="2"/>
              </a:rPr>
              <a:t>ů.</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Proteiny dělají v buňce všechno, pokud změna </a:t>
            </a:r>
            <a:r>
              <a:rPr lang="en-US" sz="2200" dirty="0" smtClean="0">
                <a:sym typeface="Wingdings" panose="05000000000000000000" pitchFamily="2" charset="2"/>
              </a:rPr>
              <a:t> </a:t>
            </a:r>
            <a:r>
              <a:rPr lang="cs-CZ" sz="2200" dirty="0" smtClean="0">
                <a:sym typeface="Wingdings" panose="05000000000000000000" pitchFamily="2" charset="2"/>
              </a:rPr>
              <a:t>změna fenotypu.</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Většina </a:t>
            </a:r>
            <a:r>
              <a:rPr lang="cs-CZ" sz="2200" dirty="0" err="1" smtClean="0">
                <a:sym typeface="Wingdings" panose="05000000000000000000" pitchFamily="2" charset="2"/>
              </a:rPr>
              <a:t>eukaryot</a:t>
            </a:r>
            <a:r>
              <a:rPr lang="cs-CZ" sz="2200" dirty="0" smtClean="0">
                <a:sym typeface="Wingdings" panose="05000000000000000000" pitchFamily="2" charset="2"/>
              </a:rPr>
              <a:t> má dvě kopie genomu (diploidie) – </a:t>
            </a:r>
            <a:r>
              <a:rPr lang="cs-CZ" sz="2200" dirty="0" err="1" smtClean="0">
                <a:sym typeface="Wingdings" panose="05000000000000000000" pitchFamily="2" charset="2"/>
              </a:rPr>
              <a:t>paternální</a:t>
            </a:r>
            <a:r>
              <a:rPr lang="cs-CZ" sz="2200" dirty="0" smtClean="0">
                <a:sym typeface="Wingdings" panose="05000000000000000000" pitchFamily="2" charset="2"/>
              </a:rPr>
              <a:t> a </a:t>
            </a:r>
            <a:r>
              <a:rPr lang="cs-CZ" sz="2200" dirty="0" err="1" smtClean="0">
                <a:sym typeface="Wingdings" panose="05000000000000000000" pitchFamily="2" charset="2"/>
              </a:rPr>
              <a:t>maternální</a:t>
            </a:r>
            <a:r>
              <a:rPr lang="cs-CZ" sz="2200" dirty="0" smtClean="0">
                <a:sym typeface="Wingdings" panose="05000000000000000000" pitchFamily="2" charset="2"/>
              </a:rPr>
              <a:t>.</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Při vzniku gamet se oba genomy promíchají a zredukuje se sada chromosomů na 1.</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Gamety splývají a vzniká diploidní buňka, má vlastnosti z obou rodičů. </a:t>
            </a:r>
          </a:p>
          <a:p>
            <a:pPr marL="342900" indent="-342900">
              <a:spcBef>
                <a:spcPts val="1200"/>
              </a:spcBef>
              <a:buFont typeface="Arial" panose="020B0604020202020204" pitchFamily="34" charset="0"/>
              <a:buChar char="•"/>
            </a:pPr>
            <a:endParaRPr lang="cs-CZ" sz="2200" dirty="0" smtClean="0">
              <a:sym typeface="Wingdings" panose="05000000000000000000" pitchFamily="2" charset="2"/>
            </a:endParaRPr>
          </a:p>
          <a:p>
            <a:pPr marL="342900" indent="-342900">
              <a:spcBef>
                <a:spcPts val="1200"/>
              </a:spcBef>
              <a:buFont typeface="Arial" panose="020B0604020202020204" pitchFamily="34" charset="0"/>
              <a:buChar char="•"/>
            </a:pPr>
            <a:endParaRPr lang="en-US" sz="2200" dirty="0" smtClean="0">
              <a:sym typeface="Wingdings" panose="05000000000000000000" pitchFamily="2" charset="2"/>
            </a:endParaRPr>
          </a:p>
          <a:p>
            <a:pPr marL="342900" indent="-342900">
              <a:spcBef>
                <a:spcPts val="12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26825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8493" y="0"/>
            <a:ext cx="7886700" cy="1325563"/>
          </a:xfrm>
        </p:spPr>
        <p:txBody>
          <a:bodyPr vert="horz" lIns="91440" tIns="45720" rIns="91440" bIns="45720" rtlCol="0" anchor="ctr">
            <a:normAutofit/>
          </a:bodyPr>
          <a:lstStyle/>
          <a:p>
            <a:pPr algn="ctr"/>
            <a:r>
              <a:rPr lang="cs-CZ" sz="4000" dirty="0">
                <a:solidFill>
                  <a:srgbClr val="C00000"/>
                </a:solidFill>
              </a:rPr>
              <a:t>Pojmenovávání alel</a:t>
            </a:r>
          </a:p>
        </p:txBody>
      </p:sp>
      <p:sp>
        <p:nvSpPr>
          <p:cNvPr id="5" name="TextovéPole 4"/>
          <p:cNvSpPr txBox="1"/>
          <p:nvPr/>
        </p:nvSpPr>
        <p:spPr>
          <a:xfrm>
            <a:off x="568493" y="1598545"/>
            <a:ext cx="5699960" cy="3385542"/>
          </a:xfrm>
          <a:prstGeom prst="rect">
            <a:avLst/>
          </a:prstGeom>
          <a:noFill/>
        </p:spPr>
        <p:txBody>
          <a:bodyPr wrap="square" rtlCol="0">
            <a:spAutoFit/>
          </a:bodyPr>
          <a:lstStyle/>
          <a:p>
            <a:pPr>
              <a:spcAft>
                <a:spcPts val="1800"/>
              </a:spcAft>
            </a:pPr>
            <a:r>
              <a:rPr lang="cs-CZ" sz="2200" b="1" dirty="0">
                <a:solidFill>
                  <a:srgbClr val="0070C0"/>
                </a:solidFill>
              </a:rPr>
              <a:t>Zkratka genu + horní index</a:t>
            </a:r>
          </a:p>
          <a:p>
            <a:pPr>
              <a:spcAft>
                <a:spcPts val="1800"/>
              </a:spcAft>
            </a:pPr>
            <a:r>
              <a:rPr lang="cs-CZ" sz="2200" dirty="0" smtClean="0"/>
              <a:t>Např. alely genu </a:t>
            </a:r>
            <a:r>
              <a:rPr lang="cs-CZ" sz="2200" i="1" dirty="0" err="1" smtClean="0"/>
              <a:t>white</a:t>
            </a:r>
            <a:endParaRPr lang="cs-CZ" sz="2200" i="1" dirty="0" smtClean="0"/>
          </a:p>
          <a:p>
            <a:pPr>
              <a:spcAft>
                <a:spcPts val="1800"/>
              </a:spcAft>
            </a:pPr>
            <a:r>
              <a:rPr lang="cs-CZ" sz="2200" i="1" dirty="0" smtClean="0"/>
              <a:t>w</a:t>
            </a:r>
            <a:r>
              <a:rPr lang="cs-CZ" sz="2200" i="1" baseline="30000" dirty="0" smtClean="0"/>
              <a:t>+</a:t>
            </a:r>
            <a:r>
              <a:rPr lang="cs-CZ" sz="2200" baseline="30000" dirty="0" smtClean="0"/>
              <a:t> </a:t>
            </a:r>
            <a:r>
              <a:rPr lang="cs-CZ" sz="2200" dirty="0" smtClean="0"/>
              <a:t>- standardní (divoká alela, </a:t>
            </a:r>
            <a:r>
              <a:rPr lang="cs-CZ" sz="2200" dirty="0" err="1" smtClean="0"/>
              <a:t>wt</a:t>
            </a:r>
            <a:r>
              <a:rPr lang="cs-CZ" sz="2200" dirty="0" smtClean="0"/>
              <a:t>)</a:t>
            </a:r>
            <a:endParaRPr lang="cs-CZ" sz="2200" dirty="0"/>
          </a:p>
          <a:p>
            <a:pPr>
              <a:spcAft>
                <a:spcPts val="1800"/>
              </a:spcAft>
            </a:pPr>
            <a:r>
              <a:rPr lang="cs-CZ" sz="2200" i="1" dirty="0" smtClean="0"/>
              <a:t>w</a:t>
            </a:r>
            <a:r>
              <a:rPr lang="cs-CZ" sz="2200" i="1" baseline="30000" dirty="0" smtClean="0"/>
              <a:t>1</a:t>
            </a:r>
            <a:r>
              <a:rPr lang="cs-CZ" sz="2200" dirty="0" smtClean="0"/>
              <a:t> – první izolovaná mutantní alela genu </a:t>
            </a:r>
            <a:r>
              <a:rPr lang="cs-CZ" sz="2200" i="1" dirty="0" err="1" smtClean="0"/>
              <a:t>white</a:t>
            </a:r>
            <a:r>
              <a:rPr lang="cs-CZ" sz="2200" dirty="0" smtClean="0"/>
              <a:t> způsobující bílé oči</a:t>
            </a:r>
            <a:endParaRPr lang="cs-CZ" sz="2200" dirty="0"/>
          </a:p>
          <a:p>
            <a:pPr>
              <a:spcAft>
                <a:spcPts val="1800"/>
              </a:spcAft>
            </a:pPr>
            <a:r>
              <a:rPr lang="cs-CZ" sz="2200" i="1" dirty="0" err="1" smtClean="0"/>
              <a:t>w</a:t>
            </a:r>
            <a:r>
              <a:rPr lang="cs-CZ" sz="2200" i="1" baseline="30000" dirty="0" err="1" smtClean="0"/>
              <a:t>a</a:t>
            </a:r>
            <a:r>
              <a:rPr lang="cs-CZ" sz="2200" dirty="0"/>
              <a:t> </a:t>
            </a:r>
            <a:r>
              <a:rPr lang="cs-CZ" sz="2200" dirty="0" smtClean="0"/>
              <a:t>– </a:t>
            </a:r>
            <a:r>
              <a:rPr lang="cs-CZ" sz="2200" i="1" dirty="0" err="1" smtClean="0"/>
              <a:t>white</a:t>
            </a:r>
            <a:r>
              <a:rPr lang="cs-CZ" sz="2200" i="1" dirty="0" smtClean="0"/>
              <a:t> </a:t>
            </a:r>
            <a:r>
              <a:rPr lang="cs-CZ" sz="2200" i="1" dirty="0" err="1" smtClean="0"/>
              <a:t>apricot</a:t>
            </a:r>
            <a:r>
              <a:rPr lang="cs-CZ" sz="2200" i="1" dirty="0" smtClean="0"/>
              <a:t> , </a:t>
            </a:r>
            <a:r>
              <a:rPr lang="cs-CZ" sz="2200" dirty="0" smtClean="0"/>
              <a:t>jedna z dalších nalezených alel, způsobuje oranžové oči</a:t>
            </a:r>
            <a:endParaRPr lang="cs-CZ" sz="2200" baseline="30000" dirty="0" smtClean="0"/>
          </a:p>
        </p:txBody>
      </p:sp>
      <p:pic>
        <p:nvPicPr>
          <p:cNvPr id="9218" name="Picture 2" descr="http://www.indiana.edu/%7Eoso/lessons/Genetics/figs/Flies/wAlle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280" y="1683429"/>
            <a:ext cx="2274011" cy="355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04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2463"/>
            <a:ext cx="7886700" cy="1325563"/>
          </a:xfrm>
        </p:spPr>
        <p:txBody>
          <a:bodyPr vert="horz" lIns="91440" tIns="45720" rIns="91440" bIns="45720" rtlCol="0" anchor="ctr">
            <a:normAutofit/>
          </a:bodyPr>
          <a:lstStyle/>
          <a:p>
            <a:pPr algn="ctr"/>
            <a:r>
              <a:rPr lang="cs-CZ" sz="4000" dirty="0">
                <a:solidFill>
                  <a:srgbClr val="C00000"/>
                </a:solidFill>
              </a:rPr>
              <a:t>Jména genů pro vlastní genetickou analýzu</a:t>
            </a:r>
          </a:p>
        </p:txBody>
      </p:sp>
      <p:sp>
        <p:nvSpPr>
          <p:cNvPr id="4" name="TextovéPole 3"/>
          <p:cNvSpPr txBox="1"/>
          <p:nvPr/>
        </p:nvSpPr>
        <p:spPr>
          <a:xfrm>
            <a:off x="342900" y="1654594"/>
            <a:ext cx="8458200" cy="126188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Pojmenujte geny tak, aby vám to pomohlo (podle fenotypu).</a:t>
            </a:r>
          </a:p>
          <a:p>
            <a:pPr marL="342900" indent="-342900">
              <a:spcBef>
                <a:spcPts val="1200"/>
              </a:spcBef>
              <a:buFont typeface="Arial" panose="020B0604020202020204" pitchFamily="34" charset="0"/>
              <a:buChar char="•"/>
            </a:pPr>
            <a:r>
              <a:rPr lang="cs-CZ" sz="2200" dirty="0" smtClean="0"/>
              <a:t>Pro alely používejte velká a malá písmena jen </a:t>
            </a:r>
            <a:r>
              <a:rPr lang="cs-CZ" sz="2200" dirty="0"/>
              <a:t>pokud </a:t>
            </a:r>
            <a:r>
              <a:rPr lang="cs-CZ" sz="2200" dirty="0" smtClean="0"/>
              <a:t>jste </a:t>
            </a:r>
            <a:r>
              <a:rPr lang="cs-CZ" sz="2200" dirty="0"/>
              <a:t>si jistí, že </a:t>
            </a:r>
            <a:r>
              <a:rPr lang="cs-CZ" sz="2200" dirty="0" smtClean="0"/>
              <a:t>jedna </a:t>
            </a:r>
            <a:r>
              <a:rPr lang="cs-CZ" sz="2200" dirty="0"/>
              <a:t>úplně dominantní nad </a:t>
            </a:r>
            <a:r>
              <a:rPr lang="cs-CZ" sz="2200" dirty="0" smtClean="0"/>
              <a:t>druhou.</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638" y="3587308"/>
            <a:ext cx="1034238" cy="2165109"/>
          </a:xfrm>
          <a:prstGeom prst="rect">
            <a:avLst/>
          </a:prstGeom>
        </p:spPr>
      </p:pic>
      <p:sp>
        <p:nvSpPr>
          <p:cNvPr id="6" name="TextovéPole 5"/>
          <p:cNvSpPr txBox="1"/>
          <p:nvPr/>
        </p:nvSpPr>
        <p:spPr>
          <a:xfrm>
            <a:off x="6951999" y="5088320"/>
            <a:ext cx="686342" cy="523220"/>
          </a:xfrm>
          <a:prstGeom prst="rect">
            <a:avLst/>
          </a:prstGeom>
          <a:noFill/>
        </p:spPr>
        <p:txBody>
          <a:bodyPr wrap="none" rtlCol="0">
            <a:spAutoFit/>
          </a:bodyPr>
          <a:lstStyle/>
          <a:p>
            <a:r>
              <a:rPr lang="cs-CZ" sz="2800" dirty="0" err="1" smtClean="0"/>
              <a:t>BK</a:t>
            </a:r>
            <a:r>
              <a:rPr lang="cs-CZ" sz="2800" baseline="30000" dirty="0" err="1" smtClean="0"/>
              <a:t>o</a:t>
            </a:r>
            <a:endParaRPr lang="cs-CZ" sz="2800" baseline="30000" dirty="0" smtClean="0"/>
          </a:p>
        </p:txBody>
      </p:sp>
      <p:sp>
        <p:nvSpPr>
          <p:cNvPr id="7" name="TextovéPole 6"/>
          <p:cNvSpPr txBox="1"/>
          <p:nvPr/>
        </p:nvSpPr>
        <p:spPr>
          <a:xfrm>
            <a:off x="6964791" y="3707195"/>
            <a:ext cx="660758" cy="523220"/>
          </a:xfrm>
          <a:prstGeom prst="rect">
            <a:avLst/>
          </a:prstGeom>
          <a:noFill/>
        </p:spPr>
        <p:txBody>
          <a:bodyPr wrap="none" rtlCol="0">
            <a:spAutoFit/>
          </a:bodyPr>
          <a:lstStyle/>
          <a:p>
            <a:r>
              <a:rPr lang="cs-CZ" sz="2800" dirty="0" err="1" smtClean="0"/>
              <a:t>BK</a:t>
            </a:r>
            <a:r>
              <a:rPr lang="cs-CZ" sz="2800" baseline="30000" dirty="0" err="1" smtClean="0"/>
              <a:t>ž</a:t>
            </a:r>
            <a:endParaRPr lang="cs-CZ" sz="2800" baseline="30000" dirty="0" smtClean="0"/>
          </a:p>
        </p:txBody>
      </p:sp>
      <p:sp>
        <p:nvSpPr>
          <p:cNvPr id="8" name="TextovéPole 7"/>
          <p:cNvSpPr txBox="1"/>
          <p:nvPr/>
        </p:nvSpPr>
        <p:spPr>
          <a:xfrm>
            <a:off x="4077366" y="3649851"/>
            <a:ext cx="352982" cy="523220"/>
          </a:xfrm>
          <a:prstGeom prst="rect">
            <a:avLst/>
          </a:prstGeom>
          <a:noFill/>
        </p:spPr>
        <p:txBody>
          <a:bodyPr wrap="none" rtlCol="0">
            <a:spAutoFit/>
          </a:bodyPr>
          <a:lstStyle/>
          <a:p>
            <a:r>
              <a:rPr lang="cs-CZ" sz="2800" dirty="0"/>
              <a:t>Ž</a:t>
            </a:r>
            <a:endParaRPr lang="cs-CZ" sz="2800" dirty="0" smtClean="0"/>
          </a:p>
        </p:txBody>
      </p:sp>
      <p:sp>
        <p:nvSpPr>
          <p:cNvPr id="9" name="TextovéPole 8"/>
          <p:cNvSpPr txBox="1"/>
          <p:nvPr/>
        </p:nvSpPr>
        <p:spPr>
          <a:xfrm>
            <a:off x="4077366" y="5037221"/>
            <a:ext cx="421910" cy="523220"/>
          </a:xfrm>
          <a:prstGeom prst="rect">
            <a:avLst/>
          </a:prstGeom>
          <a:noFill/>
        </p:spPr>
        <p:txBody>
          <a:bodyPr wrap="none" rtlCol="0">
            <a:spAutoFit/>
          </a:bodyPr>
          <a:lstStyle/>
          <a:p>
            <a:r>
              <a:rPr lang="cs-CZ" sz="2800" dirty="0" smtClean="0"/>
              <a:t>O</a:t>
            </a:r>
          </a:p>
        </p:txBody>
      </p:sp>
      <p:sp>
        <p:nvSpPr>
          <p:cNvPr id="10" name="TextovéPole 9"/>
          <p:cNvSpPr txBox="1"/>
          <p:nvPr/>
        </p:nvSpPr>
        <p:spPr>
          <a:xfrm>
            <a:off x="1958555" y="3669903"/>
            <a:ext cx="367408" cy="523220"/>
          </a:xfrm>
          <a:prstGeom prst="rect">
            <a:avLst/>
          </a:prstGeom>
          <a:noFill/>
        </p:spPr>
        <p:txBody>
          <a:bodyPr wrap="none" rtlCol="0">
            <a:spAutoFit/>
          </a:bodyPr>
          <a:lstStyle/>
          <a:p>
            <a:r>
              <a:rPr lang="cs-CZ" sz="2800" dirty="0" smtClean="0"/>
              <a:t>1</a:t>
            </a:r>
          </a:p>
        </p:txBody>
      </p:sp>
      <p:sp>
        <p:nvSpPr>
          <p:cNvPr id="11" name="TextovéPole 10"/>
          <p:cNvSpPr txBox="1"/>
          <p:nvPr/>
        </p:nvSpPr>
        <p:spPr>
          <a:xfrm>
            <a:off x="1958555" y="5053776"/>
            <a:ext cx="367408" cy="523220"/>
          </a:xfrm>
          <a:prstGeom prst="rect">
            <a:avLst/>
          </a:prstGeom>
          <a:noFill/>
        </p:spPr>
        <p:txBody>
          <a:bodyPr wrap="none" rtlCol="0">
            <a:spAutoFit/>
          </a:bodyPr>
          <a:lstStyle/>
          <a:p>
            <a:r>
              <a:rPr lang="cs-CZ" sz="2800" dirty="0" smtClean="0"/>
              <a:t>2</a:t>
            </a:r>
          </a:p>
        </p:txBody>
      </p:sp>
      <p:sp>
        <p:nvSpPr>
          <p:cNvPr id="12" name="TextovéPole 11"/>
          <p:cNvSpPr txBox="1"/>
          <p:nvPr/>
        </p:nvSpPr>
        <p:spPr>
          <a:xfrm>
            <a:off x="5923478" y="5746616"/>
            <a:ext cx="3172977" cy="923330"/>
          </a:xfrm>
          <a:prstGeom prst="rect">
            <a:avLst/>
          </a:prstGeom>
          <a:noFill/>
        </p:spPr>
        <p:txBody>
          <a:bodyPr wrap="square" rtlCol="0">
            <a:spAutoFit/>
          </a:bodyPr>
          <a:lstStyle/>
          <a:p>
            <a:r>
              <a:rPr lang="cs-CZ" dirty="0" smtClean="0"/>
              <a:t>OK</a:t>
            </a:r>
          </a:p>
          <a:p>
            <a:r>
              <a:rPr lang="cs-CZ" dirty="0" smtClean="0"/>
              <a:t>BK (barva květu) – co gen dělá</a:t>
            </a:r>
          </a:p>
          <a:p>
            <a:r>
              <a:rPr lang="cs-CZ" dirty="0" smtClean="0"/>
              <a:t>+ odlišení žluté a oranžové alely</a:t>
            </a:r>
          </a:p>
        </p:txBody>
      </p:sp>
      <p:sp>
        <p:nvSpPr>
          <p:cNvPr id="13" name="TextovéPole 12"/>
          <p:cNvSpPr txBox="1"/>
          <p:nvPr/>
        </p:nvSpPr>
        <p:spPr>
          <a:xfrm>
            <a:off x="263713" y="3126307"/>
            <a:ext cx="1072088" cy="430887"/>
          </a:xfrm>
          <a:prstGeom prst="rect">
            <a:avLst/>
          </a:prstGeom>
          <a:noFill/>
        </p:spPr>
        <p:txBody>
          <a:bodyPr wrap="none" rtlCol="0">
            <a:spAutoFit/>
          </a:bodyPr>
          <a:lstStyle/>
          <a:p>
            <a:r>
              <a:rPr lang="cs-CZ" sz="2200" dirty="0" smtClean="0"/>
              <a:t>fenotyp</a:t>
            </a:r>
          </a:p>
        </p:txBody>
      </p:sp>
      <p:sp>
        <p:nvSpPr>
          <p:cNvPr id="14" name="TextovéPole 13"/>
          <p:cNvSpPr txBox="1"/>
          <p:nvPr/>
        </p:nvSpPr>
        <p:spPr>
          <a:xfrm>
            <a:off x="3090855" y="3014660"/>
            <a:ext cx="3189784" cy="430887"/>
          </a:xfrm>
          <a:prstGeom prst="rect">
            <a:avLst/>
          </a:prstGeom>
          <a:noFill/>
        </p:spPr>
        <p:txBody>
          <a:bodyPr wrap="none" rtlCol="0">
            <a:spAutoFit/>
          </a:bodyPr>
          <a:lstStyle/>
          <a:p>
            <a:r>
              <a:rPr lang="cs-CZ" sz="2200" dirty="0" smtClean="0"/>
              <a:t>Příklady pojmenování alel</a:t>
            </a:r>
          </a:p>
        </p:txBody>
      </p:sp>
      <p:sp>
        <p:nvSpPr>
          <p:cNvPr id="15" name="TextovéPole 14"/>
          <p:cNvSpPr txBox="1"/>
          <p:nvPr/>
        </p:nvSpPr>
        <p:spPr>
          <a:xfrm>
            <a:off x="3401168" y="5946701"/>
            <a:ext cx="2466975" cy="646331"/>
          </a:xfrm>
          <a:prstGeom prst="rect">
            <a:avLst/>
          </a:prstGeom>
          <a:noFill/>
        </p:spPr>
        <p:txBody>
          <a:bodyPr wrap="square" rtlCol="0">
            <a:spAutoFit/>
          </a:bodyPr>
          <a:lstStyle/>
          <a:p>
            <a:r>
              <a:rPr lang="cs-CZ" dirty="0" smtClean="0"/>
              <a:t>Jen symboly pro alely – patří k sobě? </a:t>
            </a:r>
          </a:p>
        </p:txBody>
      </p:sp>
      <p:sp>
        <p:nvSpPr>
          <p:cNvPr id="16" name="TextovéPole 15"/>
          <p:cNvSpPr txBox="1"/>
          <p:nvPr/>
        </p:nvSpPr>
        <p:spPr>
          <a:xfrm>
            <a:off x="1458817" y="5963257"/>
            <a:ext cx="1647825" cy="646331"/>
          </a:xfrm>
          <a:prstGeom prst="rect">
            <a:avLst/>
          </a:prstGeom>
          <a:noFill/>
        </p:spPr>
        <p:txBody>
          <a:bodyPr wrap="square" rtlCol="0">
            <a:spAutoFit/>
          </a:bodyPr>
          <a:lstStyle/>
          <a:p>
            <a:r>
              <a:rPr lang="cs-CZ" dirty="0" smtClean="0"/>
              <a:t>Naprosto neinformativní</a:t>
            </a:r>
          </a:p>
        </p:txBody>
      </p:sp>
    </p:spTree>
    <p:extLst>
      <p:ext uri="{BB962C8B-B14F-4D97-AF65-F5344CB8AC3E}">
        <p14:creationId xmlns:p14="http://schemas.microsoft.com/office/powerpoint/2010/main" val="35759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2463"/>
            <a:ext cx="7886700" cy="1325563"/>
          </a:xfrm>
        </p:spPr>
        <p:txBody>
          <a:bodyPr vert="horz" lIns="91440" tIns="45720" rIns="91440" bIns="45720" rtlCol="0" anchor="ctr">
            <a:normAutofit/>
          </a:bodyPr>
          <a:lstStyle/>
          <a:p>
            <a:pPr algn="ctr"/>
            <a:r>
              <a:rPr lang="cs-CZ" sz="4000" dirty="0">
                <a:solidFill>
                  <a:srgbClr val="C00000"/>
                </a:solidFill>
              </a:rPr>
              <a:t>Jména genů pro vlastní genetickou analýzu</a:t>
            </a:r>
          </a:p>
        </p:txBody>
      </p:sp>
      <p:sp>
        <p:nvSpPr>
          <p:cNvPr id="4" name="TextovéPole 3"/>
          <p:cNvSpPr txBox="1"/>
          <p:nvPr/>
        </p:nvSpPr>
        <p:spPr>
          <a:xfrm>
            <a:off x="342900" y="1654594"/>
            <a:ext cx="8458200" cy="509370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Pojmenujte geny tak, aby vám to pomohlo (podle fenotypu).</a:t>
            </a:r>
          </a:p>
          <a:p>
            <a:pPr marL="342900" indent="-342900">
              <a:spcBef>
                <a:spcPts val="1800"/>
              </a:spcBef>
              <a:buFont typeface="Arial" panose="020B0604020202020204" pitchFamily="34" charset="0"/>
              <a:buChar char="•"/>
            </a:pPr>
            <a:r>
              <a:rPr lang="cs-CZ" sz="2200" dirty="0" smtClean="0"/>
              <a:t>Pro alely používejte velká a malá písmena, jen </a:t>
            </a:r>
            <a:r>
              <a:rPr lang="cs-CZ" sz="2200" dirty="0"/>
              <a:t>pokud </a:t>
            </a:r>
            <a:r>
              <a:rPr lang="cs-CZ" sz="2200" dirty="0" smtClean="0"/>
              <a:t>jste </a:t>
            </a:r>
            <a:r>
              <a:rPr lang="cs-CZ" sz="2200" dirty="0"/>
              <a:t>si jistí, že </a:t>
            </a:r>
            <a:r>
              <a:rPr lang="cs-CZ" sz="2200" dirty="0" smtClean="0"/>
              <a:t>jedna </a:t>
            </a:r>
            <a:r>
              <a:rPr lang="cs-CZ" sz="2200" dirty="0"/>
              <a:t>úplně dominantní nad </a:t>
            </a:r>
            <a:r>
              <a:rPr lang="cs-CZ" sz="2200" dirty="0" smtClean="0"/>
              <a:t>druhou.</a:t>
            </a:r>
          </a:p>
          <a:p>
            <a:pPr marL="342900" indent="-342900">
              <a:spcBef>
                <a:spcPts val="1800"/>
              </a:spcBef>
              <a:buFont typeface="Arial" panose="020B0604020202020204" pitchFamily="34" charset="0"/>
              <a:buChar char="•"/>
            </a:pPr>
            <a:r>
              <a:rPr lang="cs-CZ" sz="2200" dirty="0" smtClean="0"/>
              <a:t>Je lepší použít zkratku genu a horní index pro alelu: </a:t>
            </a:r>
            <a:r>
              <a:rPr lang="cs-CZ" sz="2200" i="1" dirty="0" smtClean="0"/>
              <a:t>w</a:t>
            </a:r>
            <a:r>
              <a:rPr lang="cs-CZ" sz="2200" i="1" baseline="30000" dirty="0"/>
              <a:t>+</a:t>
            </a:r>
            <a:r>
              <a:rPr lang="cs-CZ" sz="2200" i="1" dirty="0" smtClean="0"/>
              <a:t>,w</a:t>
            </a:r>
            <a:r>
              <a:rPr lang="cs-CZ" sz="2200" i="1" baseline="30000" dirty="0" smtClean="0"/>
              <a:t>1</a:t>
            </a:r>
            <a:r>
              <a:rPr lang="cs-CZ" sz="2200" i="1" dirty="0" smtClean="0"/>
              <a:t>, </a:t>
            </a:r>
            <a:r>
              <a:rPr lang="cs-CZ" sz="2200" i="1" dirty="0" err="1" smtClean="0"/>
              <a:t>w</a:t>
            </a:r>
            <a:r>
              <a:rPr lang="cs-CZ" sz="2200" i="1" baseline="30000" dirty="0" err="1" smtClean="0"/>
              <a:t>a</a:t>
            </a:r>
            <a:endParaRPr lang="cs-CZ" sz="2200" i="1" baseline="30000" dirty="0" smtClean="0"/>
          </a:p>
          <a:p>
            <a:pPr marL="342900" indent="-342900">
              <a:spcBef>
                <a:spcPts val="1800"/>
              </a:spcBef>
              <a:buFont typeface="Arial" panose="020B0604020202020204" pitchFamily="34" charset="0"/>
              <a:buChar char="•"/>
            </a:pPr>
            <a:r>
              <a:rPr lang="cs-CZ" sz="2200" dirty="0" smtClean="0"/>
              <a:t>Standardní alela se označuje + nebo </a:t>
            </a:r>
            <a:r>
              <a:rPr lang="cs-CZ" sz="2200" dirty="0" err="1" smtClean="0"/>
              <a:t>wt</a:t>
            </a:r>
            <a:r>
              <a:rPr lang="cs-CZ" sz="2200" dirty="0" smtClean="0"/>
              <a:t> (</a:t>
            </a:r>
            <a:r>
              <a:rPr lang="cs-CZ" sz="2200" dirty="0" err="1" smtClean="0"/>
              <a:t>wild</a:t>
            </a:r>
            <a:r>
              <a:rPr lang="cs-CZ" sz="2200" dirty="0" smtClean="0"/>
              <a:t>-type, divoký typ).</a:t>
            </a:r>
          </a:p>
          <a:p>
            <a:pPr marL="342900" indent="-342900">
              <a:spcBef>
                <a:spcPts val="1800"/>
              </a:spcBef>
              <a:buFont typeface="Arial" panose="020B0604020202020204" pitchFamily="34" charset="0"/>
              <a:buChar char="•"/>
            </a:pPr>
            <a:r>
              <a:rPr lang="cs-CZ" sz="2200" dirty="0" smtClean="0"/>
              <a:t>Dominanční vztah alel se píše takto: </a:t>
            </a:r>
            <a:r>
              <a:rPr lang="cs-CZ" sz="2200" i="1" dirty="0"/>
              <a:t>A</a:t>
            </a:r>
            <a:r>
              <a:rPr lang="en-US" sz="2200" i="1" dirty="0"/>
              <a:t>&gt;</a:t>
            </a:r>
            <a:r>
              <a:rPr lang="cs-CZ" sz="2200" i="1" dirty="0" smtClean="0"/>
              <a:t>a, w</a:t>
            </a:r>
            <a:r>
              <a:rPr lang="cs-CZ" sz="2200" i="1" baseline="30000" dirty="0" smtClean="0"/>
              <a:t>+</a:t>
            </a:r>
            <a:r>
              <a:rPr lang="en-US" sz="2200" dirty="0" smtClean="0"/>
              <a:t>&gt;</a:t>
            </a:r>
            <a:r>
              <a:rPr lang="cs-CZ" sz="2200" dirty="0" smtClean="0"/>
              <a:t> </a:t>
            </a:r>
            <a:r>
              <a:rPr lang="cs-CZ" sz="2200" i="1" dirty="0" err="1" smtClean="0"/>
              <a:t>w</a:t>
            </a:r>
            <a:r>
              <a:rPr lang="cs-CZ" sz="2200" i="1" baseline="30000" dirty="0" err="1" smtClean="0"/>
              <a:t>a</a:t>
            </a:r>
            <a:r>
              <a:rPr lang="cs-CZ" sz="2200" i="1" dirty="0" smtClean="0"/>
              <a:t>.</a:t>
            </a:r>
            <a:endParaRPr lang="cs-CZ" sz="2200" i="1" dirty="0"/>
          </a:p>
          <a:p>
            <a:pPr marL="342900" indent="-342900">
              <a:spcBef>
                <a:spcPts val="1800"/>
              </a:spcBef>
              <a:buFont typeface="Arial" panose="020B0604020202020204" pitchFamily="34" charset="0"/>
              <a:buChar char="•"/>
            </a:pPr>
            <a:r>
              <a:rPr lang="cs-CZ" sz="2200" dirty="0" smtClean="0"/>
              <a:t>Pokud píšeme genotyp a neznáme druhou alelu (nebo je to jedno), použijeme pomlčku: </a:t>
            </a:r>
            <a:r>
              <a:rPr lang="cs-CZ" sz="2200" i="1" dirty="0" smtClean="0"/>
              <a:t>A-</a:t>
            </a:r>
            <a:r>
              <a:rPr lang="cs-CZ" sz="2200" dirty="0" smtClean="0"/>
              <a:t> může znamenat </a:t>
            </a:r>
            <a:r>
              <a:rPr lang="cs-CZ" sz="2200" i="1" dirty="0" smtClean="0"/>
              <a:t>AA</a:t>
            </a:r>
            <a:r>
              <a:rPr lang="cs-CZ" sz="2200" dirty="0" smtClean="0"/>
              <a:t> nebo </a:t>
            </a:r>
            <a:r>
              <a:rPr lang="cs-CZ" sz="2200" i="1" dirty="0" err="1" smtClean="0"/>
              <a:t>Aa</a:t>
            </a:r>
            <a:r>
              <a:rPr lang="cs-CZ" sz="2200" i="1" dirty="0" smtClean="0"/>
              <a:t>.</a:t>
            </a:r>
          </a:p>
          <a:p>
            <a:pPr marL="342900" indent="-342900">
              <a:spcBef>
                <a:spcPts val="1800"/>
              </a:spcBef>
              <a:buFont typeface="Arial" panose="020B0604020202020204" pitchFamily="34" charset="0"/>
              <a:buChar char="•"/>
            </a:pPr>
            <a:r>
              <a:rPr lang="cs-CZ" sz="2200" dirty="0" smtClean="0"/>
              <a:t>Názvy genů se píší kurzívou.</a:t>
            </a:r>
          </a:p>
          <a:p>
            <a:pPr marL="342900" indent="-342900">
              <a:spcBef>
                <a:spcPts val="1800"/>
              </a:spcBef>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295394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latin typeface="+mn-lt"/>
                <a:ea typeface="+mn-ea"/>
                <a:cs typeface="+mn-cs"/>
              </a:rPr>
              <a:t>Genetická analýza …</a:t>
            </a:r>
          </a:p>
        </p:txBody>
      </p:sp>
      <p:pic>
        <p:nvPicPr>
          <p:cNvPr id="7170" name="Picture 2" descr="Image result for sherl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637" y="1922462"/>
            <a:ext cx="5292725" cy="297657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381500" y="5448300"/>
            <a:ext cx="3476914" cy="707886"/>
          </a:xfrm>
          <a:prstGeom prst="rect">
            <a:avLst/>
          </a:prstGeom>
          <a:noFill/>
        </p:spPr>
        <p:txBody>
          <a:bodyPr wrap="none" rtlCol="0">
            <a:spAutoFit/>
          </a:bodyPr>
          <a:lstStyle/>
          <a:p>
            <a:r>
              <a:rPr lang="cs-CZ" sz="4000" dirty="0" smtClean="0"/>
              <a:t>… je detektivka!</a:t>
            </a:r>
          </a:p>
        </p:txBody>
      </p:sp>
    </p:spTree>
    <p:extLst>
      <p:ext uri="{BB962C8B-B14F-4D97-AF65-F5344CB8AC3E}">
        <p14:creationId xmlns:p14="http://schemas.microsoft.com/office/powerpoint/2010/main" val="220675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extLst/>
          </p:nvPr>
        </p:nvGraphicFramePr>
        <p:xfrm>
          <a:off x="457200" y="1312683"/>
          <a:ext cx="1542092" cy="2823713"/>
        </p:xfrm>
        <a:graphic>
          <a:graphicData uri="http://schemas.openxmlformats.org/presentationml/2006/ole">
            <mc:AlternateContent xmlns:mc="http://schemas.openxmlformats.org/markup-compatibility/2006">
              <mc:Choice xmlns:v="urn:schemas-microsoft-com:vml" Requires="v">
                <p:oleObj spid="_x0000_s1334" name="Image" r:id="rId3" imgW="2014903" imgH="3685663" progId="Photoshop.Image.5">
                  <p:embed/>
                </p:oleObj>
              </mc:Choice>
              <mc:Fallback>
                <p:oleObj name="Image" r:id="rId3" imgW="2014903" imgH="3685663"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12683"/>
                        <a:ext cx="1542092" cy="2823713"/>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91520753"/>
              </p:ext>
            </p:extLst>
          </p:nvPr>
        </p:nvGraphicFramePr>
        <p:xfrm>
          <a:off x="6798253" y="1550808"/>
          <a:ext cx="1755777" cy="3234328"/>
        </p:xfrm>
        <a:graphic>
          <a:graphicData uri="http://schemas.openxmlformats.org/presentationml/2006/ole">
            <mc:AlternateContent xmlns:mc="http://schemas.openxmlformats.org/markup-compatibility/2006">
              <mc:Choice xmlns:v="urn:schemas-microsoft-com:vml" Requires="v">
                <p:oleObj spid="_x0000_s1335" name="Image" r:id="rId5" imgW="1832007" imgH="3466463" progId="Photoshop.Image.5">
                  <p:embed/>
                </p:oleObj>
              </mc:Choice>
              <mc:Fallback>
                <p:oleObj name="Image" r:id="rId5" imgW="1832007" imgH="3466463"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8253" y="1550808"/>
                        <a:ext cx="1755777" cy="3234328"/>
                      </a:xfrm>
                      <a:prstGeom prst="rect">
                        <a:avLst/>
                      </a:prstGeom>
                      <a:noFill/>
                      <a:ln>
                        <a:noFill/>
                      </a:ln>
                      <a:effectLst/>
                      <a:extLst/>
                    </p:spPr>
                  </p:pic>
                </p:oleObj>
              </mc:Fallback>
            </mc:AlternateContent>
          </a:graphicData>
        </a:graphic>
      </p:graphicFrame>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535" y="1751978"/>
            <a:ext cx="3520440" cy="1945121"/>
          </a:xfrm>
          <a:prstGeom prst="rect">
            <a:avLst/>
          </a:prstGeom>
        </p:spPr>
      </p:pic>
      <p:pic>
        <p:nvPicPr>
          <p:cNvPr id="8" name="Obráze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7224" y="2865882"/>
            <a:ext cx="1938528" cy="1469136"/>
          </a:xfrm>
          <a:prstGeom prst="rect">
            <a:avLst/>
          </a:prstGeom>
        </p:spPr>
      </p:pic>
      <p:pic>
        <p:nvPicPr>
          <p:cNvPr id="16" name="Obráze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642" y="4470736"/>
            <a:ext cx="1194816" cy="1801368"/>
          </a:xfrm>
          <a:prstGeom prst="rect">
            <a:avLst/>
          </a:prstGeom>
        </p:spPr>
      </p:pic>
      <p:pic>
        <p:nvPicPr>
          <p:cNvPr id="17" name="Obráze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0792" y="4517681"/>
            <a:ext cx="1194816" cy="1801368"/>
          </a:xfrm>
          <a:prstGeom prst="rect">
            <a:avLst/>
          </a:prstGeom>
        </p:spPr>
      </p:pic>
      <p:pic>
        <p:nvPicPr>
          <p:cNvPr id="18" name="Obrázek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292" y="4335018"/>
            <a:ext cx="1194816" cy="1801368"/>
          </a:xfrm>
          <a:prstGeom prst="rect">
            <a:avLst/>
          </a:prstGeom>
        </p:spPr>
      </p:pic>
      <p:pic>
        <p:nvPicPr>
          <p:cNvPr id="19" name="Obrázek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1359" y="4785136"/>
            <a:ext cx="1194816" cy="1801368"/>
          </a:xfrm>
          <a:prstGeom prst="rect">
            <a:avLst/>
          </a:prstGeom>
        </p:spPr>
      </p:pic>
      <p:pic>
        <p:nvPicPr>
          <p:cNvPr id="20" name="Obráze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8067" y="4517681"/>
            <a:ext cx="1194816" cy="1801368"/>
          </a:xfrm>
          <a:prstGeom prst="rect">
            <a:avLst/>
          </a:prstGeom>
        </p:spPr>
      </p:pic>
      <p:sp>
        <p:nvSpPr>
          <p:cNvPr id="21" name="TextovéPole 20"/>
          <p:cNvSpPr txBox="1"/>
          <p:nvPr/>
        </p:nvSpPr>
        <p:spPr>
          <a:xfrm>
            <a:off x="1414708" y="5542945"/>
            <a:ext cx="327334" cy="461665"/>
          </a:xfrm>
          <a:prstGeom prst="rect">
            <a:avLst/>
          </a:prstGeom>
          <a:noFill/>
        </p:spPr>
        <p:txBody>
          <a:bodyPr wrap="none" rtlCol="0">
            <a:spAutoFit/>
          </a:bodyPr>
          <a:lstStyle/>
          <a:p>
            <a:r>
              <a:rPr lang="cs-CZ" sz="2400" dirty="0" smtClean="0"/>
              <a:t>?</a:t>
            </a:r>
            <a:endParaRPr lang="cs-CZ" sz="2400" dirty="0"/>
          </a:p>
        </p:txBody>
      </p:sp>
      <p:sp>
        <p:nvSpPr>
          <p:cNvPr id="22" name="TextovéPole 21"/>
          <p:cNvSpPr txBox="1"/>
          <p:nvPr/>
        </p:nvSpPr>
        <p:spPr>
          <a:xfrm>
            <a:off x="2715083" y="5542945"/>
            <a:ext cx="327334" cy="461665"/>
          </a:xfrm>
          <a:prstGeom prst="rect">
            <a:avLst/>
          </a:prstGeom>
          <a:noFill/>
        </p:spPr>
        <p:txBody>
          <a:bodyPr wrap="none" rtlCol="0">
            <a:spAutoFit/>
          </a:bodyPr>
          <a:lstStyle/>
          <a:p>
            <a:r>
              <a:rPr lang="cs-CZ" sz="2400" dirty="0" smtClean="0"/>
              <a:t>?</a:t>
            </a:r>
            <a:endParaRPr lang="cs-CZ" sz="2400" dirty="0"/>
          </a:p>
        </p:txBody>
      </p:sp>
      <p:sp>
        <p:nvSpPr>
          <p:cNvPr id="23" name="TextovéPole 22"/>
          <p:cNvSpPr txBox="1"/>
          <p:nvPr/>
        </p:nvSpPr>
        <p:spPr>
          <a:xfrm>
            <a:off x="3949816" y="5393650"/>
            <a:ext cx="327334" cy="461665"/>
          </a:xfrm>
          <a:prstGeom prst="rect">
            <a:avLst/>
          </a:prstGeom>
          <a:noFill/>
        </p:spPr>
        <p:txBody>
          <a:bodyPr wrap="none" rtlCol="0">
            <a:spAutoFit/>
          </a:bodyPr>
          <a:lstStyle/>
          <a:p>
            <a:r>
              <a:rPr lang="cs-CZ" sz="2400" dirty="0" smtClean="0"/>
              <a:t>?</a:t>
            </a:r>
            <a:endParaRPr lang="cs-CZ" sz="2400" dirty="0"/>
          </a:p>
        </p:txBody>
      </p:sp>
      <p:sp>
        <p:nvSpPr>
          <p:cNvPr id="24" name="TextovéPole 23"/>
          <p:cNvSpPr txBox="1"/>
          <p:nvPr/>
        </p:nvSpPr>
        <p:spPr>
          <a:xfrm>
            <a:off x="5236308" y="5866304"/>
            <a:ext cx="327334" cy="461665"/>
          </a:xfrm>
          <a:prstGeom prst="rect">
            <a:avLst/>
          </a:prstGeom>
          <a:noFill/>
        </p:spPr>
        <p:txBody>
          <a:bodyPr wrap="none" rtlCol="0">
            <a:spAutoFit/>
          </a:bodyPr>
          <a:lstStyle/>
          <a:p>
            <a:r>
              <a:rPr lang="cs-CZ" sz="2400" dirty="0" smtClean="0"/>
              <a:t>?</a:t>
            </a:r>
            <a:endParaRPr lang="cs-CZ" sz="2400" dirty="0"/>
          </a:p>
        </p:txBody>
      </p:sp>
      <p:sp>
        <p:nvSpPr>
          <p:cNvPr id="25" name="TextovéPole 24"/>
          <p:cNvSpPr txBox="1"/>
          <p:nvPr/>
        </p:nvSpPr>
        <p:spPr>
          <a:xfrm>
            <a:off x="6364880" y="5614352"/>
            <a:ext cx="327334" cy="461665"/>
          </a:xfrm>
          <a:prstGeom prst="rect">
            <a:avLst/>
          </a:prstGeom>
          <a:noFill/>
        </p:spPr>
        <p:txBody>
          <a:bodyPr wrap="none" rtlCol="0">
            <a:spAutoFit/>
          </a:bodyPr>
          <a:lstStyle/>
          <a:p>
            <a:r>
              <a:rPr lang="cs-CZ" sz="2400" dirty="0" smtClean="0"/>
              <a:t>?</a:t>
            </a:r>
            <a:endParaRPr lang="cs-CZ" sz="2400" dirty="0"/>
          </a:p>
        </p:txBody>
      </p:sp>
      <p:sp>
        <p:nvSpPr>
          <p:cNvPr id="26" name="TextovéPole 25"/>
          <p:cNvSpPr txBox="1"/>
          <p:nvPr/>
        </p:nvSpPr>
        <p:spPr>
          <a:xfrm>
            <a:off x="269030" y="379731"/>
            <a:ext cx="8600650" cy="830997"/>
          </a:xfrm>
          <a:prstGeom prst="rect">
            <a:avLst/>
          </a:prstGeom>
          <a:noFill/>
        </p:spPr>
        <p:txBody>
          <a:bodyPr wrap="square" rtlCol="0">
            <a:spAutoFit/>
          </a:bodyPr>
          <a:lstStyle/>
          <a:p>
            <a:r>
              <a:rPr lang="cs-CZ" sz="2400" dirty="0" smtClean="0"/>
              <a:t>Obrovské množství genotypů (u člověka volná kombinovatelnost chromosomů 2</a:t>
            </a:r>
            <a:r>
              <a:rPr lang="cs-CZ" sz="2400" baseline="30000" dirty="0" smtClean="0"/>
              <a:t>23</a:t>
            </a:r>
            <a:r>
              <a:rPr lang="cs-CZ" sz="2400" dirty="0" smtClean="0"/>
              <a:t>= 8 400 000 kombinací + crossing-overy)</a:t>
            </a:r>
            <a:r>
              <a:rPr lang="en-US" sz="2400" dirty="0" smtClean="0"/>
              <a:t> </a:t>
            </a:r>
            <a:endParaRPr lang="cs-CZ" sz="2400" dirty="0"/>
          </a:p>
        </p:txBody>
      </p:sp>
      <p:sp>
        <p:nvSpPr>
          <p:cNvPr id="27" name="TextovéPole 26"/>
          <p:cNvSpPr txBox="1"/>
          <p:nvPr/>
        </p:nvSpPr>
        <p:spPr>
          <a:xfrm>
            <a:off x="5437975" y="2382043"/>
            <a:ext cx="1674754" cy="369332"/>
          </a:xfrm>
          <a:prstGeom prst="rect">
            <a:avLst/>
          </a:prstGeom>
          <a:noFill/>
        </p:spPr>
        <p:txBody>
          <a:bodyPr wrap="none" rtlCol="0">
            <a:spAutoFit/>
          </a:bodyPr>
          <a:lstStyle/>
          <a:p>
            <a:r>
              <a:rPr lang="cs-CZ" dirty="0" smtClean="0"/>
              <a:t>+ spojení gamet</a:t>
            </a:r>
            <a:endParaRPr lang="cs-CZ" dirty="0"/>
          </a:p>
        </p:txBody>
      </p:sp>
      <p:sp>
        <p:nvSpPr>
          <p:cNvPr id="28" name="TextovéPole 27"/>
          <p:cNvSpPr txBox="1"/>
          <p:nvPr/>
        </p:nvSpPr>
        <p:spPr>
          <a:xfrm>
            <a:off x="959246" y="6315186"/>
            <a:ext cx="3708708" cy="369332"/>
          </a:xfrm>
          <a:prstGeom prst="rect">
            <a:avLst/>
          </a:prstGeom>
          <a:noFill/>
        </p:spPr>
        <p:txBody>
          <a:bodyPr wrap="none" rtlCol="0">
            <a:spAutoFit/>
          </a:bodyPr>
          <a:lstStyle/>
          <a:p>
            <a:r>
              <a:rPr lang="cs-CZ" dirty="0" smtClean="0"/>
              <a:t>Variabilní potomstvo i u jednoho páru</a:t>
            </a:r>
            <a:endParaRPr lang="cs-CZ" dirty="0"/>
          </a:p>
        </p:txBody>
      </p:sp>
    </p:spTree>
    <p:extLst>
      <p:ext uri="{BB962C8B-B14F-4D97-AF65-F5344CB8AC3E}">
        <p14:creationId xmlns:p14="http://schemas.microsoft.com/office/powerpoint/2010/main" val="126508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7356" y="82497"/>
            <a:ext cx="8143875" cy="1143000"/>
          </a:xfrm>
        </p:spPr>
        <p:txBody>
          <a:bodyPr vert="horz" lIns="91440" tIns="45720" rIns="91440" bIns="45720" rtlCol="0" anchor="ctr">
            <a:normAutofit fontScale="90000"/>
          </a:bodyPr>
          <a:lstStyle/>
          <a:p>
            <a:pPr algn="ctr"/>
            <a:r>
              <a:rPr lang="cs-CZ" sz="4000" dirty="0">
                <a:solidFill>
                  <a:srgbClr val="C00000"/>
                </a:solidFill>
              </a:rPr>
              <a:t>Pravděpodobnost vzniku určitých genotypů/fenotypů</a:t>
            </a:r>
          </a:p>
        </p:txBody>
      </p:sp>
      <p:graphicFrame>
        <p:nvGraphicFramePr>
          <p:cNvPr id="5" name="Object 5"/>
          <p:cNvGraphicFramePr>
            <a:graphicFrameLocks noChangeAspect="1"/>
          </p:cNvGraphicFramePr>
          <p:nvPr>
            <p:extLst/>
          </p:nvPr>
        </p:nvGraphicFramePr>
        <p:xfrm>
          <a:off x="7093767" y="2339233"/>
          <a:ext cx="1173724" cy="2162124"/>
        </p:xfrm>
        <a:graphic>
          <a:graphicData uri="http://schemas.openxmlformats.org/presentationml/2006/ole">
            <mc:AlternateContent xmlns:mc="http://schemas.openxmlformats.org/markup-compatibility/2006">
              <mc:Choice xmlns:v="urn:schemas-microsoft-com:vml" Requires="v">
                <p:oleObj spid="_x0000_s2356" name="Image" r:id="rId4" imgW="1832007" imgH="3466463" progId="Photoshop.Image.5">
                  <p:embed/>
                </p:oleObj>
              </mc:Choice>
              <mc:Fallback>
                <p:oleObj name="Image" r:id="rId4" imgW="1832007" imgH="34664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3767" y="2339233"/>
                        <a:ext cx="1173724" cy="2162124"/>
                      </a:xfrm>
                      <a:prstGeom prst="rect">
                        <a:avLst/>
                      </a:prstGeom>
                      <a:noFill/>
                      <a:ln>
                        <a:noFill/>
                      </a:ln>
                      <a:effectLst/>
                      <a:extLst/>
                    </p:spPr>
                  </p:pic>
                </p:oleObj>
              </mc:Fallback>
            </mc:AlternateContent>
          </a:graphicData>
        </a:graphic>
      </p:graphicFrame>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6415" y="4698484"/>
            <a:ext cx="1194816" cy="1801368"/>
          </a:xfrm>
          <a:prstGeom prst="rect">
            <a:avLst/>
          </a:prstGeom>
        </p:spPr>
      </p:pic>
      <p:sp>
        <p:nvSpPr>
          <p:cNvPr id="17" name="TextovéPole 16"/>
          <p:cNvSpPr txBox="1"/>
          <p:nvPr/>
        </p:nvSpPr>
        <p:spPr>
          <a:xfrm>
            <a:off x="7940156" y="5768984"/>
            <a:ext cx="327334" cy="461665"/>
          </a:xfrm>
          <a:prstGeom prst="rect">
            <a:avLst/>
          </a:prstGeom>
          <a:noFill/>
        </p:spPr>
        <p:txBody>
          <a:bodyPr wrap="none" rtlCol="0">
            <a:spAutoFit/>
          </a:bodyPr>
          <a:lstStyle/>
          <a:p>
            <a:r>
              <a:rPr lang="cs-CZ" sz="2400" dirty="0" smtClean="0"/>
              <a:t>?</a:t>
            </a:r>
            <a:endParaRPr lang="cs-CZ" sz="2400" dirty="0"/>
          </a:p>
        </p:txBody>
      </p:sp>
      <p:graphicFrame>
        <p:nvGraphicFramePr>
          <p:cNvPr id="20" name="Object 6"/>
          <p:cNvGraphicFramePr>
            <a:graphicFrameLocks noChangeAspect="1"/>
          </p:cNvGraphicFramePr>
          <p:nvPr>
            <p:extLst/>
          </p:nvPr>
        </p:nvGraphicFramePr>
        <p:xfrm>
          <a:off x="147781" y="2612324"/>
          <a:ext cx="1244092" cy="2278048"/>
        </p:xfrm>
        <a:graphic>
          <a:graphicData uri="http://schemas.openxmlformats.org/presentationml/2006/ole">
            <mc:AlternateContent xmlns:mc="http://schemas.openxmlformats.org/markup-compatibility/2006">
              <mc:Choice xmlns:v="urn:schemas-microsoft-com:vml" Requires="v">
                <p:oleObj spid="_x0000_s2357" name="Image" r:id="rId7" imgW="2014903" imgH="3685663" progId="Photoshop.Image.5">
                  <p:embed/>
                </p:oleObj>
              </mc:Choice>
              <mc:Fallback>
                <p:oleObj name="Image" r:id="rId7" imgW="2014903" imgH="3685663"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781" y="2612324"/>
                        <a:ext cx="1244092" cy="2278048"/>
                      </a:xfrm>
                      <a:prstGeom prst="rect">
                        <a:avLst/>
                      </a:prstGeom>
                      <a:noFill/>
                      <a:ln>
                        <a:noFill/>
                      </a:ln>
                      <a:effectLst/>
                    </p:spPr>
                  </p:pic>
                </p:oleObj>
              </mc:Fallback>
            </mc:AlternateContent>
          </a:graphicData>
        </a:graphic>
      </p:graphicFrame>
      <p:sp>
        <p:nvSpPr>
          <p:cNvPr id="21" name="TextovéPole 20"/>
          <p:cNvSpPr txBox="1"/>
          <p:nvPr/>
        </p:nvSpPr>
        <p:spPr>
          <a:xfrm>
            <a:off x="305029" y="1334135"/>
            <a:ext cx="7375600" cy="116955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000" dirty="0" smtClean="0"/>
              <a:t>Pojďme se soustředit na omezené množství znaků</a:t>
            </a:r>
          </a:p>
          <a:p>
            <a:pPr marL="285750" indent="-285750">
              <a:spcBef>
                <a:spcPts val="1200"/>
              </a:spcBef>
              <a:buFont typeface="Arial" panose="020B0604020202020204" pitchFamily="34" charset="0"/>
              <a:buChar char="•"/>
            </a:pPr>
            <a:r>
              <a:rPr lang="cs-CZ" sz="2000" dirty="0" smtClean="0"/>
              <a:t>Známe genotyp rodičů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výpočet pravděpodobnosti vzniku určitého genotypu</a:t>
            </a:r>
            <a:endParaRPr lang="cs-CZ" sz="2000" dirty="0"/>
          </a:p>
        </p:txBody>
      </p:sp>
      <p:graphicFrame>
        <p:nvGraphicFramePr>
          <p:cNvPr id="22" name="Tabulka 21"/>
          <p:cNvGraphicFramePr>
            <a:graphicFrameLocks noGrp="1"/>
          </p:cNvGraphicFramePr>
          <p:nvPr>
            <p:extLst/>
          </p:nvPr>
        </p:nvGraphicFramePr>
        <p:xfrm>
          <a:off x="3548747" y="3946789"/>
          <a:ext cx="3769120" cy="2375045"/>
        </p:xfrm>
        <a:graphic>
          <a:graphicData uri="http://schemas.openxmlformats.org/drawingml/2006/table">
            <a:tbl>
              <a:tblPr firstRow="1" firstCol="1">
                <a:tableStyleId>{93296810-A885-4BE3-A3E7-6D5BEEA58F35}</a:tableStyleId>
              </a:tblPr>
              <a:tblGrid>
                <a:gridCol w="753824"/>
                <a:gridCol w="753824"/>
                <a:gridCol w="753824"/>
                <a:gridCol w="753824"/>
                <a:gridCol w="753824"/>
              </a:tblGrid>
              <a:tr h="475009">
                <a:tc>
                  <a:txBody>
                    <a:bodyPr/>
                    <a:lstStyle/>
                    <a:p>
                      <a:pPr algn="ctr"/>
                      <a:endParaRPr lang="cs-CZ" sz="1300"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0" dirty="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75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75009">
                <a:tc>
                  <a:txBody>
                    <a:bodyPr/>
                    <a:lstStyle/>
                    <a:p>
                      <a:pPr algn="ctr"/>
                      <a:endParaRPr lang="cs-CZ" sz="1300" i="0" dirty="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75009">
                <a:tc>
                  <a:txBody>
                    <a:bodyPr/>
                    <a:lstStyle/>
                    <a:p>
                      <a:pPr algn="ct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300"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75009">
                <a:tc>
                  <a:txBody>
                    <a:bodyPr/>
                    <a:lstStyle/>
                    <a:p>
                      <a:pPr algn="ctr"/>
                      <a:endParaRPr lang="cs-CZ" sz="1300" i="0" dirty="0" smtClean="0">
                        <a:solidFill>
                          <a:schemeClr val="tx1"/>
                        </a:solidFill>
                      </a:endParaRPr>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300" i="1" dirty="0" smtClean="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300"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300" i="1" dirty="0"/>
                    </a:p>
                  </a:txBody>
                  <a:tcPr marL="67858" marR="67858" marT="33929" marB="33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TextovéPole 2"/>
          <p:cNvSpPr txBox="1"/>
          <p:nvPr/>
        </p:nvSpPr>
        <p:spPr>
          <a:xfrm>
            <a:off x="3548747" y="6373765"/>
            <a:ext cx="3841693" cy="430887"/>
          </a:xfrm>
          <a:prstGeom prst="rect">
            <a:avLst/>
          </a:prstGeom>
          <a:noFill/>
        </p:spPr>
        <p:txBody>
          <a:bodyPr wrap="none" rtlCol="0">
            <a:spAutoFit/>
          </a:bodyPr>
          <a:lstStyle/>
          <a:p>
            <a:r>
              <a:rPr lang="cs-CZ" sz="2200" dirty="0" smtClean="0"/>
              <a:t>Kombinační (</a:t>
            </a:r>
            <a:r>
              <a:rPr lang="cs-CZ" sz="2200" dirty="0" err="1" smtClean="0"/>
              <a:t>Punnettův</a:t>
            </a:r>
            <a:r>
              <a:rPr lang="cs-CZ" sz="2200" dirty="0" smtClean="0"/>
              <a:t>) čtverec</a:t>
            </a:r>
          </a:p>
        </p:txBody>
      </p:sp>
      <p:pic>
        <p:nvPicPr>
          <p:cNvPr id="4" name="Obrázek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2680" y="4600948"/>
            <a:ext cx="1005840" cy="195072"/>
          </a:xfrm>
          <a:prstGeom prst="rect">
            <a:avLst/>
          </a:prstGeom>
        </p:spPr>
      </p:pic>
      <p:pic>
        <p:nvPicPr>
          <p:cNvPr id="8" name="Obrázek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108" y="3300108"/>
            <a:ext cx="557784" cy="557784"/>
          </a:xfrm>
          <a:prstGeom prst="rect">
            <a:avLst/>
          </a:prstGeom>
        </p:spPr>
      </p:pic>
      <p:pic>
        <p:nvPicPr>
          <p:cNvPr id="14" name="Obráze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7600" y="5984912"/>
            <a:ext cx="1005840" cy="195072"/>
          </a:xfrm>
          <a:prstGeom prst="rect">
            <a:avLst/>
          </a:prstGeom>
        </p:spPr>
      </p:pic>
      <p:pic>
        <p:nvPicPr>
          <p:cNvPr id="15" name="Obráze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2680" y="5543432"/>
            <a:ext cx="1005840" cy="195072"/>
          </a:xfrm>
          <a:prstGeom prst="rect">
            <a:avLst/>
          </a:prstGeom>
        </p:spPr>
      </p:pic>
      <p:pic>
        <p:nvPicPr>
          <p:cNvPr id="16" name="Obráze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2680" y="5045956"/>
            <a:ext cx="1005840" cy="195072"/>
          </a:xfrm>
          <a:prstGeom prst="rect">
            <a:avLst/>
          </a:prstGeom>
        </p:spPr>
      </p:pic>
      <p:pic>
        <p:nvPicPr>
          <p:cNvPr id="18" name="Obráze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3292" y="3292628"/>
            <a:ext cx="557784" cy="557784"/>
          </a:xfrm>
          <a:prstGeom prst="rect">
            <a:avLst/>
          </a:prstGeom>
        </p:spPr>
      </p:pic>
      <p:pic>
        <p:nvPicPr>
          <p:cNvPr id="19" name="Obrázek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5272" y="3300108"/>
            <a:ext cx="557784" cy="557784"/>
          </a:xfrm>
          <a:prstGeom prst="rect">
            <a:avLst/>
          </a:prstGeom>
        </p:spPr>
      </p:pic>
      <p:pic>
        <p:nvPicPr>
          <p:cNvPr id="23" name="Obráze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5456" y="3292628"/>
            <a:ext cx="557784" cy="557784"/>
          </a:xfrm>
          <a:prstGeom prst="rect">
            <a:avLst/>
          </a:prstGeom>
        </p:spPr>
      </p:pic>
    </p:spTree>
    <p:extLst>
      <p:ext uri="{BB962C8B-B14F-4D97-AF65-F5344CB8AC3E}">
        <p14:creationId xmlns:p14="http://schemas.microsoft.com/office/powerpoint/2010/main" val="18057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3580" y="-170814"/>
            <a:ext cx="7886700" cy="1325563"/>
          </a:xfrm>
        </p:spPr>
        <p:txBody>
          <a:bodyPr vert="horz" lIns="91440" tIns="45720" rIns="91440" bIns="45720" rtlCol="0" anchor="ctr">
            <a:normAutofit/>
          </a:bodyPr>
          <a:lstStyle/>
          <a:p>
            <a:pPr algn="ctr"/>
            <a:r>
              <a:rPr lang="cs-CZ" sz="4000" dirty="0">
                <a:solidFill>
                  <a:srgbClr val="C00000"/>
                </a:solidFill>
              </a:rPr>
              <a:t>Použití kombinačního čtverce</a:t>
            </a:r>
          </a:p>
        </p:txBody>
      </p:sp>
      <p:sp>
        <p:nvSpPr>
          <p:cNvPr id="3" name="TextovéPole 2"/>
          <p:cNvSpPr txBox="1"/>
          <p:nvPr/>
        </p:nvSpPr>
        <p:spPr>
          <a:xfrm>
            <a:off x="406676" y="959076"/>
            <a:ext cx="7216078" cy="430887"/>
          </a:xfrm>
          <a:prstGeom prst="rect">
            <a:avLst/>
          </a:prstGeom>
          <a:noFill/>
        </p:spPr>
        <p:txBody>
          <a:bodyPr wrap="none" rtlCol="0">
            <a:spAutoFit/>
          </a:bodyPr>
          <a:lstStyle/>
          <a:p>
            <a:r>
              <a:rPr lang="cs-CZ" sz="2200" b="1" dirty="0" smtClean="0">
                <a:solidFill>
                  <a:srgbClr val="009900"/>
                </a:solidFill>
              </a:rPr>
              <a:t>Otázka: </a:t>
            </a:r>
            <a:r>
              <a:rPr lang="cs-CZ" sz="2200" dirty="0" smtClean="0"/>
              <a:t>Jaké budou genotypy potomstva ženy </a:t>
            </a:r>
            <a:r>
              <a:rPr lang="cs-CZ" sz="2200" i="1" dirty="0" err="1" smtClean="0"/>
              <a:t>aa</a:t>
            </a:r>
            <a:r>
              <a:rPr lang="cs-CZ" sz="2200" i="1" dirty="0" smtClean="0"/>
              <a:t> </a:t>
            </a:r>
            <a:r>
              <a:rPr lang="cs-CZ" sz="2200" dirty="0" smtClean="0"/>
              <a:t>a muže </a:t>
            </a:r>
            <a:r>
              <a:rPr lang="cs-CZ" sz="2200" i="1" dirty="0" err="1" smtClean="0"/>
              <a:t>AA</a:t>
            </a:r>
            <a:r>
              <a:rPr lang="cs-CZ" sz="2200" dirty="0" smtClean="0"/>
              <a:t>? </a:t>
            </a:r>
            <a:endParaRPr lang="cs-CZ" sz="2200" dirty="0"/>
          </a:p>
        </p:txBody>
      </p:sp>
      <p:graphicFrame>
        <p:nvGraphicFramePr>
          <p:cNvPr id="9" name="Tabulka 8"/>
          <p:cNvGraphicFramePr>
            <a:graphicFrameLocks noGrp="1"/>
          </p:cNvGraphicFramePr>
          <p:nvPr>
            <p:extLst>
              <p:ext uri="{D42A27DB-BD31-4B8C-83A1-F6EECF244321}">
                <p14:modId xmlns:p14="http://schemas.microsoft.com/office/powerpoint/2010/main" val="4108225384"/>
              </p:ext>
            </p:extLst>
          </p:nvPr>
        </p:nvGraphicFramePr>
        <p:xfrm>
          <a:off x="3778530" y="3740063"/>
          <a:ext cx="2189002" cy="1660824"/>
        </p:xfrm>
        <a:graphic>
          <a:graphicData uri="http://schemas.openxmlformats.org/drawingml/2006/table">
            <a:tbl>
              <a:tblPr firstRow="1" firstCol="1">
                <a:tableStyleId>{93296810-A885-4BE3-A3E7-6D5BEEA58F35}</a:tableStyleId>
              </a:tblPr>
              <a:tblGrid>
                <a:gridCol w="1094501"/>
                <a:gridCol w="1094501"/>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   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3256935394"/>
              </p:ext>
            </p:extLst>
          </p:nvPr>
        </p:nvGraphicFramePr>
        <p:xfrm>
          <a:off x="6202001" y="3725942"/>
          <a:ext cx="830688" cy="1530985"/>
        </p:xfrm>
        <a:graphic>
          <a:graphicData uri="http://schemas.openxmlformats.org/presentationml/2006/ole">
            <mc:AlternateContent xmlns:mc="http://schemas.openxmlformats.org/markup-compatibility/2006">
              <mc:Choice xmlns:v="urn:schemas-microsoft-com:vml" Requires="v">
                <p:oleObj spid="_x0000_s3382" name="Image" r:id="rId3" imgW="1832007" imgH="3466463" progId="Photoshop.Image.5">
                  <p:embed/>
                </p:oleObj>
              </mc:Choice>
              <mc:Fallback>
                <p:oleObj name="Image" r:id="rId3" imgW="1832007" imgH="3466463"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001" y="3725942"/>
                        <a:ext cx="830688" cy="1530985"/>
                      </a:xfrm>
                      <a:prstGeom prst="rect">
                        <a:avLst/>
                      </a:prstGeom>
                      <a:noFill/>
                      <a:ln>
                        <a:noFill/>
                      </a:ln>
                    </p:spPr>
                  </p:pic>
                </p:oleObj>
              </mc:Fallback>
            </mc:AlternateContent>
          </a:graphicData>
        </a:graphic>
      </p:graphicFrame>
      <p:graphicFrame>
        <p:nvGraphicFramePr>
          <p:cNvPr id="12" name="Objekt 11"/>
          <p:cNvGraphicFramePr>
            <a:graphicFrameLocks noChangeAspect="1"/>
          </p:cNvGraphicFramePr>
          <p:nvPr>
            <p:extLst>
              <p:ext uri="{D42A27DB-BD31-4B8C-83A1-F6EECF244321}">
                <p14:modId xmlns:p14="http://schemas.microsoft.com/office/powerpoint/2010/main" val="2416412704"/>
              </p:ext>
            </p:extLst>
          </p:nvPr>
        </p:nvGraphicFramePr>
        <p:xfrm>
          <a:off x="2596138" y="3827738"/>
          <a:ext cx="822960" cy="1506311"/>
        </p:xfrm>
        <a:graphic>
          <a:graphicData uri="http://schemas.openxmlformats.org/presentationml/2006/ole">
            <mc:AlternateContent xmlns:mc="http://schemas.openxmlformats.org/markup-compatibility/2006">
              <mc:Choice xmlns:v="urn:schemas-microsoft-com:vml" Requires="v">
                <p:oleObj spid="_x0000_s3383" name="Image" r:id="rId5" imgW="2014903" imgH="3685663" progId="Photoshop.Image.5">
                  <p:embed/>
                </p:oleObj>
              </mc:Choice>
              <mc:Fallback>
                <p:oleObj name="Image" r:id="rId5" imgW="2014903" imgH="3685663"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138" y="3827738"/>
                        <a:ext cx="822960" cy="1506311"/>
                      </a:xfrm>
                      <a:prstGeom prst="rect">
                        <a:avLst/>
                      </a:prstGeom>
                      <a:noFill/>
                      <a:ln>
                        <a:noFill/>
                      </a:ln>
                    </p:spPr>
                  </p:pic>
                </p:oleObj>
              </mc:Fallback>
            </mc:AlternateContent>
          </a:graphicData>
        </a:graphic>
      </p:graphicFrame>
      <p:cxnSp>
        <p:nvCxnSpPr>
          <p:cNvPr id="19" name="Přímá spojnice se šipkou 18"/>
          <p:cNvCxnSpPr/>
          <p:nvPr/>
        </p:nvCxnSpPr>
        <p:spPr>
          <a:xfrm>
            <a:off x="3399183" y="4491435"/>
            <a:ext cx="728511" cy="265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a:off x="5550354" y="3956947"/>
            <a:ext cx="67154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Obdélník 32"/>
          <p:cNvSpPr/>
          <p:nvPr/>
        </p:nvSpPr>
        <p:spPr>
          <a:xfrm>
            <a:off x="5076005" y="4706420"/>
            <a:ext cx="532518" cy="461665"/>
          </a:xfrm>
          <a:prstGeom prst="rect">
            <a:avLst/>
          </a:prstGeom>
        </p:spPr>
        <p:txBody>
          <a:bodyPr wrap="none">
            <a:spAutoFit/>
          </a:bodyPr>
          <a:lstStyle/>
          <a:p>
            <a:r>
              <a:rPr lang="cs-CZ" sz="2400" b="1" i="1" dirty="0" err="1" smtClean="0"/>
              <a:t>Aa</a:t>
            </a:r>
            <a:endParaRPr lang="en-US" sz="2400" b="1" i="1" dirty="0"/>
          </a:p>
        </p:txBody>
      </p:sp>
      <p:sp>
        <p:nvSpPr>
          <p:cNvPr id="30" name="TextovéPole 29"/>
          <p:cNvSpPr txBox="1"/>
          <p:nvPr/>
        </p:nvSpPr>
        <p:spPr>
          <a:xfrm>
            <a:off x="2754806" y="5651142"/>
            <a:ext cx="3822200" cy="461665"/>
          </a:xfrm>
          <a:prstGeom prst="rect">
            <a:avLst/>
          </a:prstGeom>
          <a:noFill/>
        </p:spPr>
        <p:txBody>
          <a:bodyPr wrap="none" rtlCol="0">
            <a:spAutoFit/>
          </a:bodyPr>
          <a:lstStyle/>
          <a:p>
            <a:r>
              <a:rPr lang="cs-CZ" sz="2400" b="1" dirty="0" smtClean="0">
                <a:solidFill>
                  <a:srgbClr val="FF0000"/>
                </a:solidFill>
              </a:rPr>
              <a:t>Výsledek: 100% potomků </a:t>
            </a:r>
            <a:r>
              <a:rPr lang="cs-CZ" sz="2400" b="1" i="1" dirty="0" err="1" smtClean="0">
                <a:solidFill>
                  <a:srgbClr val="FF0000"/>
                </a:solidFill>
              </a:rPr>
              <a:t>Aa</a:t>
            </a:r>
            <a:endParaRPr lang="en-US" sz="2400" b="1" i="1" dirty="0">
              <a:solidFill>
                <a:srgbClr val="FF0000"/>
              </a:solidFill>
            </a:endParaRPr>
          </a:p>
        </p:txBody>
      </p:sp>
      <p:cxnSp>
        <p:nvCxnSpPr>
          <p:cNvPr id="18" name="Přímá spojnice se šipkou 17"/>
          <p:cNvCxnSpPr/>
          <p:nvPr/>
        </p:nvCxnSpPr>
        <p:spPr>
          <a:xfrm>
            <a:off x="4621696" y="4893009"/>
            <a:ext cx="417548" cy="110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a:off x="5471472" y="4268425"/>
            <a:ext cx="0" cy="5165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Obrázek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065" y="2249855"/>
            <a:ext cx="1947393" cy="4337071"/>
          </a:xfrm>
          <a:prstGeom prst="rect">
            <a:avLst/>
          </a:prstGeom>
        </p:spPr>
      </p:pic>
      <p:pic>
        <p:nvPicPr>
          <p:cNvPr id="23" name="Obrázek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8280" y="2087217"/>
            <a:ext cx="2020419" cy="4499709"/>
          </a:xfrm>
          <a:prstGeom prst="rect">
            <a:avLst/>
          </a:prstGeom>
        </p:spPr>
      </p:pic>
      <p:sp>
        <p:nvSpPr>
          <p:cNvPr id="14" name="TextovéPole 13"/>
          <p:cNvSpPr txBox="1"/>
          <p:nvPr/>
        </p:nvSpPr>
        <p:spPr>
          <a:xfrm>
            <a:off x="6683189" y="3511869"/>
            <a:ext cx="502061" cy="461665"/>
          </a:xfrm>
          <a:prstGeom prst="rect">
            <a:avLst/>
          </a:prstGeom>
          <a:noFill/>
        </p:spPr>
        <p:txBody>
          <a:bodyPr wrap="none" rtlCol="0">
            <a:spAutoFit/>
          </a:bodyPr>
          <a:lstStyle/>
          <a:p>
            <a:r>
              <a:rPr lang="cs-CZ" sz="2400" i="1" dirty="0" err="1" smtClean="0"/>
              <a:t>aa</a:t>
            </a:r>
            <a:endParaRPr lang="en-US" sz="2400" i="1" dirty="0"/>
          </a:p>
        </p:txBody>
      </p:sp>
      <p:sp>
        <p:nvSpPr>
          <p:cNvPr id="13" name="TextovéPole 12"/>
          <p:cNvSpPr txBox="1"/>
          <p:nvPr/>
        </p:nvSpPr>
        <p:spPr>
          <a:xfrm>
            <a:off x="3148832" y="3563795"/>
            <a:ext cx="540533" cy="461665"/>
          </a:xfrm>
          <a:prstGeom prst="rect">
            <a:avLst/>
          </a:prstGeom>
          <a:noFill/>
        </p:spPr>
        <p:txBody>
          <a:bodyPr wrap="none" rtlCol="0">
            <a:spAutoFit/>
          </a:bodyPr>
          <a:lstStyle/>
          <a:p>
            <a:r>
              <a:rPr lang="cs-CZ" sz="2400" i="1" dirty="0" err="1" smtClean="0"/>
              <a:t>AA</a:t>
            </a:r>
            <a:endParaRPr lang="en-US" sz="2400" i="1" dirty="0"/>
          </a:p>
        </p:txBody>
      </p:sp>
      <p:sp>
        <p:nvSpPr>
          <p:cNvPr id="10" name="TextovéPole 9"/>
          <p:cNvSpPr txBox="1"/>
          <p:nvPr/>
        </p:nvSpPr>
        <p:spPr>
          <a:xfrm>
            <a:off x="1868336" y="1616201"/>
            <a:ext cx="5506720" cy="1631216"/>
          </a:xfrm>
          <a:prstGeom prst="rect">
            <a:avLst/>
          </a:prstGeom>
          <a:noFill/>
        </p:spPr>
        <p:txBody>
          <a:bodyPr wrap="square" rtlCol="0">
            <a:spAutoFit/>
          </a:bodyPr>
          <a:lstStyle/>
          <a:p>
            <a:pPr marL="342900" indent="-342900">
              <a:buAutoNum type="arabicParenR"/>
            </a:pPr>
            <a:r>
              <a:rPr lang="cs-CZ" sz="2000" dirty="0" smtClean="0"/>
              <a:t>Potřebujeme určit, jaké genotypy mohou mít gamety rodičů</a:t>
            </a:r>
          </a:p>
          <a:p>
            <a:pPr marL="342900" indent="-342900">
              <a:buAutoNum type="arabicParenR"/>
            </a:pPr>
            <a:r>
              <a:rPr lang="cs-CZ" sz="2000" dirty="0" smtClean="0"/>
              <a:t>Genotypy gamet napíšeme do kombinačního čtverce</a:t>
            </a:r>
          </a:p>
          <a:p>
            <a:pPr marL="342900" indent="-342900">
              <a:buAutoNum type="arabicParenR"/>
            </a:pPr>
            <a:r>
              <a:rPr lang="cs-CZ" sz="2000" dirty="0" smtClean="0"/>
              <a:t>Do okýnek napíšeme genotyp z řádku a sloupce</a:t>
            </a:r>
            <a:endParaRPr lang="en-US" sz="2000" dirty="0"/>
          </a:p>
        </p:txBody>
      </p:sp>
    </p:spTree>
    <p:extLst>
      <p:ext uri="{BB962C8B-B14F-4D97-AF65-F5344CB8AC3E}">
        <p14:creationId xmlns:p14="http://schemas.microsoft.com/office/powerpoint/2010/main" val="30199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0" grpId="0"/>
      <p:bldP spid="14"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3580" y="-170814"/>
            <a:ext cx="7886700" cy="1325563"/>
          </a:xfrm>
        </p:spPr>
        <p:txBody>
          <a:bodyPr vert="horz" lIns="91440" tIns="45720" rIns="91440" bIns="45720" rtlCol="0" anchor="ctr">
            <a:normAutofit/>
          </a:bodyPr>
          <a:lstStyle/>
          <a:p>
            <a:pPr algn="ctr"/>
            <a:r>
              <a:rPr lang="cs-CZ" sz="4000" dirty="0">
                <a:solidFill>
                  <a:srgbClr val="C00000"/>
                </a:solidFill>
              </a:rPr>
              <a:t>Použití kombinačního čtverce</a:t>
            </a:r>
          </a:p>
        </p:txBody>
      </p:sp>
      <p:sp>
        <p:nvSpPr>
          <p:cNvPr id="3" name="TextovéPole 2"/>
          <p:cNvSpPr txBox="1"/>
          <p:nvPr/>
        </p:nvSpPr>
        <p:spPr>
          <a:xfrm>
            <a:off x="526053" y="1105704"/>
            <a:ext cx="7704160" cy="461665"/>
          </a:xfrm>
          <a:prstGeom prst="rect">
            <a:avLst/>
          </a:prstGeom>
          <a:noFill/>
        </p:spPr>
        <p:txBody>
          <a:bodyPr wrap="none" rtlCol="0">
            <a:spAutoFit/>
          </a:bodyPr>
          <a:lstStyle/>
          <a:p>
            <a:r>
              <a:rPr lang="cs-CZ" sz="2400" b="1" dirty="0" smtClean="0">
                <a:solidFill>
                  <a:srgbClr val="009900"/>
                </a:solidFill>
              </a:rPr>
              <a:t>Otázka: </a:t>
            </a:r>
            <a:r>
              <a:rPr lang="cs-CZ" sz="2200" dirty="0" smtClean="0"/>
              <a:t>Jaké budou genotypy potomstva dvou heterozygotů </a:t>
            </a:r>
            <a:r>
              <a:rPr lang="cs-CZ" sz="2200" i="1" dirty="0" err="1" smtClean="0"/>
              <a:t>Aa</a:t>
            </a:r>
            <a:r>
              <a:rPr lang="cs-CZ" sz="2200" dirty="0" smtClean="0"/>
              <a:t>? </a:t>
            </a:r>
            <a:endParaRPr lang="cs-CZ" sz="2200" dirty="0"/>
          </a:p>
        </p:txBody>
      </p:sp>
      <p:grpSp>
        <p:nvGrpSpPr>
          <p:cNvPr id="15" name="Skupina 14"/>
          <p:cNvGrpSpPr/>
          <p:nvPr/>
        </p:nvGrpSpPr>
        <p:grpSpPr>
          <a:xfrm>
            <a:off x="466725" y="2219325"/>
            <a:ext cx="1800546" cy="4463534"/>
            <a:chOff x="466725" y="2219325"/>
            <a:chExt cx="1800546" cy="4463534"/>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25" y="2219325"/>
              <a:ext cx="1800546" cy="4010025"/>
            </a:xfrm>
            <a:prstGeom prst="rect">
              <a:avLst/>
            </a:prstGeom>
          </p:spPr>
        </p:pic>
        <p:sp>
          <p:nvSpPr>
            <p:cNvPr id="5" name="TextovéPole 4"/>
            <p:cNvSpPr txBox="1"/>
            <p:nvPr/>
          </p:nvSpPr>
          <p:spPr>
            <a:xfrm>
              <a:off x="466725" y="6313527"/>
              <a:ext cx="317716" cy="369332"/>
            </a:xfrm>
            <a:prstGeom prst="rect">
              <a:avLst/>
            </a:prstGeom>
            <a:noFill/>
          </p:spPr>
          <p:txBody>
            <a:bodyPr wrap="none" rtlCol="0">
              <a:spAutoFit/>
            </a:bodyPr>
            <a:lstStyle/>
            <a:p>
              <a:r>
                <a:rPr lang="cs-CZ" i="1" dirty="0" smtClean="0"/>
                <a:t>A</a:t>
              </a:r>
              <a:endParaRPr lang="cs-CZ" i="1" dirty="0"/>
            </a:p>
          </p:txBody>
        </p:sp>
        <p:sp>
          <p:nvSpPr>
            <p:cNvPr id="6" name="TextovéPole 5"/>
            <p:cNvSpPr txBox="1"/>
            <p:nvPr/>
          </p:nvSpPr>
          <p:spPr>
            <a:xfrm>
              <a:off x="942975" y="6313527"/>
              <a:ext cx="317716" cy="369332"/>
            </a:xfrm>
            <a:prstGeom prst="rect">
              <a:avLst/>
            </a:prstGeom>
            <a:noFill/>
          </p:spPr>
          <p:txBody>
            <a:bodyPr wrap="none" rtlCol="0">
              <a:spAutoFit/>
            </a:bodyPr>
            <a:lstStyle/>
            <a:p>
              <a:r>
                <a:rPr lang="cs-CZ" i="1" dirty="0" smtClean="0"/>
                <a:t>A</a:t>
              </a:r>
              <a:endParaRPr lang="cs-CZ" i="1" dirty="0"/>
            </a:p>
          </p:txBody>
        </p:sp>
        <p:sp>
          <p:nvSpPr>
            <p:cNvPr id="7" name="TextovéPole 6"/>
            <p:cNvSpPr txBox="1"/>
            <p:nvPr/>
          </p:nvSpPr>
          <p:spPr>
            <a:xfrm>
              <a:off x="1424148" y="6313527"/>
              <a:ext cx="303288" cy="369332"/>
            </a:xfrm>
            <a:prstGeom prst="rect">
              <a:avLst/>
            </a:prstGeom>
            <a:noFill/>
          </p:spPr>
          <p:txBody>
            <a:bodyPr wrap="none" rtlCol="0">
              <a:spAutoFit/>
            </a:bodyPr>
            <a:lstStyle/>
            <a:p>
              <a:r>
                <a:rPr lang="cs-CZ" i="1" dirty="0" smtClean="0"/>
                <a:t>a</a:t>
              </a:r>
              <a:endParaRPr lang="cs-CZ" i="1" dirty="0"/>
            </a:p>
          </p:txBody>
        </p:sp>
        <p:sp>
          <p:nvSpPr>
            <p:cNvPr id="8" name="TextovéPole 7"/>
            <p:cNvSpPr txBox="1"/>
            <p:nvPr/>
          </p:nvSpPr>
          <p:spPr>
            <a:xfrm>
              <a:off x="1900719" y="6313527"/>
              <a:ext cx="303288" cy="369332"/>
            </a:xfrm>
            <a:prstGeom prst="rect">
              <a:avLst/>
            </a:prstGeom>
            <a:noFill/>
          </p:spPr>
          <p:txBody>
            <a:bodyPr wrap="none" rtlCol="0">
              <a:spAutoFit/>
            </a:bodyPr>
            <a:lstStyle/>
            <a:p>
              <a:r>
                <a:rPr lang="cs-CZ" i="1" dirty="0" smtClean="0"/>
                <a:t>a</a:t>
              </a:r>
              <a:endParaRPr lang="cs-CZ" i="1" dirty="0"/>
            </a:p>
          </p:txBody>
        </p:sp>
      </p:grpSp>
      <p:graphicFrame>
        <p:nvGraphicFramePr>
          <p:cNvPr id="9" name="Tabulka 8"/>
          <p:cNvGraphicFramePr>
            <a:graphicFrameLocks noGrp="1"/>
          </p:cNvGraphicFramePr>
          <p:nvPr>
            <p:extLst/>
          </p:nvPr>
        </p:nvGraphicFramePr>
        <p:xfrm>
          <a:off x="3920491" y="3662910"/>
          <a:ext cx="3953511" cy="2491236"/>
        </p:xfrm>
        <a:graphic>
          <a:graphicData uri="http://schemas.openxmlformats.org/drawingml/2006/table">
            <a:tbl>
              <a:tblPr firstRow="1" firstCol="1">
                <a:tableStyleId>{93296810-A885-4BE3-A3E7-6D5BEEA58F35}</a:tableStyleId>
              </a:tblPr>
              <a:tblGrid>
                <a:gridCol w="1317837"/>
                <a:gridCol w="1317837"/>
                <a:gridCol w="1317837"/>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1" dirty="0" smtClean="0">
                          <a:solidFill>
                            <a:schemeClr val="tx1"/>
                          </a:solidFill>
                        </a:rPr>
                        <a:t>a</a:t>
                      </a:r>
                      <a:endParaRPr lang="cs-CZ" sz="2300" i="1" dirty="0">
                        <a:solidFill>
                          <a:schemeClr val="tx1"/>
                        </a:solidFill>
                      </a:endParaRP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       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300" i="1" dirty="0" smtClean="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30412">
                <a:tc>
                  <a:txBody>
                    <a:bodyPr/>
                    <a:lstStyle/>
                    <a:p>
                      <a:pPr algn="ctr"/>
                      <a:r>
                        <a:rPr lang="cs-CZ" sz="2300" i="1" dirty="0" smtClean="0">
                          <a:solidFill>
                            <a:schemeClr val="tx1"/>
                          </a:solidFill>
                        </a:rPr>
                        <a:t>       a</a:t>
                      </a:r>
                      <a:endParaRPr lang="cs-CZ" sz="2300" i="1" dirty="0">
                        <a:solidFill>
                          <a:schemeClr val="tx1"/>
                        </a:solidFill>
                      </a:endParaRP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ovéPole 9"/>
          <p:cNvSpPr txBox="1"/>
          <p:nvPr/>
        </p:nvSpPr>
        <p:spPr>
          <a:xfrm>
            <a:off x="2204007" y="1691820"/>
            <a:ext cx="5506720" cy="1631216"/>
          </a:xfrm>
          <a:prstGeom prst="rect">
            <a:avLst/>
          </a:prstGeom>
          <a:noFill/>
        </p:spPr>
        <p:txBody>
          <a:bodyPr wrap="square" rtlCol="0">
            <a:spAutoFit/>
          </a:bodyPr>
          <a:lstStyle/>
          <a:p>
            <a:pPr marL="342900" indent="-342900">
              <a:buAutoNum type="arabicParenR"/>
            </a:pPr>
            <a:r>
              <a:rPr lang="cs-CZ" sz="2000" dirty="0" smtClean="0"/>
              <a:t>Potřebujeme určit, jaké genotypy mohou mít gamety rodičů</a:t>
            </a:r>
          </a:p>
          <a:p>
            <a:pPr marL="342900" indent="-342900">
              <a:buAutoNum type="arabicParenR"/>
            </a:pPr>
            <a:r>
              <a:rPr lang="cs-CZ" sz="2000" dirty="0" smtClean="0"/>
              <a:t>Genotypy gamet napíšeme do kombinačního čtverce</a:t>
            </a:r>
          </a:p>
          <a:p>
            <a:pPr marL="342900" indent="-342900">
              <a:buAutoNum type="arabicParenR"/>
            </a:pPr>
            <a:r>
              <a:rPr lang="cs-CZ" sz="2000" dirty="0" smtClean="0"/>
              <a:t>Do okýnek napíšeme genotyp z řádku a sloupce</a:t>
            </a:r>
            <a:endParaRPr lang="en-US" sz="2000" dirty="0"/>
          </a:p>
        </p:txBody>
      </p:sp>
      <p:graphicFrame>
        <p:nvGraphicFramePr>
          <p:cNvPr id="11" name="Objekt 10"/>
          <p:cNvGraphicFramePr>
            <a:graphicFrameLocks noChangeAspect="1"/>
          </p:cNvGraphicFramePr>
          <p:nvPr>
            <p:extLst/>
          </p:nvPr>
        </p:nvGraphicFramePr>
        <p:xfrm>
          <a:off x="7968298" y="2858135"/>
          <a:ext cx="830688" cy="1530985"/>
        </p:xfrm>
        <a:graphic>
          <a:graphicData uri="http://schemas.openxmlformats.org/presentationml/2006/ole">
            <mc:AlternateContent xmlns:mc="http://schemas.openxmlformats.org/markup-compatibility/2006">
              <mc:Choice xmlns:v="urn:schemas-microsoft-com:vml" Requires="v">
                <p:oleObj spid="_x0000_s5404" name="Image" r:id="rId4" imgW="1832007" imgH="3466463" progId="Photoshop.Image.5">
                  <p:embed/>
                </p:oleObj>
              </mc:Choice>
              <mc:Fallback>
                <p:oleObj name="Image" r:id="rId4" imgW="1832007" imgH="34664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298" y="2858135"/>
                        <a:ext cx="830688" cy="1530985"/>
                      </a:xfrm>
                      <a:prstGeom prst="rect">
                        <a:avLst/>
                      </a:prstGeom>
                      <a:noFill/>
                      <a:ln>
                        <a:noFill/>
                      </a:ln>
                    </p:spPr>
                  </p:pic>
                </p:oleObj>
              </mc:Fallback>
            </mc:AlternateContent>
          </a:graphicData>
        </a:graphic>
      </p:graphicFrame>
      <p:graphicFrame>
        <p:nvGraphicFramePr>
          <p:cNvPr id="12" name="Objekt 11"/>
          <p:cNvGraphicFramePr>
            <a:graphicFrameLocks noChangeAspect="1"/>
          </p:cNvGraphicFramePr>
          <p:nvPr>
            <p:extLst/>
          </p:nvPr>
        </p:nvGraphicFramePr>
        <p:xfrm>
          <a:off x="2885440" y="4530110"/>
          <a:ext cx="822960" cy="1506311"/>
        </p:xfrm>
        <a:graphic>
          <a:graphicData uri="http://schemas.openxmlformats.org/presentationml/2006/ole">
            <mc:AlternateContent xmlns:mc="http://schemas.openxmlformats.org/markup-compatibility/2006">
              <mc:Choice xmlns:v="urn:schemas-microsoft-com:vml" Requires="v">
                <p:oleObj spid="_x0000_s5405" name="Image" r:id="rId6" imgW="2014903" imgH="3685663" progId="Photoshop.Image.5">
                  <p:embed/>
                </p:oleObj>
              </mc:Choice>
              <mc:Fallback>
                <p:oleObj name="Image" r:id="rId6" imgW="2014903" imgH="36856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440" y="4530110"/>
                        <a:ext cx="822960" cy="1506311"/>
                      </a:xfrm>
                      <a:prstGeom prst="rect">
                        <a:avLst/>
                      </a:prstGeom>
                      <a:noFill/>
                      <a:ln>
                        <a:noFill/>
                      </a:ln>
                    </p:spPr>
                  </p:pic>
                </p:oleObj>
              </mc:Fallback>
            </mc:AlternateContent>
          </a:graphicData>
        </a:graphic>
      </p:graphicFrame>
      <p:sp>
        <p:nvSpPr>
          <p:cNvPr id="13" name="TextovéPole 12"/>
          <p:cNvSpPr txBox="1"/>
          <p:nvPr/>
        </p:nvSpPr>
        <p:spPr>
          <a:xfrm>
            <a:off x="2631637" y="4580910"/>
            <a:ext cx="521297" cy="461665"/>
          </a:xfrm>
          <a:prstGeom prst="rect">
            <a:avLst/>
          </a:prstGeom>
          <a:noFill/>
        </p:spPr>
        <p:txBody>
          <a:bodyPr wrap="none" rtlCol="0">
            <a:spAutoFit/>
          </a:bodyPr>
          <a:lstStyle/>
          <a:p>
            <a:r>
              <a:rPr lang="cs-CZ" sz="2400" i="1" dirty="0" err="1" smtClean="0"/>
              <a:t>Aa</a:t>
            </a:r>
            <a:endParaRPr lang="en-US" sz="2400" i="1" dirty="0"/>
          </a:p>
        </p:txBody>
      </p:sp>
      <p:sp>
        <p:nvSpPr>
          <p:cNvPr id="14" name="TextovéPole 13"/>
          <p:cNvSpPr txBox="1"/>
          <p:nvPr/>
        </p:nvSpPr>
        <p:spPr>
          <a:xfrm>
            <a:off x="8622703" y="2772430"/>
            <a:ext cx="521297" cy="461665"/>
          </a:xfrm>
          <a:prstGeom prst="rect">
            <a:avLst/>
          </a:prstGeom>
          <a:noFill/>
        </p:spPr>
        <p:txBody>
          <a:bodyPr wrap="none" rtlCol="0">
            <a:spAutoFit/>
          </a:bodyPr>
          <a:lstStyle/>
          <a:p>
            <a:r>
              <a:rPr lang="cs-CZ" sz="2400" i="1" dirty="0" err="1" smtClean="0"/>
              <a:t>Aa</a:t>
            </a:r>
            <a:endParaRPr lang="en-US" sz="2400" i="1" dirty="0"/>
          </a:p>
        </p:txBody>
      </p:sp>
      <p:cxnSp>
        <p:nvCxnSpPr>
          <p:cNvPr id="17" name="Přímá spojnice se šipkou 16"/>
          <p:cNvCxnSpPr/>
          <p:nvPr/>
        </p:nvCxnSpPr>
        <p:spPr>
          <a:xfrm>
            <a:off x="3515787" y="5453697"/>
            <a:ext cx="576410" cy="3740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3515787" y="4811742"/>
            <a:ext cx="698328" cy="1432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24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9487" y="3866707"/>
            <a:ext cx="334963"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7280" y="3862454"/>
            <a:ext cx="334963"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2712" y="5101947"/>
            <a:ext cx="625475"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9947" y="5910619"/>
            <a:ext cx="625475"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Přímá spojnice se šipkou 24"/>
          <p:cNvCxnSpPr/>
          <p:nvPr/>
        </p:nvCxnSpPr>
        <p:spPr>
          <a:xfrm flipH="1">
            <a:off x="6278880" y="3335695"/>
            <a:ext cx="1727200" cy="3977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7447280" y="3534567"/>
            <a:ext cx="558800" cy="1988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bdélník 28"/>
          <p:cNvSpPr/>
          <p:nvPr/>
        </p:nvSpPr>
        <p:spPr>
          <a:xfrm>
            <a:off x="5622924" y="5490845"/>
            <a:ext cx="532518" cy="461665"/>
          </a:xfrm>
          <a:prstGeom prst="rect">
            <a:avLst/>
          </a:prstGeom>
        </p:spPr>
        <p:txBody>
          <a:bodyPr wrap="none">
            <a:spAutoFit/>
          </a:bodyPr>
          <a:lstStyle/>
          <a:p>
            <a:r>
              <a:rPr lang="cs-CZ" sz="2400" b="1" i="1" dirty="0" err="1" smtClean="0"/>
              <a:t>Aa</a:t>
            </a:r>
            <a:endParaRPr lang="en-US" sz="2400" b="1" i="1" dirty="0"/>
          </a:p>
        </p:txBody>
      </p:sp>
      <p:sp>
        <p:nvSpPr>
          <p:cNvPr id="32" name="Obdélník 31"/>
          <p:cNvSpPr/>
          <p:nvPr/>
        </p:nvSpPr>
        <p:spPr>
          <a:xfrm>
            <a:off x="6914762" y="4678396"/>
            <a:ext cx="532518" cy="461665"/>
          </a:xfrm>
          <a:prstGeom prst="rect">
            <a:avLst/>
          </a:prstGeom>
        </p:spPr>
        <p:txBody>
          <a:bodyPr wrap="none">
            <a:spAutoFit/>
          </a:bodyPr>
          <a:lstStyle/>
          <a:p>
            <a:r>
              <a:rPr lang="cs-CZ" sz="2400" b="1" i="1" dirty="0" err="1" smtClean="0"/>
              <a:t>Aa</a:t>
            </a:r>
            <a:endParaRPr lang="en-US" sz="2400" b="1" i="1" dirty="0"/>
          </a:p>
        </p:txBody>
      </p:sp>
      <p:sp>
        <p:nvSpPr>
          <p:cNvPr id="33" name="Obdélník 32"/>
          <p:cNvSpPr/>
          <p:nvPr/>
        </p:nvSpPr>
        <p:spPr>
          <a:xfrm>
            <a:off x="5622924" y="4705370"/>
            <a:ext cx="556563" cy="461665"/>
          </a:xfrm>
          <a:prstGeom prst="rect">
            <a:avLst/>
          </a:prstGeom>
        </p:spPr>
        <p:txBody>
          <a:bodyPr wrap="none">
            <a:spAutoFit/>
          </a:bodyPr>
          <a:lstStyle/>
          <a:p>
            <a:r>
              <a:rPr lang="cs-CZ" sz="2400" b="1" i="1" dirty="0" err="1" smtClean="0"/>
              <a:t>AA</a:t>
            </a:r>
            <a:endParaRPr lang="en-US" sz="2400" b="1" i="1" dirty="0"/>
          </a:p>
        </p:txBody>
      </p:sp>
      <p:sp>
        <p:nvSpPr>
          <p:cNvPr id="34" name="Obdélník 33"/>
          <p:cNvSpPr/>
          <p:nvPr/>
        </p:nvSpPr>
        <p:spPr>
          <a:xfrm>
            <a:off x="6914762" y="5490845"/>
            <a:ext cx="508473" cy="461665"/>
          </a:xfrm>
          <a:prstGeom prst="rect">
            <a:avLst/>
          </a:prstGeom>
        </p:spPr>
        <p:txBody>
          <a:bodyPr wrap="none">
            <a:spAutoFit/>
          </a:bodyPr>
          <a:lstStyle/>
          <a:p>
            <a:r>
              <a:rPr lang="cs-CZ" sz="2400" b="1" i="1" dirty="0" err="1" smtClean="0"/>
              <a:t>aa</a:t>
            </a:r>
            <a:endParaRPr lang="en-US" sz="2400" b="1" i="1" dirty="0"/>
          </a:p>
        </p:txBody>
      </p:sp>
    </p:spTree>
    <p:extLst>
      <p:ext uri="{BB962C8B-B14F-4D97-AF65-F5344CB8AC3E}">
        <p14:creationId xmlns:p14="http://schemas.microsoft.com/office/powerpoint/2010/main" val="38394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4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4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29" grpId="0"/>
      <p:bldP spid="32"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892" y="1748880"/>
            <a:ext cx="2021164" cy="4501368"/>
          </a:xfrm>
          <a:prstGeom prst="rect">
            <a:avLst/>
          </a:prstGeom>
        </p:spPr>
      </p:pic>
      <p:sp>
        <p:nvSpPr>
          <p:cNvPr id="2" name="Nadpis 1"/>
          <p:cNvSpPr>
            <a:spLocks noGrp="1"/>
          </p:cNvSpPr>
          <p:nvPr>
            <p:ph type="title"/>
          </p:nvPr>
        </p:nvSpPr>
        <p:spPr>
          <a:xfrm>
            <a:off x="703580" y="-170814"/>
            <a:ext cx="7886700" cy="1325563"/>
          </a:xfrm>
        </p:spPr>
        <p:txBody>
          <a:bodyPr vert="horz" lIns="91440" tIns="45720" rIns="91440" bIns="45720" rtlCol="0" anchor="ctr">
            <a:normAutofit/>
          </a:bodyPr>
          <a:lstStyle/>
          <a:p>
            <a:pPr algn="ctr"/>
            <a:r>
              <a:rPr lang="cs-CZ" sz="4000" dirty="0">
                <a:solidFill>
                  <a:srgbClr val="C00000"/>
                </a:solidFill>
              </a:rPr>
              <a:t>Použití kombinačního čtverce</a:t>
            </a:r>
          </a:p>
        </p:txBody>
      </p:sp>
      <p:sp>
        <p:nvSpPr>
          <p:cNvPr id="5" name="TextovéPole 4"/>
          <p:cNvSpPr txBox="1"/>
          <p:nvPr/>
        </p:nvSpPr>
        <p:spPr>
          <a:xfrm>
            <a:off x="426386" y="6285889"/>
            <a:ext cx="317716" cy="369332"/>
          </a:xfrm>
          <a:prstGeom prst="rect">
            <a:avLst/>
          </a:prstGeom>
          <a:noFill/>
        </p:spPr>
        <p:txBody>
          <a:bodyPr wrap="none" rtlCol="0">
            <a:spAutoFit/>
          </a:bodyPr>
          <a:lstStyle/>
          <a:p>
            <a:r>
              <a:rPr lang="cs-CZ" i="1" dirty="0" smtClean="0"/>
              <a:t>A</a:t>
            </a:r>
            <a:endParaRPr lang="cs-CZ" i="1" dirty="0"/>
          </a:p>
        </p:txBody>
      </p:sp>
      <p:sp>
        <p:nvSpPr>
          <p:cNvPr id="6" name="TextovéPole 5"/>
          <p:cNvSpPr txBox="1"/>
          <p:nvPr/>
        </p:nvSpPr>
        <p:spPr>
          <a:xfrm>
            <a:off x="904061" y="6283097"/>
            <a:ext cx="317716" cy="369332"/>
          </a:xfrm>
          <a:prstGeom prst="rect">
            <a:avLst/>
          </a:prstGeom>
          <a:noFill/>
        </p:spPr>
        <p:txBody>
          <a:bodyPr wrap="none" rtlCol="0">
            <a:spAutoFit/>
          </a:bodyPr>
          <a:lstStyle/>
          <a:p>
            <a:r>
              <a:rPr lang="cs-CZ" i="1" dirty="0" smtClean="0"/>
              <a:t>A</a:t>
            </a:r>
            <a:endParaRPr lang="cs-CZ" i="1" dirty="0"/>
          </a:p>
        </p:txBody>
      </p:sp>
      <p:sp>
        <p:nvSpPr>
          <p:cNvPr id="7" name="TextovéPole 6"/>
          <p:cNvSpPr txBox="1"/>
          <p:nvPr/>
        </p:nvSpPr>
        <p:spPr>
          <a:xfrm>
            <a:off x="1448532" y="6276951"/>
            <a:ext cx="303288" cy="369332"/>
          </a:xfrm>
          <a:prstGeom prst="rect">
            <a:avLst/>
          </a:prstGeom>
          <a:noFill/>
        </p:spPr>
        <p:txBody>
          <a:bodyPr wrap="none" rtlCol="0">
            <a:spAutoFit/>
          </a:bodyPr>
          <a:lstStyle/>
          <a:p>
            <a:r>
              <a:rPr lang="cs-CZ" i="1" dirty="0" smtClean="0"/>
              <a:t>a</a:t>
            </a:r>
            <a:endParaRPr lang="cs-CZ" i="1" dirty="0"/>
          </a:p>
        </p:txBody>
      </p:sp>
      <p:sp>
        <p:nvSpPr>
          <p:cNvPr id="8" name="TextovéPole 7"/>
          <p:cNvSpPr txBox="1"/>
          <p:nvPr/>
        </p:nvSpPr>
        <p:spPr>
          <a:xfrm>
            <a:off x="1973871" y="6270855"/>
            <a:ext cx="303288" cy="369332"/>
          </a:xfrm>
          <a:prstGeom prst="rect">
            <a:avLst/>
          </a:prstGeom>
          <a:noFill/>
        </p:spPr>
        <p:txBody>
          <a:bodyPr wrap="none" rtlCol="0">
            <a:spAutoFit/>
          </a:bodyPr>
          <a:lstStyle/>
          <a:p>
            <a:r>
              <a:rPr lang="cs-CZ" i="1" dirty="0" smtClean="0"/>
              <a:t>a</a:t>
            </a:r>
            <a:endParaRPr lang="cs-CZ" i="1" dirty="0"/>
          </a:p>
        </p:txBody>
      </p:sp>
      <p:graphicFrame>
        <p:nvGraphicFramePr>
          <p:cNvPr id="9" name="Tabulka 8"/>
          <p:cNvGraphicFramePr>
            <a:graphicFrameLocks noGrp="1"/>
          </p:cNvGraphicFramePr>
          <p:nvPr>
            <p:extLst/>
          </p:nvPr>
        </p:nvGraphicFramePr>
        <p:xfrm>
          <a:off x="3920491" y="3662910"/>
          <a:ext cx="3953511" cy="2491236"/>
        </p:xfrm>
        <a:graphic>
          <a:graphicData uri="http://schemas.openxmlformats.org/drawingml/2006/table">
            <a:tbl>
              <a:tblPr firstRow="1" firstCol="1">
                <a:tableStyleId>{93296810-A885-4BE3-A3E7-6D5BEEA58F35}</a:tableStyleId>
              </a:tblPr>
              <a:tblGrid>
                <a:gridCol w="1317837"/>
                <a:gridCol w="1317837"/>
                <a:gridCol w="1317837"/>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0" dirty="0" smtClean="0">
                          <a:solidFill>
                            <a:srgbClr val="FF0000"/>
                          </a:solidFill>
                        </a:rPr>
                        <a:t>½ </a:t>
                      </a: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0" dirty="0" smtClean="0">
                          <a:solidFill>
                            <a:srgbClr val="FF0000"/>
                          </a:solidFill>
                        </a:rPr>
                        <a:t>½ </a:t>
                      </a:r>
                      <a:r>
                        <a:rPr lang="cs-CZ" sz="2300" i="1" dirty="0" smtClean="0">
                          <a:solidFill>
                            <a:schemeClr val="tx1"/>
                          </a:solidFill>
                        </a:rPr>
                        <a:t>a</a:t>
                      </a:r>
                      <a:endParaRPr lang="cs-CZ" sz="2300" i="1" dirty="0">
                        <a:solidFill>
                          <a:schemeClr val="tx1"/>
                        </a:solidFill>
                      </a:endParaRP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  </a:t>
                      </a:r>
                      <a:r>
                        <a:rPr lang="cs-CZ" sz="2300" i="0" dirty="0" smtClean="0">
                          <a:solidFill>
                            <a:srgbClr val="FF0000"/>
                          </a:solidFill>
                        </a:rPr>
                        <a:t>½</a:t>
                      </a:r>
                      <a:r>
                        <a:rPr lang="cs-CZ" sz="2300" i="1" dirty="0" smtClean="0">
                          <a:solidFill>
                            <a:schemeClr val="tx1"/>
                          </a:solidFill>
                        </a:rPr>
                        <a:t> 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300" i="1" dirty="0" smtClean="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30412">
                <a:tc>
                  <a:txBody>
                    <a:bodyPr/>
                    <a:lstStyle/>
                    <a:p>
                      <a:pPr algn="ctr"/>
                      <a:r>
                        <a:rPr lang="cs-CZ" sz="2300" i="1" dirty="0" smtClean="0">
                          <a:solidFill>
                            <a:schemeClr val="tx1"/>
                          </a:solidFill>
                        </a:rPr>
                        <a:t>   </a:t>
                      </a:r>
                      <a:r>
                        <a:rPr lang="cs-CZ" sz="2300" i="0" dirty="0" smtClean="0">
                          <a:solidFill>
                            <a:srgbClr val="FF0000"/>
                          </a:solidFill>
                        </a:rPr>
                        <a:t>½ </a:t>
                      </a:r>
                      <a:r>
                        <a:rPr lang="cs-CZ" sz="2300" i="1" dirty="0" smtClean="0">
                          <a:solidFill>
                            <a:schemeClr val="tx1"/>
                          </a:solidFill>
                        </a:rPr>
                        <a:t>a</a:t>
                      </a:r>
                      <a:endParaRPr lang="cs-CZ" sz="2300" i="1" dirty="0">
                        <a:solidFill>
                          <a:schemeClr val="tx1"/>
                        </a:solidFill>
                      </a:endParaRP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ovéPole 9"/>
          <p:cNvSpPr txBox="1"/>
          <p:nvPr/>
        </p:nvSpPr>
        <p:spPr>
          <a:xfrm>
            <a:off x="2204007" y="1691820"/>
            <a:ext cx="5506720" cy="1631216"/>
          </a:xfrm>
          <a:prstGeom prst="rect">
            <a:avLst/>
          </a:prstGeom>
          <a:noFill/>
        </p:spPr>
        <p:txBody>
          <a:bodyPr wrap="square" rtlCol="0">
            <a:spAutoFit/>
          </a:bodyPr>
          <a:lstStyle/>
          <a:p>
            <a:pPr marL="342900" indent="-342900">
              <a:buAutoNum type="arabicParenR"/>
            </a:pPr>
            <a:r>
              <a:rPr lang="cs-CZ" sz="2000" dirty="0" smtClean="0"/>
              <a:t>Potřebujeme určit, jaké genotypy mohou mít gamety rodičů</a:t>
            </a:r>
          </a:p>
          <a:p>
            <a:pPr marL="342900" indent="-342900">
              <a:buAutoNum type="arabicParenR"/>
            </a:pPr>
            <a:r>
              <a:rPr lang="cs-CZ" sz="2000" dirty="0" smtClean="0"/>
              <a:t>Genotypy gamet napíšeme do kombinačního čtverce</a:t>
            </a:r>
          </a:p>
          <a:p>
            <a:pPr marL="342900" indent="-342900">
              <a:buAutoNum type="arabicParenR"/>
            </a:pPr>
            <a:r>
              <a:rPr lang="cs-CZ" sz="2000" dirty="0" smtClean="0"/>
              <a:t>Do okýnek napíšeme genotyp z řádku a sloupce</a:t>
            </a:r>
            <a:endParaRPr lang="en-US" sz="2000" dirty="0"/>
          </a:p>
        </p:txBody>
      </p:sp>
      <p:graphicFrame>
        <p:nvGraphicFramePr>
          <p:cNvPr id="11" name="Objekt 10"/>
          <p:cNvGraphicFramePr>
            <a:graphicFrameLocks noChangeAspect="1"/>
          </p:cNvGraphicFramePr>
          <p:nvPr>
            <p:extLst/>
          </p:nvPr>
        </p:nvGraphicFramePr>
        <p:xfrm>
          <a:off x="7968298" y="2858135"/>
          <a:ext cx="830688" cy="1530985"/>
        </p:xfrm>
        <a:graphic>
          <a:graphicData uri="http://schemas.openxmlformats.org/presentationml/2006/ole">
            <mc:AlternateContent xmlns:mc="http://schemas.openxmlformats.org/markup-compatibility/2006">
              <mc:Choice xmlns:v="urn:schemas-microsoft-com:vml" Requires="v">
                <p:oleObj spid="_x0000_s4408" name="Image" r:id="rId4" imgW="1832007" imgH="3466463" progId="Photoshop.Image.5">
                  <p:embed/>
                </p:oleObj>
              </mc:Choice>
              <mc:Fallback>
                <p:oleObj name="Image" r:id="rId4" imgW="1832007" imgH="34664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298" y="2858135"/>
                        <a:ext cx="830688" cy="1530985"/>
                      </a:xfrm>
                      <a:prstGeom prst="rect">
                        <a:avLst/>
                      </a:prstGeom>
                      <a:noFill/>
                      <a:ln>
                        <a:noFill/>
                      </a:ln>
                    </p:spPr>
                  </p:pic>
                </p:oleObj>
              </mc:Fallback>
            </mc:AlternateContent>
          </a:graphicData>
        </a:graphic>
      </p:graphicFrame>
      <p:graphicFrame>
        <p:nvGraphicFramePr>
          <p:cNvPr id="12" name="Objekt 11"/>
          <p:cNvGraphicFramePr>
            <a:graphicFrameLocks noChangeAspect="1"/>
          </p:cNvGraphicFramePr>
          <p:nvPr>
            <p:extLst/>
          </p:nvPr>
        </p:nvGraphicFramePr>
        <p:xfrm>
          <a:off x="2885440" y="4530110"/>
          <a:ext cx="822960" cy="1506311"/>
        </p:xfrm>
        <a:graphic>
          <a:graphicData uri="http://schemas.openxmlformats.org/presentationml/2006/ole">
            <mc:AlternateContent xmlns:mc="http://schemas.openxmlformats.org/markup-compatibility/2006">
              <mc:Choice xmlns:v="urn:schemas-microsoft-com:vml" Requires="v">
                <p:oleObj spid="_x0000_s4409" name="Image" r:id="rId6" imgW="2014903" imgH="3685663" progId="Photoshop.Image.5">
                  <p:embed/>
                </p:oleObj>
              </mc:Choice>
              <mc:Fallback>
                <p:oleObj name="Image" r:id="rId6" imgW="2014903" imgH="36856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440" y="4530110"/>
                        <a:ext cx="822960" cy="1506311"/>
                      </a:xfrm>
                      <a:prstGeom prst="rect">
                        <a:avLst/>
                      </a:prstGeom>
                      <a:noFill/>
                      <a:ln>
                        <a:noFill/>
                      </a:ln>
                    </p:spPr>
                  </p:pic>
                </p:oleObj>
              </mc:Fallback>
            </mc:AlternateContent>
          </a:graphicData>
        </a:graphic>
      </p:graphicFrame>
      <p:sp>
        <p:nvSpPr>
          <p:cNvPr id="13" name="TextovéPole 12"/>
          <p:cNvSpPr txBox="1"/>
          <p:nvPr/>
        </p:nvSpPr>
        <p:spPr>
          <a:xfrm>
            <a:off x="2631637" y="4580910"/>
            <a:ext cx="521297" cy="461665"/>
          </a:xfrm>
          <a:prstGeom prst="rect">
            <a:avLst/>
          </a:prstGeom>
          <a:noFill/>
        </p:spPr>
        <p:txBody>
          <a:bodyPr wrap="none" rtlCol="0">
            <a:spAutoFit/>
          </a:bodyPr>
          <a:lstStyle/>
          <a:p>
            <a:r>
              <a:rPr lang="cs-CZ" sz="2400" i="1" dirty="0" err="1" smtClean="0"/>
              <a:t>Aa</a:t>
            </a:r>
            <a:endParaRPr lang="en-US" sz="2400" i="1" dirty="0"/>
          </a:p>
        </p:txBody>
      </p:sp>
      <p:sp>
        <p:nvSpPr>
          <p:cNvPr id="14" name="TextovéPole 13"/>
          <p:cNvSpPr txBox="1"/>
          <p:nvPr/>
        </p:nvSpPr>
        <p:spPr>
          <a:xfrm>
            <a:off x="8622703" y="2772430"/>
            <a:ext cx="521297" cy="461665"/>
          </a:xfrm>
          <a:prstGeom prst="rect">
            <a:avLst/>
          </a:prstGeom>
          <a:noFill/>
        </p:spPr>
        <p:txBody>
          <a:bodyPr wrap="none" rtlCol="0">
            <a:spAutoFit/>
          </a:bodyPr>
          <a:lstStyle/>
          <a:p>
            <a:r>
              <a:rPr lang="cs-CZ" sz="2400" i="1" dirty="0" err="1" smtClean="0"/>
              <a:t>Aa</a:t>
            </a:r>
            <a:endParaRPr lang="en-US" sz="2400" i="1" dirty="0"/>
          </a:p>
        </p:txBody>
      </p:sp>
      <p:cxnSp>
        <p:nvCxnSpPr>
          <p:cNvPr id="17" name="Přímá spojnice se šipkou 16"/>
          <p:cNvCxnSpPr/>
          <p:nvPr/>
        </p:nvCxnSpPr>
        <p:spPr>
          <a:xfrm>
            <a:off x="3515787" y="5453697"/>
            <a:ext cx="576410" cy="3740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3515787" y="4811742"/>
            <a:ext cx="698328" cy="1432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24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9487" y="3866707"/>
            <a:ext cx="334963"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7280" y="3862454"/>
            <a:ext cx="334963"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2712" y="5101947"/>
            <a:ext cx="625475"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9947" y="5910619"/>
            <a:ext cx="625475"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Přímá spojnice se šipkou 24"/>
          <p:cNvCxnSpPr/>
          <p:nvPr/>
        </p:nvCxnSpPr>
        <p:spPr>
          <a:xfrm flipH="1">
            <a:off x="6278880" y="3335695"/>
            <a:ext cx="1727200" cy="3977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7447280" y="3534567"/>
            <a:ext cx="558800" cy="1988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bdélník 28"/>
          <p:cNvSpPr/>
          <p:nvPr/>
        </p:nvSpPr>
        <p:spPr>
          <a:xfrm>
            <a:off x="5376062" y="5490844"/>
            <a:ext cx="803425" cy="461665"/>
          </a:xfrm>
          <a:prstGeom prst="rect">
            <a:avLst/>
          </a:prstGeom>
        </p:spPr>
        <p:txBody>
          <a:bodyPr wrap="none">
            <a:spAutoFit/>
          </a:bodyPr>
          <a:lstStyle/>
          <a:p>
            <a:r>
              <a:rPr lang="cs-CZ" sz="2400" b="1" dirty="0">
                <a:solidFill>
                  <a:srgbClr val="FF0000"/>
                </a:solidFill>
              </a:rPr>
              <a:t>¼ </a:t>
            </a:r>
            <a:r>
              <a:rPr lang="cs-CZ" sz="2400" b="1" i="1" dirty="0" err="1" smtClean="0"/>
              <a:t>Aa</a:t>
            </a:r>
            <a:endParaRPr lang="en-US" sz="2400" b="1" i="1" dirty="0"/>
          </a:p>
        </p:txBody>
      </p:sp>
      <p:sp>
        <p:nvSpPr>
          <p:cNvPr id="32" name="Obdélník 31"/>
          <p:cNvSpPr/>
          <p:nvPr/>
        </p:nvSpPr>
        <p:spPr>
          <a:xfrm>
            <a:off x="6800114" y="4673032"/>
            <a:ext cx="814647" cy="461665"/>
          </a:xfrm>
          <a:prstGeom prst="rect">
            <a:avLst/>
          </a:prstGeom>
        </p:spPr>
        <p:txBody>
          <a:bodyPr wrap="none">
            <a:spAutoFit/>
          </a:bodyPr>
          <a:lstStyle/>
          <a:p>
            <a:r>
              <a:rPr lang="cs-CZ" sz="2400" b="1" dirty="0">
                <a:solidFill>
                  <a:srgbClr val="FF0000"/>
                </a:solidFill>
              </a:rPr>
              <a:t>¼</a:t>
            </a:r>
            <a:r>
              <a:rPr lang="cs-CZ" sz="2400" b="1" dirty="0" smtClean="0">
                <a:solidFill>
                  <a:srgbClr val="FF0000"/>
                </a:solidFill>
              </a:rPr>
              <a:t> </a:t>
            </a:r>
            <a:r>
              <a:rPr lang="cs-CZ" sz="2400" b="1" i="1" dirty="0" err="1" smtClean="0"/>
              <a:t>Aa</a:t>
            </a:r>
            <a:endParaRPr lang="en-US" sz="2400" b="1" i="1" dirty="0"/>
          </a:p>
        </p:txBody>
      </p:sp>
      <p:sp>
        <p:nvSpPr>
          <p:cNvPr id="33" name="Obdélník 32"/>
          <p:cNvSpPr/>
          <p:nvPr/>
        </p:nvSpPr>
        <p:spPr>
          <a:xfrm>
            <a:off x="5344160" y="4705370"/>
            <a:ext cx="835327" cy="461665"/>
          </a:xfrm>
          <a:prstGeom prst="rect">
            <a:avLst/>
          </a:prstGeom>
        </p:spPr>
        <p:txBody>
          <a:bodyPr wrap="square">
            <a:spAutoFit/>
          </a:bodyPr>
          <a:lstStyle/>
          <a:p>
            <a:r>
              <a:rPr lang="cs-CZ" sz="2400" b="1" dirty="0" smtClean="0">
                <a:solidFill>
                  <a:srgbClr val="FF0000"/>
                </a:solidFill>
              </a:rPr>
              <a:t>¼ </a:t>
            </a:r>
            <a:r>
              <a:rPr lang="cs-CZ" sz="2400" b="1" i="1" dirty="0" err="1" smtClean="0"/>
              <a:t>AA</a:t>
            </a:r>
            <a:endParaRPr lang="en-US" sz="2400" b="1" i="1" dirty="0"/>
          </a:p>
        </p:txBody>
      </p:sp>
      <p:sp>
        <p:nvSpPr>
          <p:cNvPr id="34" name="Obdélník 33"/>
          <p:cNvSpPr/>
          <p:nvPr/>
        </p:nvSpPr>
        <p:spPr>
          <a:xfrm>
            <a:off x="6791330" y="5501658"/>
            <a:ext cx="779381" cy="461665"/>
          </a:xfrm>
          <a:prstGeom prst="rect">
            <a:avLst/>
          </a:prstGeom>
        </p:spPr>
        <p:txBody>
          <a:bodyPr wrap="none">
            <a:spAutoFit/>
          </a:bodyPr>
          <a:lstStyle/>
          <a:p>
            <a:r>
              <a:rPr lang="cs-CZ" sz="2400" b="1" dirty="0">
                <a:solidFill>
                  <a:srgbClr val="FF0000"/>
                </a:solidFill>
              </a:rPr>
              <a:t>¼ </a:t>
            </a:r>
            <a:r>
              <a:rPr lang="cs-CZ" sz="2400" b="1" i="1" dirty="0" err="1" smtClean="0"/>
              <a:t>aa</a:t>
            </a:r>
            <a:endParaRPr lang="en-US" sz="2400" b="1" i="1" dirty="0"/>
          </a:p>
        </p:txBody>
      </p:sp>
      <p:sp>
        <p:nvSpPr>
          <p:cNvPr id="15" name="Ovál 14"/>
          <p:cNvSpPr/>
          <p:nvPr/>
        </p:nvSpPr>
        <p:spPr>
          <a:xfrm rot="19802334">
            <a:off x="5349280" y="5043017"/>
            <a:ext cx="2440615" cy="673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ovéPole 30"/>
          <p:cNvSpPr txBox="1"/>
          <p:nvPr/>
        </p:nvSpPr>
        <p:spPr>
          <a:xfrm>
            <a:off x="526053" y="1105704"/>
            <a:ext cx="7704160" cy="461665"/>
          </a:xfrm>
          <a:prstGeom prst="rect">
            <a:avLst/>
          </a:prstGeom>
          <a:noFill/>
        </p:spPr>
        <p:txBody>
          <a:bodyPr wrap="none" rtlCol="0">
            <a:spAutoFit/>
          </a:bodyPr>
          <a:lstStyle/>
          <a:p>
            <a:r>
              <a:rPr lang="cs-CZ" sz="2400" b="1" dirty="0" smtClean="0">
                <a:solidFill>
                  <a:srgbClr val="009900"/>
                </a:solidFill>
              </a:rPr>
              <a:t>Otázka: </a:t>
            </a:r>
            <a:r>
              <a:rPr lang="cs-CZ" sz="2200" dirty="0" smtClean="0"/>
              <a:t>Jaké budou genotypy potomstva dvou heterozygotů </a:t>
            </a:r>
            <a:r>
              <a:rPr lang="cs-CZ" sz="2200" i="1" dirty="0" err="1" smtClean="0"/>
              <a:t>Aa</a:t>
            </a:r>
            <a:r>
              <a:rPr lang="cs-CZ" sz="2200" dirty="0" smtClean="0"/>
              <a:t>? </a:t>
            </a:r>
            <a:endParaRPr lang="cs-CZ" sz="2200" dirty="0"/>
          </a:p>
        </p:txBody>
      </p:sp>
      <p:sp>
        <p:nvSpPr>
          <p:cNvPr id="35" name="TextovéPole 34"/>
          <p:cNvSpPr txBox="1"/>
          <p:nvPr/>
        </p:nvSpPr>
        <p:spPr>
          <a:xfrm>
            <a:off x="3979947" y="6270855"/>
            <a:ext cx="3796360" cy="461665"/>
          </a:xfrm>
          <a:prstGeom prst="rect">
            <a:avLst/>
          </a:prstGeom>
          <a:noFill/>
        </p:spPr>
        <p:txBody>
          <a:bodyPr wrap="none" rtlCol="0">
            <a:spAutoFit/>
          </a:bodyPr>
          <a:lstStyle/>
          <a:p>
            <a:r>
              <a:rPr lang="cs-CZ" sz="2400" b="1" dirty="0" smtClean="0">
                <a:solidFill>
                  <a:srgbClr val="FF0000"/>
                </a:solidFill>
              </a:rPr>
              <a:t>Výsledek: ¼ </a:t>
            </a:r>
            <a:r>
              <a:rPr lang="cs-CZ" sz="2400" b="1" i="1" dirty="0" err="1" smtClean="0">
                <a:solidFill>
                  <a:srgbClr val="FF0000"/>
                </a:solidFill>
              </a:rPr>
              <a:t>AA</a:t>
            </a:r>
            <a:r>
              <a:rPr lang="cs-CZ" sz="2400" b="1" dirty="0" smtClean="0">
                <a:solidFill>
                  <a:srgbClr val="FF0000"/>
                </a:solidFill>
              </a:rPr>
              <a:t> : ½ </a:t>
            </a:r>
            <a:r>
              <a:rPr lang="cs-CZ" sz="2400" b="1" i="1" dirty="0" err="1" smtClean="0">
                <a:solidFill>
                  <a:srgbClr val="FF0000"/>
                </a:solidFill>
              </a:rPr>
              <a:t>Aa</a:t>
            </a:r>
            <a:r>
              <a:rPr lang="cs-CZ" sz="2400" b="1" dirty="0" smtClean="0">
                <a:solidFill>
                  <a:srgbClr val="FF0000"/>
                </a:solidFill>
              </a:rPr>
              <a:t> : ¼ </a:t>
            </a:r>
            <a:r>
              <a:rPr lang="cs-CZ" sz="2400" b="1" i="1" dirty="0" err="1" smtClean="0">
                <a:solidFill>
                  <a:srgbClr val="FF0000"/>
                </a:solidFill>
              </a:rPr>
              <a:t>aa</a:t>
            </a:r>
            <a:endParaRPr lang="en-US" sz="2400" b="1" i="1" dirty="0">
              <a:solidFill>
                <a:srgbClr val="FF0000"/>
              </a:solidFill>
            </a:endParaRPr>
          </a:p>
        </p:txBody>
      </p:sp>
    </p:spTree>
    <p:extLst>
      <p:ext uri="{BB962C8B-B14F-4D97-AF65-F5344CB8AC3E}">
        <p14:creationId xmlns:p14="http://schemas.microsoft.com/office/powerpoint/2010/main" val="2789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8894" y="79071"/>
            <a:ext cx="7886700" cy="1325563"/>
          </a:xfrm>
        </p:spPr>
        <p:txBody>
          <a:bodyPr vert="horz" lIns="91440" tIns="45720" rIns="91440" bIns="45720" rtlCol="0" anchor="ctr">
            <a:normAutofit/>
          </a:bodyPr>
          <a:lstStyle/>
          <a:p>
            <a:pPr algn="ctr"/>
            <a:r>
              <a:rPr lang="cs-CZ" sz="4000" dirty="0">
                <a:solidFill>
                  <a:srgbClr val="C00000"/>
                </a:solidFill>
              </a:rPr>
              <a:t>Křížení homozygotů</a:t>
            </a:r>
            <a:endParaRPr lang="en-US" sz="4000" dirty="0">
              <a:solidFill>
                <a:srgbClr val="C00000"/>
              </a:solidFill>
            </a:endParaRPr>
          </a:p>
        </p:txBody>
      </p:sp>
      <p:sp>
        <p:nvSpPr>
          <p:cNvPr id="3" name="TextovéPole 2"/>
          <p:cNvSpPr txBox="1"/>
          <p:nvPr/>
        </p:nvSpPr>
        <p:spPr>
          <a:xfrm>
            <a:off x="470440" y="1146217"/>
            <a:ext cx="2895088" cy="430887"/>
          </a:xfrm>
          <a:prstGeom prst="rect">
            <a:avLst/>
          </a:prstGeom>
          <a:noFill/>
        </p:spPr>
        <p:txBody>
          <a:bodyPr wrap="none" rtlCol="0">
            <a:spAutoFit/>
          </a:bodyPr>
          <a:lstStyle/>
          <a:p>
            <a:r>
              <a:rPr lang="cs-CZ" sz="2200" dirty="0" smtClean="0"/>
              <a:t>Čisté linie = homozygoti</a:t>
            </a:r>
            <a:endParaRPr lang="en-US" sz="2200" dirty="0" smtClean="0"/>
          </a:p>
        </p:txBody>
      </p:sp>
      <p:graphicFrame>
        <p:nvGraphicFramePr>
          <p:cNvPr id="4" name="Tabulka 3"/>
          <p:cNvGraphicFramePr>
            <a:graphicFrameLocks noGrp="1"/>
          </p:cNvGraphicFramePr>
          <p:nvPr>
            <p:extLst>
              <p:ext uri="{D42A27DB-BD31-4B8C-83A1-F6EECF244321}">
                <p14:modId xmlns:p14="http://schemas.microsoft.com/office/powerpoint/2010/main" val="3657133640"/>
              </p:ext>
            </p:extLst>
          </p:nvPr>
        </p:nvGraphicFramePr>
        <p:xfrm>
          <a:off x="1533422" y="2392160"/>
          <a:ext cx="1965147" cy="1660824"/>
        </p:xfrm>
        <a:graphic>
          <a:graphicData uri="http://schemas.openxmlformats.org/drawingml/2006/table">
            <a:tbl>
              <a:tblPr firstRow="1" firstCol="1">
                <a:tableStyleId>{93296810-A885-4BE3-A3E7-6D5BEEA58F35}</a:tableStyleId>
              </a:tblPr>
              <a:tblGrid>
                <a:gridCol w="961295"/>
                <a:gridCol w="1003852"/>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1" dirty="0" err="1" smtClean="0"/>
                        <a:t>AA</a:t>
                      </a: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TextovéPole 4"/>
          <p:cNvSpPr txBox="1"/>
          <p:nvPr/>
        </p:nvSpPr>
        <p:spPr>
          <a:xfrm>
            <a:off x="1624930" y="1858622"/>
            <a:ext cx="2249975" cy="430887"/>
          </a:xfrm>
          <a:prstGeom prst="rect">
            <a:avLst/>
          </a:prstGeom>
          <a:noFill/>
        </p:spPr>
        <p:txBody>
          <a:bodyPr wrap="none" rtlCol="0">
            <a:spAutoFit/>
          </a:bodyPr>
          <a:lstStyle/>
          <a:p>
            <a:r>
              <a:rPr lang="cs-CZ" sz="2200" dirty="0" smtClean="0"/>
              <a:t>Gamety matky </a:t>
            </a:r>
            <a:r>
              <a:rPr lang="cs-CZ" sz="2200" i="1" dirty="0" err="1" smtClean="0"/>
              <a:t>AA</a:t>
            </a:r>
            <a:endParaRPr lang="en-US" sz="2200" i="1" dirty="0" smtClean="0"/>
          </a:p>
        </p:txBody>
      </p:sp>
      <p:sp>
        <p:nvSpPr>
          <p:cNvPr id="6" name="TextovéPole 5"/>
          <p:cNvSpPr txBox="1"/>
          <p:nvPr/>
        </p:nvSpPr>
        <p:spPr>
          <a:xfrm>
            <a:off x="332837" y="3200813"/>
            <a:ext cx="1114151" cy="769441"/>
          </a:xfrm>
          <a:prstGeom prst="rect">
            <a:avLst/>
          </a:prstGeom>
          <a:noFill/>
        </p:spPr>
        <p:txBody>
          <a:bodyPr wrap="none" rtlCol="0">
            <a:spAutoFit/>
          </a:bodyPr>
          <a:lstStyle/>
          <a:p>
            <a:r>
              <a:rPr lang="cs-CZ" sz="2200" dirty="0" smtClean="0"/>
              <a:t>Gamety</a:t>
            </a:r>
          </a:p>
          <a:p>
            <a:r>
              <a:rPr lang="cs-CZ" sz="2200" dirty="0" smtClean="0"/>
              <a:t>otce </a:t>
            </a:r>
            <a:r>
              <a:rPr lang="cs-CZ" sz="2200" i="1" dirty="0" err="1" smtClean="0"/>
              <a:t>AA</a:t>
            </a:r>
            <a:endParaRPr lang="en-US" sz="2200" i="1" dirty="0" smtClean="0"/>
          </a:p>
        </p:txBody>
      </p:sp>
      <p:graphicFrame>
        <p:nvGraphicFramePr>
          <p:cNvPr id="7" name="Tabulka 6"/>
          <p:cNvGraphicFramePr>
            <a:graphicFrameLocks noGrp="1"/>
          </p:cNvGraphicFramePr>
          <p:nvPr>
            <p:extLst>
              <p:ext uri="{D42A27DB-BD31-4B8C-83A1-F6EECF244321}">
                <p14:modId xmlns:p14="http://schemas.microsoft.com/office/powerpoint/2010/main" val="521536707"/>
              </p:ext>
            </p:extLst>
          </p:nvPr>
        </p:nvGraphicFramePr>
        <p:xfrm>
          <a:off x="1512001" y="4798552"/>
          <a:ext cx="1965147" cy="1660824"/>
        </p:xfrm>
        <a:graphic>
          <a:graphicData uri="http://schemas.openxmlformats.org/drawingml/2006/table">
            <a:tbl>
              <a:tblPr firstRow="1" firstCol="1">
                <a:tableStyleId>{93296810-A885-4BE3-A3E7-6D5BEEA58F35}</a:tableStyleId>
              </a:tblPr>
              <a:tblGrid>
                <a:gridCol w="961295"/>
                <a:gridCol w="1003852"/>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1" dirty="0" err="1" smtClean="0"/>
                        <a:t>aa</a:t>
                      </a: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ovéPole 7"/>
          <p:cNvSpPr txBox="1"/>
          <p:nvPr/>
        </p:nvSpPr>
        <p:spPr>
          <a:xfrm>
            <a:off x="1603509" y="4265014"/>
            <a:ext cx="2192267" cy="430887"/>
          </a:xfrm>
          <a:prstGeom prst="rect">
            <a:avLst/>
          </a:prstGeom>
          <a:noFill/>
        </p:spPr>
        <p:txBody>
          <a:bodyPr wrap="none" rtlCol="0">
            <a:spAutoFit/>
          </a:bodyPr>
          <a:lstStyle/>
          <a:p>
            <a:r>
              <a:rPr lang="cs-CZ" sz="2200" dirty="0" smtClean="0"/>
              <a:t>Gamety matky </a:t>
            </a:r>
            <a:r>
              <a:rPr lang="cs-CZ" sz="2200" i="1" dirty="0" err="1" smtClean="0"/>
              <a:t>aa</a:t>
            </a:r>
            <a:endParaRPr lang="en-US" sz="2200" i="1" dirty="0" smtClean="0"/>
          </a:p>
        </p:txBody>
      </p:sp>
      <p:sp>
        <p:nvSpPr>
          <p:cNvPr id="9" name="TextovéPole 8"/>
          <p:cNvSpPr txBox="1"/>
          <p:nvPr/>
        </p:nvSpPr>
        <p:spPr>
          <a:xfrm>
            <a:off x="311416" y="5607205"/>
            <a:ext cx="1085618" cy="769441"/>
          </a:xfrm>
          <a:prstGeom prst="rect">
            <a:avLst/>
          </a:prstGeom>
          <a:noFill/>
        </p:spPr>
        <p:txBody>
          <a:bodyPr wrap="none" rtlCol="0">
            <a:spAutoFit/>
          </a:bodyPr>
          <a:lstStyle/>
          <a:p>
            <a:r>
              <a:rPr lang="cs-CZ" sz="2200" dirty="0" smtClean="0"/>
              <a:t>Gamety</a:t>
            </a:r>
          </a:p>
          <a:p>
            <a:r>
              <a:rPr lang="cs-CZ" sz="2200" dirty="0" smtClean="0"/>
              <a:t>otce </a:t>
            </a:r>
            <a:r>
              <a:rPr lang="cs-CZ" sz="2200" i="1" dirty="0" err="1" smtClean="0"/>
              <a:t>aa</a:t>
            </a:r>
            <a:endParaRPr lang="en-US" sz="2200" i="1" dirty="0"/>
          </a:p>
        </p:txBody>
      </p:sp>
      <p:graphicFrame>
        <p:nvGraphicFramePr>
          <p:cNvPr id="10" name="Tabulka 9"/>
          <p:cNvGraphicFramePr>
            <a:graphicFrameLocks noGrp="1"/>
          </p:cNvGraphicFramePr>
          <p:nvPr>
            <p:extLst>
              <p:ext uri="{D42A27DB-BD31-4B8C-83A1-F6EECF244321}">
                <p14:modId xmlns:p14="http://schemas.microsoft.com/office/powerpoint/2010/main" val="292159816"/>
              </p:ext>
            </p:extLst>
          </p:nvPr>
        </p:nvGraphicFramePr>
        <p:xfrm>
          <a:off x="6044482" y="2440071"/>
          <a:ext cx="1965147" cy="1660824"/>
        </p:xfrm>
        <a:graphic>
          <a:graphicData uri="http://schemas.openxmlformats.org/drawingml/2006/table">
            <a:tbl>
              <a:tblPr firstRow="1" firstCol="1">
                <a:tableStyleId>{93296810-A885-4BE3-A3E7-6D5BEEA58F35}</a:tableStyleId>
              </a:tblPr>
              <a:tblGrid>
                <a:gridCol w="961295"/>
                <a:gridCol w="1003852"/>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1" dirty="0" err="1" smtClean="0"/>
                        <a:t>Aa</a:t>
                      </a: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1" name="TextovéPole 10"/>
          <p:cNvSpPr txBox="1"/>
          <p:nvPr/>
        </p:nvSpPr>
        <p:spPr>
          <a:xfrm>
            <a:off x="6135990" y="1906533"/>
            <a:ext cx="2249975" cy="430887"/>
          </a:xfrm>
          <a:prstGeom prst="rect">
            <a:avLst/>
          </a:prstGeom>
          <a:noFill/>
        </p:spPr>
        <p:txBody>
          <a:bodyPr wrap="none" rtlCol="0">
            <a:spAutoFit/>
          </a:bodyPr>
          <a:lstStyle/>
          <a:p>
            <a:r>
              <a:rPr lang="cs-CZ" sz="2200" dirty="0" smtClean="0"/>
              <a:t>Gamety matky </a:t>
            </a:r>
            <a:r>
              <a:rPr lang="cs-CZ" sz="2200" i="1" dirty="0" err="1" smtClean="0"/>
              <a:t>AA</a:t>
            </a:r>
            <a:endParaRPr lang="en-US" sz="2200" i="1" dirty="0" smtClean="0"/>
          </a:p>
        </p:txBody>
      </p:sp>
      <p:sp>
        <p:nvSpPr>
          <p:cNvPr id="12" name="TextovéPole 11"/>
          <p:cNvSpPr txBox="1"/>
          <p:nvPr/>
        </p:nvSpPr>
        <p:spPr>
          <a:xfrm>
            <a:off x="4843897" y="3248724"/>
            <a:ext cx="1114151" cy="769441"/>
          </a:xfrm>
          <a:prstGeom prst="rect">
            <a:avLst/>
          </a:prstGeom>
          <a:noFill/>
        </p:spPr>
        <p:txBody>
          <a:bodyPr wrap="none" rtlCol="0">
            <a:spAutoFit/>
          </a:bodyPr>
          <a:lstStyle/>
          <a:p>
            <a:r>
              <a:rPr lang="cs-CZ" sz="2200" dirty="0" smtClean="0"/>
              <a:t>Gamety</a:t>
            </a:r>
          </a:p>
          <a:p>
            <a:r>
              <a:rPr lang="cs-CZ" sz="2200" dirty="0" smtClean="0"/>
              <a:t>otce </a:t>
            </a:r>
            <a:r>
              <a:rPr lang="cs-CZ" sz="2200" i="1" dirty="0" err="1" smtClean="0"/>
              <a:t>aa</a:t>
            </a:r>
            <a:endParaRPr lang="en-US" sz="2200" i="1" dirty="0" smtClean="0"/>
          </a:p>
        </p:txBody>
      </p:sp>
      <p:graphicFrame>
        <p:nvGraphicFramePr>
          <p:cNvPr id="13" name="Tabulka 12"/>
          <p:cNvGraphicFramePr>
            <a:graphicFrameLocks noGrp="1"/>
          </p:cNvGraphicFramePr>
          <p:nvPr>
            <p:extLst>
              <p:ext uri="{D42A27DB-BD31-4B8C-83A1-F6EECF244321}">
                <p14:modId xmlns:p14="http://schemas.microsoft.com/office/powerpoint/2010/main" val="3472385382"/>
              </p:ext>
            </p:extLst>
          </p:nvPr>
        </p:nvGraphicFramePr>
        <p:xfrm>
          <a:off x="6030015" y="4820372"/>
          <a:ext cx="1965147" cy="1660824"/>
        </p:xfrm>
        <a:graphic>
          <a:graphicData uri="http://schemas.openxmlformats.org/drawingml/2006/table">
            <a:tbl>
              <a:tblPr firstRow="1" firstCol="1">
                <a:tableStyleId>{93296810-A885-4BE3-A3E7-6D5BEEA58F35}</a:tableStyleId>
              </a:tblPr>
              <a:tblGrid>
                <a:gridCol w="961295"/>
                <a:gridCol w="1003852"/>
              </a:tblGrid>
              <a:tr h="830412">
                <a:tc>
                  <a:txBody>
                    <a:bodyPr/>
                    <a:lstStyle/>
                    <a:p>
                      <a:pPr algn="ctr"/>
                      <a:endParaRPr lang="cs-CZ" sz="2300"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83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300" i="1" dirty="0" smtClean="0">
                          <a:solidFill>
                            <a:schemeClr val="tx1"/>
                          </a:solidFill>
                        </a:rPr>
                        <a:t>A</a:t>
                      </a:r>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300" i="1" dirty="0" err="1" smtClean="0">
                          <a:solidFill>
                            <a:schemeClr val="tx1"/>
                          </a:solidFill>
                        </a:rPr>
                        <a:t>A</a:t>
                      </a:r>
                      <a:r>
                        <a:rPr lang="cs-CZ" sz="2300" i="1" dirty="0" err="1" smtClean="0"/>
                        <a:t>a</a:t>
                      </a:r>
                      <a:endParaRPr lang="cs-CZ" sz="2300" i="1" dirty="0"/>
                    </a:p>
                  </a:txBody>
                  <a:tcPr marL="118629" marR="118629" marT="59315" marB="593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4" name="TextovéPole 13"/>
          <p:cNvSpPr txBox="1"/>
          <p:nvPr/>
        </p:nvSpPr>
        <p:spPr>
          <a:xfrm>
            <a:off x="6121523" y="4286834"/>
            <a:ext cx="2211503" cy="430887"/>
          </a:xfrm>
          <a:prstGeom prst="rect">
            <a:avLst/>
          </a:prstGeom>
          <a:noFill/>
        </p:spPr>
        <p:txBody>
          <a:bodyPr wrap="none" rtlCol="0">
            <a:spAutoFit/>
          </a:bodyPr>
          <a:lstStyle/>
          <a:p>
            <a:r>
              <a:rPr lang="cs-CZ" sz="2200" dirty="0" smtClean="0"/>
              <a:t>Gamety matky </a:t>
            </a:r>
            <a:r>
              <a:rPr lang="cs-CZ" sz="2200" i="1" dirty="0" err="1" smtClean="0"/>
              <a:t>aa</a:t>
            </a:r>
            <a:endParaRPr lang="en-US" sz="2200" i="1" dirty="0" smtClean="0"/>
          </a:p>
        </p:txBody>
      </p:sp>
      <p:sp>
        <p:nvSpPr>
          <p:cNvPr id="15" name="TextovéPole 14"/>
          <p:cNvSpPr txBox="1"/>
          <p:nvPr/>
        </p:nvSpPr>
        <p:spPr>
          <a:xfrm>
            <a:off x="4829430" y="5629025"/>
            <a:ext cx="1114151" cy="769441"/>
          </a:xfrm>
          <a:prstGeom prst="rect">
            <a:avLst/>
          </a:prstGeom>
          <a:noFill/>
        </p:spPr>
        <p:txBody>
          <a:bodyPr wrap="none" rtlCol="0">
            <a:spAutoFit/>
          </a:bodyPr>
          <a:lstStyle/>
          <a:p>
            <a:r>
              <a:rPr lang="cs-CZ" sz="2200" dirty="0" smtClean="0"/>
              <a:t>Gamety</a:t>
            </a:r>
          </a:p>
          <a:p>
            <a:r>
              <a:rPr lang="cs-CZ" sz="2200" dirty="0" smtClean="0"/>
              <a:t>otce </a:t>
            </a:r>
            <a:r>
              <a:rPr lang="cs-CZ" sz="2200" i="1" dirty="0" err="1" smtClean="0"/>
              <a:t>AA</a:t>
            </a:r>
            <a:endParaRPr lang="en-US" sz="2200" i="1" dirty="0" smtClean="0"/>
          </a:p>
        </p:txBody>
      </p:sp>
    </p:spTree>
    <p:extLst>
      <p:ext uri="{BB962C8B-B14F-4D97-AF65-F5344CB8AC3E}">
        <p14:creationId xmlns:p14="http://schemas.microsoft.com/office/powerpoint/2010/main" val="23678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Portrait of Gregor Johann Mendel, Garrison. Wellcome M0002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32" y="2021671"/>
            <a:ext cx="2724661" cy="4029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184" y="2021671"/>
            <a:ext cx="5433317" cy="281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Johann Gregor Mendel</a:t>
            </a:r>
            <a:endParaRPr lang="en-US" sz="4000" dirty="0">
              <a:solidFill>
                <a:srgbClr val="C00000"/>
              </a:solidFill>
            </a:endParaRPr>
          </a:p>
        </p:txBody>
      </p:sp>
    </p:spTree>
    <p:extLst>
      <p:ext uri="{BB962C8B-B14F-4D97-AF65-F5344CB8AC3E}">
        <p14:creationId xmlns:p14="http://schemas.microsoft.com/office/powerpoint/2010/main" val="3693290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398" y="-69573"/>
            <a:ext cx="7886700" cy="1325563"/>
          </a:xfrm>
        </p:spPr>
        <p:txBody>
          <a:bodyPr vert="horz" lIns="91440" tIns="45720" rIns="91440" bIns="45720" rtlCol="0" anchor="ctr">
            <a:normAutofit/>
          </a:bodyPr>
          <a:lstStyle/>
          <a:p>
            <a:pPr algn="ctr"/>
            <a:r>
              <a:rPr lang="cs-CZ" sz="4000" dirty="0">
                <a:solidFill>
                  <a:srgbClr val="C00000"/>
                </a:solidFill>
              </a:rPr>
              <a:t>Křížení čistých linií – 3 generace</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45" y="1145661"/>
            <a:ext cx="4062689" cy="5354692"/>
          </a:xfrm>
          <a:prstGeom prst="rect">
            <a:avLst/>
          </a:prstGeom>
        </p:spPr>
      </p:pic>
      <p:graphicFrame>
        <p:nvGraphicFramePr>
          <p:cNvPr id="4" name="Tabulka 3"/>
          <p:cNvGraphicFramePr>
            <a:graphicFrameLocks noGrp="1"/>
          </p:cNvGraphicFramePr>
          <p:nvPr>
            <p:extLst>
              <p:ext uri="{D42A27DB-BD31-4B8C-83A1-F6EECF244321}">
                <p14:modId xmlns:p14="http://schemas.microsoft.com/office/powerpoint/2010/main" val="585136867"/>
              </p:ext>
            </p:extLst>
          </p:nvPr>
        </p:nvGraphicFramePr>
        <p:xfrm>
          <a:off x="6168317" y="4406854"/>
          <a:ext cx="2595481" cy="1680754"/>
        </p:xfrm>
        <a:graphic>
          <a:graphicData uri="http://schemas.openxmlformats.org/drawingml/2006/table">
            <a:tbl>
              <a:tblPr firstRow="1" firstCol="1">
                <a:tableStyleId>{93296810-A885-4BE3-A3E7-6D5BEEA58F35}</a:tableStyleId>
              </a:tblPr>
              <a:tblGrid>
                <a:gridCol w="903462"/>
                <a:gridCol w="862907"/>
                <a:gridCol w="829112"/>
              </a:tblGrid>
              <a:tr h="581280">
                <a:tc>
                  <a:txBody>
                    <a:bodyPr/>
                    <a:lstStyle/>
                    <a:p>
                      <a:pPr algn="ctr"/>
                      <a:endParaRPr lang="cs-CZ" sz="2100"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585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100" i="1" dirty="0" smtClean="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13688">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1" name="Obdélník 10"/>
          <p:cNvSpPr/>
          <p:nvPr/>
        </p:nvSpPr>
        <p:spPr>
          <a:xfrm>
            <a:off x="7268704" y="5576573"/>
            <a:ext cx="532518" cy="461665"/>
          </a:xfrm>
          <a:prstGeom prst="rect">
            <a:avLst/>
          </a:prstGeom>
        </p:spPr>
        <p:txBody>
          <a:bodyPr wrap="none">
            <a:spAutoFit/>
          </a:bodyPr>
          <a:lstStyle/>
          <a:p>
            <a:r>
              <a:rPr lang="cs-CZ" sz="2400" i="1" dirty="0" err="1" smtClean="0"/>
              <a:t>Aa</a:t>
            </a:r>
            <a:endParaRPr lang="en-US" sz="2400" i="1" dirty="0"/>
          </a:p>
        </p:txBody>
      </p:sp>
      <p:sp>
        <p:nvSpPr>
          <p:cNvPr id="12" name="Obdélník 11"/>
          <p:cNvSpPr/>
          <p:nvPr/>
        </p:nvSpPr>
        <p:spPr>
          <a:xfrm>
            <a:off x="8150486" y="5019411"/>
            <a:ext cx="532518" cy="461665"/>
          </a:xfrm>
          <a:prstGeom prst="rect">
            <a:avLst/>
          </a:prstGeom>
        </p:spPr>
        <p:txBody>
          <a:bodyPr wrap="none">
            <a:spAutoFit/>
          </a:bodyPr>
          <a:lstStyle/>
          <a:p>
            <a:r>
              <a:rPr lang="cs-CZ" sz="2400" i="1" dirty="0" err="1" smtClean="0"/>
              <a:t>Aa</a:t>
            </a:r>
            <a:endParaRPr lang="en-US" sz="2400" i="1" dirty="0"/>
          </a:p>
        </p:txBody>
      </p:sp>
      <p:sp>
        <p:nvSpPr>
          <p:cNvPr id="13" name="Obdélník 12"/>
          <p:cNvSpPr/>
          <p:nvPr/>
        </p:nvSpPr>
        <p:spPr>
          <a:xfrm>
            <a:off x="7258413" y="5031871"/>
            <a:ext cx="835327" cy="461665"/>
          </a:xfrm>
          <a:prstGeom prst="rect">
            <a:avLst/>
          </a:prstGeom>
        </p:spPr>
        <p:txBody>
          <a:bodyPr wrap="square">
            <a:spAutoFit/>
          </a:bodyPr>
          <a:lstStyle/>
          <a:p>
            <a:r>
              <a:rPr lang="cs-CZ" sz="2400" i="1" dirty="0" err="1" smtClean="0"/>
              <a:t>AA</a:t>
            </a:r>
            <a:endParaRPr lang="en-US" sz="2400" i="1" dirty="0"/>
          </a:p>
        </p:txBody>
      </p:sp>
      <p:sp>
        <p:nvSpPr>
          <p:cNvPr id="14" name="Obdélník 13"/>
          <p:cNvSpPr/>
          <p:nvPr/>
        </p:nvSpPr>
        <p:spPr>
          <a:xfrm>
            <a:off x="8175813" y="5589622"/>
            <a:ext cx="508473" cy="461665"/>
          </a:xfrm>
          <a:prstGeom prst="rect">
            <a:avLst/>
          </a:prstGeom>
        </p:spPr>
        <p:txBody>
          <a:bodyPr wrap="none">
            <a:spAutoFit/>
          </a:bodyPr>
          <a:lstStyle/>
          <a:p>
            <a:r>
              <a:rPr lang="cs-CZ" sz="2400" i="1" dirty="0" err="1" smtClean="0"/>
              <a:t>aa</a:t>
            </a:r>
            <a:endParaRPr lang="en-US" sz="2400" i="1" dirty="0"/>
          </a:p>
        </p:txBody>
      </p:sp>
      <p:graphicFrame>
        <p:nvGraphicFramePr>
          <p:cNvPr id="16" name="Tabulka 15"/>
          <p:cNvGraphicFramePr>
            <a:graphicFrameLocks noGrp="1"/>
          </p:cNvGraphicFramePr>
          <p:nvPr>
            <p:extLst>
              <p:ext uri="{D42A27DB-BD31-4B8C-83A1-F6EECF244321}">
                <p14:modId xmlns:p14="http://schemas.microsoft.com/office/powerpoint/2010/main" val="2679824846"/>
              </p:ext>
            </p:extLst>
          </p:nvPr>
        </p:nvGraphicFramePr>
        <p:xfrm>
          <a:off x="6749791" y="1775469"/>
          <a:ext cx="1398929" cy="1182292"/>
        </p:xfrm>
        <a:graphic>
          <a:graphicData uri="http://schemas.openxmlformats.org/drawingml/2006/table">
            <a:tbl>
              <a:tblPr firstRow="1" firstCol="1">
                <a:tableStyleId>{93296810-A885-4BE3-A3E7-6D5BEEA58F35}</a:tableStyleId>
              </a:tblPr>
              <a:tblGrid>
                <a:gridCol w="684317"/>
                <a:gridCol w="714612"/>
              </a:tblGrid>
              <a:tr h="591146">
                <a:tc>
                  <a:txBody>
                    <a:bodyPr/>
                    <a:lstStyle/>
                    <a:p>
                      <a:pPr algn="ctr"/>
                      <a:endParaRPr lang="cs-CZ" sz="2200" dirty="0"/>
                    </a:p>
                  </a:txBody>
                  <a:tcPr marL="84448" marR="84448" marT="42224" marB="422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200" i="1" dirty="0" smtClean="0">
                          <a:solidFill>
                            <a:schemeClr val="tx1"/>
                          </a:solidFill>
                        </a:rPr>
                        <a:t>a</a:t>
                      </a:r>
                    </a:p>
                  </a:txBody>
                  <a:tcPr marL="84448" marR="84448" marT="42224" marB="422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591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200" i="1" dirty="0" smtClean="0">
                          <a:solidFill>
                            <a:schemeClr val="tx1"/>
                          </a:solidFill>
                        </a:rPr>
                        <a:t>A</a:t>
                      </a:r>
                    </a:p>
                  </a:txBody>
                  <a:tcPr marL="84448" marR="84448" marT="42224" marB="422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200" i="1" dirty="0" err="1" smtClean="0">
                          <a:solidFill>
                            <a:schemeClr val="tx1"/>
                          </a:solidFill>
                        </a:rPr>
                        <a:t>A</a:t>
                      </a:r>
                      <a:r>
                        <a:rPr lang="cs-CZ" sz="2200" i="1" dirty="0" err="1" smtClean="0"/>
                        <a:t>a</a:t>
                      </a:r>
                      <a:endParaRPr lang="cs-CZ" sz="2200" i="1" dirty="0"/>
                    </a:p>
                  </a:txBody>
                  <a:tcPr marL="84448" marR="84448" marT="42224" marB="422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7" name="TextovéPole 16"/>
          <p:cNvSpPr txBox="1"/>
          <p:nvPr/>
        </p:nvSpPr>
        <p:spPr>
          <a:xfrm>
            <a:off x="6609281" y="1241930"/>
            <a:ext cx="2215991" cy="430887"/>
          </a:xfrm>
          <a:prstGeom prst="rect">
            <a:avLst/>
          </a:prstGeom>
          <a:noFill/>
        </p:spPr>
        <p:txBody>
          <a:bodyPr wrap="none" rtlCol="0">
            <a:spAutoFit/>
          </a:bodyPr>
          <a:lstStyle/>
          <a:p>
            <a:r>
              <a:rPr lang="cs-CZ" sz="2200" dirty="0" smtClean="0"/>
              <a:t>Gamety rodiče </a:t>
            </a:r>
            <a:r>
              <a:rPr lang="cs-CZ" sz="2200" i="1" dirty="0" err="1" smtClean="0"/>
              <a:t>aa</a:t>
            </a:r>
            <a:endParaRPr lang="en-US" sz="2200" i="1" dirty="0" smtClean="0"/>
          </a:p>
        </p:txBody>
      </p:sp>
      <p:sp>
        <p:nvSpPr>
          <p:cNvPr id="18" name="TextovéPole 17"/>
          <p:cNvSpPr txBox="1"/>
          <p:nvPr/>
        </p:nvSpPr>
        <p:spPr>
          <a:xfrm>
            <a:off x="5186861" y="2325704"/>
            <a:ext cx="1422420" cy="769441"/>
          </a:xfrm>
          <a:prstGeom prst="rect">
            <a:avLst/>
          </a:prstGeom>
          <a:noFill/>
        </p:spPr>
        <p:txBody>
          <a:bodyPr wrap="square" rtlCol="0">
            <a:spAutoFit/>
          </a:bodyPr>
          <a:lstStyle/>
          <a:p>
            <a:r>
              <a:rPr lang="cs-CZ" sz="2200" dirty="0" smtClean="0"/>
              <a:t>Gamety</a:t>
            </a:r>
          </a:p>
          <a:p>
            <a:r>
              <a:rPr lang="cs-CZ" sz="2200" dirty="0" smtClean="0"/>
              <a:t>rodiče </a:t>
            </a:r>
            <a:r>
              <a:rPr lang="cs-CZ" sz="2200" i="1" dirty="0" err="1" smtClean="0"/>
              <a:t>AA</a:t>
            </a:r>
            <a:endParaRPr lang="en-US" sz="2200" i="1" dirty="0" smtClean="0"/>
          </a:p>
        </p:txBody>
      </p:sp>
      <p:sp>
        <p:nvSpPr>
          <p:cNvPr id="19" name="TextovéPole 18"/>
          <p:cNvSpPr txBox="1"/>
          <p:nvPr/>
        </p:nvSpPr>
        <p:spPr>
          <a:xfrm>
            <a:off x="6504385" y="3881737"/>
            <a:ext cx="2215991" cy="430887"/>
          </a:xfrm>
          <a:prstGeom prst="rect">
            <a:avLst/>
          </a:prstGeom>
          <a:noFill/>
        </p:spPr>
        <p:txBody>
          <a:bodyPr wrap="none" rtlCol="0">
            <a:spAutoFit/>
          </a:bodyPr>
          <a:lstStyle/>
          <a:p>
            <a:r>
              <a:rPr lang="cs-CZ" sz="2200" dirty="0" smtClean="0"/>
              <a:t>Gamety rodiče </a:t>
            </a:r>
            <a:r>
              <a:rPr lang="cs-CZ" sz="2200" i="1" dirty="0" err="1" smtClean="0"/>
              <a:t>Aa</a:t>
            </a:r>
            <a:endParaRPr lang="en-US" sz="2200" i="1" dirty="0" smtClean="0"/>
          </a:p>
        </p:txBody>
      </p:sp>
      <p:sp>
        <p:nvSpPr>
          <p:cNvPr id="20" name="TextovéPole 19"/>
          <p:cNvSpPr txBox="1"/>
          <p:nvPr/>
        </p:nvSpPr>
        <p:spPr>
          <a:xfrm>
            <a:off x="4777056" y="5069349"/>
            <a:ext cx="1388745" cy="769441"/>
          </a:xfrm>
          <a:prstGeom prst="rect">
            <a:avLst/>
          </a:prstGeom>
          <a:noFill/>
        </p:spPr>
        <p:txBody>
          <a:bodyPr wrap="square" rtlCol="0">
            <a:spAutoFit/>
          </a:bodyPr>
          <a:lstStyle/>
          <a:p>
            <a:r>
              <a:rPr lang="cs-CZ" sz="2200" dirty="0" smtClean="0"/>
              <a:t>Gamety</a:t>
            </a:r>
          </a:p>
          <a:p>
            <a:r>
              <a:rPr lang="cs-CZ" sz="2200" dirty="0"/>
              <a:t>r</a:t>
            </a:r>
            <a:r>
              <a:rPr lang="cs-CZ" sz="2200" dirty="0" smtClean="0"/>
              <a:t>odiče </a:t>
            </a:r>
            <a:r>
              <a:rPr lang="cs-CZ" sz="2200" i="1" dirty="0" err="1" smtClean="0"/>
              <a:t>Aa</a:t>
            </a:r>
            <a:endParaRPr lang="en-US" sz="2200" i="1" dirty="0" smtClean="0"/>
          </a:p>
        </p:txBody>
      </p:sp>
      <p:sp>
        <p:nvSpPr>
          <p:cNvPr id="21" name="TextovéPole 20"/>
          <p:cNvSpPr txBox="1"/>
          <p:nvPr/>
        </p:nvSpPr>
        <p:spPr>
          <a:xfrm>
            <a:off x="6032737" y="3095145"/>
            <a:ext cx="2558777" cy="400110"/>
          </a:xfrm>
          <a:prstGeom prst="rect">
            <a:avLst/>
          </a:prstGeom>
          <a:noFill/>
        </p:spPr>
        <p:txBody>
          <a:bodyPr wrap="none" rtlCol="0">
            <a:spAutoFit/>
          </a:bodyPr>
          <a:lstStyle/>
          <a:p>
            <a:r>
              <a:rPr lang="cs-CZ" sz="2000" dirty="0" smtClean="0">
                <a:solidFill>
                  <a:srgbClr val="FF0000"/>
                </a:solidFill>
              </a:rPr>
              <a:t>Uniformní </a:t>
            </a:r>
            <a:r>
              <a:rPr lang="cs-CZ" sz="2000" dirty="0" err="1" smtClean="0">
                <a:solidFill>
                  <a:srgbClr val="FF0000"/>
                </a:solidFill>
              </a:rPr>
              <a:t>F1</a:t>
            </a:r>
            <a:r>
              <a:rPr lang="cs-CZ" sz="2000" dirty="0" smtClean="0">
                <a:solidFill>
                  <a:srgbClr val="FF0000"/>
                </a:solidFill>
              </a:rPr>
              <a:t> generace</a:t>
            </a:r>
            <a:endParaRPr lang="en-US" sz="2000" dirty="0" smtClean="0">
              <a:solidFill>
                <a:srgbClr val="FF0000"/>
              </a:solidFill>
            </a:endParaRPr>
          </a:p>
        </p:txBody>
      </p:sp>
      <p:sp>
        <p:nvSpPr>
          <p:cNvPr id="5" name="Obdélník 4"/>
          <p:cNvSpPr/>
          <p:nvPr/>
        </p:nvSpPr>
        <p:spPr>
          <a:xfrm>
            <a:off x="220980" y="5394960"/>
            <a:ext cx="4373880" cy="1310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457200" y="4251960"/>
            <a:ext cx="385572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220980" y="3192780"/>
            <a:ext cx="3870960" cy="105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1866900" y="3095145"/>
            <a:ext cx="845820" cy="310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457200" y="2019300"/>
            <a:ext cx="2926080" cy="127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8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7" grpId="0"/>
      <p:bldP spid="18" grpId="0"/>
      <p:bldP spid="19" grpId="0"/>
      <p:bldP spid="20" grpId="0"/>
      <p:bldP spid="21" grpId="0"/>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398" y="-69573"/>
            <a:ext cx="7886700" cy="1325563"/>
          </a:xfrm>
        </p:spPr>
        <p:txBody>
          <a:bodyPr vert="horz" lIns="91440" tIns="45720" rIns="91440" bIns="45720" rtlCol="0" anchor="ctr">
            <a:normAutofit/>
          </a:bodyPr>
          <a:lstStyle/>
          <a:p>
            <a:pPr algn="ctr"/>
            <a:r>
              <a:rPr lang="cs-CZ" sz="4000" dirty="0">
                <a:solidFill>
                  <a:srgbClr val="C00000"/>
                </a:solidFill>
              </a:rPr>
              <a:t>Křížení čistých linií – 3 generace</a:t>
            </a:r>
            <a:endParaRPr lang="en-US"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45" y="1145661"/>
            <a:ext cx="4062689" cy="5354692"/>
          </a:xfrm>
          <a:prstGeom prst="rect">
            <a:avLst/>
          </a:prstGeom>
        </p:spPr>
      </p:pic>
      <p:graphicFrame>
        <p:nvGraphicFramePr>
          <p:cNvPr id="4" name="Tabulka 3"/>
          <p:cNvGraphicFramePr>
            <a:graphicFrameLocks noGrp="1"/>
          </p:cNvGraphicFramePr>
          <p:nvPr>
            <p:extLst>
              <p:ext uri="{D42A27DB-BD31-4B8C-83A1-F6EECF244321}">
                <p14:modId xmlns:p14="http://schemas.microsoft.com/office/powerpoint/2010/main" val="4280316927"/>
              </p:ext>
            </p:extLst>
          </p:nvPr>
        </p:nvGraphicFramePr>
        <p:xfrm>
          <a:off x="5975833" y="1615486"/>
          <a:ext cx="2601637" cy="1680754"/>
        </p:xfrm>
        <a:graphic>
          <a:graphicData uri="http://schemas.openxmlformats.org/drawingml/2006/table">
            <a:tbl>
              <a:tblPr firstRow="1" firstCol="1">
                <a:tableStyleId>{93296810-A885-4BE3-A3E7-6D5BEEA58F35}</a:tableStyleId>
              </a:tblPr>
              <a:tblGrid>
                <a:gridCol w="903462"/>
                <a:gridCol w="862907"/>
                <a:gridCol w="835268"/>
              </a:tblGrid>
              <a:tr h="581280">
                <a:tc>
                  <a:txBody>
                    <a:bodyPr/>
                    <a:lstStyle/>
                    <a:p>
                      <a:pPr algn="ctr"/>
                      <a:endParaRPr lang="cs-CZ" sz="2100"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585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100" i="1" dirty="0" smtClean="0">
                        <a:solidFill>
                          <a:srgbClr val="FF0000"/>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r h="513688">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11" name="Obdélník 10"/>
          <p:cNvSpPr/>
          <p:nvPr/>
        </p:nvSpPr>
        <p:spPr>
          <a:xfrm>
            <a:off x="7076220" y="2785205"/>
            <a:ext cx="532518" cy="461665"/>
          </a:xfrm>
          <a:prstGeom prst="rect">
            <a:avLst/>
          </a:prstGeom>
        </p:spPr>
        <p:txBody>
          <a:bodyPr wrap="none">
            <a:spAutoFit/>
          </a:bodyPr>
          <a:lstStyle/>
          <a:p>
            <a:r>
              <a:rPr lang="cs-CZ" sz="2400" i="1" dirty="0" err="1" smtClean="0"/>
              <a:t>Aa</a:t>
            </a:r>
            <a:endParaRPr lang="en-US" sz="2400" i="1" dirty="0"/>
          </a:p>
        </p:txBody>
      </p:sp>
      <p:sp>
        <p:nvSpPr>
          <p:cNvPr id="12" name="Obdélník 11"/>
          <p:cNvSpPr/>
          <p:nvPr/>
        </p:nvSpPr>
        <p:spPr>
          <a:xfrm>
            <a:off x="7958002" y="2228043"/>
            <a:ext cx="532518" cy="461665"/>
          </a:xfrm>
          <a:prstGeom prst="rect">
            <a:avLst/>
          </a:prstGeom>
        </p:spPr>
        <p:txBody>
          <a:bodyPr wrap="none">
            <a:spAutoFit/>
          </a:bodyPr>
          <a:lstStyle/>
          <a:p>
            <a:r>
              <a:rPr lang="cs-CZ" sz="2400" i="1" dirty="0" err="1" smtClean="0"/>
              <a:t>Aa</a:t>
            </a:r>
            <a:endParaRPr lang="en-US" sz="2400" i="1" dirty="0"/>
          </a:p>
        </p:txBody>
      </p:sp>
      <p:sp>
        <p:nvSpPr>
          <p:cNvPr id="13" name="Obdélník 12"/>
          <p:cNvSpPr/>
          <p:nvPr/>
        </p:nvSpPr>
        <p:spPr>
          <a:xfrm>
            <a:off x="7065929" y="2240503"/>
            <a:ext cx="835327" cy="461665"/>
          </a:xfrm>
          <a:prstGeom prst="rect">
            <a:avLst/>
          </a:prstGeom>
        </p:spPr>
        <p:txBody>
          <a:bodyPr wrap="square">
            <a:spAutoFit/>
          </a:bodyPr>
          <a:lstStyle/>
          <a:p>
            <a:r>
              <a:rPr lang="cs-CZ" sz="2400" i="1" dirty="0" err="1" smtClean="0"/>
              <a:t>AA</a:t>
            </a:r>
            <a:endParaRPr lang="en-US" sz="2400" i="1" dirty="0"/>
          </a:p>
        </p:txBody>
      </p:sp>
      <p:sp>
        <p:nvSpPr>
          <p:cNvPr id="14" name="Obdélník 13"/>
          <p:cNvSpPr/>
          <p:nvPr/>
        </p:nvSpPr>
        <p:spPr>
          <a:xfrm>
            <a:off x="7983329" y="2798254"/>
            <a:ext cx="508473" cy="461665"/>
          </a:xfrm>
          <a:prstGeom prst="rect">
            <a:avLst/>
          </a:prstGeom>
        </p:spPr>
        <p:txBody>
          <a:bodyPr wrap="none">
            <a:spAutoFit/>
          </a:bodyPr>
          <a:lstStyle/>
          <a:p>
            <a:r>
              <a:rPr lang="cs-CZ" sz="2400" i="1" dirty="0" err="1" smtClean="0"/>
              <a:t>aa</a:t>
            </a:r>
            <a:endParaRPr lang="en-US" sz="2400" i="1" dirty="0"/>
          </a:p>
        </p:txBody>
      </p:sp>
      <p:sp>
        <p:nvSpPr>
          <p:cNvPr id="19" name="TextovéPole 18"/>
          <p:cNvSpPr txBox="1"/>
          <p:nvPr/>
        </p:nvSpPr>
        <p:spPr>
          <a:xfrm>
            <a:off x="6451047" y="1189759"/>
            <a:ext cx="2051524" cy="400110"/>
          </a:xfrm>
          <a:prstGeom prst="rect">
            <a:avLst/>
          </a:prstGeom>
          <a:noFill/>
        </p:spPr>
        <p:txBody>
          <a:bodyPr wrap="none" rtlCol="0">
            <a:spAutoFit/>
          </a:bodyPr>
          <a:lstStyle/>
          <a:p>
            <a:r>
              <a:rPr lang="cs-CZ" sz="2000" dirty="0" smtClean="0"/>
              <a:t>Gamety rodiče </a:t>
            </a:r>
            <a:r>
              <a:rPr lang="cs-CZ" sz="2000" i="1" dirty="0" err="1" smtClean="0"/>
              <a:t>Aa</a:t>
            </a:r>
            <a:endParaRPr lang="en-US" sz="2000" i="1" dirty="0" smtClean="0"/>
          </a:p>
        </p:txBody>
      </p:sp>
      <p:sp>
        <p:nvSpPr>
          <p:cNvPr id="20" name="TextovéPole 19"/>
          <p:cNvSpPr txBox="1"/>
          <p:nvPr/>
        </p:nvSpPr>
        <p:spPr>
          <a:xfrm>
            <a:off x="4713779" y="2327676"/>
            <a:ext cx="1388745" cy="707886"/>
          </a:xfrm>
          <a:prstGeom prst="rect">
            <a:avLst/>
          </a:prstGeom>
          <a:noFill/>
        </p:spPr>
        <p:txBody>
          <a:bodyPr wrap="square" rtlCol="0">
            <a:spAutoFit/>
          </a:bodyPr>
          <a:lstStyle/>
          <a:p>
            <a:r>
              <a:rPr lang="cs-CZ" sz="2000" dirty="0" smtClean="0"/>
              <a:t>Gamety</a:t>
            </a:r>
          </a:p>
          <a:p>
            <a:r>
              <a:rPr lang="cs-CZ" sz="2000" dirty="0"/>
              <a:t>r</a:t>
            </a:r>
            <a:r>
              <a:rPr lang="cs-CZ" sz="2000" dirty="0" smtClean="0"/>
              <a:t>odiče </a:t>
            </a:r>
            <a:r>
              <a:rPr lang="cs-CZ" sz="2000" i="1" dirty="0" err="1" smtClean="0"/>
              <a:t>Aa</a:t>
            </a:r>
            <a:endParaRPr lang="en-US" sz="2000" i="1" dirty="0" smtClean="0"/>
          </a:p>
        </p:txBody>
      </p:sp>
      <p:sp>
        <p:nvSpPr>
          <p:cNvPr id="22" name="TextovéPole 21"/>
          <p:cNvSpPr txBox="1"/>
          <p:nvPr/>
        </p:nvSpPr>
        <p:spPr>
          <a:xfrm>
            <a:off x="4273825" y="3471622"/>
            <a:ext cx="4688078" cy="384721"/>
          </a:xfrm>
          <a:prstGeom prst="rect">
            <a:avLst/>
          </a:prstGeom>
          <a:noFill/>
        </p:spPr>
        <p:txBody>
          <a:bodyPr wrap="none" rtlCol="0">
            <a:spAutoFit/>
          </a:bodyPr>
          <a:lstStyle/>
          <a:p>
            <a:r>
              <a:rPr lang="cs-CZ" sz="1900" b="1" dirty="0" smtClean="0">
                <a:solidFill>
                  <a:srgbClr val="FF0000"/>
                </a:solidFill>
              </a:rPr>
              <a:t>Genotypový štěpný poměr: 1 </a:t>
            </a:r>
            <a:r>
              <a:rPr lang="cs-CZ" sz="1900" b="1" i="1" dirty="0" err="1" smtClean="0">
                <a:solidFill>
                  <a:srgbClr val="FF0000"/>
                </a:solidFill>
              </a:rPr>
              <a:t>AA</a:t>
            </a:r>
            <a:r>
              <a:rPr lang="cs-CZ" sz="1900" b="1" dirty="0" smtClean="0">
                <a:solidFill>
                  <a:srgbClr val="FF0000"/>
                </a:solidFill>
              </a:rPr>
              <a:t> : 2 </a:t>
            </a:r>
            <a:r>
              <a:rPr lang="cs-CZ" sz="1900" b="1" i="1" dirty="0" err="1" smtClean="0">
                <a:solidFill>
                  <a:srgbClr val="FF0000"/>
                </a:solidFill>
              </a:rPr>
              <a:t>Aa</a:t>
            </a:r>
            <a:r>
              <a:rPr lang="cs-CZ" sz="1900" b="1" dirty="0" smtClean="0">
                <a:solidFill>
                  <a:srgbClr val="FF0000"/>
                </a:solidFill>
              </a:rPr>
              <a:t> : 1 </a:t>
            </a:r>
            <a:r>
              <a:rPr lang="cs-CZ" sz="1900" b="1" i="1" dirty="0" err="1" smtClean="0">
                <a:solidFill>
                  <a:srgbClr val="FF0000"/>
                </a:solidFill>
              </a:rPr>
              <a:t>aa</a:t>
            </a:r>
            <a:endParaRPr lang="en-US" sz="1900" b="1" i="1" dirty="0" smtClean="0">
              <a:solidFill>
                <a:srgbClr val="FF0000"/>
              </a:solidFill>
            </a:endParaRPr>
          </a:p>
        </p:txBody>
      </p:sp>
      <p:sp>
        <p:nvSpPr>
          <p:cNvPr id="23" name="TextovéPole 22"/>
          <p:cNvSpPr txBox="1"/>
          <p:nvPr/>
        </p:nvSpPr>
        <p:spPr>
          <a:xfrm>
            <a:off x="5089505" y="6300385"/>
            <a:ext cx="3751540" cy="384721"/>
          </a:xfrm>
          <a:prstGeom prst="rect">
            <a:avLst/>
          </a:prstGeom>
          <a:noFill/>
        </p:spPr>
        <p:txBody>
          <a:bodyPr wrap="none" rtlCol="0">
            <a:spAutoFit/>
          </a:bodyPr>
          <a:lstStyle/>
          <a:p>
            <a:r>
              <a:rPr lang="cs-CZ" sz="1900" b="1" dirty="0" smtClean="0">
                <a:solidFill>
                  <a:srgbClr val="0070C0"/>
                </a:solidFill>
              </a:rPr>
              <a:t>Fenotypový štěpný poměr: 3 </a:t>
            </a:r>
            <a:r>
              <a:rPr lang="cs-CZ" sz="1900" b="1" i="1" dirty="0" smtClean="0">
                <a:solidFill>
                  <a:srgbClr val="0070C0"/>
                </a:solidFill>
              </a:rPr>
              <a:t>A </a:t>
            </a:r>
            <a:r>
              <a:rPr lang="cs-CZ" sz="1900" b="1" dirty="0" smtClean="0">
                <a:solidFill>
                  <a:srgbClr val="0070C0"/>
                </a:solidFill>
              </a:rPr>
              <a:t>: 1 </a:t>
            </a:r>
            <a:r>
              <a:rPr lang="cs-CZ" sz="1900" b="1" i="1" dirty="0" smtClean="0">
                <a:solidFill>
                  <a:srgbClr val="0070C0"/>
                </a:solidFill>
              </a:rPr>
              <a:t>a</a:t>
            </a:r>
            <a:endParaRPr lang="en-US" sz="1900" b="1" i="1" dirty="0" smtClean="0">
              <a:solidFill>
                <a:srgbClr val="0070C0"/>
              </a:solidFill>
            </a:endParaRPr>
          </a:p>
        </p:txBody>
      </p:sp>
      <p:graphicFrame>
        <p:nvGraphicFramePr>
          <p:cNvPr id="24" name="Tabulka 23"/>
          <p:cNvGraphicFramePr>
            <a:graphicFrameLocks noGrp="1"/>
          </p:cNvGraphicFramePr>
          <p:nvPr>
            <p:extLst>
              <p:ext uri="{D42A27DB-BD31-4B8C-83A1-F6EECF244321}">
                <p14:modId xmlns:p14="http://schemas.microsoft.com/office/powerpoint/2010/main" val="3532631148"/>
              </p:ext>
            </p:extLst>
          </p:nvPr>
        </p:nvGraphicFramePr>
        <p:xfrm>
          <a:off x="6125717" y="4511085"/>
          <a:ext cx="2595481" cy="1680754"/>
        </p:xfrm>
        <a:graphic>
          <a:graphicData uri="http://schemas.openxmlformats.org/drawingml/2006/table">
            <a:tbl>
              <a:tblPr firstRow="1" firstCol="1">
                <a:tableStyleId>{93296810-A885-4BE3-A3E7-6D5BEEA58F35}</a:tableStyleId>
              </a:tblPr>
              <a:tblGrid>
                <a:gridCol w="903462"/>
                <a:gridCol w="862491"/>
                <a:gridCol w="829528"/>
              </a:tblGrid>
              <a:tr h="581280">
                <a:tc>
                  <a:txBody>
                    <a:bodyPr/>
                    <a:lstStyle/>
                    <a:p>
                      <a:pPr algn="ctr"/>
                      <a:endParaRPr lang="cs-CZ" sz="2100"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585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100" i="1" dirty="0" smtClean="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513688">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5" name="Obdélník 24"/>
          <p:cNvSpPr/>
          <p:nvPr/>
        </p:nvSpPr>
        <p:spPr>
          <a:xfrm>
            <a:off x="7226104" y="5680804"/>
            <a:ext cx="362600" cy="461665"/>
          </a:xfrm>
          <a:prstGeom prst="rect">
            <a:avLst/>
          </a:prstGeom>
        </p:spPr>
        <p:txBody>
          <a:bodyPr wrap="none">
            <a:spAutoFit/>
          </a:bodyPr>
          <a:lstStyle/>
          <a:p>
            <a:r>
              <a:rPr lang="cs-CZ" sz="2400" i="1" dirty="0" smtClean="0"/>
              <a:t>A</a:t>
            </a:r>
            <a:endParaRPr lang="en-US" sz="2400" i="1" dirty="0"/>
          </a:p>
        </p:txBody>
      </p:sp>
      <p:sp>
        <p:nvSpPr>
          <p:cNvPr id="26" name="Obdélník 25"/>
          <p:cNvSpPr/>
          <p:nvPr/>
        </p:nvSpPr>
        <p:spPr>
          <a:xfrm>
            <a:off x="8107886" y="5123642"/>
            <a:ext cx="362600" cy="461665"/>
          </a:xfrm>
          <a:prstGeom prst="rect">
            <a:avLst/>
          </a:prstGeom>
        </p:spPr>
        <p:txBody>
          <a:bodyPr wrap="none">
            <a:spAutoFit/>
          </a:bodyPr>
          <a:lstStyle/>
          <a:p>
            <a:r>
              <a:rPr lang="cs-CZ" sz="2400" i="1" dirty="0" smtClean="0"/>
              <a:t>A</a:t>
            </a:r>
            <a:endParaRPr lang="en-US" sz="2400" i="1" dirty="0"/>
          </a:p>
        </p:txBody>
      </p:sp>
      <p:sp>
        <p:nvSpPr>
          <p:cNvPr id="27" name="Obdélník 26"/>
          <p:cNvSpPr/>
          <p:nvPr/>
        </p:nvSpPr>
        <p:spPr>
          <a:xfrm>
            <a:off x="7215813" y="5136102"/>
            <a:ext cx="835327" cy="461665"/>
          </a:xfrm>
          <a:prstGeom prst="rect">
            <a:avLst/>
          </a:prstGeom>
        </p:spPr>
        <p:txBody>
          <a:bodyPr wrap="square">
            <a:spAutoFit/>
          </a:bodyPr>
          <a:lstStyle/>
          <a:p>
            <a:r>
              <a:rPr lang="cs-CZ" sz="2400" i="1" dirty="0" smtClean="0"/>
              <a:t>A</a:t>
            </a:r>
            <a:endParaRPr lang="en-US" sz="2400" i="1" dirty="0"/>
          </a:p>
        </p:txBody>
      </p:sp>
      <p:sp>
        <p:nvSpPr>
          <p:cNvPr id="28" name="Obdélník 27"/>
          <p:cNvSpPr/>
          <p:nvPr/>
        </p:nvSpPr>
        <p:spPr>
          <a:xfrm>
            <a:off x="8133213" y="5693853"/>
            <a:ext cx="343364" cy="461665"/>
          </a:xfrm>
          <a:prstGeom prst="rect">
            <a:avLst/>
          </a:prstGeom>
        </p:spPr>
        <p:txBody>
          <a:bodyPr wrap="none">
            <a:spAutoFit/>
          </a:bodyPr>
          <a:lstStyle/>
          <a:p>
            <a:r>
              <a:rPr lang="cs-CZ" sz="2400" i="1" dirty="0" smtClean="0"/>
              <a:t>a</a:t>
            </a:r>
            <a:endParaRPr lang="en-US" sz="2400" i="1" dirty="0"/>
          </a:p>
        </p:txBody>
      </p:sp>
      <p:sp>
        <p:nvSpPr>
          <p:cNvPr id="29" name="TextovéPole 28"/>
          <p:cNvSpPr txBox="1"/>
          <p:nvPr/>
        </p:nvSpPr>
        <p:spPr>
          <a:xfrm>
            <a:off x="6461785" y="4075419"/>
            <a:ext cx="2051524" cy="400110"/>
          </a:xfrm>
          <a:prstGeom prst="rect">
            <a:avLst/>
          </a:prstGeom>
          <a:noFill/>
        </p:spPr>
        <p:txBody>
          <a:bodyPr wrap="none" rtlCol="0">
            <a:spAutoFit/>
          </a:bodyPr>
          <a:lstStyle/>
          <a:p>
            <a:r>
              <a:rPr lang="cs-CZ" sz="2000" dirty="0" smtClean="0"/>
              <a:t>Gamety rodiče </a:t>
            </a:r>
            <a:r>
              <a:rPr lang="cs-CZ" sz="2000" i="1" dirty="0" err="1" smtClean="0"/>
              <a:t>Aa</a:t>
            </a:r>
            <a:endParaRPr lang="en-US" sz="2000" i="1" dirty="0" smtClean="0"/>
          </a:p>
        </p:txBody>
      </p:sp>
      <p:sp>
        <p:nvSpPr>
          <p:cNvPr id="30" name="TextovéPole 29"/>
          <p:cNvSpPr txBox="1"/>
          <p:nvPr/>
        </p:nvSpPr>
        <p:spPr>
          <a:xfrm>
            <a:off x="4843785" y="5193458"/>
            <a:ext cx="1388745" cy="707886"/>
          </a:xfrm>
          <a:prstGeom prst="rect">
            <a:avLst/>
          </a:prstGeom>
          <a:noFill/>
        </p:spPr>
        <p:txBody>
          <a:bodyPr wrap="square" rtlCol="0">
            <a:spAutoFit/>
          </a:bodyPr>
          <a:lstStyle/>
          <a:p>
            <a:r>
              <a:rPr lang="cs-CZ" sz="2000" dirty="0" smtClean="0"/>
              <a:t>Gamety</a:t>
            </a:r>
          </a:p>
          <a:p>
            <a:r>
              <a:rPr lang="cs-CZ" sz="2000" dirty="0"/>
              <a:t>r</a:t>
            </a:r>
            <a:r>
              <a:rPr lang="cs-CZ" sz="2000" dirty="0" smtClean="0"/>
              <a:t>odiče </a:t>
            </a:r>
            <a:r>
              <a:rPr lang="cs-CZ" sz="2000" i="1" dirty="0" err="1" smtClean="0"/>
              <a:t>Aa</a:t>
            </a:r>
            <a:endParaRPr lang="en-US" sz="2000" i="1" dirty="0" smtClean="0"/>
          </a:p>
        </p:txBody>
      </p:sp>
      <p:sp>
        <p:nvSpPr>
          <p:cNvPr id="5" name="Obdélník 4"/>
          <p:cNvSpPr/>
          <p:nvPr/>
        </p:nvSpPr>
        <p:spPr>
          <a:xfrm>
            <a:off x="7045444" y="5094658"/>
            <a:ext cx="1875770" cy="124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p:cNvSpPr/>
          <p:nvPr/>
        </p:nvSpPr>
        <p:spPr>
          <a:xfrm>
            <a:off x="6900397" y="2176464"/>
            <a:ext cx="1875770" cy="124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80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P spid="20" grpId="0"/>
      <p:bldP spid="22" grpId="0"/>
      <p:bldP spid="23" grpId="0"/>
      <p:bldP spid="25" grpId="0"/>
      <p:bldP spid="26" grpId="0"/>
      <p:bldP spid="27" grpId="0"/>
      <p:bldP spid="28" grpId="0"/>
      <p:bldP spid="29" grpId="0"/>
      <p:bldP spid="30" grpId="0"/>
      <p:bldP spid="5"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2798" y="194777"/>
            <a:ext cx="7886700" cy="1325563"/>
          </a:xfrm>
        </p:spPr>
        <p:txBody>
          <a:bodyPr vert="horz" lIns="91440" tIns="45720" rIns="91440" bIns="45720" rtlCol="0" anchor="ctr">
            <a:normAutofit/>
          </a:bodyPr>
          <a:lstStyle/>
          <a:p>
            <a:pPr algn="ctr"/>
            <a:r>
              <a:rPr lang="cs-CZ" sz="4000" dirty="0">
                <a:solidFill>
                  <a:srgbClr val="C00000"/>
                </a:solidFill>
              </a:rPr>
              <a:t>Úplná vs. neúplná dominance</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5" y="1520340"/>
            <a:ext cx="3657600" cy="2545636"/>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903" y="1520340"/>
            <a:ext cx="3636809" cy="2546769"/>
          </a:xfrm>
          <a:prstGeom prst="rect">
            <a:avLst/>
          </a:prstGeom>
        </p:spPr>
      </p:pic>
      <p:sp>
        <p:nvSpPr>
          <p:cNvPr id="5" name="TextovéPole 4"/>
          <p:cNvSpPr txBox="1"/>
          <p:nvPr/>
        </p:nvSpPr>
        <p:spPr>
          <a:xfrm>
            <a:off x="458118" y="4412975"/>
            <a:ext cx="3297954" cy="1107996"/>
          </a:xfrm>
          <a:prstGeom prst="rect">
            <a:avLst/>
          </a:prstGeom>
          <a:noFill/>
        </p:spPr>
        <p:txBody>
          <a:bodyPr wrap="none" rtlCol="0">
            <a:spAutoFit/>
          </a:bodyPr>
          <a:lstStyle/>
          <a:p>
            <a:r>
              <a:rPr lang="cs-CZ" sz="2200" dirty="0" smtClean="0"/>
              <a:t>Genotypový štěpný poměr:</a:t>
            </a:r>
          </a:p>
          <a:p>
            <a:r>
              <a:rPr lang="cs-CZ" sz="2200" dirty="0" smtClean="0"/>
              <a:t>1 </a:t>
            </a:r>
            <a:r>
              <a:rPr lang="cs-CZ" sz="2200" i="1" dirty="0" err="1" smtClean="0"/>
              <a:t>AA</a:t>
            </a:r>
            <a:r>
              <a:rPr lang="cs-CZ" sz="2200" dirty="0" smtClean="0"/>
              <a:t> : 2 </a:t>
            </a:r>
            <a:r>
              <a:rPr lang="cs-CZ" sz="2200" i="1" dirty="0" err="1" smtClean="0"/>
              <a:t>Aa</a:t>
            </a:r>
            <a:r>
              <a:rPr lang="cs-CZ" sz="2200" dirty="0" smtClean="0"/>
              <a:t> : 1 </a:t>
            </a:r>
            <a:r>
              <a:rPr lang="cs-CZ" sz="2200" i="1" dirty="0" err="1" smtClean="0"/>
              <a:t>aa</a:t>
            </a:r>
            <a:endParaRPr lang="cs-CZ" sz="2200" i="1" dirty="0" smtClean="0"/>
          </a:p>
          <a:p>
            <a:endParaRPr lang="en-US" sz="2200" dirty="0" smtClean="0"/>
          </a:p>
        </p:txBody>
      </p:sp>
      <p:sp>
        <p:nvSpPr>
          <p:cNvPr id="6" name="TextovéPole 5"/>
          <p:cNvSpPr txBox="1"/>
          <p:nvPr/>
        </p:nvSpPr>
        <p:spPr>
          <a:xfrm>
            <a:off x="5341544" y="4412975"/>
            <a:ext cx="3297954" cy="1107996"/>
          </a:xfrm>
          <a:prstGeom prst="rect">
            <a:avLst/>
          </a:prstGeom>
          <a:noFill/>
        </p:spPr>
        <p:txBody>
          <a:bodyPr wrap="none" rtlCol="0">
            <a:spAutoFit/>
          </a:bodyPr>
          <a:lstStyle/>
          <a:p>
            <a:r>
              <a:rPr lang="cs-CZ" sz="2200" dirty="0" smtClean="0"/>
              <a:t>Genotypový štěpný poměr:</a:t>
            </a:r>
          </a:p>
          <a:p>
            <a:r>
              <a:rPr lang="cs-CZ" sz="2200" dirty="0"/>
              <a:t>1 </a:t>
            </a:r>
            <a:r>
              <a:rPr lang="cs-CZ" sz="2200" i="1" dirty="0" err="1"/>
              <a:t>A</a:t>
            </a:r>
            <a:r>
              <a:rPr lang="cs-CZ" sz="2200" i="1" baseline="30000" dirty="0" err="1"/>
              <a:t>1</a:t>
            </a:r>
            <a:r>
              <a:rPr lang="cs-CZ" sz="2200" i="1" dirty="0" err="1"/>
              <a:t>A</a:t>
            </a:r>
            <a:r>
              <a:rPr lang="cs-CZ" sz="2200" i="1" baseline="30000" dirty="0" err="1"/>
              <a:t>1</a:t>
            </a:r>
            <a:r>
              <a:rPr lang="cs-CZ" sz="2200" dirty="0"/>
              <a:t> : 2 </a:t>
            </a:r>
            <a:r>
              <a:rPr lang="cs-CZ" sz="2200" i="1" dirty="0" err="1"/>
              <a:t>A</a:t>
            </a:r>
            <a:r>
              <a:rPr lang="cs-CZ" sz="2200" i="1" baseline="30000" dirty="0" err="1"/>
              <a:t>1</a:t>
            </a:r>
            <a:r>
              <a:rPr lang="cs-CZ" sz="2200" i="1" dirty="0" err="1"/>
              <a:t>A</a:t>
            </a:r>
            <a:r>
              <a:rPr lang="cs-CZ" sz="2200" i="1" baseline="30000" dirty="0" err="1"/>
              <a:t>2</a:t>
            </a:r>
            <a:r>
              <a:rPr lang="cs-CZ" sz="2200" dirty="0"/>
              <a:t> : 1 </a:t>
            </a:r>
            <a:r>
              <a:rPr lang="cs-CZ" sz="2200" i="1" dirty="0" err="1"/>
              <a:t>A</a:t>
            </a:r>
            <a:r>
              <a:rPr lang="cs-CZ" sz="2200" i="1" baseline="30000" dirty="0" err="1"/>
              <a:t>2</a:t>
            </a:r>
            <a:r>
              <a:rPr lang="cs-CZ" sz="2200" i="1" dirty="0" err="1"/>
              <a:t>A</a:t>
            </a:r>
            <a:r>
              <a:rPr lang="cs-CZ" sz="2200" i="1" baseline="30000" dirty="0" err="1"/>
              <a:t>2</a:t>
            </a:r>
            <a:endParaRPr lang="en-US" sz="2200" i="1" dirty="0"/>
          </a:p>
          <a:p>
            <a:endParaRPr lang="en-US" sz="2200" dirty="0" smtClean="0"/>
          </a:p>
        </p:txBody>
      </p:sp>
      <p:sp>
        <p:nvSpPr>
          <p:cNvPr id="7" name="TextovéPole 6"/>
          <p:cNvSpPr txBox="1"/>
          <p:nvPr/>
        </p:nvSpPr>
        <p:spPr>
          <a:xfrm>
            <a:off x="471372" y="5380384"/>
            <a:ext cx="3245760" cy="1107996"/>
          </a:xfrm>
          <a:prstGeom prst="rect">
            <a:avLst/>
          </a:prstGeom>
          <a:noFill/>
        </p:spPr>
        <p:txBody>
          <a:bodyPr wrap="none" rtlCol="0">
            <a:spAutoFit/>
          </a:bodyPr>
          <a:lstStyle/>
          <a:p>
            <a:r>
              <a:rPr lang="cs-CZ" sz="2200" dirty="0" smtClean="0"/>
              <a:t>Fenotypový štěpný poměr:</a:t>
            </a:r>
          </a:p>
          <a:p>
            <a:r>
              <a:rPr lang="cs-CZ" sz="2200" dirty="0" smtClean="0"/>
              <a:t>3 </a:t>
            </a:r>
            <a:r>
              <a:rPr lang="cs-CZ" sz="2200" i="1" dirty="0" smtClean="0"/>
              <a:t>A</a:t>
            </a:r>
            <a:r>
              <a:rPr lang="cs-CZ" sz="2200" dirty="0" smtClean="0"/>
              <a:t> : 1 </a:t>
            </a:r>
            <a:r>
              <a:rPr lang="cs-CZ" sz="2200" i="1" dirty="0" smtClean="0"/>
              <a:t>a</a:t>
            </a:r>
          </a:p>
          <a:p>
            <a:endParaRPr lang="en-US" sz="2200" dirty="0" smtClean="0"/>
          </a:p>
        </p:txBody>
      </p:sp>
      <p:sp>
        <p:nvSpPr>
          <p:cNvPr id="8" name="TextovéPole 7"/>
          <p:cNvSpPr txBox="1"/>
          <p:nvPr/>
        </p:nvSpPr>
        <p:spPr>
          <a:xfrm>
            <a:off x="5354798" y="5380384"/>
            <a:ext cx="3245760" cy="769441"/>
          </a:xfrm>
          <a:prstGeom prst="rect">
            <a:avLst/>
          </a:prstGeom>
          <a:noFill/>
        </p:spPr>
        <p:txBody>
          <a:bodyPr wrap="none" rtlCol="0">
            <a:spAutoFit/>
          </a:bodyPr>
          <a:lstStyle/>
          <a:p>
            <a:r>
              <a:rPr lang="cs-CZ" sz="2200" dirty="0" smtClean="0"/>
              <a:t>Fenotypový štěpný poměr:</a:t>
            </a:r>
          </a:p>
          <a:p>
            <a:r>
              <a:rPr lang="cs-CZ" sz="2200" dirty="0" smtClean="0"/>
              <a:t>1 </a:t>
            </a:r>
            <a:r>
              <a:rPr lang="cs-CZ" sz="2200" i="1" dirty="0" err="1" smtClean="0"/>
              <a:t>A</a:t>
            </a:r>
            <a:r>
              <a:rPr lang="cs-CZ" sz="2200" i="1" baseline="30000" dirty="0" err="1" smtClean="0"/>
              <a:t>1</a:t>
            </a:r>
            <a:r>
              <a:rPr lang="cs-CZ" sz="2200" i="1" dirty="0" err="1" smtClean="0"/>
              <a:t>A</a:t>
            </a:r>
            <a:r>
              <a:rPr lang="cs-CZ" sz="2200" i="1" baseline="30000" dirty="0" err="1"/>
              <a:t>1</a:t>
            </a:r>
            <a:r>
              <a:rPr lang="cs-CZ" sz="2200" dirty="0" smtClean="0"/>
              <a:t> </a:t>
            </a:r>
            <a:r>
              <a:rPr lang="cs-CZ" sz="2200" dirty="0"/>
              <a:t>: 2 </a:t>
            </a:r>
            <a:r>
              <a:rPr lang="cs-CZ" sz="2200" i="1" dirty="0" err="1" smtClean="0"/>
              <a:t>A</a:t>
            </a:r>
            <a:r>
              <a:rPr lang="cs-CZ" sz="2200" i="1" baseline="30000" dirty="0" err="1" smtClean="0"/>
              <a:t>1</a:t>
            </a:r>
            <a:r>
              <a:rPr lang="cs-CZ" sz="2200" i="1" dirty="0" err="1" smtClean="0"/>
              <a:t>A</a:t>
            </a:r>
            <a:r>
              <a:rPr lang="cs-CZ" sz="2200" i="1" baseline="30000" dirty="0" err="1" smtClean="0"/>
              <a:t>2</a:t>
            </a:r>
            <a:r>
              <a:rPr lang="cs-CZ" sz="2200" dirty="0" smtClean="0"/>
              <a:t> : </a:t>
            </a:r>
            <a:r>
              <a:rPr lang="cs-CZ" sz="2200" dirty="0"/>
              <a:t>1 </a:t>
            </a:r>
            <a:r>
              <a:rPr lang="cs-CZ" sz="2200" i="1" dirty="0" err="1" smtClean="0"/>
              <a:t>A</a:t>
            </a:r>
            <a:r>
              <a:rPr lang="cs-CZ" sz="2200" i="1" baseline="30000" dirty="0" err="1" smtClean="0"/>
              <a:t>2</a:t>
            </a:r>
            <a:r>
              <a:rPr lang="cs-CZ" sz="2200" i="1" dirty="0" err="1" smtClean="0"/>
              <a:t>A</a:t>
            </a:r>
            <a:r>
              <a:rPr lang="cs-CZ" sz="2200" i="1" baseline="30000" dirty="0" err="1" smtClean="0"/>
              <a:t>2</a:t>
            </a:r>
            <a:endParaRPr lang="en-US" sz="2200" i="1" dirty="0" smtClean="0"/>
          </a:p>
        </p:txBody>
      </p:sp>
      <p:sp>
        <p:nvSpPr>
          <p:cNvPr id="9" name="TextovéPole 8"/>
          <p:cNvSpPr txBox="1"/>
          <p:nvPr/>
        </p:nvSpPr>
        <p:spPr>
          <a:xfrm>
            <a:off x="6581532" y="5084930"/>
            <a:ext cx="389850" cy="430887"/>
          </a:xfrm>
          <a:prstGeom prst="rect">
            <a:avLst/>
          </a:prstGeom>
          <a:noFill/>
        </p:spPr>
        <p:txBody>
          <a:bodyPr wrap="none" rtlCol="0">
            <a:spAutoFit/>
          </a:bodyPr>
          <a:lstStyle/>
          <a:p>
            <a:r>
              <a:rPr lang="cs-CZ" sz="2200" dirty="0" smtClean="0"/>
              <a:t>= </a:t>
            </a:r>
            <a:endParaRPr lang="en-US" sz="2200" dirty="0" smtClean="0"/>
          </a:p>
        </p:txBody>
      </p:sp>
    </p:spTree>
    <p:extLst>
      <p:ext uri="{BB962C8B-B14F-4D97-AF65-F5344CB8AC3E}">
        <p14:creationId xmlns:p14="http://schemas.microsoft.com/office/powerpoint/2010/main" val="58602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Sledování jednoho genu - rekapitulace</a:t>
            </a:r>
            <a:endParaRPr lang="en-US" sz="4000" dirty="0">
              <a:solidFill>
                <a:srgbClr val="C00000"/>
              </a:solidFill>
            </a:endParaRPr>
          </a:p>
        </p:txBody>
      </p:sp>
      <p:sp>
        <p:nvSpPr>
          <p:cNvPr id="3" name="TextovéPole 2"/>
          <p:cNvSpPr txBox="1"/>
          <p:nvPr/>
        </p:nvSpPr>
        <p:spPr>
          <a:xfrm>
            <a:off x="6082748" y="1003852"/>
            <a:ext cx="248786" cy="430887"/>
          </a:xfrm>
          <a:prstGeom prst="rect">
            <a:avLst/>
          </a:prstGeom>
          <a:noFill/>
        </p:spPr>
        <p:txBody>
          <a:bodyPr wrap="none" rtlCol="0">
            <a:spAutoFit/>
          </a:bodyPr>
          <a:lstStyle/>
          <a:p>
            <a:r>
              <a:rPr lang="cs-CZ" sz="2200" dirty="0" smtClean="0"/>
              <a:t> </a:t>
            </a:r>
            <a:endParaRPr lang="en-US" sz="2200" dirty="0" smtClean="0"/>
          </a:p>
        </p:txBody>
      </p:sp>
      <p:sp>
        <p:nvSpPr>
          <p:cNvPr id="4" name="TextovéPole 3"/>
          <p:cNvSpPr txBox="1"/>
          <p:nvPr/>
        </p:nvSpPr>
        <p:spPr>
          <a:xfrm>
            <a:off x="636105" y="2067339"/>
            <a:ext cx="7981121" cy="4001095"/>
          </a:xfrm>
          <a:prstGeom prst="rect">
            <a:avLst/>
          </a:prstGeom>
          <a:noFill/>
        </p:spPr>
        <p:txBody>
          <a:bodyPr wrap="square" rtlCol="0">
            <a:spAutoFit/>
          </a:bodyPr>
          <a:lstStyle/>
          <a:p>
            <a:pPr marL="457200" indent="-457200">
              <a:spcBef>
                <a:spcPts val="3000"/>
              </a:spcBef>
              <a:buAutoNum type="arabicParenR"/>
            </a:pPr>
            <a:r>
              <a:rPr lang="cs-CZ" sz="2200" dirty="0" smtClean="0"/>
              <a:t>Čistá linie = linie homozygotů</a:t>
            </a:r>
          </a:p>
          <a:p>
            <a:pPr marL="457200" indent="-457200">
              <a:spcBef>
                <a:spcPts val="3000"/>
              </a:spcBef>
              <a:buAutoNum type="arabicParenR"/>
            </a:pPr>
            <a:r>
              <a:rPr lang="cs-CZ" sz="2200" dirty="0" smtClean="0"/>
              <a:t>Křížení recesivního a dominantního homozygota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uniformní </a:t>
            </a:r>
            <a:r>
              <a:rPr lang="cs-CZ" sz="2200" dirty="0" err="1" smtClean="0">
                <a:sym typeface="Wingdings" panose="05000000000000000000" pitchFamily="2" charset="2"/>
              </a:rPr>
              <a:t>F1</a:t>
            </a:r>
            <a:r>
              <a:rPr lang="cs-CZ" sz="2200" dirty="0" smtClean="0">
                <a:sym typeface="Wingdings" panose="05000000000000000000" pitchFamily="2" charset="2"/>
              </a:rPr>
              <a:t> generace heterozygotů</a:t>
            </a:r>
          </a:p>
          <a:p>
            <a:pPr marL="457200" indent="-457200">
              <a:spcBef>
                <a:spcPts val="3000"/>
              </a:spcBef>
              <a:buAutoNum type="arabicParenR"/>
            </a:pPr>
            <a:r>
              <a:rPr lang="cs-CZ" sz="2200" dirty="0" smtClean="0">
                <a:sym typeface="Wingdings" panose="05000000000000000000" pitchFamily="2" charset="2"/>
              </a:rPr>
              <a:t>Křížení </a:t>
            </a:r>
            <a:r>
              <a:rPr lang="cs-CZ" sz="2200" dirty="0" err="1" smtClean="0">
                <a:sym typeface="Wingdings" panose="05000000000000000000" pitchFamily="2" charset="2"/>
              </a:rPr>
              <a:t>F1</a:t>
            </a:r>
            <a:r>
              <a:rPr lang="cs-CZ" sz="2200" dirty="0" smtClean="0">
                <a:sym typeface="Wingdings" panose="05000000000000000000" pitchFamily="2" charset="2"/>
              </a:rPr>
              <a:t> </a:t>
            </a:r>
            <a:r>
              <a:rPr lang="en-US" sz="2200" dirty="0" smtClean="0">
                <a:sym typeface="Wingdings" panose="05000000000000000000" pitchFamily="2" charset="2"/>
              </a:rPr>
              <a:t> </a:t>
            </a:r>
            <a:r>
              <a:rPr lang="cs-CZ" sz="2200" dirty="0" smtClean="0">
                <a:sym typeface="Wingdings" panose="05000000000000000000" pitchFamily="2" charset="2"/>
              </a:rPr>
              <a:t>genotypový štěpný poměr </a:t>
            </a:r>
            <a:r>
              <a:rPr lang="cs-CZ" sz="2200" dirty="0" err="1" smtClean="0">
                <a:sym typeface="Wingdings" panose="05000000000000000000" pitchFamily="2" charset="2"/>
              </a:rPr>
              <a:t>F2</a:t>
            </a:r>
            <a:r>
              <a:rPr lang="cs-CZ" sz="2200" dirty="0" smtClean="0">
                <a:sym typeface="Wingdings" panose="05000000000000000000" pitchFamily="2" charset="2"/>
              </a:rPr>
              <a:t>: 1 </a:t>
            </a:r>
            <a:r>
              <a:rPr lang="cs-CZ" sz="2200" dirty="0" err="1" smtClean="0">
                <a:sym typeface="Wingdings" panose="05000000000000000000" pitchFamily="2" charset="2"/>
              </a:rPr>
              <a:t>AA</a:t>
            </a:r>
            <a:r>
              <a:rPr lang="cs-CZ" sz="2200" dirty="0" smtClean="0">
                <a:sym typeface="Wingdings" panose="05000000000000000000" pitchFamily="2" charset="2"/>
              </a:rPr>
              <a:t> : 2 </a:t>
            </a:r>
            <a:r>
              <a:rPr lang="cs-CZ" sz="2200" dirty="0" err="1" smtClean="0">
                <a:sym typeface="Wingdings" panose="05000000000000000000" pitchFamily="2" charset="2"/>
              </a:rPr>
              <a:t>Aa</a:t>
            </a:r>
            <a:r>
              <a:rPr lang="cs-CZ" sz="2200" dirty="0" smtClean="0">
                <a:sym typeface="Wingdings" panose="05000000000000000000" pitchFamily="2" charset="2"/>
              </a:rPr>
              <a:t> : 1 </a:t>
            </a:r>
            <a:r>
              <a:rPr lang="cs-CZ" sz="2200" dirty="0" err="1" smtClean="0">
                <a:sym typeface="Wingdings" panose="05000000000000000000" pitchFamily="2" charset="2"/>
              </a:rPr>
              <a:t>aa</a:t>
            </a:r>
            <a:endParaRPr lang="cs-CZ" sz="2200" dirty="0" smtClean="0">
              <a:sym typeface="Wingdings" panose="05000000000000000000" pitchFamily="2" charset="2"/>
            </a:endParaRPr>
          </a:p>
          <a:p>
            <a:pPr marL="457200" indent="-457200">
              <a:spcBef>
                <a:spcPts val="3000"/>
              </a:spcBef>
              <a:buFontTx/>
              <a:buAutoNum type="arabicParenR"/>
            </a:pPr>
            <a:r>
              <a:rPr lang="cs-CZ" sz="2200" dirty="0">
                <a:sym typeface="Wingdings" panose="05000000000000000000" pitchFamily="2" charset="2"/>
              </a:rPr>
              <a:t>Křížení </a:t>
            </a:r>
            <a:r>
              <a:rPr lang="cs-CZ" sz="2200" dirty="0" err="1">
                <a:sym typeface="Wingdings" panose="05000000000000000000" pitchFamily="2" charset="2"/>
              </a:rPr>
              <a:t>F1</a:t>
            </a:r>
            <a:r>
              <a:rPr lang="cs-CZ" sz="2200" dirty="0">
                <a:sym typeface="Wingdings" panose="05000000000000000000" pitchFamily="2" charset="2"/>
              </a:rPr>
              <a:t> </a:t>
            </a:r>
            <a:r>
              <a:rPr lang="en-US" sz="2200" dirty="0">
                <a:sym typeface="Wingdings" panose="05000000000000000000" pitchFamily="2" charset="2"/>
              </a:rPr>
              <a:t> </a:t>
            </a:r>
            <a:r>
              <a:rPr lang="cs-CZ" sz="2200" dirty="0" smtClean="0">
                <a:sym typeface="Wingdings" panose="05000000000000000000" pitchFamily="2" charset="2"/>
              </a:rPr>
              <a:t>fenotypový </a:t>
            </a:r>
            <a:r>
              <a:rPr lang="cs-CZ" sz="2200" dirty="0">
                <a:sym typeface="Wingdings" panose="05000000000000000000" pitchFamily="2" charset="2"/>
              </a:rPr>
              <a:t>štěpný poměr </a:t>
            </a:r>
            <a:r>
              <a:rPr lang="cs-CZ" sz="2200" dirty="0" err="1">
                <a:sym typeface="Wingdings" panose="05000000000000000000" pitchFamily="2" charset="2"/>
              </a:rPr>
              <a:t>F2</a:t>
            </a:r>
            <a:r>
              <a:rPr lang="cs-CZ" sz="2200" dirty="0">
                <a:sym typeface="Wingdings" panose="05000000000000000000" pitchFamily="2" charset="2"/>
              </a:rPr>
              <a:t>: </a:t>
            </a:r>
            <a:r>
              <a:rPr lang="cs-CZ" sz="2200" dirty="0" smtClean="0">
                <a:sym typeface="Wingdings" panose="05000000000000000000" pitchFamily="2" charset="2"/>
              </a:rPr>
              <a:t>3 A </a:t>
            </a:r>
            <a:r>
              <a:rPr lang="cs-CZ" sz="2200" dirty="0">
                <a:sym typeface="Wingdings" panose="05000000000000000000" pitchFamily="2" charset="2"/>
              </a:rPr>
              <a:t>: </a:t>
            </a:r>
            <a:r>
              <a:rPr lang="cs-CZ" sz="2200" dirty="0" smtClean="0">
                <a:sym typeface="Wingdings" panose="05000000000000000000" pitchFamily="2" charset="2"/>
              </a:rPr>
              <a:t>1 </a:t>
            </a:r>
            <a:r>
              <a:rPr lang="cs-CZ" sz="2200" dirty="0" err="1" smtClean="0">
                <a:sym typeface="Wingdings" panose="05000000000000000000" pitchFamily="2" charset="2"/>
              </a:rPr>
              <a:t>aa</a:t>
            </a:r>
            <a:endParaRPr lang="cs-CZ" sz="2200" dirty="0" smtClean="0">
              <a:sym typeface="Wingdings" panose="05000000000000000000" pitchFamily="2" charset="2"/>
            </a:endParaRPr>
          </a:p>
          <a:p>
            <a:pPr marL="457200" indent="-457200">
              <a:spcBef>
                <a:spcPts val="3000"/>
              </a:spcBef>
              <a:buFontTx/>
              <a:buAutoNum type="arabicParenR"/>
            </a:pPr>
            <a:r>
              <a:rPr lang="cs-CZ" sz="2200" dirty="0" smtClean="0">
                <a:sym typeface="Wingdings" panose="05000000000000000000" pitchFamily="2" charset="2"/>
              </a:rPr>
              <a:t>U neúplné dominance je genotypový a fenotypový štěpný poměr </a:t>
            </a:r>
            <a:r>
              <a:rPr lang="cs-CZ" sz="2200" dirty="0" err="1" smtClean="0">
                <a:sym typeface="Wingdings" panose="05000000000000000000" pitchFamily="2" charset="2"/>
              </a:rPr>
              <a:t>F2</a:t>
            </a:r>
            <a:r>
              <a:rPr lang="cs-CZ" sz="2200" dirty="0" smtClean="0">
                <a:sym typeface="Wingdings" panose="05000000000000000000" pitchFamily="2" charset="2"/>
              </a:rPr>
              <a:t> stejný.</a:t>
            </a:r>
            <a:endParaRPr lang="en-US" sz="2200" dirty="0"/>
          </a:p>
        </p:txBody>
      </p:sp>
    </p:spTree>
    <p:extLst>
      <p:ext uri="{BB962C8B-B14F-4D97-AF65-F5344CB8AC3E}">
        <p14:creationId xmlns:p14="http://schemas.microsoft.com/office/powerpoint/2010/main" val="19581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57198" y="357809"/>
            <a:ext cx="8378689" cy="1138773"/>
          </a:xfrm>
          <a:prstGeom prst="rect">
            <a:avLst/>
          </a:prstGeom>
          <a:noFill/>
        </p:spPr>
        <p:txBody>
          <a:bodyPr wrap="square" rtlCol="0">
            <a:spAutoFit/>
          </a:bodyPr>
          <a:lstStyle/>
          <a:p>
            <a:r>
              <a:rPr lang="cs-CZ" sz="2400" b="1" dirty="0" smtClean="0">
                <a:solidFill>
                  <a:srgbClr val="009900"/>
                </a:solidFill>
              </a:rPr>
              <a:t>Otázka:</a:t>
            </a:r>
            <a:r>
              <a:rPr lang="cs-CZ" sz="2200" dirty="0" smtClean="0"/>
              <a:t> </a:t>
            </a:r>
            <a:r>
              <a:rPr lang="cs-CZ" sz="2200" dirty="0" err="1" smtClean="0"/>
              <a:t>Bezchlupost</a:t>
            </a:r>
            <a:r>
              <a:rPr lang="cs-CZ" sz="2200" dirty="0" smtClean="0"/>
              <a:t> </a:t>
            </a:r>
            <a:r>
              <a:rPr lang="cs-CZ" sz="2200" dirty="0"/>
              <a:t>je u amerických </a:t>
            </a:r>
            <a:r>
              <a:rPr lang="cs-CZ" sz="2200" dirty="0" err="1"/>
              <a:t>bezsrstých</a:t>
            </a:r>
            <a:r>
              <a:rPr lang="cs-CZ" sz="2200" dirty="0"/>
              <a:t> teriérů recesivním znakem. Předpokládejte, že máte teriéra s chlupy. Jak zjistíte, jestli je Váš pes homozygotní nebo heterozygotní pro tento znak? </a:t>
            </a:r>
            <a:endParaRPr lang="en-US" sz="2200" dirty="0" smtClean="0"/>
          </a:p>
        </p:txBody>
      </p:sp>
      <p:pic>
        <p:nvPicPr>
          <p:cNvPr id="6146" name="Picture 2" descr="Image result for hairless terr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2716576"/>
            <a:ext cx="1435732" cy="21535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at Terr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087" y="1919392"/>
            <a:ext cx="2077819" cy="231094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573617" y="1926617"/>
            <a:ext cx="716863" cy="523220"/>
          </a:xfrm>
          <a:prstGeom prst="rect">
            <a:avLst/>
          </a:prstGeom>
          <a:noFill/>
        </p:spPr>
        <p:txBody>
          <a:bodyPr wrap="none" rtlCol="0">
            <a:spAutoFit/>
          </a:bodyPr>
          <a:lstStyle/>
          <a:p>
            <a:r>
              <a:rPr lang="cs-CZ" sz="2800" i="1" dirty="0" smtClean="0"/>
              <a:t>S</a:t>
            </a:r>
            <a:r>
              <a:rPr lang="cs-CZ" sz="2800" i="1" baseline="30000" dirty="0" smtClean="0"/>
              <a:t>+</a:t>
            </a:r>
            <a:r>
              <a:rPr lang="cs-CZ" sz="2800" dirty="0"/>
              <a:t> </a:t>
            </a:r>
            <a:r>
              <a:rPr lang="cs-CZ" sz="2800" dirty="0" smtClean="0"/>
              <a:t>?</a:t>
            </a:r>
            <a:endParaRPr lang="en-US" sz="2800" baseline="30000" dirty="0" smtClean="0"/>
          </a:p>
        </p:txBody>
      </p:sp>
      <p:sp>
        <p:nvSpPr>
          <p:cNvPr id="6" name="TextovéPole 5"/>
          <p:cNvSpPr txBox="1"/>
          <p:nvPr/>
        </p:nvSpPr>
        <p:spPr>
          <a:xfrm>
            <a:off x="2696816" y="3066911"/>
            <a:ext cx="894797" cy="523220"/>
          </a:xfrm>
          <a:prstGeom prst="rect">
            <a:avLst/>
          </a:prstGeom>
          <a:noFill/>
        </p:spPr>
        <p:txBody>
          <a:bodyPr wrap="none" rtlCol="0">
            <a:spAutoFit/>
          </a:bodyPr>
          <a:lstStyle/>
          <a:p>
            <a:r>
              <a:rPr lang="cs-CZ" sz="2800" i="1" dirty="0" err="1" smtClean="0"/>
              <a:t>S</a:t>
            </a:r>
            <a:r>
              <a:rPr lang="cs-CZ" sz="2800" i="1" baseline="30000" dirty="0" err="1" smtClean="0"/>
              <a:t>0</a:t>
            </a:r>
            <a:r>
              <a:rPr lang="cs-CZ" sz="2800" i="1" baseline="30000" dirty="0" smtClean="0"/>
              <a:t> </a:t>
            </a:r>
            <a:r>
              <a:rPr lang="cs-CZ" sz="2800" i="1" dirty="0" err="1"/>
              <a:t>S</a:t>
            </a:r>
            <a:r>
              <a:rPr lang="cs-CZ" sz="2800" i="1" baseline="30000" dirty="0" err="1"/>
              <a:t>0</a:t>
            </a:r>
            <a:r>
              <a:rPr lang="cs-CZ" sz="2800" i="1" dirty="0" smtClean="0"/>
              <a:t> </a:t>
            </a:r>
            <a:endParaRPr lang="en-US" sz="2800" i="1" baseline="30000" dirty="0" smtClean="0"/>
          </a:p>
        </p:txBody>
      </p:sp>
      <p:sp>
        <p:nvSpPr>
          <p:cNvPr id="7" name="TextovéPole 6"/>
          <p:cNvSpPr txBox="1"/>
          <p:nvPr/>
        </p:nvSpPr>
        <p:spPr>
          <a:xfrm>
            <a:off x="685800" y="1854194"/>
            <a:ext cx="2025619" cy="995144"/>
          </a:xfrm>
          <a:prstGeom prst="rect">
            <a:avLst/>
          </a:prstGeom>
          <a:noFill/>
        </p:spPr>
        <p:txBody>
          <a:bodyPr wrap="none" rtlCol="0">
            <a:spAutoFit/>
          </a:bodyPr>
          <a:lstStyle/>
          <a:p>
            <a:r>
              <a:rPr lang="cs-CZ" sz="2200" i="1" dirty="0" err="1" smtClean="0"/>
              <a:t>S</a:t>
            </a:r>
            <a:r>
              <a:rPr lang="cs-CZ" sz="2200" i="1" baseline="30000" dirty="0" err="1" smtClean="0"/>
              <a:t>0</a:t>
            </a:r>
            <a:r>
              <a:rPr lang="cs-CZ" sz="2200" baseline="30000" dirty="0" smtClean="0"/>
              <a:t> </a:t>
            </a:r>
            <a:r>
              <a:rPr lang="cs-CZ" sz="2200" dirty="0" smtClean="0"/>
              <a:t>– </a:t>
            </a:r>
            <a:r>
              <a:rPr lang="cs-CZ" sz="2200" dirty="0" err="1" smtClean="0"/>
              <a:t>bezchlupost</a:t>
            </a:r>
            <a:endParaRPr lang="cs-CZ" sz="2200" dirty="0" smtClean="0"/>
          </a:p>
          <a:p>
            <a:r>
              <a:rPr lang="cs-CZ" sz="2200" i="1" dirty="0" smtClean="0"/>
              <a:t>S</a:t>
            </a:r>
            <a:r>
              <a:rPr lang="cs-CZ" sz="2200" i="1" baseline="30000" dirty="0" smtClean="0"/>
              <a:t>+ </a:t>
            </a:r>
            <a:r>
              <a:rPr lang="cs-CZ" sz="2200" dirty="0"/>
              <a:t>- </a:t>
            </a:r>
            <a:r>
              <a:rPr lang="cs-CZ" sz="2200" dirty="0" smtClean="0"/>
              <a:t>chlupy</a:t>
            </a:r>
            <a:endParaRPr lang="en-US" sz="2200" baseline="30000" dirty="0"/>
          </a:p>
          <a:p>
            <a:endParaRPr lang="en-US" sz="2200" baseline="30000" dirty="0" smtClean="0"/>
          </a:p>
        </p:txBody>
      </p:sp>
      <p:sp>
        <p:nvSpPr>
          <p:cNvPr id="4" name="Obdélník 3"/>
          <p:cNvSpPr/>
          <p:nvPr/>
        </p:nvSpPr>
        <p:spPr>
          <a:xfrm>
            <a:off x="3150473" y="1829212"/>
            <a:ext cx="1237839" cy="523220"/>
          </a:xfrm>
          <a:prstGeom prst="rect">
            <a:avLst/>
          </a:prstGeom>
        </p:spPr>
        <p:txBody>
          <a:bodyPr wrap="none">
            <a:spAutoFit/>
          </a:bodyPr>
          <a:lstStyle/>
          <a:p>
            <a:r>
              <a:rPr lang="cs-CZ" sz="2800" b="1" i="1" dirty="0" smtClean="0">
                <a:solidFill>
                  <a:srgbClr val="FF0000"/>
                </a:solidFill>
              </a:rPr>
              <a:t>S</a:t>
            </a:r>
            <a:r>
              <a:rPr lang="en-US" sz="2800" b="1" i="1" baseline="30000" dirty="0" smtClean="0">
                <a:solidFill>
                  <a:srgbClr val="FF0000"/>
                </a:solidFill>
              </a:rPr>
              <a:t>+</a:t>
            </a:r>
            <a:r>
              <a:rPr lang="cs-CZ" sz="2800" b="1" i="1" baseline="30000" dirty="0" smtClean="0">
                <a:solidFill>
                  <a:srgbClr val="FF0000"/>
                </a:solidFill>
              </a:rPr>
              <a:t> </a:t>
            </a:r>
            <a:r>
              <a:rPr lang="cs-CZ" sz="2800" b="1" i="1" dirty="0" smtClean="0">
                <a:solidFill>
                  <a:srgbClr val="FF0000"/>
                </a:solidFill>
              </a:rPr>
              <a:t> </a:t>
            </a:r>
            <a:r>
              <a:rPr lang="en-US" sz="2800" b="1" i="1" dirty="0" smtClean="0">
                <a:solidFill>
                  <a:srgbClr val="FF0000"/>
                </a:solidFill>
              </a:rPr>
              <a:t>&gt; </a:t>
            </a:r>
            <a:r>
              <a:rPr lang="cs-CZ" sz="2800" b="1" i="1" dirty="0" err="1" smtClean="0">
                <a:solidFill>
                  <a:srgbClr val="FF0000"/>
                </a:solidFill>
              </a:rPr>
              <a:t>S</a:t>
            </a:r>
            <a:r>
              <a:rPr lang="cs-CZ" sz="2800" b="1" i="1" baseline="30000" dirty="0" err="1" smtClean="0">
                <a:solidFill>
                  <a:srgbClr val="FF0000"/>
                </a:solidFill>
              </a:rPr>
              <a:t>0</a:t>
            </a:r>
            <a:r>
              <a:rPr lang="cs-CZ" sz="2800" b="1" i="1" dirty="0" smtClean="0">
                <a:solidFill>
                  <a:srgbClr val="FF0000"/>
                </a:solidFill>
              </a:rPr>
              <a:t> </a:t>
            </a:r>
            <a:endParaRPr lang="en-US" sz="2800" b="1" i="1" baseline="30000" dirty="0">
              <a:solidFill>
                <a:srgbClr val="FF0000"/>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2537398336"/>
              </p:ext>
            </p:extLst>
          </p:nvPr>
        </p:nvGraphicFramePr>
        <p:xfrm>
          <a:off x="4217769" y="4502428"/>
          <a:ext cx="2349762" cy="1413638"/>
        </p:xfrm>
        <a:graphic>
          <a:graphicData uri="http://schemas.openxmlformats.org/drawingml/2006/table">
            <a:tbl>
              <a:tblPr firstRow="1" firstCol="1">
                <a:tableStyleId>{93296810-A885-4BE3-A3E7-6D5BEEA58F35}</a:tableStyleId>
              </a:tblPr>
              <a:tblGrid>
                <a:gridCol w="783254"/>
                <a:gridCol w="783254"/>
                <a:gridCol w="783254"/>
              </a:tblGrid>
              <a:tr h="621196">
                <a:tc>
                  <a:txBody>
                    <a:bodyPr/>
                    <a:lstStyle/>
                    <a:p>
                      <a:pPr algn="ct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i="1" dirty="0" smtClean="0">
                          <a:solidFill>
                            <a:schemeClr val="tx1"/>
                          </a:solidFill>
                        </a:rPr>
                        <a:t>S</a:t>
                      </a:r>
                      <a:r>
                        <a:rPr lang="cs-CZ" sz="2400" i="1" baseline="30000" dirty="0" smtClean="0">
                          <a:solidFill>
                            <a:schemeClr val="tx1"/>
                          </a:solidFill>
                        </a:rPr>
                        <a:t>+</a:t>
                      </a:r>
                      <a:endParaRPr lang="cs-CZ" sz="2400" i="1" dirty="0" smtClean="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400" i="1" dirty="0" err="1" smtClean="0">
                          <a:solidFill>
                            <a:schemeClr val="tx1"/>
                          </a:solidFill>
                        </a:rPr>
                        <a:t>S</a:t>
                      </a:r>
                      <a:r>
                        <a:rPr lang="cs-CZ" sz="2400" i="1" baseline="30000" dirty="0" err="1" smtClean="0">
                          <a:solidFill>
                            <a:schemeClr val="tx1"/>
                          </a:solidFill>
                        </a:rPr>
                        <a:t>0</a:t>
                      </a:r>
                      <a:endParaRPr lang="cs-CZ" sz="24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11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i="1" dirty="0" err="1" smtClean="0">
                          <a:solidFill>
                            <a:schemeClr val="tx1"/>
                          </a:solidFill>
                        </a:rPr>
                        <a:t>S</a:t>
                      </a:r>
                      <a:r>
                        <a:rPr lang="cs-CZ" sz="2400" i="1" baseline="30000" dirty="0" err="1" smtClean="0">
                          <a:solidFill>
                            <a:schemeClr val="tx1"/>
                          </a:solidFill>
                        </a:rPr>
                        <a:t>0</a:t>
                      </a:r>
                      <a:endParaRPr lang="cs-CZ" sz="2400" i="1" dirty="0" smtClean="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i="1" dirty="0" err="1" smtClean="0">
                          <a:solidFill>
                            <a:schemeClr val="tx1"/>
                          </a:solidFill>
                        </a:rPr>
                        <a:t>S</a:t>
                      </a:r>
                      <a:r>
                        <a:rPr lang="cs-CZ" sz="2400" b="1" i="1" baseline="30000" dirty="0" err="1" smtClean="0">
                          <a:solidFill>
                            <a:schemeClr val="tx1"/>
                          </a:solidFill>
                        </a:rPr>
                        <a:t>+</a:t>
                      </a:r>
                      <a:r>
                        <a:rPr lang="cs-CZ" sz="2400" b="1" i="1" dirty="0" err="1" smtClean="0">
                          <a:solidFill>
                            <a:schemeClr val="tx1"/>
                          </a:solidFill>
                        </a:rPr>
                        <a:t>S</a:t>
                      </a:r>
                      <a:r>
                        <a:rPr lang="cs-CZ" sz="2400" b="1" i="1" baseline="30000" dirty="0" err="1" smtClean="0">
                          <a:solidFill>
                            <a:schemeClr val="tx1"/>
                          </a:solidFill>
                        </a:rPr>
                        <a:t>0</a:t>
                      </a:r>
                      <a:endParaRPr lang="cs-CZ" sz="2400" b="1" i="1" dirty="0" smtClean="0">
                        <a:solidFill>
                          <a:schemeClr val="tx1"/>
                        </a:solidFill>
                      </a:endParaRPr>
                    </a:p>
                    <a:p>
                      <a:pPr algn="ctr"/>
                      <a:endParaRPr lang="cs-CZ" sz="2400" b="1"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i="1" dirty="0" err="1" smtClean="0">
                          <a:solidFill>
                            <a:schemeClr val="tx1"/>
                          </a:solidFill>
                        </a:rPr>
                        <a:t>S</a:t>
                      </a:r>
                      <a:r>
                        <a:rPr lang="cs-CZ" sz="2400" b="1" i="1" baseline="30000" dirty="0" err="1" smtClean="0">
                          <a:solidFill>
                            <a:schemeClr val="tx1"/>
                          </a:solidFill>
                        </a:rPr>
                        <a:t>0</a:t>
                      </a:r>
                      <a:r>
                        <a:rPr lang="cs-CZ" sz="2400" b="1" i="1" dirty="0" err="1" smtClean="0">
                          <a:solidFill>
                            <a:schemeClr val="tx1"/>
                          </a:solidFill>
                        </a:rPr>
                        <a:t>S</a:t>
                      </a:r>
                      <a:r>
                        <a:rPr lang="cs-CZ" sz="2400" b="1" i="1" baseline="30000" dirty="0" err="1" smtClean="0">
                          <a:solidFill>
                            <a:schemeClr val="tx1"/>
                          </a:solidFill>
                        </a:rPr>
                        <a:t>0</a:t>
                      </a:r>
                      <a:endParaRPr lang="cs-CZ" sz="2400" b="1" i="1"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400" b="1" i="1" dirty="0" smtClean="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3483954666"/>
              </p:ext>
            </p:extLst>
          </p:nvPr>
        </p:nvGraphicFramePr>
        <p:xfrm>
          <a:off x="7204653" y="4482580"/>
          <a:ext cx="1551713" cy="1418592"/>
        </p:xfrm>
        <a:graphic>
          <a:graphicData uri="http://schemas.openxmlformats.org/drawingml/2006/table">
            <a:tbl>
              <a:tblPr firstRow="1" firstCol="1">
                <a:tableStyleId>{93296810-A885-4BE3-A3E7-6D5BEEA58F35}</a:tableStyleId>
              </a:tblPr>
              <a:tblGrid>
                <a:gridCol w="736100"/>
                <a:gridCol w="815613"/>
              </a:tblGrid>
              <a:tr h="626150">
                <a:tc>
                  <a:txBody>
                    <a:bodyPr/>
                    <a:lstStyle/>
                    <a:p>
                      <a:pPr algn="ctr"/>
                      <a:endParaRPr lang="cs-CZ" sz="24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i="1" dirty="0" smtClean="0">
                          <a:solidFill>
                            <a:schemeClr val="tx1"/>
                          </a:solidFill>
                        </a:rPr>
                        <a:t>S</a:t>
                      </a:r>
                      <a:r>
                        <a:rPr lang="cs-CZ" sz="2400" i="1" baseline="30000" dirty="0" smtClean="0">
                          <a:solidFill>
                            <a:schemeClr val="tx1"/>
                          </a:solidFill>
                        </a:rPr>
                        <a:t>+</a:t>
                      </a:r>
                      <a:endParaRPr lang="cs-CZ" sz="2400" i="1" dirty="0" smtClean="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i="1" dirty="0" err="1" smtClean="0">
                          <a:solidFill>
                            <a:schemeClr val="tx1"/>
                          </a:solidFill>
                        </a:rPr>
                        <a:t>S</a:t>
                      </a:r>
                      <a:r>
                        <a:rPr lang="cs-CZ" sz="2400" i="1" baseline="30000" dirty="0" err="1" smtClean="0">
                          <a:solidFill>
                            <a:schemeClr val="tx1"/>
                          </a:solidFill>
                        </a:rPr>
                        <a:t>0</a:t>
                      </a:r>
                      <a:endParaRPr lang="cs-CZ" sz="2400" i="1" dirty="0" smtClean="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b="1" i="1" dirty="0" err="1" smtClean="0">
                          <a:solidFill>
                            <a:schemeClr val="tx1"/>
                          </a:solidFill>
                        </a:rPr>
                        <a:t>S</a:t>
                      </a:r>
                      <a:r>
                        <a:rPr lang="cs-CZ" sz="2400" b="1" i="1" baseline="30000" dirty="0" err="1" smtClean="0">
                          <a:solidFill>
                            <a:schemeClr val="tx1"/>
                          </a:solidFill>
                        </a:rPr>
                        <a:t>+</a:t>
                      </a:r>
                      <a:r>
                        <a:rPr lang="cs-CZ" sz="2400" b="1" i="1" dirty="0" err="1" smtClean="0">
                          <a:solidFill>
                            <a:schemeClr val="tx1"/>
                          </a:solidFill>
                        </a:rPr>
                        <a:t>S</a:t>
                      </a:r>
                      <a:r>
                        <a:rPr lang="cs-CZ" sz="2400" b="1" i="1" baseline="30000" dirty="0" err="1" smtClean="0">
                          <a:solidFill>
                            <a:schemeClr val="tx1"/>
                          </a:solidFill>
                        </a:rPr>
                        <a:t>0</a:t>
                      </a:r>
                      <a:endParaRPr lang="cs-CZ" sz="2400" b="1" i="1" dirty="0" smtClean="0">
                        <a:solidFill>
                          <a:schemeClr val="tx1"/>
                        </a:solidFill>
                      </a:endParaRPr>
                    </a:p>
                    <a:p>
                      <a:pPr algn="ctr"/>
                      <a:endParaRPr lang="cs-CZ" sz="24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ovéPole 7"/>
          <p:cNvSpPr txBox="1"/>
          <p:nvPr/>
        </p:nvSpPr>
        <p:spPr>
          <a:xfrm>
            <a:off x="4065619" y="6059366"/>
            <a:ext cx="2508187" cy="430887"/>
          </a:xfrm>
          <a:prstGeom prst="rect">
            <a:avLst/>
          </a:prstGeom>
          <a:noFill/>
        </p:spPr>
        <p:txBody>
          <a:bodyPr wrap="none" rtlCol="0">
            <a:spAutoFit/>
          </a:bodyPr>
          <a:lstStyle/>
          <a:p>
            <a:r>
              <a:rPr lang="cs-CZ" sz="2200" dirty="0" err="1" smtClean="0"/>
              <a:t>F1</a:t>
            </a:r>
            <a:r>
              <a:rPr lang="cs-CZ" sz="2200" dirty="0" smtClean="0"/>
              <a:t>: </a:t>
            </a:r>
            <a:r>
              <a:rPr lang="en-US" sz="2200" dirty="0" smtClean="0"/>
              <a:t>½ </a:t>
            </a:r>
            <a:r>
              <a:rPr lang="en-US" sz="2200" dirty="0" err="1" smtClean="0"/>
              <a:t>srst</a:t>
            </a:r>
            <a:r>
              <a:rPr lang="en-US" sz="2200" dirty="0" smtClean="0"/>
              <a:t>, ½ </a:t>
            </a:r>
            <a:r>
              <a:rPr lang="en-US" sz="2200" dirty="0" err="1" smtClean="0"/>
              <a:t>bezsrst</a:t>
            </a:r>
            <a:r>
              <a:rPr lang="cs-CZ" sz="2200" dirty="0" smtClean="0"/>
              <a:t>í</a:t>
            </a:r>
            <a:endParaRPr lang="en-US" sz="2200" dirty="0" smtClean="0"/>
          </a:p>
        </p:txBody>
      </p:sp>
      <p:sp>
        <p:nvSpPr>
          <p:cNvPr id="13" name="TextovéPole 12"/>
          <p:cNvSpPr txBox="1"/>
          <p:nvPr/>
        </p:nvSpPr>
        <p:spPr>
          <a:xfrm>
            <a:off x="7072414" y="6026139"/>
            <a:ext cx="1844223" cy="430887"/>
          </a:xfrm>
          <a:prstGeom prst="rect">
            <a:avLst/>
          </a:prstGeom>
          <a:noFill/>
        </p:spPr>
        <p:txBody>
          <a:bodyPr wrap="none" rtlCol="0">
            <a:spAutoFit/>
          </a:bodyPr>
          <a:lstStyle/>
          <a:p>
            <a:r>
              <a:rPr lang="cs-CZ" sz="2200" dirty="0" err="1" smtClean="0"/>
              <a:t>F1</a:t>
            </a:r>
            <a:r>
              <a:rPr lang="cs-CZ" sz="2200" dirty="0" smtClean="0"/>
              <a:t>: všichni</a:t>
            </a:r>
            <a:r>
              <a:rPr lang="en-US" sz="2200" dirty="0" smtClean="0"/>
              <a:t> </a:t>
            </a:r>
            <a:r>
              <a:rPr lang="en-US" sz="2200" dirty="0" err="1" smtClean="0"/>
              <a:t>srst</a:t>
            </a:r>
            <a:endParaRPr lang="en-US" sz="2200" dirty="0" smtClean="0"/>
          </a:p>
        </p:txBody>
      </p:sp>
      <p:sp>
        <p:nvSpPr>
          <p:cNvPr id="9" name="TextovéPole 8"/>
          <p:cNvSpPr txBox="1"/>
          <p:nvPr/>
        </p:nvSpPr>
        <p:spPr>
          <a:xfrm>
            <a:off x="248478" y="4948778"/>
            <a:ext cx="3528392" cy="769441"/>
          </a:xfrm>
          <a:prstGeom prst="rect">
            <a:avLst/>
          </a:prstGeom>
          <a:noFill/>
        </p:spPr>
        <p:txBody>
          <a:bodyPr wrap="square" rtlCol="0">
            <a:spAutoFit/>
          </a:bodyPr>
          <a:lstStyle/>
          <a:p>
            <a:r>
              <a:rPr lang="cs-CZ" sz="2200" b="1" dirty="0" smtClean="0">
                <a:solidFill>
                  <a:srgbClr val="FF0000"/>
                </a:solidFill>
              </a:rPr>
              <a:t>Analytické křížení = křížení s recesivním homozygotem.</a:t>
            </a:r>
            <a:endParaRPr lang="en-US" sz="2200" b="1" dirty="0" smtClean="0">
              <a:solidFill>
                <a:srgbClr val="FF0000"/>
              </a:solidFill>
            </a:endParaRPr>
          </a:p>
        </p:txBody>
      </p:sp>
      <p:sp>
        <p:nvSpPr>
          <p:cNvPr id="12" name="TextovéPole 11"/>
          <p:cNvSpPr txBox="1"/>
          <p:nvPr/>
        </p:nvSpPr>
        <p:spPr>
          <a:xfrm>
            <a:off x="248478" y="5856861"/>
            <a:ext cx="3687418" cy="769441"/>
          </a:xfrm>
          <a:prstGeom prst="rect">
            <a:avLst/>
          </a:prstGeom>
          <a:noFill/>
        </p:spPr>
        <p:txBody>
          <a:bodyPr wrap="square" rtlCol="0">
            <a:spAutoFit/>
          </a:bodyPr>
          <a:lstStyle/>
          <a:p>
            <a:r>
              <a:rPr lang="cs-CZ" sz="2200" b="1" dirty="0" smtClean="0"/>
              <a:t>Umožňuje zjistit, jaké gamety dělá testovaný jedinec.  </a:t>
            </a:r>
            <a:endParaRPr lang="en-US" sz="2200" b="1" dirty="0" smtClean="0"/>
          </a:p>
        </p:txBody>
      </p:sp>
    </p:spTree>
    <p:extLst>
      <p:ext uri="{BB962C8B-B14F-4D97-AF65-F5344CB8AC3E}">
        <p14:creationId xmlns:p14="http://schemas.microsoft.com/office/powerpoint/2010/main" val="34163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4" grpId="0"/>
      <p:bldP spid="8" grpId="0"/>
      <p:bldP spid="13" grpId="0"/>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85498" y="948291"/>
            <a:ext cx="8234873" cy="2308324"/>
          </a:xfrm>
          <a:prstGeom prst="rect">
            <a:avLst/>
          </a:prstGeom>
          <a:noFill/>
        </p:spPr>
        <p:txBody>
          <a:bodyPr wrap="square" rtlCol="0">
            <a:spAutoFit/>
          </a:bodyPr>
          <a:lstStyle/>
          <a:p>
            <a:r>
              <a:rPr lang="cs-CZ" sz="2400" b="1" dirty="0" smtClean="0">
                <a:solidFill>
                  <a:srgbClr val="5A9B2D"/>
                </a:solidFill>
              </a:rPr>
              <a:t>Otázka:</a:t>
            </a:r>
            <a:r>
              <a:rPr lang="cs-CZ" sz="2000" dirty="0" smtClean="0"/>
              <a:t> Vaším koníčkem je pěstování pelargonií. Vaše nejoblíbenější je rostlina, jejíž listy voní po skořici (což způsobuje recesivní alela </a:t>
            </a:r>
            <a:r>
              <a:rPr lang="cs-CZ" sz="2000" i="1" dirty="0" smtClean="0"/>
              <a:t>a</a:t>
            </a:r>
            <a:r>
              <a:rPr lang="cs-CZ" sz="2000" dirty="0" smtClean="0"/>
              <a:t> genu </a:t>
            </a:r>
            <a:r>
              <a:rPr lang="cs-CZ" sz="2000" i="1" dirty="0" smtClean="0"/>
              <a:t>A</a:t>
            </a:r>
            <a:r>
              <a:rPr lang="cs-CZ" sz="2000" dirty="0" smtClean="0"/>
              <a:t>), a rostlina s roztřepenými listy (recesivní alela </a:t>
            </a:r>
            <a:r>
              <a:rPr lang="cs-CZ" sz="2000" i="1" dirty="0" smtClean="0"/>
              <a:t>b </a:t>
            </a:r>
            <a:r>
              <a:rPr lang="cs-CZ" sz="2000" dirty="0" smtClean="0"/>
              <a:t>genu </a:t>
            </a:r>
            <a:r>
              <a:rPr lang="cs-CZ" sz="2000" i="1" dirty="0" smtClean="0"/>
              <a:t>B</a:t>
            </a:r>
            <a:r>
              <a:rPr lang="cs-CZ" sz="2000" dirty="0" smtClean="0"/>
              <a:t>). </a:t>
            </a:r>
          </a:p>
          <a:p>
            <a:r>
              <a:rPr lang="cs-CZ" sz="2000" dirty="0"/>
              <a:t>	</a:t>
            </a:r>
            <a:r>
              <a:rPr lang="cs-CZ" sz="2000" dirty="0" smtClean="0"/>
              <a:t>Rádi byste měli rostlinku, která bude mít obě tyto vlastnosti. Zkřížíte obě rostliny, vznikne </a:t>
            </a:r>
            <a:r>
              <a:rPr lang="en-US" sz="2000" dirty="0" err="1" smtClean="0"/>
              <a:t>rostlina</a:t>
            </a:r>
            <a:r>
              <a:rPr lang="en-US" sz="2000" dirty="0" smtClean="0"/>
              <a:t>, </a:t>
            </a:r>
            <a:r>
              <a:rPr lang="en-US" sz="2000" dirty="0" err="1" smtClean="0"/>
              <a:t>kter</a:t>
            </a:r>
            <a:r>
              <a:rPr lang="cs-CZ" sz="2000" dirty="0" smtClean="0"/>
              <a:t>á nevoní a má hladké listy. Tu </a:t>
            </a:r>
            <a:r>
              <a:rPr lang="cs-CZ" sz="2000" dirty="0" err="1" smtClean="0"/>
              <a:t>samosprášíte</a:t>
            </a:r>
            <a:r>
              <a:rPr lang="cs-CZ" sz="2000" dirty="0" smtClean="0"/>
              <a:t> (= necháte oplodnit vlastním pylem). S jako pravděpodobností vznikne rostlinka, která bude mít roztřepené listy vonící po skořici? </a:t>
            </a:r>
            <a:endParaRPr lang="en-US" sz="2000" dirty="0"/>
          </a:p>
        </p:txBody>
      </p:sp>
      <p:sp>
        <p:nvSpPr>
          <p:cNvPr id="4" name="Nadpis 1"/>
          <p:cNvSpPr>
            <a:spLocks noGrp="1"/>
          </p:cNvSpPr>
          <p:nvPr>
            <p:ph type="title"/>
          </p:nvPr>
        </p:nvSpPr>
        <p:spPr>
          <a:xfrm>
            <a:off x="502366" y="-171450"/>
            <a:ext cx="7886700" cy="1325563"/>
          </a:xfrm>
        </p:spPr>
        <p:txBody>
          <a:bodyPr>
            <a:normAutofit/>
          </a:bodyPr>
          <a:lstStyle/>
          <a:p>
            <a:pPr algn="ctr"/>
            <a:r>
              <a:rPr lang="cs-CZ" sz="4000" dirty="0">
                <a:solidFill>
                  <a:srgbClr val="C00000"/>
                </a:solidFill>
              </a:rPr>
              <a:t>Sledování dvou genů</a:t>
            </a:r>
            <a:endParaRPr lang="en-US" sz="4000" dirty="0">
              <a:solidFill>
                <a:srgbClr val="C00000"/>
              </a:solidFill>
            </a:endParaRPr>
          </a:p>
        </p:txBody>
      </p:sp>
      <p:sp>
        <p:nvSpPr>
          <p:cNvPr id="2" name="TextovéPole 1"/>
          <p:cNvSpPr txBox="1"/>
          <p:nvPr/>
        </p:nvSpPr>
        <p:spPr>
          <a:xfrm>
            <a:off x="325900" y="3345500"/>
            <a:ext cx="2758127" cy="3477875"/>
          </a:xfrm>
          <a:prstGeom prst="rect">
            <a:avLst/>
          </a:prstGeom>
          <a:noFill/>
        </p:spPr>
        <p:txBody>
          <a:bodyPr wrap="none" rtlCol="0">
            <a:spAutoFit/>
          </a:bodyPr>
          <a:lstStyle/>
          <a:p>
            <a:r>
              <a:rPr lang="en-US" sz="2000" b="1" dirty="0" err="1" smtClean="0">
                <a:solidFill>
                  <a:srgbClr val="0C55F8"/>
                </a:solidFill>
              </a:rPr>
              <a:t>Jak</a:t>
            </a:r>
            <a:r>
              <a:rPr lang="en-US" sz="2000" b="1" dirty="0" smtClean="0">
                <a:solidFill>
                  <a:srgbClr val="0C55F8"/>
                </a:solidFill>
              </a:rPr>
              <a:t> </a:t>
            </a:r>
            <a:r>
              <a:rPr lang="en-US" sz="2000" b="1" dirty="0" err="1" smtClean="0">
                <a:solidFill>
                  <a:srgbClr val="0C55F8"/>
                </a:solidFill>
              </a:rPr>
              <a:t>na</a:t>
            </a:r>
            <a:r>
              <a:rPr lang="en-US" sz="2000" b="1" dirty="0" smtClean="0">
                <a:solidFill>
                  <a:srgbClr val="0C55F8"/>
                </a:solidFill>
              </a:rPr>
              <a:t> to</a:t>
            </a:r>
            <a:r>
              <a:rPr lang="cs-CZ" sz="2000" b="1" dirty="0" smtClean="0">
                <a:solidFill>
                  <a:srgbClr val="0C55F8"/>
                </a:solidFill>
              </a:rPr>
              <a:t>: </a:t>
            </a:r>
          </a:p>
          <a:p>
            <a:endParaRPr lang="cs-CZ" sz="2000" dirty="0"/>
          </a:p>
          <a:p>
            <a:r>
              <a:rPr lang="cs-CZ" sz="2000" dirty="0" smtClean="0"/>
              <a:t>2 geny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2 znaky</a:t>
            </a:r>
          </a:p>
          <a:p>
            <a:endParaRPr lang="cs-CZ" sz="2000" dirty="0" smtClean="0">
              <a:sym typeface="Wingdings" panose="05000000000000000000" pitchFamily="2" charset="2"/>
            </a:endParaRPr>
          </a:p>
          <a:p>
            <a:r>
              <a:rPr lang="cs-CZ" sz="2000" dirty="0" smtClean="0">
                <a:sym typeface="Wingdings" panose="05000000000000000000" pitchFamily="2" charset="2"/>
              </a:rPr>
              <a:t>Alela </a:t>
            </a:r>
            <a:r>
              <a:rPr lang="cs-CZ" sz="2000" i="1" dirty="0" smtClean="0">
                <a:sym typeface="Wingdings" panose="05000000000000000000" pitchFamily="2" charset="2"/>
              </a:rPr>
              <a:t>A</a:t>
            </a:r>
            <a:r>
              <a:rPr lang="cs-CZ" sz="2000" dirty="0" smtClean="0">
                <a:sym typeface="Wingdings" panose="05000000000000000000" pitchFamily="2" charset="2"/>
              </a:rPr>
              <a:t> – žádná vůně</a:t>
            </a:r>
          </a:p>
          <a:p>
            <a:r>
              <a:rPr lang="cs-CZ" sz="2000" dirty="0" smtClean="0">
                <a:sym typeface="Wingdings" panose="05000000000000000000" pitchFamily="2" charset="2"/>
              </a:rPr>
              <a:t>Alela </a:t>
            </a:r>
            <a:r>
              <a:rPr lang="cs-CZ" sz="2000" i="1" dirty="0" smtClean="0">
                <a:sym typeface="Wingdings" panose="05000000000000000000" pitchFamily="2" charset="2"/>
              </a:rPr>
              <a:t>a</a:t>
            </a:r>
            <a:r>
              <a:rPr lang="cs-CZ" sz="2000" dirty="0" smtClean="0">
                <a:sym typeface="Wingdings" panose="05000000000000000000" pitchFamily="2" charset="2"/>
              </a:rPr>
              <a:t> – </a:t>
            </a:r>
            <a:r>
              <a:rPr lang="cs-CZ" sz="2000" dirty="0">
                <a:sym typeface="Wingdings" panose="05000000000000000000" pitchFamily="2" charset="2"/>
              </a:rPr>
              <a:t>skořicová vůně</a:t>
            </a:r>
            <a:r>
              <a:rPr lang="cs-CZ" sz="2000" dirty="0" smtClean="0">
                <a:sym typeface="Wingdings" panose="05000000000000000000" pitchFamily="2" charset="2"/>
              </a:rPr>
              <a:t> </a:t>
            </a:r>
          </a:p>
          <a:p>
            <a:endParaRPr lang="cs-CZ" sz="2000" dirty="0">
              <a:sym typeface="Wingdings" panose="05000000000000000000" pitchFamily="2" charset="2"/>
            </a:endParaRPr>
          </a:p>
          <a:p>
            <a:r>
              <a:rPr lang="cs-CZ" sz="2000" dirty="0" smtClean="0">
                <a:sym typeface="Wingdings" panose="05000000000000000000" pitchFamily="2" charset="2"/>
              </a:rPr>
              <a:t>Alela </a:t>
            </a:r>
            <a:r>
              <a:rPr lang="cs-CZ" sz="2000" i="1" dirty="0" smtClean="0">
                <a:sym typeface="Wingdings" panose="05000000000000000000" pitchFamily="2" charset="2"/>
              </a:rPr>
              <a:t>B</a:t>
            </a:r>
            <a:r>
              <a:rPr lang="cs-CZ" sz="2000" dirty="0" smtClean="0">
                <a:sym typeface="Wingdings" panose="05000000000000000000" pitchFamily="2" charset="2"/>
              </a:rPr>
              <a:t> – hladké listy</a:t>
            </a:r>
          </a:p>
          <a:p>
            <a:r>
              <a:rPr lang="cs-CZ" sz="2000" dirty="0" smtClean="0">
                <a:sym typeface="Wingdings" panose="05000000000000000000" pitchFamily="2" charset="2"/>
              </a:rPr>
              <a:t>Alela </a:t>
            </a:r>
            <a:r>
              <a:rPr lang="cs-CZ" sz="2000" i="1" dirty="0" smtClean="0">
                <a:sym typeface="Wingdings" panose="05000000000000000000" pitchFamily="2" charset="2"/>
              </a:rPr>
              <a:t>b </a:t>
            </a:r>
            <a:r>
              <a:rPr lang="cs-CZ" sz="2000" dirty="0" smtClean="0">
                <a:sym typeface="Wingdings" panose="05000000000000000000" pitchFamily="2" charset="2"/>
              </a:rPr>
              <a:t>– roztřepené listy</a:t>
            </a:r>
          </a:p>
          <a:p>
            <a:endParaRPr lang="cs-CZ" sz="2000" dirty="0">
              <a:sym typeface="Wingdings" panose="05000000000000000000" pitchFamily="2" charset="2"/>
            </a:endParaRPr>
          </a:p>
          <a:p>
            <a:r>
              <a:rPr lang="cs-CZ" sz="2000" b="1" dirty="0" smtClean="0">
                <a:solidFill>
                  <a:srgbClr val="FF0000"/>
                </a:solidFill>
                <a:sym typeface="Wingdings" panose="05000000000000000000" pitchFamily="2" charset="2"/>
              </a:rPr>
              <a:t>Chci </a:t>
            </a:r>
            <a:r>
              <a:rPr lang="cs-CZ" sz="2000" b="1" i="1" dirty="0" err="1" smtClean="0">
                <a:solidFill>
                  <a:srgbClr val="FF0000"/>
                </a:solidFill>
                <a:sym typeface="Wingdings" panose="05000000000000000000" pitchFamily="2" charset="2"/>
              </a:rPr>
              <a:t>aa</a:t>
            </a:r>
            <a:r>
              <a:rPr lang="cs-CZ" sz="2000" b="1" i="1" dirty="0" smtClean="0">
                <a:solidFill>
                  <a:srgbClr val="FF0000"/>
                </a:solidFill>
                <a:sym typeface="Wingdings" panose="05000000000000000000" pitchFamily="2" charset="2"/>
              </a:rPr>
              <a:t> </a:t>
            </a:r>
            <a:r>
              <a:rPr lang="cs-CZ" sz="2000" b="1" i="1" dirty="0" err="1" smtClean="0">
                <a:solidFill>
                  <a:srgbClr val="FF0000"/>
                </a:solidFill>
                <a:sym typeface="Wingdings" panose="05000000000000000000" pitchFamily="2" charset="2"/>
              </a:rPr>
              <a:t>bb</a:t>
            </a:r>
            <a:endParaRPr lang="en-US" sz="2000" b="1" i="1" dirty="0" smtClean="0">
              <a:solidFill>
                <a:srgbClr val="FF0000"/>
              </a:solidFill>
            </a:endParaRPr>
          </a:p>
        </p:txBody>
      </p:sp>
      <p:sp>
        <p:nvSpPr>
          <p:cNvPr id="5" name="TextovéPole 4"/>
          <p:cNvSpPr txBox="1"/>
          <p:nvPr/>
        </p:nvSpPr>
        <p:spPr>
          <a:xfrm>
            <a:off x="5160673" y="3305951"/>
            <a:ext cx="1750223" cy="400110"/>
          </a:xfrm>
          <a:prstGeom prst="rect">
            <a:avLst/>
          </a:prstGeom>
          <a:noFill/>
        </p:spPr>
        <p:txBody>
          <a:bodyPr wrap="none" rtlCol="0">
            <a:spAutoFit/>
          </a:bodyPr>
          <a:lstStyle/>
          <a:p>
            <a:r>
              <a:rPr lang="cs-CZ" sz="2000" dirty="0" smtClean="0"/>
              <a:t>Mám rostlinky:</a:t>
            </a:r>
            <a:endParaRPr lang="en-US" sz="2000" dirty="0" smtClean="0"/>
          </a:p>
        </p:txBody>
      </p:sp>
      <p:sp>
        <p:nvSpPr>
          <p:cNvPr id="6" name="TextovéPole 5"/>
          <p:cNvSpPr txBox="1"/>
          <p:nvPr/>
        </p:nvSpPr>
        <p:spPr>
          <a:xfrm>
            <a:off x="3705023" y="4025778"/>
            <a:ext cx="1872692" cy="707886"/>
          </a:xfrm>
          <a:prstGeom prst="rect">
            <a:avLst/>
          </a:prstGeom>
          <a:noFill/>
        </p:spPr>
        <p:txBody>
          <a:bodyPr wrap="none" rtlCol="0">
            <a:spAutoFit/>
          </a:bodyPr>
          <a:lstStyle/>
          <a:p>
            <a:r>
              <a:rPr lang="en-US" sz="2000" dirty="0" smtClean="0"/>
              <a:t>- v</a:t>
            </a:r>
            <a:r>
              <a:rPr lang="cs-CZ" sz="2000" dirty="0" err="1"/>
              <a:t>oní</a:t>
            </a:r>
            <a:r>
              <a:rPr lang="cs-CZ" sz="2000" dirty="0"/>
              <a:t> po skořici</a:t>
            </a:r>
            <a:endParaRPr lang="en-US" sz="2000" dirty="0"/>
          </a:p>
          <a:p>
            <a:r>
              <a:rPr lang="en-US" sz="2000" dirty="0" smtClean="0"/>
              <a:t>- </a:t>
            </a:r>
            <a:r>
              <a:rPr lang="cs-CZ" sz="2000" dirty="0" smtClean="0"/>
              <a:t>má </a:t>
            </a:r>
            <a:r>
              <a:rPr lang="cs-CZ" sz="2000" dirty="0"/>
              <a:t>hladké listy</a:t>
            </a:r>
            <a:endParaRPr lang="cs-CZ" sz="2000" dirty="0" smtClean="0"/>
          </a:p>
        </p:txBody>
      </p:sp>
      <p:sp>
        <p:nvSpPr>
          <p:cNvPr id="7" name="TextovéPole 6"/>
          <p:cNvSpPr txBox="1"/>
          <p:nvPr/>
        </p:nvSpPr>
        <p:spPr>
          <a:xfrm>
            <a:off x="6391848" y="4034265"/>
            <a:ext cx="2328523" cy="707886"/>
          </a:xfrm>
          <a:prstGeom prst="rect">
            <a:avLst/>
          </a:prstGeom>
          <a:noFill/>
        </p:spPr>
        <p:txBody>
          <a:bodyPr wrap="none" rtlCol="0">
            <a:spAutoFit/>
          </a:bodyPr>
          <a:lstStyle/>
          <a:p>
            <a:r>
              <a:rPr lang="en-US" sz="2000" dirty="0" smtClean="0"/>
              <a:t>- n</a:t>
            </a:r>
            <a:r>
              <a:rPr lang="cs-CZ" sz="2000" dirty="0" err="1"/>
              <a:t>evoní</a:t>
            </a:r>
            <a:r>
              <a:rPr lang="cs-CZ" sz="2000" dirty="0"/>
              <a:t> </a:t>
            </a:r>
            <a:endParaRPr lang="en-US" sz="2000" dirty="0" smtClean="0"/>
          </a:p>
          <a:p>
            <a:r>
              <a:rPr lang="en-US" sz="2000" dirty="0" smtClean="0"/>
              <a:t>- </a:t>
            </a:r>
            <a:r>
              <a:rPr lang="cs-CZ" sz="2000" dirty="0" smtClean="0"/>
              <a:t>má </a:t>
            </a:r>
            <a:r>
              <a:rPr lang="cs-CZ" sz="2000" dirty="0"/>
              <a:t>roztřepené listy</a:t>
            </a:r>
            <a:endParaRPr lang="cs-CZ" sz="2000" dirty="0" smtClean="0"/>
          </a:p>
        </p:txBody>
      </p:sp>
      <p:sp>
        <p:nvSpPr>
          <p:cNvPr id="8" name="TextovéPole 7"/>
          <p:cNvSpPr txBox="1"/>
          <p:nvPr/>
        </p:nvSpPr>
        <p:spPr>
          <a:xfrm>
            <a:off x="4225229" y="4742151"/>
            <a:ext cx="832279" cy="800219"/>
          </a:xfrm>
          <a:prstGeom prst="rect">
            <a:avLst/>
          </a:prstGeom>
          <a:noFill/>
        </p:spPr>
        <p:txBody>
          <a:bodyPr wrap="none" rtlCol="0">
            <a:spAutoFit/>
          </a:bodyPr>
          <a:lstStyle/>
          <a:p>
            <a:r>
              <a:rPr lang="cs-CZ" sz="2400" i="1" dirty="0" err="1">
                <a:sym typeface="Wingdings" panose="05000000000000000000" pitchFamily="2" charset="2"/>
              </a:rPr>
              <a:t>aa</a:t>
            </a:r>
            <a:r>
              <a:rPr lang="cs-CZ" sz="2400" i="1" dirty="0">
                <a:sym typeface="Wingdings" panose="05000000000000000000" pitchFamily="2" charset="2"/>
              </a:rPr>
              <a:t> B-</a:t>
            </a:r>
            <a:endParaRPr lang="cs-CZ" sz="2400" i="1" dirty="0"/>
          </a:p>
          <a:p>
            <a:endParaRPr lang="cs-CZ" sz="2200" dirty="0" smtClean="0"/>
          </a:p>
        </p:txBody>
      </p:sp>
      <p:sp>
        <p:nvSpPr>
          <p:cNvPr id="9" name="TextovéPole 8"/>
          <p:cNvSpPr txBox="1"/>
          <p:nvPr/>
        </p:nvSpPr>
        <p:spPr>
          <a:xfrm>
            <a:off x="6844420" y="4742151"/>
            <a:ext cx="843501" cy="800219"/>
          </a:xfrm>
          <a:prstGeom prst="rect">
            <a:avLst/>
          </a:prstGeom>
          <a:noFill/>
        </p:spPr>
        <p:txBody>
          <a:bodyPr wrap="none" rtlCol="0">
            <a:spAutoFit/>
          </a:bodyPr>
          <a:lstStyle/>
          <a:p>
            <a:r>
              <a:rPr lang="en-US" sz="2400" i="1" dirty="0">
                <a:sym typeface="Wingdings" panose="05000000000000000000" pitchFamily="2" charset="2"/>
              </a:rPr>
              <a:t>A- bb</a:t>
            </a:r>
            <a:endParaRPr lang="cs-CZ" sz="2400" i="1" dirty="0"/>
          </a:p>
          <a:p>
            <a:endParaRPr lang="cs-CZ" sz="2200" dirty="0" smtClean="0"/>
          </a:p>
        </p:txBody>
      </p:sp>
      <p:sp>
        <p:nvSpPr>
          <p:cNvPr id="10" name="TextovéPole 9"/>
          <p:cNvSpPr txBox="1"/>
          <p:nvPr/>
        </p:nvSpPr>
        <p:spPr>
          <a:xfrm>
            <a:off x="5844980" y="4733664"/>
            <a:ext cx="370614" cy="523220"/>
          </a:xfrm>
          <a:prstGeom prst="rect">
            <a:avLst/>
          </a:prstGeom>
          <a:noFill/>
        </p:spPr>
        <p:txBody>
          <a:bodyPr wrap="none" rtlCol="0">
            <a:spAutoFit/>
          </a:bodyPr>
          <a:lstStyle/>
          <a:p>
            <a:r>
              <a:rPr lang="en-US" sz="2800" dirty="0" smtClean="0"/>
              <a:t>X</a:t>
            </a:r>
            <a:endParaRPr lang="cs-CZ" sz="2800" dirty="0" smtClean="0"/>
          </a:p>
        </p:txBody>
      </p:sp>
      <p:sp>
        <p:nvSpPr>
          <p:cNvPr id="11" name="TextovéPole 10"/>
          <p:cNvSpPr txBox="1"/>
          <p:nvPr/>
        </p:nvSpPr>
        <p:spPr>
          <a:xfrm>
            <a:off x="5455246" y="5362743"/>
            <a:ext cx="1486369" cy="707886"/>
          </a:xfrm>
          <a:prstGeom prst="rect">
            <a:avLst/>
          </a:prstGeom>
          <a:noFill/>
        </p:spPr>
        <p:txBody>
          <a:bodyPr wrap="none" rtlCol="0">
            <a:spAutoFit/>
          </a:bodyPr>
          <a:lstStyle/>
          <a:p>
            <a:r>
              <a:rPr lang="cs-CZ" sz="2000" dirty="0" smtClean="0"/>
              <a:t>- n</a:t>
            </a:r>
            <a:r>
              <a:rPr lang="en-US" sz="2000" dirty="0" err="1" smtClean="0"/>
              <a:t>evon</a:t>
            </a:r>
            <a:r>
              <a:rPr lang="cs-CZ" sz="2000" dirty="0" smtClean="0"/>
              <a:t>í</a:t>
            </a:r>
          </a:p>
          <a:p>
            <a:r>
              <a:rPr lang="cs-CZ" sz="2000" dirty="0" smtClean="0"/>
              <a:t>- hladké listy</a:t>
            </a:r>
          </a:p>
        </p:txBody>
      </p:sp>
      <p:sp>
        <p:nvSpPr>
          <p:cNvPr id="12" name="TextovéPole 11"/>
          <p:cNvSpPr txBox="1"/>
          <p:nvPr/>
        </p:nvSpPr>
        <p:spPr>
          <a:xfrm>
            <a:off x="5606132" y="6070098"/>
            <a:ext cx="848309"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endParaRPr lang="cs-CZ" sz="2200" i="1" dirty="0" smtClean="0"/>
          </a:p>
        </p:txBody>
      </p:sp>
      <p:cxnSp>
        <p:nvCxnSpPr>
          <p:cNvPr id="14" name="Přímá spojnice se šipkou 13"/>
          <p:cNvCxnSpPr/>
          <p:nvPr/>
        </p:nvCxnSpPr>
        <p:spPr>
          <a:xfrm flipH="1">
            <a:off x="4879818" y="3706061"/>
            <a:ext cx="805758" cy="3197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6454441" y="3706061"/>
            <a:ext cx="487174" cy="3539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98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5130" y="59224"/>
            <a:ext cx="7886700" cy="1325563"/>
          </a:xfrm>
        </p:spPr>
        <p:txBody>
          <a:bodyPr>
            <a:normAutofit/>
          </a:bodyPr>
          <a:lstStyle/>
          <a:p>
            <a:pPr algn="ctr"/>
            <a:r>
              <a:rPr lang="cs-CZ" sz="4000" dirty="0">
                <a:solidFill>
                  <a:srgbClr val="C00000"/>
                </a:solidFill>
              </a:rPr>
              <a:t>Kombinační čtverec pro 2 geny</a:t>
            </a:r>
            <a:endParaRPr lang="en-US" sz="4000" dirty="0">
              <a:solidFill>
                <a:srgbClr val="C00000"/>
              </a:solidFill>
            </a:endParaRPr>
          </a:p>
        </p:txBody>
      </p:sp>
      <p:sp>
        <p:nvSpPr>
          <p:cNvPr id="3" name="TextovéPole 2"/>
          <p:cNvSpPr txBox="1"/>
          <p:nvPr/>
        </p:nvSpPr>
        <p:spPr>
          <a:xfrm>
            <a:off x="405130" y="1247944"/>
            <a:ext cx="7186711" cy="400110"/>
          </a:xfrm>
          <a:prstGeom prst="rect">
            <a:avLst/>
          </a:prstGeom>
          <a:noFill/>
        </p:spPr>
        <p:txBody>
          <a:bodyPr wrap="none" rtlCol="0">
            <a:spAutoFit/>
          </a:bodyPr>
          <a:lstStyle/>
          <a:p>
            <a:r>
              <a:rPr lang="cs-CZ" sz="2000" dirty="0" smtClean="0"/>
              <a:t>Otázka: Jaké budou genotypy potomstva dvou heterozygotů </a:t>
            </a:r>
            <a:r>
              <a:rPr lang="cs-CZ" sz="2000" i="1" dirty="0" err="1" smtClean="0"/>
              <a:t>AaBb</a:t>
            </a:r>
            <a:r>
              <a:rPr lang="cs-CZ" sz="2000" dirty="0" smtClean="0"/>
              <a:t>? </a:t>
            </a:r>
            <a:endParaRPr lang="cs-CZ" sz="2000" dirty="0"/>
          </a:p>
        </p:txBody>
      </p:sp>
      <p:graphicFrame>
        <p:nvGraphicFramePr>
          <p:cNvPr id="5" name="Tabulka 4"/>
          <p:cNvGraphicFramePr>
            <a:graphicFrameLocks noGrp="1"/>
          </p:cNvGraphicFramePr>
          <p:nvPr>
            <p:extLst/>
          </p:nvPr>
        </p:nvGraphicFramePr>
        <p:xfrm>
          <a:off x="5316587" y="2751973"/>
          <a:ext cx="3484900" cy="2195945"/>
        </p:xfrm>
        <a:graphic>
          <a:graphicData uri="http://schemas.openxmlformats.org/drawingml/2006/table">
            <a:tbl>
              <a:tblPr firstRow="1" firstCol="1">
                <a:tableStyleId>{93296810-A885-4BE3-A3E7-6D5BEEA58F35}</a:tableStyleId>
              </a:tblPr>
              <a:tblGrid>
                <a:gridCol w="696980"/>
                <a:gridCol w="696980"/>
                <a:gridCol w="696980"/>
                <a:gridCol w="696980"/>
                <a:gridCol w="696980"/>
              </a:tblGrid>
              <a:tr h="439189">
                <a:tc>
                  <a:txBody>
                    <a:bodyPr/>
                    <a:lstStyle/>
                    <a:p>
                      <a:pPr algn="ctr"/>
                      <a:endParaRPr lang="cs-CZ" sz="1800"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AB</a:t>
                      </a: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Ab</a:t>
                      </a:r>
                      <a:endParaRPr lang="cs-CZ" sz="1800" i="1" dirty="0">
                        <a:solidFill>
                          <a:schemeClr val="tx1"/>
                        </a:solidFill>
                      </a:endParaRP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err="1" smtClean="0">
                          <a:solidFill>
                            <a:schemeClr val="tx1"/>
                          </a:solidFill>
                        </a:rPr>
                        <a:t>aB</a:t>
                      </a:r>
                      <a:endParaRPr lang="cs-CZ" sz="1800" i="1" dirty="0" smtClean="0">
                        <a:solidFill>
                          <a:schemeClr val="tx1"/>
                        </a:solidFill>
                      </a:endParaRP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ab</a:t>
                      </a: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391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AB</a:t>
                      </a: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9189">
                <a:tc>
                  <a:txBody>
                    <a:bodyPr/>
                    <a:lstStyle/>
                    <a:p>
                      <a:pPr algn="ctr"/>
                      <a:r>
                        <a:rPr lang="cs-CZ" sz="1800" i="1" dirty="0" smtClean="0">
                          <a:solidFill>
                            <a:schemeClr val="tx1"/>
                          </a:solidFill>
                        </a:rPr>
                        <a:t>Ab</a:t>
                      </a:r>
                      <a:endParaRPr lang="cs-CZ" sz="1800" i="1" dirty="0">
                        <a:solidFill>
                          <a:schemeClr val="tx1"/>
                        </a:solidFill>
                      </a:endParaRP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9189">
                <a:tc>
                  <a:txBody>
                    <a:bodyPr/>
                    <a:lstStyle/>
                    <a:p>
                      <a:pPr algn="ctr"/>
                      <a:r>
                        <a:rPr lang="cs-CZ" sz="1800" i="1" dirty="0" err="1" smtClean="0">
                          <a:solidFill>
                            <a:schemeClr val="tx1"/>
                          </a:solidFill>
                        </a:rPr>
                        <a:t>aB</a:t>
                      </a:r>
                      <a:endParaRPr lang="cs-CZ" sz="1800" i="1" dirty="0" smtClean="0">
                        <a:solidFill>
                          <a:schemeClr val="tx1"/>
                        </a:solidFill>
                      </a:endParaRP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800"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9189">
                <a:tc>
                  <a:txBody>
                    <a:bodyPr/>
                    <a:lstStyle/>
                    <a:p>
                      <a:pPr algn="ctr"/>
                      <a:r>
                        <a:rPr lang="cs-CZ" sz="1800" i="1" dirty="0" smtClean="0">
                          <a:solidFill>
                            <a:schemeClr val="tx1"/>
                          </a:solidFill>
                        </a:rPr>
                        <a:t>ab</a:t>
                      </a:r>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800" i="1" dirty="0"/>
                    </a:p>
                  </a:txBody>
                  <a:tcPr marL="62741" marR="62741" marT="31371" marB="31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 name="Tabulka 5"/>
          <p:cNvGraphicFramePr>
            <a:graphicFrameLocks noGrp="1"/>
          </p:cNvGraphicFramePr>
          <p:nvPr>
            <p:extLst/>
          </p:nvPr>
        </p:nvGraphicFramePr>
        <p:xfrm>
          <a:off x="1311513" y="4422274"/>
          <a:ext cx="3317210" cy="2090285"/>
        </p:xfrm>
        <a:graphic>
          <a:graphicData uri="http://schemas.openxmlformats.org/drawingml/2006/table">
            <a:tbl>
              <a:tblPr firstRow="1" firstCol="1">
                <a:tableStyleId>{93296810-A885-4BE3-A3E7-6D5BEEA58F35}</a:tableStyleId>
              </a:tblPr>
              <a:tblGrid>
                <a:gridCol w="663442"/>
                <a:gridCol w="663442"/>
                <a:gridCol w="663442"/>
                <a:gridCol w="663442"/>
                <a:gridCol w="663442"/>
              </a:tblGrid>
              <a:tr h="418057">
                <a:tc>
                  <a:txBody>
                    <a:bodyPr/>
                    <a:lstStyle/>
                    <a:p>
                      <a:pPr algn="ctr"/>
                      <a:endParaRPr lang="cs-CZ" sz="1800"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a</a:t>
                      </a:r>
                      <a:endParaRPr lang="cs-CZ" sz="1800" i="1" dirty="0">
                        <a:solidFill>
                          <a:schemeClr val="tx1"/>
                        </a:solidFill>
                      </a:endParaRP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B</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b</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18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8057">
                <a:tc>
                  <a:txBody>
                    <a:bodyPr/>
                    <a:lstStyle/>
                    <a:p>
                      <a:pPr algn="ctr"/>
                      <a:r>
                        <a:rPr lang="cs-CZ" sz="1800" i="1" dirty="0" smtClean="0">
                          <a:solidFill>
                            <a:schemeClr val="tx1"/>
                          </a:solidFill>
                        </a:rPr>
                        <a:t>a</a:t>
                      </a:r>
                      <a:endParaRPr lang="cs-CZ" sz="1800" i="1" dirty="0">
                        <a:solidFill>
                          <a:schemeClr val="tx1"/>
                        </a:solidFill>
                      </a:endParaRP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8057">
                <a:tc>
                  <a:txBody>
                    <a:bodyPr/>
                    <a:lstStyle/>
                    <a:p>
                      <a:pPr algn="ctr"/>
                      <a:r>
                        <a:rPr lang="cs-CZ" sz="1800" i="1" dirty="0" smtClean="0">
                          <a:solidFill>
                            <a:schemeClr val="tx1"/>
                          </a:solidFill>
                        </a:rPr>
                        <a:t>B</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800"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8057">
                <a:tc>
                  <a:txBody>
                    <a:bodyPr/>
                    <a:lstStyle/>
                    <a:p>
                      <a:pPr algn="ctr"/>
                      <a:r>
                        <a:rPr lang="cs-CZ" sz="1800" i="1" dirty="0" smtClean="0">
                          <a:solidFill>
                            <a:schemeClr val="tx1"/>
                          </a:solidFill>
                        </a:rPr>
                        <a:t>b</a:t>
                      </a:r>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1800" i="1" dirty="0"/>
                    </a:p>
                  </a:txBody>
                  <a:tcPr marL="59722" marR="59722" marT="29862" marB="298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7" name="Tabulka 6"/>
          <p:cNvGraphicFramePr>
            <a:graphicFrameLocks noGrp="1"/>
          </p:cNvGraphicFramePr>
          <p:nvPr>
            <p:extLst/>
          </p:nvPr>
        </p:nvGraphicFramePr>
        <p:xfrm>
          <a:off x="651911" y="2610711"/>
          <a:ext cx="2030328" cy="1279374"/>
        </p:xfrm>
        <a:graphic>
          <a:graphicData uri="http://schemas.openxmlformats.org/drawingml/2006/table">
            <a:tbl>
              <a:tblPr firstRow="1" firstCol="1">
                <a:tableStyleId>{93296810-A885-4BE3-A3E7-6D5BEEA58F35}</a:tableStyleId>
              </a:tblPr>
              <a:tblGrid>
                <a:gridCol w="676776"/>
                <a:gridCol w="676776"/>
                <a:gridCol w="676776"/>
              </a:tblGrid>
              <a:tr h="426458">
                <a:tc>
                  <a:txBody>
                    <a:bodyPr/>
                    <a:lstStyle/>
                    <a:p>
                      <a:pPr algn="ctr"/>
                      <a:endParaRPr lang="cs-CZ" sz="1800"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B</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b</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26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800" i="1" dirty="0" smtClean="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6458">
                <a:tc>
                  <a:txBody>
                    <a:bodyPr/>
                    <a:lstStyle/>
                    <a:p>
                      <a:pPr algn="ctr"/>
                      <a:r>
                        <a:rPr lang="cs-CZ" sz="1800" i="1" dirty="0" smtClean="0">
                          <a:solidFill>
                            <a:schemeClr val="tx1"/>
                          </a:solidFill>
                        </a:rPr>
                        <a:t>a</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7" name="TextovéPole 16"/>
          <p:cNvSpPr txBox="1"/>
          <p:nvPr/>
        </p:nvSpPr>
        <p:spPr>
          <a:xfrm>
            <a:off x="2164080" y="1857494"/>
            <a:ext cx="4764574" cy="461665"/>
          </a:xfrm>
          <a:prstGeom prst="rect">
            <a:avLst/>
          </a:prstGeom>
          <a:noFill/>
        </p:spPr>
        <p:txBody>
          <a:bodyPr wrap="none" rtlCol="0">
            <a:spAutoFit/>
          </a:bodyPr>
          <a:lstStyle/>
          <a:p>
            <a:r>
              <a:rPr lang="cs-CZ" sz="2400" dirty="0" smtClean="0">
                <a:solidFill>
                  <a:srgbClr val="FF0000"/>
                </a:solidFill>
              </a:rPr>
              <a:t>Vyberte správný kombinační čtverec.</a:t>
            </a:r>
            <a:endParaRPr lang="en-US" sz="2400" dirty="0">
              <a:solidFill>
                <a:srgbClr val="FF0000"/>
              </a:solidFill>
            </a:endParaRPr>
          </a:p>
        </p:txBody>
      </p:sp>
      <p:sp>
        <p:nvSpPr>
          <p:cNvPr id="4" name="TextovéPole 3"/>
          <p:cNvSpPr txBox="1"/>
          <p:nvPr/>
        </p:nvSpPr>
        <p:spPr>
          <a:xfrm>
            <a:off x="208602" y="2595222"/>
            <a:ext cx="393056" cy="400110"/>
          </a:xfrm>
          <a:prstGeom prst="rect">
            <a:avLst/>
          </a:prstGeom>
          <a:noFill/>
        </p:spPr>
        <p:txBody>
          <a:bodyPr wrap="none" rtlCol="0">
            <a:spAutoFit/>
          </a:bodyPr>
          <a:lstStyle/>
          <a:p>
            <a:r>
              <a:rPr lang="cs-CZ" sz="2000" dirty="0" smtClean="0"/>
              <a:t>1)</a:t>
            </a:r>
            <a:endParaRPr lang="en-US" sz="2000" dirty="0"/>
          </a:p>
        </p:txBody>
      </p:sp>
      <p:sp>
        <p:nvSpPr>
          <p:cNvPr id="9" name="TextovéPole 8"/>
          <p:cNvSpPr txBox="1"/>
          <p:nvPr/>
        </p:nvSpPr>
        <p:spPr>
          <a:xfrm>
            <a:off x="4853489" y="2747622"/>
            <a:ext cx="393056" cy="400110"/>
          </a:xfrm>
          <a:prstGeom prst="rect">
            <a:avLst/>
          </a:prstGeom>
          <a:noFill/>
        </p:spPr>
        <p:txBody>
          <a:bodyPr wrap="none" rtlCol="0">
            <a:spAutoFit/>
          </a:bodyPr>
          <a:lstStyle/>
          <a:p>
            <a:r>
              <a:rPr lang="cs-CZ" sz="2000" dirty="0" smtClean="0"/>
              <a:t>2)</a:t>
            </a:r>
            <a:endParaRPr lang="en-US" sz="2000" dirty="0"/>
          </a:p>
        </p:txBody>
      </p:sp>
      <p:sp>
        <p:nvSpPr>
          <p:cNvPr id="10" name="TextovéPole 9"/>
          <p:cNvSpPr txBox="1"/>
          <p:nvPr/>
        </p:nvSpPr>
        <p:spPr>
          <a:xfrm>
            <a:off x="828141" y="4417396"/>
            <a:ext cx="393056" cy="400110"/>
          </a:xfrm>
          <a:prstGeom prst="rect">
            <a:avLst/>
          </a:prstGeom>
          <a:noFill/>
        </p:spPr>
        <p:txBody>
          <a:bodyPr wrap="none" rtlCol="0">
            <a:spAutoFit/>
          </a:bodyPr>
          <a:lstStyle/>
          <a:p>
            <a:r>
              <a:rPr lang="cs-CZ" sz="2000" dirty="0" smtClean="0"/>
              <a:t>3)</a:t>
            </a:r>
            <a:endParaRPr lang="en-US" sz="2000" dirty="0"/>
          </a:p>
        </p:txBody>
      </p:sp>
      <p:pic>
        <p:nvPicPr>
          <p:cNvPr id="6146" name="Picture 2" descr="Výsledek obrázku pro pirates sku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971" y="3001279"/>
            <a:ext cx="1428218" cy="8431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pirates sku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4080" y="5040446"/>
            <a:ext cx="2117114" cy="124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5130" y="59224"/>
            <a:ext cx="7886700" cy="1325563"/>
          </a:xfrm>
        </p:spPr>
        <p:txBody>
          <a:bodyPr>
            <a:normAutofit/>
          </a:bodyPr>
          <a:lstStyle/>
          <a:p>
            <a:pPr algn="ctr"/>
            <a:r>
              <a:rPr lang="cs-CZ" sz="4000" dirty="0">
                <a:solidFill>
                  <a:srgbClr val="C00000"/>
                </a:solidFill>
              </a:rPr>
              <a:t>Kombinační čtverec pro 2 geny</a:t>
            </a:r>
            <a:endParaRPr lang="en-US" sz="4000" dirty="0">
              <a:solidFill>
                <a:srgbClr val="C00000"/>
              </a:solidFill>
            </a:endParaRPr>
          </a:p>
        </p:txBody>
      </p:sp>
      <p:sp>
        <p:nvSpPr>
          <p:cNvPr id="3" name="TextovéPole 2"/>
          <p:cNvSpPr txBox="1"/>
          <p:nvPr/>
        </p:nvSpPr>
        <p:spPr>
          <a:xfrm>
            <a:off x="405130" y="1247944"/>
            <a:ext cx="7186711" cy="400110"/>
          </a:xfrm>
          <a:prstGeom prst="rect">
            <a:avLst/>
          </a:prstGeom>
          <a:noFill/>
        </p:spPr>
        <p:txBody>
          <a:bodyPr wrap="none" rtlCol="0">
            <a:spAutoFit/>
          </a:bodyPr>
          <a:lstStyle/>
          <a:p>
            <a:r>
              <a:rPr lang="cs-CZ" sz="2000" dirty="0" smtClean="0"/>
              <a:t>Otázka: Jaké budou genotypy potomstva dvou heterozygotů </a:t>
            </a:r>
            <a:r>
              <a:rPr lang="cs-CZ" sz="2000" i="1" dirty="0" err="1" smtClean="0"/>
              <a:t>AaBb</a:t>
            </a:r>
            <a:r>
              <a:rPr lang="cs-CZ" sz="2000" dirty="0" smtClean="0"/>
              <a:t>? </a:t>
            </a:r>
            <a:endParaRPr lang="cs-CZ" sz="2000" dirty="0"/>
          </a:p>
        </p:txBody>
      </p:sp>
      <p:graphicFrame>
        <p:nvGraphicFramePr>
          <p:cNvPr id="5" name="Tabulka 4"/>
          <p:cNvGraphicFramePr>
            <a:graphicFrameLocks noGrp="1"/>
          </p:cNvGraphicFramePr>
          <p:nvPr>
            <p:extLst/>
          </p:nvPr>
        </p:nvGraphicFramePr>
        <p:xfrm>
          <a:off x="513585" y="2254133"/>
          <a:ext cx="4968275" cy="3130665"/>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ovéPole 8"/>
          <p:cNvSpPr txBox="1"/>
          <p:nvPr/>
        </p:nvSpPr>
        <p:spPr>
          <a:xfrm>
            <a:off x="6350000" y="5661382"/>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973203" y="5662136"/>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571750" y="5662136"/>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126671" y="5645110"/>
            <a:ext cx="447558" cy="400110"/>
          </a:xfrm>
          <a:prstGeom prst="rect">
            <a:avLst/>
          </a:prstGeom>
          <a:noFill/>
        </p:spPr>
        <p:txBody>
          <a:bodyPr wrap="none" rtlCol="0">
            <a:spAutoFit/>
          </a:bodyPr>
          <a:lstStyle/>
          <a:p>
            <a:r>
              <a:rPr lang="cs-CZ" sz="2000" i="1" dirty="0" smtClean="0"/>
              <a:t>ab</a:t>
            </a:r>
            <a:endParaRPr lang="en-US" sz="2000" i="1" dirty="0"/>
          </a:p>
        </p:txBody>
      </p:sp>
      <p:pic>
        <p:nvPicPr>
          <p:cNvPr id="14" name="Obráze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255" y="2186106"/>
            <a:ext cx="2384280" cy="3476030"/>
          </a:xfrm>
          <a:prstGeom prst="rect">
            <a:avLst/>
          </a:prstGeom>
        </p:spPr>
      </p:pic>
      <p:sp>
        <p:nvSpPr>
          <p:cNvPr id="15" name="TextovéPole 14"/>
          <p:cNvSpPr txBox="1"/>
          <p:nvPr/>
        </p:nvSpPr>
        <p:spPr>
          <a:xfrm>
            <a:off x="6935103" y="6164580"/>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313569" y="6164580"/>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165808" y="6164580"/>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577339" y="6164580"/>
            <a:ext cx="601980" cy="369332"/>
          </a:xfrm>
          <a:prstGeom prst="rect">
            <a:avLst/>
          </a:prstGeom>
          <a:noFill/>
        </p:spPr>
        <p:txBody>
          <a:bodyPr wrap="square" rtlCol="0">
            <a:spAutoFit/>
          </a:bodyPr>
          <a:lstStyle/>
          <a:p>
            <a:r>
              <a:rPr lang="cs-CZ" dirty="0" smtClean="0"/>
              <a:t>1/4</a:t>
            </a:r>
            <a:endParaRPr lang="en-US" dirty="0"/>
          </a:p>
        </p:txBody>
      </p:sp>
    </p:spTree>
    <p:extLst>
      <p:ext uri="{BB962C8B-B14F-4D97-AF65-F5344CB8AC3E}">
        <p14:creationId xmlns:p14="http://schemas.microsoft.com/office/powerpoint/2010/main" val="12290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5130" y="59224"/>
            <a:ext cx="7886700" cy="1325563"/>
          </a:xfrm>
        </p:spPr>
        <p:txBody>
          <a:bodyPr>
            <a:normAutofit/>
          </a:bodyPr>
          <a:lstStyle/>
          <a:p>
            <a:pPr algn="ctr"/>
            <a:r>
              <a:rPr lang="cs-CZ" sz="4000" dirty="0">
                <a:solidFill>
                  <a:srgbClr val="C00000"/>
                </a:solidFill>
              </a:rPr>
              <a:t>Kombinační čtverec pro 2 geny</a:t>
            </a:r>
            <a:endParaRPr lang="en-US" sz="4000" dirty="0">
              <a:solidFill>
                <a:srgbClr val="C00000"/>
              </a:solidFill>
            </a:endParaRPr>
          </a:p>
        </p:txBody>
      </p:sp>
      <p:sp>
        <p:nvSpPr>
          <p:cNvPr id="3" name="TextovéPole 2"/>
          <p:cNvSpPr txBox="1"/>
          <p:nvPr/>
        </p:nvSpPr>
        <p:spPr>
          <a:xfrm>
            <a:off x="405130" y="1247944"/>
            <a:ext cx="7186711" cy="400110"/>
          </a:xfrm>
          <a:prstGeom prst="rect">
            <a:avLst/>
          </a:prstGeom>
          <a:noFill/>
        </p:spPr>
        <p:txBody>
          <a:bodyPr wrap="none" rtlCol="0">
            <a:spAutoFit/>
          </a:bodyPr>
          <a:lstStyle/>
          <a:p>
            <a:r>
              <a:rPr lang="cs-CZ" sz="2000" dirty="0" smtClean="0"/>
              <a:t>Otázka: Jaké budou </a:t>
            </a:r>
            <a:r>
              <a:rPr lang="cs-CZ" sz="2000" b="1" u="sng" dirty="0" smtClean="0">
                <a:solidFill>
                  <a:srgbClr val="FF0000"/>
                </a:solidFill>
              </a:rPr>
              <a:t>genotypy</a:t>
            </a:r>
            <a:r>
              <a:rPr lang="cs-CZ" sz="2000" dirty="0" smtClean="0"/>
              <a:t> potomstva dvou heterozygotů </a:t>
            </a:r>
            <a:r>
              <a:rPr lang="cs-CZ" sz="2000" i="1" dirty="0" err="1" smtClean="0"/>
              <a:t>AaBb</a:t>
            </a:r>
            <a:r>
              <a:rPr lang="cs-CZ" sz="2000" dirty="0" smtClean="0"/>
              <a:t>? </a:t>
            </a:r>
            <a:endParaRPr lang="cs-CZ" sz="2000" dirty="0"/>
          </a:p>
        </p:txBody>
      </p:sp>
      <p:graphicFrame>
        <p:nvGraphicFramePr>
          <p:cNvPr id="5" name="Tabulka 4"/>
          <p:cNvGraphicFramePr>
            <a:graphicFrameLocks noGrp="1"/>
          </p:cNvGraphicFramePr>
          <p:nvPr>
            <p:extLst/>
          </p:nvPr>
        </p:nvGraphicFramePr>
        <p:xfrm>
          <a:off x="513585" y="2254133"/>
          <a:ext cx="4968275" cy="3130665"/>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dirty="0" err="1" smtClean="0"/>
                        <a:t>AaBb</a:t>
                      </a: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err="1" smtClean="0"/>
                        <a:t>Aabb</a:t>
                      </a: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2600" i="1" dirty="0" err="1" smtClean="0"/>
                        <a:t>aabb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ovéPole 8"/>
          <p:cNvSpPr txBox="1"/>
          <p:nvPr/>
        </p:nvSpPr>
        <p:spPr>
          <a:xfrm>
            <a:off x="6350000" y="5661382"/>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973203" y="5662136"/>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571750" y="5662136"/>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126671" y="5645110"/>
            <a:ext cx="447558" cy="400110"/>
          </a:xfrm>
          <a:prstGeom prst="rect">
            <a:avLst/>
          </a:prstGeom>
          <a:noFill/>
        </p:spPr>
        <p:txBody>
          <a:bodyPr wrap="none" rtlCol="0">
            <a:spAutoFit/>
          </a:bodyPr>
          <a:lstStyle/>
          <a:p>
            <a:r>
              <a:rPr lang="cs-CZ" sz="2000" i="1" dirty="0" smtClean="0"/>
              <a:t>ab</a:t>
            </a:r>
            <a:endParaRPr lang="en-US" sz="2000" i="1" dirty="0"/>
          </a:p>
        </p:txBody>
      </p:sp>
      <p:pic>
        <p:nvPicPr>
          <p:cNvPr id="14" name="Obráze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255" y="2186106"/>
            <a:ext cx="2384280" cy="3476030"/>
          </a:xfrm>
          <a:prstGeom prst="rect">
            <a:avLst/>
          </a:prstGeom>
        </p:spPr>
      </p:pic>
      <p:sp>
        <p:nvSpPr>
          <p:cNvPr id="15" name="TextovéPole 14"/>
          <p:cNvSpPr txBox="1"/>
          <p:nvPr/>
        </p:nvSpPr>
        <p:spPr>
          <a:xfrm>
            <a:off x="6935103" y="6164580"/>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313569" y="6164580"/>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165808" y="6164580"/>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577339" y="6164580"/>
            <a:ext cx="601980" cy="369332"/>
          </a:xfrm>
          <a:prstGeom prst="rect">
            <a:avLst/>
          </a:prstGeom>
          <a:noFill/>
        </p:spPr>
        <p:txBody>
          <a:bodyPr wrap="square" rtlCol="0">
            <a:spAutoFit/>
          </a:bodyPr>
          <a:lstStyle/>
          <a:p>
            <a:r>
              <a:rPr lang="cs-CZ" dirty="0" smtClean="0"/>
              <a:t>1/4</a:t>
            </a:r>
            <a:endParaRPr lang="en-US" dirty="0"/>
          </a:p>
        </p:txBody>
      </p:sp>
      <p:sp>
        <p:nvSpPr>
          <p:cNvPr id="4" name="TextovéPole 3"/>
          <p:cNvSpPr txBox="1"/>
          <p:nvPr/>
        </p:nvSpPr>
        <p:spPr>
          <a:xfrm>
            <a:off x="516834" y="5784685"/>
            <a:ext cx="4614405" cy="430887"/>
          </a:xfrm>
          <a:prstGeom prst="rect">
            <a:avLst/>
          </a:prstGeom>
          <a:noFill/>
        </p:spPr>
        <p:txBody>
          <a:bodyPr wrap="none" rtlCol="0">
            <a:spAutoFit/>
          </a:bodyPr>
          <a:lstStyle/>
          <a:p>
            <a:r>
              <a:rPr lang="cs-CZ" sz="2200" b="1" dirty="0" smtClean="0">
                <a:solidFill>
                  <a:srgbClr val="009900"/>
                </a:solidFill>
              </a:rPr>
              <a:t>Jaký bude fenotypový štěpný poměr? </a:t>
            </a:r>
            <a:endParaRPr lang="en-US" sz="2200" b="1" dirty="0">
              <a:solidFill>
                <a:srgbClr val="009900"/>
              </a:solidFill>
            </a:endParaRPr>
          </a:p>
        </p:txBody>
      </p:sp>
    </p:spTree>
    <p:extLst>
      <p:ext uri="{BB962C8B-B14F-4D97-AF65-F5344CB8AC3E}">
        <p14:creationId xmlns:p14="http://schemas.microsoft.com/office/powerpoint/2010/main" val="27596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5130" y="59224"/>
            <a:ext cx="7886700" cy="1325563"/>
          </a:xfrm>
        </p:spPr>
        <p:txBody>
          <a:bodyPr>
            <a:normAutofit/>
          </a:bodyPr>
          <a:lstStyle/>
          <a:p>
            <a:pPr algn="ctr"/>
            <a:r>
              <a:rPr lang="cs-CZ" sz="4000" dirty="0">
                <a:solidFill>
                  <a:srgbClr val="C00000"/>
                </a:solidFill>
              </a:rPr>
              <a:t>Kombinační čtverec pro 2 geny</a:t>
            </a:r>
            <a:endParaRPr lang="en-US" sz="4000" dirty="0">
              <a:solidFill>
                <a:srgbClr val="C00000"/>
              </a:solidFill>
            </a:endParaRPr>
          </a:p>
        </p:txBody>
      </p:sp>
      <p:sp>
        <p:nvSpPr>
          <p:cNvPr id="3" name="TextovéPole 2"/>
          <p:cNvSpPr txBox="1"/>
          <p:nvPr/>
        </p:nvSpPr>
        <p:spPr>
          <a:xfrm>
            <a:off x="405130" y="1247944"/>
            <a:ext cx="7140737" cy="400110"/>
          </a:xfrm>
          <a:prstGeom prst="rect">
            <a:avLst/>
          </a:prstGeom>
          <a:noFill/>
        </p:spPr>
        <p:txBody>
          <a:bodyPr wrap="none" rtlCol="0">
            <a:spAutoFit/>
          </a:bodyPr>
          <a:lstStyle/>
          <a:p>
            <a:r>
              <a:rPr lang="cs-CZ" sz="2000" dirty="0" smtClean="0"/>
              <a:t>Otázka: Jaké budou </a:t>
            </a:r>
            <a:r>
              <a:rPr lang="cs-CZ" sz="2000" b="1" u="sng" dirty="0" smtClean="0">
                <a:solidFill>
                  <a:srgbClr val="5A9B2D"/>
                </a:solidFill>
              </a:rPr>
              <a:t>fenotypy</a:t>
            </a:r>
            <a:r>
              <a:rPr lang="cs-CZ" sz="2000" dirty="0" smtClean="0"/>
              <a:t> potomstva dvou heterozygotů </a:t>
            </a:r>
            <a:r>
              <a:rPr lang="cs-CZ" sz="2000" i="1" dirty="0" err="1" smtClean="0"/>
              <a:t>AaBb</a:t>
            </a:r>
            <a:r>
              <a:rPr lang="cs-CZ" sz="2000" dirty="0" smtClean="0"/>
              <a:t>? </a:t>
            </a:r>
            <a:endParaRPr lang="cs-CZ" sz="2000" dirty="0"/>
          </a:p>
        </p:txBody>
      </p:sp>
      <p:graphicFrame>
        <p:nvGraphicFramePr>
          <p:cNvPr id="5" name="Tabulka 4"/>
          <p:cNvGraphicFramePr>
            <a:graphicFrameLocks noGrp="1"/>
          </p:cNvGraphicFramePr>
          <p:nvPr>
            <p:extLst>
              <p:ext uri="{D42A27DB-BD31-4B8C-83A1-F6EECF244321}">
                <p14:modId xmlns:p14="http://schemas.microsoft.com/office/powerpoint/2010/main" val="2752678030"/>
              </p:ext>
            </p:extLst>
          </p:nvPr>
        </p:nvGraphicFramePr>
        <p:xfrm>
          <a:off x="513585" y="2254133"/>
          <a:ext cx="4968275" cy="3130665"/>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2600" i="1" dirty="0" smtClean="0"/>
                        <a:t> </a:t>
                      </a: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133">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dirty="0" smtClean="0"/>
                        <a:t>AB</a:t>
                      </a: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2600" i="1" dirty="0" smtClean="0"/>
                        <a:t> 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ovéPole 8"/>
          <p:cNvSpPr txBox="1"/>
          <p:nvPr/>
        </p:nvSpPr>
        <p:spPr>
          <a:xfrm>
            <a:off x="6350000" y="5661382"/>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973203" y="5662136"/>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571750" y="5662136"/>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126671" y="5645110"/>
            <a:ext cx="447558" cy="400110"/>
          </a:xfrm>
          <a:prstGeom prst="rect">
            <a:avLst/>
          </a:prstGeom>
          <a:noFill/>
        </p:spPr>
        <p:txBody>
          <a:bodyPr wrap="none" rtlCol="0">
            <a:spAutoFit/>
          </a:bodyPr>
          <a:lstStyle/>
          <a:p>
            <a:r>
              <a:rPr lang="cs-CZ" sz="2000" i="1" dirty="0" smtClean="0"/>
              <a:t>ab</a:t>
            </a:r>
            <a:endParaRPr lang="en-US" sz="2000" i="1" dirty="0"/>
          </a:p>
        </p:txBody>
      </p:sp>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255" y="2186106"/>
            <a:ext cx="2384280" cy="3476030"/>
          </a:xfrm>
          <a:prstGeom prst="rect">
            <a:avLst/>
          </a:prstGeom>
        </p:spPr>
      </p:pic>
      <p:sp>
        <p:nvSpPr>
          <p:cNvPr id="15" name="TextovéPole 14"/>
          <p:cNvSpPr txBox="1"/>
          <p:nvPr/>
        </p:nvSpPr>
        <p:spPr>
          <a:xfrm>
            <a:off x="6935103" y="6164580"/>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313569" y="6164580"/>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165808" y="6164580"/>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577339" y="6164580"/>
            <a:ext cx="601980" cy="369332"/>
          </a:xfrm>
          <a:prstGeom prst="rect">
            <a:avLst/>
          </a:prstGeom>
          <a:noFill/>
        </p:spPr>
        <p:txBody>
          <a:bodyPr wrap="square" rtlCol="0">
            <a:spAutoFit/>
          </a:bodyPr>
          <a:lstStyle/>
          <a:p>
            <a:r>
              <a:rPr lang="cs-CZ" dirty="0" smtClean="0"/>
              <a:t>1/4</a:t>
            </a:r>
            <a:endParaRPr lang="en-US" dirty="0"/>
          </a:p>
        </p:txBody>
      </p:sp>
    </p:spTree>
    <p:extLst>
      <p:ext uri="{BB962C8B-B14F-4D97-AF65-F5344CB8AC3E}">
        <p14:creationId xmlns:p14="http://schemas.microsoft.com/office/powerpoint/2010/main" val="982256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33951" y="0"/>
            <a:ext cx="7886700" cy="1325563"/>
          </a:xfrm>
        </p:spPr>
        <p:txBody>
          <a:bodyPr>
            <a:normAutofit/>
          </a:bodyPr>
          <a:lstStyle/>
          <a:p>
            <a:pPr algn="ctr"/>
            <a:r>
              <a:rPr lang="cs-CZ" sz="4000" dirty="0">
                <a:solidFill>
                  <a:srgbClr val="C00000"/>
                </a:solidFill>
              </a:rPr>
              <a:t>Johann Gregor Mendel</a:t>
            </a:r>
            <a:endParaRPr lang="en-US" sz="4000" dirty="0">
              <a:solidFill>
                <a:srgbClr val="C00000"/>
              </a:solidFill>
            </a:endParaRPr>
          </a:p>
        </p:txBody>
      </p:sp>
      <p:sp>
        <p:nvSpPr>
          <p:cNvPr id="2" name="TextovéPole 1"/>
          <p:cNvSpPr txBox="1"/>
          <p:nvPr/>
        </p:nvSpPr>
        <p:spPr>
          <a:xfrm>
            <a:off x="482884" y="1397285"/>
            <a:ext cx="8301519" cy="5016758"/>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US" sz="2200" dirty="0" err="1"/>
              <a:t>Studoval</a:t>
            </a:r>
            <a:r>
              <a:rPr lang="en-US" sz="2200" dirty="0"/>
              <a:t> </a:t>
            </a:r>
            <a:r>
              <a:rPr lang="en-US" sz="2200" dirty="0" err="1"/>
              <a:t>matematiku</a:t>
            </a:r>
            <a:r>
              <a:rPr lang="en-US" sz="2200" dirty="0"/>
              <a:t>, </a:t>
            </a:r>
            <a:r>
              <a:rPr lang="en-US" sz="2200" dirty="0" err="1"/>
              <a:t>fyziku</a:t>
            </a:r>
            <a:r>
              <a:rPr lang="en-US" sz="2200" dirty="0"/>
              <a:t>, </a:t>
            </a:r>
            <a:r>
              <a:rPr lang="en-US" sz="2200" dirty="0" err="1"/>
              <a:t>chemii</a:t>
            </a:r>
            <a:r>
              <a:rPr lang="en-US" sz="2200" dirty="0"/>
              <a:t>, </a:t>
            </a:r>
            <a:r>
              <a:rPr lang="en-US" sz="2200" dirty="0" err="1"/>
              <a:t>botaniku</a:t>
            </a:r>
            <a:r>
              <a:rPr lang="en-US" sz="2200" dirty="0"/>
              <a:t>, </a:t>
            </a:r>
            <a:r>
              <a:rPr lang="en-US" sz="2200" dirty="0" err="1"/>
              <a:t>zoologii</a:t>
            </a:r>
            <a:r>
              <a:rPr lang="en-US" sz="2200" dirty="0"/>
              <a:t> a </a:t>
            </a:r>
            <a:r>
              <a:rPr lang="en-US" sz="2200" dirty="0" err="1"/>
              <a:t>paleontologii</a:t>
            </a:r>
            <a:r>
              <a:rPr lang="en-US" sz="2200" dirty="0"/>
              <a:t> </a:t>
            </a:r>
            <a:r>
              <a:rPr lang="en-US" sz="2200" dirty="0" err="1"/>
              <a:t>na</a:t>
            </a:r>
            <a:r>
              <a:rPr lang="en-US" sz="2200" dirty="0"/>
              <a:t> </a:t>
            </a:r>
            <a:r>
              <a:rPr lang="en-US" sz="2200" dirty="0" err="1"/>
              <a:t>Vídeňské</a:t>
            </a:r>
            <a:r>
              <a:rPr lang="en-US" sz="2200" dirty="0"/>
              <a:t> </a:t>
            </a:r>
            <a:r>
              <a:rPr lang="en-US" sz="2200" dirty="0" err="1"/>
              <a:t>univerzitě</a:t>
            </a:r>
            <a:r>
              <a:rPr lang="en-US" sz="2200" dirty="0"/>
              <a:t>, </a:t>
            </a:r>
            <a:r>
              <a:rPr lang="en-US" sz="2200" dirty="0" err="1"/>
              <a:t>zajímal</a:t>
            </a:r>
            <a:r>
              <a:rPr lang="en-US" sz="2200" dirty="0"/>
              <a:t> se o </a:t>
            </a:r>
            <a:r>
              <a:rPr lang="en-US" sz="2200" dirty="0" err="1"/>
              <a:t>meteorologii</a:t>
            </a:r>
            <a:r>
              <a:rPr lang="en-US" sz="2200" dirty="0"/>
              <a:t> </a:t>
            </a:r>
            <a:r>
              <a:rPr lang="cs-CZ" sz="2200" dirty="0" smtClean="0">
                <a:sym typeface="Wingdings" panose="05000000000000000000" pitchFamily="2" charset="2"/>
              </a:rPr>
              <a:t></a:t>
            </a:r>
            <a:r>
              <a:rPr lang="en-US" sz="2200" dirty="0" smtClean="0"/>
              <a:t> </a:t>
            </a:r>
            <a:r>
              <a:rPr lang="en-US" sz="2200" dirty="0" err="1"/>
              <a:t>ch</a:t>
            </a:r>
            <a:r>
              <a:rPr lang="cs-CZ" sz="2200" dirty="0" err="1"/>
              <a:t>ápal</a:t>
            </a:r>
            <a:r>
              <a:rPr lang="cs-CZ" sz="2200" dirty="0"/>
              <a:t> důležitost statistiky při hodnocení přírodních </a:t>
            </a:r>
            <a:r>
              <a:rPr lang="cs-CZ" sz="2200" dirty="0" smtClean="0"/>
              <a:t>jevů.</a:t>
            </a:r>
            <a:endParaRPr lang="en-US" sz="2200" dirty="0"/>
          </a:p>
          <a:p>
            <a:pPr marL="285750" indent="-285750">
              <a:spcBef>
                <a:spcPts val="2400"/>
              </a:spcBef>
              <a:buFont typeface="Arial" panose="020B0604020202020204" pitchFamily="34" charset="0"/>
              <a:buChar char="•"/>
            </a:pPr>
            <a:r>
              <a:rPr lang="cs-CZ" sz="2200" dirty="0"/>
              <a:t>Pečlivě </a:t>
            </a:r>
            <a:r>
              <a:rPr lang="cs-CZ" sz="2200" dirty="0" smtClean="0"/>
              <a:t>si vybral experimentální </a:t>
            </a:r>
            <a:r>
              <a:rPr lang="cs-CZ" sz="2200" dirty="0"/>
              <a:t>druh.</a:t>
            </a:r>
            <a:endParaRPr lang="en-US" sz="2200" dirty="0"/>
          </a:p>
          <a:p>
            <a:pPr marL="285750" indent="-285750">
              <a:spcBef>
                <a:spcPts val="2400"/>
              </a:spcBef>
              <a:buFont typeface="Arial" panose="020B0604020202020204" pitchFamily="34" charset="0"/>
              <a:buChar char="•"/>
            </a:pPr>
            <a:r>
              <a:rPr lang="cs-CZ" sz="2200" dirty="0"/>
              <a:t>Pečlivě vybíral znaky pro analýzu (jednoznačné) – na počátku 34 odrůd, 2 roky sledoval stálost znaků, nakonec si vybral 7 znaků. </a:t>
            </a:r>
            <a:endParaRPr lang="en-US" sz="2200" dirty="0"/>
          </a:p>
          <a:p>
            <a:pPr marL="285750" indent="-285750">
              <a:spcBef>
                <a:spcPts val="2400"/>
              </a:spcBef>
              <a:buFont typeface="Arial" panose="020B0604020202020204" pitchFamily="34" charset="0"/>
              <a:buChar char="•"/>
            </a:pPr>
            <a:r>
              <a:rPr lang="cs-CZ" sz="2200" dirty="0"/>
              <a:t>Pokusy opakoval, aby dosáhl vysokého množství potomstva (stovky – tisíce jedinců</a:t>
            </a:r>
            <a:r>
              <a:rPr lang="cs-CZ" sz="2200" dirty="0" smtClean="0"/>
              <a:t>).</a:t>
            </a:r>
            <a:endParaRPr lang="en-US" sz="2200" dirty="0"/>
          </a:p>
          <a:p>
            <a:pPr marL="285750" indent="-285750">
              <a:spcBef>
                <a:spcPts val="2400"/>
              </a:spcBef>
              <a:buFont typeface="Arial" panose="020B0604020202020204" pitchFamily="34" charset="0"/>
              <a:buChar char="•"/>
            </a:pPr>
            <a:r>
              <a:rPr lang="cs-CZ" sz="2200" dirty="0" smtClean="0"/>
              <a:t>Soustředil se vždy jen </a:t>
            </a:r>
            <a:r>
              <a:rPr lang="cs-CZ" sz="2200" dirty="0" smtClean="0"/>
              <a:t>na jednu </a:t>
            </a:r>
            <a:r>
              <a:rPr lang="cs-CZ" sz="2200" dirty="0" smtClean="0"/>
              <a:t>věc.</a:t>
            </a:r>
            <a:endParaRPr lang="en-US" sz="2200" dirty="0" smtClean="0"/>
          </a:p>
          <a:p>
            <a:pPr marL="285750" indent="-285750">
              <a:spcBef>
                <a:spcPts val="2400"/>
              </a:spcBef>
              <a:buFont typeface="Arial" panose="020B0604020202020204" pitchFamily="34" charset="0"/>
              <a:buChar char="•"/>
            </a:pPr>
            <a:r>
              <a:rPr lang="cs-CZ" sz="2200" dirty="0" smtClean="0"/>
              <a:t>Byl </a:t>
            </a:r>
            <a:r>
              <a:rPr lang="cs-CZ" sz="2200" dirty="0"/>
              <a:t>opatrný v interpretaci – nezobecňoval </a:t>
            </a:r>
            <a:r>
              <a:rPr lang="cs-CZ" sz="2200" dirty="0" smtClean="0"/>
              <a:t>výsledky.</a:t>
            </a:r>
            <a:endParaRPr lang="en-US" sz="2200" dirty="0"/>
          </a:p>
        </p:txBody>
      </p:sp>
    </p:spTree>
    <p:extLst>
      <p:ext uri="{BB962C8B-B14F-4D97-AF65-F5344CB8AC3E}">
        <p14:creationId xmlns:p14="http://schemas.microsoft.com/office/powerpoint/2010/main" val="8924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5130" y="59224"/>
            <a:ext cx="7886700" cy="1325563"/>
          </a:xfrm>
        </p:spPr>
        <p:txBody>
          <a:bodyPr>
            <a:normAutofit/>
          </a:bodyPr>
          <a:lstStyle/>
          <a:p>
            <a:pPr algn="ctr"/>
            <a:r>
              <a:rPr lang="cs-CZ" sz="4000" dirty="0">
                <a:solidFill>
                  <a:srgbClr val="C00000"/>
                </a:solidFill>
              </a:rPr>
              <a:t>Kombinační čtverec pro 2 geny</a:t>
            </a:r>
            <a:endParaRPr lang="en-US" sz="4000" dirty="0">
              <a:solidFill>
                <a:srgbClr val="C00000"/>
              </a:solidFill>
            </a:endParaRPr>
          </a:p>
        </p:txBody>
      </p:sp>
      <p:sp>
        <p:nvSpPr>
          <p:cNvPr id="3" name="TextovéPole 2"/>
          <p:cNvSpPr txBox="1"/>
          <p:nvPr/>
        </p:nvSpPr>
        <p:spPr>
          <a:xfrm>
            <a:off x="405130" y="1247944"/>
            <a:ext cx="7140737" cy="400110"/>
          </a:xfrm>
          <a:prstGeom prst="rect">
            <a:avLst/>
          </a:prstGeom>
          <a:noFill/>
        </p:spPr>
        <p:txBody>
          <a:bodyPr wrap="none" rtlCol="0">
            <a:spAutoFit/>
          </a:bodyPr>
          <a:lstStyle/>
          <a:p>
            <a:r>
              <a:rPr lang="cs-CZ" sz="2000" dirty="0" smtClean="0"/>
              <a:t>Otázka: Jaké budou </a:t>
            </a:r>
            <a:r>
              <a:rPr lang="cs-CZ" sz="2000" b="1" u="sng" dirty="0" smtClean="0">
                <a:solidFill>
                  <a:srgbClr val="5A9B2D"/>
                </a:solidFill>
              </a:rPr>
              <a:t>fenotypy</a:t>
            </a:r>
            <a:r>
              <a:rPr lang="cs-CZ" sz="2000" dirty="0" smtClean="0"/>
              <a:t> potomstva dvou heterozygotů </a:t>
            </a:r>
            <a:r>
              <a:rPr lang="cs-CZ" sz="2000" i="1" dirty="0" err="1" smtClean="0"/>
              <a:t>AaBb</a:t>
            </a:r>
            <a:r>
              <a:rPr lang="cs-CZ" sz="2000" dirty="0" smtClean="0"/>
              <a:t>? </a:t>
            </a:r>
            <a:endParaRPr lang="cs-CZ" sz="2000" dirty="0"/>
          </a:p>
        </p:txBody>
      </p:sp>
      <p:graphicFrame>
        <p:nvGraphicFramePr>
          <p:cNvPr id="5" name="Tabulka 4"/>
          <p:cNvGraphicFramePr>
            <a:graphicFrameLocks noGrp="1"/>
          </p:cNvGraphicFramePr>
          <p:nvPr>
            <p:extLst>
              <p:ext uri="{D42A27DB-BD31-4B8C-83A1-F6EECF244321}">
                <p14:modId xmlns:p14="http://schemas.microsoft.com/office/powerpoint/2010/main" val="4123678096"/>
              </p:ext>
            </p:extLst>
          </p:nvPr>
        </p:nvGraphicFramePr>
        <p:xfrm>
          <a:off x="513585" y="2254133"/>
          <a:ext cx="4968275" cy="3130665"/>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r>
              <a:tr h="626133">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626133">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r>
                        <a:rPr lang="cs-CZ" sz="2600" i="1" dirty="0" smtClean="0"/>
                        <a:t> </a:t>
                      </a: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626133">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dirty="0" smtClean="0"/>
                        <a:t>AB</a:t>
                      </a: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r>
                        <a:rPr lang="cs-CZ" sz="2600" i="1" dirty="0" smtClean="0"/>
                        <a:t> 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ovéPole 8"/>
          <p:cNvSpPr txBox="1"/>
          <p:nvPr/>
        </p:nvSpPr>
        <p:spPr>
          <a:xfrm>
            <a:off x="6350000" y="5661382"/>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973203" y="5662136"/>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571750" y="5662136"/>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126671" y="5645110"/>
            <a:ext cx="447558" cy="400110"/>
          </a:xfrm>
          <a:prstGeom prst="rect">
            <a:avLst/>
          </a:prstGeom>
          <a:noFill/>
        </p:spPr>
        <p:txBody>
          <a:bodyPr wrap="none" rtlCol="0">
            <a:spAutoFit/>
          </a:bodyPr>
          <a:lstStyle/>
          <a:p>
            <a:r>
              <a:rPr lang="cs-CZ" sz="2000" i="1" dirty="0" smtClean="0"/>
              <a:t>ab</a:t>
            </a:r>
            <a:endParaRPr lang="en-US" sz="2000" i="1" dirty="0"/>
          </a:p>
        </p:txBody>
      </p:sp>
      <p:pic>
        <p:nvPicPr>
          <p:cNvPr id="14" name="Obráze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255" y="2186106"/>
            <a:ext cx="2384280" cy="3476030"/>
          </a:xfrm>
          <a:prstGeom prst="rect">
            <a:avLst/>
          </a:prstGeom>
        </p:spPr>
      </p:pic>
      <p:sp>
        <p:nvSpPr>
          <p:cNvPr id="15" name="TextovéPole 14"/>
          <p:cNvSpPr txBox="1"/>
          <p:nvPr/>
        </p:nvSpPr>
        <p:spPr>
          <a:xfrm>
            <a:off x="6935103" y="6164580"/>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313569" y="6164580"/>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165808" y="6164580"/>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577339" y="6164580"/>
            <a:ext cx="601980" cy="369332"/>
          </a:xfrm>
          <a:prstGeom prst="rect">
            <a:avLst/>
          </a:prstGeom>
          <a:noFill/>
        </p:spPr>
        <p:txBody>
          <a:bodyPr wrap="square" rtlCol="0">
            <a:spAutoFit/>
          </a:bodyPr>
          <a:lstStyle/>
          <a:p>
            <a:r>
              <a:rPr lang="cs-CZ" dirty="0" smtClean="0"/>
              <a:t>1/4</a:t>
            </a:r>
            <a:endParaRPr lang="en-US" dirty="0"/>
          </a:p>
        </p:txBody>
      </p:sp>
      <p:sp>
        <p:nvSpPr>
          <p:cNvPr id="4" name="TextovéPole 3"/>
          <p:cNvSpPr txBox="1"/>
          <p:nvPr/>
        </p:nvSpPr>
        <p:spPr>
          <a:xfrm>
            <a:off x="405130" y="5964525"/>
            <a:ext cx="5526962" cy="400110"/>
          </a:xfrm>
          <a:prstGeom prst="rect">
            <a:avLst/>
          </a:prstGeom>
          <a:noFill/>
        </p:spPr>
        <p:txBody>
          <a:bodyPr wrap="none" rtlCol="0">
            <a:spAutoFit/>
          </a:bodyPr>
          <a:lstStyle/>
          <a:p>
            <a:r>
              <a:rPr lang="cs-CZ" sz="2000" b="1" dirty="0" smtClean="0"/>
              <a:t>Fenotypový štěpný poměr: 9 AB : 3 Ab : 3 </a:t>
            </a:r>
            <a:r>
              <a:rPr lang="cs-CZ" sz="2000" b="1" dirty="0" err="1" smtClean="0"/>
              <a:t>aB</a:t>
            </a:r>
            <a:r>
              <a:rPr lang="cs-CZ" sz="2000" b="1" dirty="0" smtClean="0"/>
              <a:t> : 1 ab</a:t>
            </a:r>
            <a:endParaRPr lang="en-US" sz="2000" b="1" dirty="0"/>
          </a:p>
        </p:txBody>
      </p:sp>
    </p:spTree>
    <p:extLst>
      <p:ext uri="{BB962C8B-B14F-4D97-AF65-F5344CB8AC3E}">
        <p14:creationId xmlns:p14="http://schemas.microsoft.com/office/powerpoint/2010/main" val="1396198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905000" y="286982"/>
            <a:ext cx="5151410" cy="707886"/>
          </a:xfrm>
          <a:prstGeom prst="rect">
            <a:avLst/>
          </a:prstGeom>
          <a:noFill/>
        </p:spPr>
        <p:txBody>
          <a:bodyPr wrap="none" rtlCol="0">
            <a:spAutoFit/>
          </a:bodyPr>
          <a:lstStyle/>
          <a:p>
            <a:r>
              <a:rPr lang="cs-CZ" sz="4000" dirty="0">
                <a:solidFill>
                  <a:srgbClr val="C00000"/>
                </a:solidFill>
                <a:latin typeface="+mj-lt"/>
                <a:ea typeface="+mj-ea"/>
                <a:cs typeface="+mj-cs"/>
              </a:rPr>
              <a:t>Sledování tří a více genů</a:t>
            </a:r>
          </a:p>
        </p:txBody>
      </p:sp>
      <p:sp>
        <p:nvSpPr>
          <p:cNvPr id="4" name="TextovéPole 3"/>
          <p:cNvSpPr txBox="1"/>
          <p:nvPr/>
        </p:nvSpPr>
        <p:spPr>
          <a:xfrm>
            <a:off x="447675" y="994868"/>
            <a:ext cx="8372475" cy="769441"/>
          </a:xfrm>
          <a:prstGeom prst="rect">
            <a:avLst/>
          </a:prstGeom>
          <a:noFill/>
        </p:spPr>
        <p:txBody>
          <a:bodyPr wrap="square" rtlCol="0">
            <a:spAutoFit/>
          </a:bodyPr>
          <a:lstStyle/>
          <a:p>
            <a:r>
              <a:rPr lang="cs-CZ" sz="2400" b="1" dirty="0" smtClean="0">
                <a:solidFill>
                  <a:srgbClr val="5A9B2D"/>
                </a:solidFill>
              </a:rPr>
              <a:t>Otázka:</a:t>
            </a:r>
            <a:r>
              <a:rPr lang="cs-CZ" sz="2000" dirty="0" smtClean="0"/>
              <a:t> Jaký bude </a:t>
            </a:r>
            <a:r>
              <a:rPr lang="cs-CZ" sz="2000" b="1" u="sng" dirty="0" smtClean="0"/>
              <a:t>fenotypový</a:t>
            </a:r>
            <a:r>
              <a:rPr lang="cs-CZ" sz="2000" dirty="0" smtClean="0">
                <a:solidFill>
                  <a:srgbClr val="00B0F0"/>
                </a:solidFill>
              </a:rPr>
              <a:t> </a:t>
            </a:r>
            <a:r>
              <a:rPr lang="cs-CZ" sz="2000" dirty="0" smtClean="0"/>
              <a:t>štěpný poměr u potomstva dvou heterozygotů </a:t>
            </a:r>
            <a:r>
              <a:rPr lang="cs-CZ" sz="2000" i="1" dirty="0" err="1" smtClean="0"/>
              <a:t>AaBbCc</a:t>
            </a:r>
            <a:r>
              <a:rPr lang="cs-CZ" sz="2000" dirty="0" smtClean="0"/>
              <a:t>? </a:t>
            </a:r>
            <a:endParaRPr lang="cs-CZ" sz="2000" dirty="0"/>
          </a:p>
        </p:txBody>
      </p:sp>
      <p:sp>
        <p:nvSpPr>
          <p:cNvPr id="2" name="TextovéPole 1"/>
          <p:cNvSpPr txBox="1"/>
          <p:nvPr/>
        </p:nvSpPr>
        <p:spPr>
          <a:xfrm>
            <a:off x="447675" y="1951951"/>
            <a:ext cx="7934960" cy="707886"/>
          </a:xfrm>
          <a:prstGeom prst="rect">
            <a:avLst/>
          </a:prstGeom>
          <a:noFill/>
        </p:spPr>
        <p:txBody>
          <a:bodyPr wrap="square" rtlCol="0">
            <a:spAutoFit/>
          </a:bodyPr>
          <a:lstStyle/>
          <a:p>
            <a:r>
              <a:rPr lang="cs-CZ" sz="2000" dirty="0" smtClean="0"/>
              <a:t>Použijeme </a:t>
            </a:r>
            <a:r>
              <a:rPr lang="cs-CZ" sz="2000" b="1" dirty="0" err="1" smtClean="0">
                <a:solidFill>
                  <a:srgbClr val="FF0000"/>
                </a:solidFill>
              </a:rPr>
              <a:t>rozvětvovací</a:t>
            </a:r>
            <a:r>
              <a:rPr lang="cs-CZ" sz="2000" b="1" dirty="0" smtClean="0">
                <a:solidFill>
                  <a:srgbClr val="FF0000"/>
                </a:solidFill>
              </a:rPr>
              <a:t> metodu </a:t>
            </a:r>
            <a:r>
              <a:rPr lang="cs-CZ" sz="2000" dirty="0" smtClean="0"/>
              <a:t>– pokud máme více genů, je jednodušší a přehlednější než kombinační čtverec. </a:t>
            </a:r>
          </a:p>
        </p:txBody>
      </p:sp>
      <p:sp>
        <p:nvSpPr>
          <p:cNvPr id="5" name="TextovéPole 4"/>
          <p:cNvSpPr txBox="1"/>
          <p:nvPr/>
        </p:nvSpPr>
        <p:spPr>
          <a:xfrm>
            <a:off x="451630" y="3030014"/>
            <a:ext cx="4029075" cy="2323713"/>
          </a:xfrm>
          <a:prstGeom prst="rect">
            <a:avLst/>
          </a:prstGeom>
          <a:noFill/>
        </p:spPr>
        <p:txBody>
          <a:bodyPr wrap="square" rtlCol="0">
            <a:spAutoFit/>
          </a:bodyPr>
          <a:lstStyle/>
          <a:p>
            <a:pPr>
              <a:spcBef>
                <a:spcPts val="1800"/>
              </a:spcBef>
            </a:pPr>
            <a:r>
              <a:rPr lang="cs-CZ" sz="2000" dirty="0" smtClean="0">
                <a:solidFill>
                  <a:srgbClr val="0070C0"/>
                </a:solidFill>
              </a:rPr>
              <a:t>Jak na to: </a:t>
            </a:r>
          </a:p>
          <a:p>
            <a:pPr marL="457200" indent="-457200">
              <a:spcBef>
                <a:spcPts val="1800"/>
              </a:spcBef>
              <a:buAutoNum type="arabicParenR"/>
            </a:pPr>
            <a:r>
              <a:rPr lang="cs-CZ" sz="2000" dirty="0" smtClean="0"/>
              <a:t>Beru geny jednotlivě</a:t>
            </a:r>
          </a:p>
          <a:p>
            <a:pPr marL="457200" indent="-457200">
              <a:spcBef>
                <a:spcPts val="1800"/>
              </a:spcBef>
              <a:buAutoNum type="arabicParenR"/>
            </a:pPr>
            <a:r>
              <a:rPr lang="cs-CZ" sz="2000" dirty="0" smtClean="0"/>
              <a:t>Jaké vznikají </a:t>
            </a:r>
            <a:r>
              <a:rPr lang="cs-CZ" sz="2000" u="sng" dirty="0" smtClean="0"/>
              <a:t>fenotypy</a:t>
            </a:r>
            <a:r>
              <a:rPr lang="cs-CZ" sz="2000" dirty="0" smtClean="0"/>
              <a:t>? </a:t>
            </a:r>
          </a:p>
          <a:p>
            <a:pPr marL="457200" indent="-457200">
              <a:spcBef>
                <a:spcPts val="1800"/>
              </a:spcBef>
              <a:buAutoNum type="arabicParenR"/>
            </a:pPr>
            <a:r>
              <a:rPr lang="cs-CZ" sz="2000" dirty="0" smtClean="0"/>
              <a:t>Jaká je pravděpodobnost jejich vzniku? </a:t>
            </a:r>
          </a:p>
        </p:txBody>
      </p:sp>
    </p:spTree>
    <p:extLst>
      <p:ext uri="{BB962C8B-B14F-4D97-AF65-F5344CB8AC3E}">
        <p14:creationId xmlns:p14="http://schemas.microsoft.com/office/powerpoint/2010/main" val="36629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2925" y="-65762"/>
            <a:ext cx="7886700" cy="1325563"/>
          </a:xfrm>
        </p:spPr>
        <p:txBody>
          <a:bodyPr>
            <a:normAutofit/>
          </a:bodyPr>
          <a:lstStyle/>
          <a:p>
            <a:pPr algn="ctr"/>
            <a:r>
              <a:rPr lang="cs-CZ" sz="4000" dirty="0" err="1">
                <a:solidFill>
                  <a:srgbClr val="C00000"/>
                </a:solidFill>
              </a:rPr>
              <a:t>Rozvětvovací</a:t>
            </a:r>
            <a:r>
              <a:rPr lang="cs-CZ" sz="4000" dirty="0">
                <a:solidFill>
                  <a:srgbClr val="C00000"/>
                </a:solidFill>
              </a:rPr>
              <a:t> metoda</a:t>
            </a:r>
          </a:p>
        </p:txBody>
      </p:sp>
      <p:graphicFrame>
        <p:nvGraphicFramePr>
          <p:cNvPr id="8" name="Tabulka 7"/>
          <p:cNvGraphicFramePr>
            <a:graphicFrameLocks noGrp="1"/>
          </p:cNvGraphicFramePr>
          <p:nvPr>
            <p:extLst>
              <p:ext uri="{D42A27DB-BD31-4B8C-83A1-F6EECF244321}">
                <p14:modId xmlns:p14="http://schemas.microsoft.com/office/powerpoint/2010/main" val="1246144190"/>
              </p:ext>
            </p:extLst>
          </p:nvPr>
        </p:nvGraphicFramePr>
        <p:xfrm>
          <a:off x="7362824" y="2062880"/>
          <a:ext cx="1571626" cy="1279374"/>
        </p:xfrm>
        <a:graphic>
          <a:graphicData uri="http://schemas.openxmlformats.org/drawingml/2006/table">
            <a:tbl>
              <a:tblPr firstRow="1" firstCol="1">
                <a:tableStyleId>{93296810-A885-4BE3-A3E7-6D5BEEA58F35}</a:tableStyleId>
              </a:tblPr>
              <a:tblGrid>
                <a:gridCol w="504826"/>
                <a:gridCol w="514350"/>
                <a:gridCol w="552450"/>
              </a:tblGrid>
              <a:tr h="426458">
                <a:tc>
                  <a:txBody>
                    <a:bodyPr/>
                    <a:lstStyle/>
                    <a:p>
                      <a:pPr algn="ctr"/>
                      <a:endParaRPr lang="cs-CZ" sz="1800"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a</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26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6458">
                <a:tc>
                  <a:txBody>
                    <a:bodyPr/>
                    <a:lstStyle/>
                    <a:p>
                      <a:pPr algn="ctr"/>
                      <a:r>
                        <a:rPr lang="cs-CZ" sz="1800" i="1" dirty="0" smtClean="0">
                          <a:solidFill>
                            <a:schemeClr val="tx1"/>
                          </a:solidFill>
                        </a:rPr>
                        <a:t>a</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800" i="1" dirty="0" smtClean="0"/>
                        <a:t>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10" name="Přímá spojnice 9"/>
          <p:cNvCxnSpPr/>
          <p:nvPr/>
        </p:nvCxnSpPr>
        <p:spPr>
          <a:xfrm flipV="1">
            <a:off x="390823" y="3239898"/>
            <a:ext cx="693421" cy="106571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90823" y="4332072"/>
            <a:ext cx="818473" cy="1044094"/>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1110354" y="2921142"/>
            <a:ext cx="393056" cy="523220"/>
          </a:xfrm>
          <a:prstGeom prst="rect">
            <a:avLst/>
          </a:prstGeom>
          <a:noFill/>
        </p:spPr>
        <p:txBody>
          <a:bodyPr wrap="none" rtlCol="0">
            <a:spAutoFit/>
          </a:bodyPr>
          <a:lstStyle/>
          <a:p>
            <a:r>
              <a:rPr lang="cs-CZ" sz="2800" i="1" dirty="0" smtClean="0"/>
              <a:t>A</a:t>
            </a:r>
          </a:p>
        </p:txBody>
      </p:sp>
      <p:sp>
        <p:nvSpPr>
          <p:cNvPr id="14" name="TextovéPole 13"/>
          <p:cNvSpPr txBox="1"/>
          <p:nvPr/>
        </p:nvSpPr>
        <p:spPr>
          <a:xfrm>
            <a:off x="1179866" y="5163956"/>
            <a:ext cx="369012" cy="523220"/>
          </a:xfrm>
          <a:prstGeom prst="rect">
            <a:avLst/>
          </a:prstGeom>
          <a:noFill/>
        </p:spPr>
        <p:txBody>
          <a:bodyPr wrap="none" rtlCol="0">
            <a:spAutoFit/>
          </a:bodyPr>
          <a:lstStyle/>
          <a:p>
            <a:r>
              <a:rPr lang="cs-CZ" sz="2800" i="1" dirty="0" smtClean="0"/>
              <a:t>a</a:t>
            </a:r>
          </a:p>
        </p:txBody>
      </p:sp>
      <p:sp>
        <p:nvSpPr>
          <p:cNvPr id="15" name="TextovéPole 14"/>
          <p:cNvSpPr txBox="1"/>
          <p:nvPr/>
        </p:nvSpPr>
        <p:spPr>
          <a:xfrm>
            <a:off x="660916" y="2839787"/>
            <a:ext cx="579005" cy="430887"/>
          </a:xfrm>
          <a:prstGeom prst="rect">
            <a:avLst/>
          </a:prstGeom>
          <a:noFill/>
        </p:spPr>
        <p:txBody>
          <a:bodyPr wrap="none" rtlCol="0">
            <a:spAutoFit/>
          </a:bodyPr>
          <a:lstStyle/>
          <a:p>
            <a:r>
              <a:rPr lang="cs-CZ" sz="2200" dirty="0" smtClean="0">
                <a:solidFill>
                  <a:srgbClr val="FF0000"/>
                </a:solidFill>
              </a:rPr>
              <a:t>3/4</a:t>
            </a:r>
          </a:p>
        </p:txBody>
      </p:sp>
      <p:sp>
        <p:nvSpPr>
          <p:cNvPr id="16" name="TextovéPole 15"/>
          <p:cNvSpPr txBox="1"/>
          <p:nvPr/>
        </p:nvSpPr>
        <p:spPr>
          <a:xfrm>
            <a:off x="660915" y="5327134"/>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18" name="Přímá spojnice 17"/>
          <p:cNvCxnSpPr>
            <a:stCxn id="13" idx="3"/>
          </p:cNvCxnSpPr>
          <p:nvPr/>
        </p:nvCxnSpPr>
        <p:spPr>
          <a:xfrm flipV="1">
            <a:off x="1503410" y="2615237"/>
            <a:ext cx="487994" cy="56751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stCxn id="13" idx="3"/>
          </p:cNvCxnSpPr>
          <p:nvPr/>
        </p:nvCxnSpPr>
        <p:spPr>
          <a:xfrm>
            <a:off x="1503410" y="3182752"/>
            <a:ext cx="541958" cy="66418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2013929" y="2304103"/>
            <a:ext cx="393056" cy="523220"/>
          </a:xfrm>
          <a:prstGeom prst="rect">
            <a:avLst/>
          </a:prstGeom>
          <a:noFill/>
        </p:spPr>
        <p:txBody>
          <a:bodyPr wrap="none" rtlCol="0">
            <a:spAutoFit/>
          </a:bodyPr>
          <a:lstStyle/>
          <a:p>
            <a:r>
              <a:rPr lang="cs-CZ" sz="2800" i="1" dirty="0" smtClean="0"/>
              <a:t>B</a:t>
            </a:r>
          </a:p>
        </p:txBody>
      </p:sp>
      <p:sp>
        <p:nvSpPr>
          <p:cNvPr id="22" name="TextovéPole 21"/>
          <p:cNvSpPr txBox="1"/>
          <p:nvPr/>
        </p:nvSpPr>
        <p:spPr>
          <a:xfrm>
            <a:off x="2023547" y="3530445"/>
            <a:ext cx="373820" cy="523220"/>
          </a:xfrm>
          <a:prstGeom prst="rect">
            <a:avLst/>
          </a:prstGeom>
          <a:noFill/>
        </p:spPr>
        <p:txBody>
          <a:bodyPr wrap="none" rtlCol="0">
            <a:spAutoFit/>
          </a:bodyPr>
          <a:lstStyle/>
          <a:p>
            <a:r>
              <a:rPr lang="cs-CZ" sz="2800" i="1" dirty="0"/>
              <a:t>b</a:t>
            </a:r>
            <a:endParaRPr lang="cs-CZ" sz="2800" i="1" dirty="0" smtClean="0"/>
          </a:p>
        </p:txBody>
      </p:sp>
      <p:graphicFrame>
        <p:nvGraphicFramePr>
          <p:cNvPr id="23" name="Tabulka 22"/>
          <p:cNvGraphicFramePr>
            <a:graphicFrameLocks noGrp="1"/>
          </p:cNvGraphicFramePr>
          <p:nvPr>
            <p:extLst>
              <p:ext uri="{D42A27DB-BD31-4B8C-83A1-F6EECF244321}">
                <p14:modId xmlns:p14="http://schemas.microsoft.com/office/powerpoint/2010/main" val="636243512"/>
              </p:ext>
            </p:extLst>
          </p:nvPr>
        </p:nvGraphicFramePr>
        <p:xfrm>
          <a:off x="7362824" y="3569307"/>
          <a:ext cx="1611228" cy="1279374"/>
        </p:xfrm>
        <a:graphic>
          <a:graphicData uri="http://schemas.openxmlformats.org/drawingml/2006/table">
            <a:tbl>
              <a:tblPr firstRow="1" firstCol="1">
                <a:tableStyleId>{93296810-A885-4BE3-A3E7-6D5BEEA58F35}</a:tableStyleId>
              </a:tblPr>
              <a:tblGrid>
                <a:gridCol w="506328"/>
                <a:gridCol w="561975"/>
                <a:gridCol w="542925"/>
              </a:tblGrid>
              <a:tr h="426458">
                <a:tc>
                  <a:txBody>
                    <a:bodyPr/>
                    <a:lstStyle/>
                    <a:p>
                      <a:pPr algn="ctr"/>
                      <a:endParaRPr lang="cs-CZ" sz="1800"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B</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b</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26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B</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B</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t>B</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6458">
                <a:tc>
                  <a:txBody>
                    <a:bodyPr/>
                    <a:lstStyle/>
                    <a:p>
                      <a:pPr algn="ctr"/>
                      <a:r>
                        <a:rPr lang="cs-CZ" sz="1800" i="1" dirty="0" smtClean="0">
                          <a:solidFill>
                            <a:schemeClr val="tx1"/>
                          </a:solidFill>
                        </a:rPr>
                        <a:t>b</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B</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800" i="1" dirty="0" smtClean="0"/>
                        <a:t>b</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4" name="TextovéPole 23"/>
          <p:cNvSpPr txBox="1"/>
          <p:nvPr/>
        </p:nvSpPr>
        <p:spPr>
          <a:xfrm>
            <a:off x="1589485" y="2303119"/>
            <a:ext cx="579005" cy="430887"/>
          </a:xfrm>
          <a:prstGeom prst="rect">
            <a:avLst/>
          </a:prstGeom>
          <a:noFill/>
        </p:spPr>
        <p:txBody>
          <a:bodyPr wrap="none" rtlCol="0">
            <a:spAutoFit/>
          </a:bodyPr>
          <a:lstStyle/>
          <a:p>
            <a:r>
              <a:rPr lang="cs-CZ" sz="2200" dirty="0" smtClean="0">
                <a:solidFill>
                  <a:srgbClr val="FF0000"/>
                </a:solidFill>
              </a:rPr>
              <a:t>3/4</a:t>
            </a:r>
          </a:p>
        </p:txBody>
      </p:sp>
      <p:sp>
        <p:nvSpPr>
          <p:cNvPr id="25" name="TextovéPole 24"/>
          <p:cNvSpPr txBox="1"/>
          <p:nvPr/>
        </p:nvSpPr>
        <p:spPr>
          <a:xfrm>
            <a:off x="1466363" y="3677618"/>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35" name="Přímá spojnice se šipkou 34"/>
          <p:cNvCxnSpPr/>
          <p:nvPr/>
        </p:nvCxnSpPr>
        <p:spPr>
          <a:xfrm>
            <a:off x="3199763" y="229309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3189660" y="2827323"/>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a:off x="3199763" y="355691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3189660" y="4049766"/>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3631187" y="2052589"/>
            <a:ext cx="776175" cy="523220"/>
          </a:xfrm>
          <a:prstGeom prst="rect">
            <a:avLst/>
          </a:prstGeom>
          <a:noFill/>
        </p:spPr>
        <p:txBody>
          <a:bodyPr wrap="none" rtlCol="0">
            <a:spAutoFit/>
          </a:bodyPr>
          <a:lstStyle/>
          <a:p>
            <a:r>
              <a:rPr lang="cs-CZ" sz="2800" i="1" dirty="0" smtClean="0"/>
              <a:t>ABC</a:t>
            </a:r>
          </a:p>
        </p:txBody>
      </p:sp>
      <p:sp>
        <p:nvSpPr>
          <p:cNvPr id="41" name="TextovéPole 40"/>
          <p:cNvSpPr txBox="1"/>
          <p:nvPr/>
        </p:nvSpPr>
        <p:spPr>
          <a:xfrm>
            <a:off x="3626583" y="2588485"/>
            <a:ext cx="737702" cy="523220"/>
          </a:xfrm>
          <a:prstGeom prst="rect">
            <a:avLst/>
          </a:prstGeom>
          <a:noFill/>
        </p:spPr>
        <p:txBody>
          <a:bodyPr wrap="none" rtlCol="0">
            <a:spAutoFit/>
          </a:bodyPr>
          <a:lstStyle/>
          <a:p>
            <a:r>
              <a:rPr lang="cs-CZ" sz="2800" i="1" dirty="0" err="1" smtClean="0"/>
              <a:t>ABc</a:t>
            </a:r>
            <a:endParaRPr lang="cs-CZ" sz="2800" i="1" dirty="0" smtClean="0"/>
          </a:p>
        </p:txBody>
      </p:sp>
      <p:sp>
        <p:nvSpPr>
          <p:cNvPr id="42" name="TextovéPole 41"/>
          <p:cNvSpPr txBox="1"/>
          <p:nvPr/>
        </p:nvSpPr>
        <p:spPr>
          <a:xfrm>
            <a:off x="3619056" y="3239898"/>
            <a:ext cx="764953" cy="523220"/>
          </a:xfrm>
          <a:prstGeom prst="rect">
            <a:avLst/>
          </a:prstGeom>
          <a:noFill/>
        </p:spPr>
        <p:txBody>
          <a:bodyPr wrap="none" rtlCol="0">
            <a:spAutoFit/>
          </a:bodyPr>
          <a:lstStyle/>
          <a:p>
            <a:r>
              <a:rPr lang="cs-CZ" sz="2800" i="1" dirty="0" err="1" smtClean="0"/>
              <a:t>AbC</a:t>
            </a:r>
            <a:endParaRPr lang="cs-CZ" sz="2800" i="1" dirty="0" smtClean="0"/>
          </a:p>
        </p:txBody>
      </p:sp>
      <p:sp>
        <p:nvSpPr>
          <p:cNvPr id="43" name="TextovéPole 42"/>
          <p:cNvSpPr txBox="1"/>
          <p:nvPr/>
        </p:nvSpPr>
        <p:spPr>
          <a:xfrm>
            <a:off x="3639064" y="3772757"/>
            <a:ext cx="726481" cy="523220"/>
          </a:xfrm>
          <a:prstGeom prst="rect">
            <a:avLst/>
          </a:prstGeom>
          <a:noFill/>
        </p:spPr>
        <p:txBody>
          <a:bodyPr wrap="none" rtlCol="0">
            <a:spAutoFit/>
          </a:bodyPr>
          <a:lstStyle/>
          <a:p>
            <a:r>
              <a:rPr lang="cs-CZ" sz="2800" i="1" dirty="0" err="1" smtClean="0"/>
              <a:t>Abc</a:t>
            </a:r>
            <a:endParaRPr lang="cs-CZ" sz="2800" i="1" dirty="0" smtClean="0"/>
          </a:p>
        </p:txBody>
      </p:sp>
      <p:graphicFrame>
        <p:nvGraphicFramePr>
          <p:cNvPr id="44" name="Tabulka 43"/>
          <p:cNvGraphicFramePr>
            <a:graphicFrameLocks noGrp="1"/>
          </p:cNvGraphicFramePr>
          <p:nvPr>
            <p:extLst>
              <p:ext uri="{D42A27DB-BD31-4B8C-83A1-F6EECF244321}">
                <p14:modId xmlns:p14="http://schemas.microsoft.com/office/powerpoint/2010/main" val="3058482727"/>
              </p:ext>
            </p:extLst>
          </p:nvPr>
        </p:nvGraphicFramePr>
        <p:xfrm>
          <a:off x="7362824" y="5127081"/>
          <a:ext cx="1619250" cy="1279374"/>
        </p:xfrm>
        <a:graphic>
          <a:graphicData uri="http://schemas.openxmlformats.org/drawingml/2006/table">
            <a:tbl>
              <a:tblPr firstRow="1" firstCol="1">
                <a:tableStyleId>{93296810-A885-4BE3-A3E7-6D5BEEA58F35}</a:tableStyleId>
              </a:tblPr>
              <a:tblGrid>
                <a:gridCol w="542925"/>
                <a:gridCol w="561975"/>
                <a:gridCol w="514350"/>
              </a:tblGrid>
              <a:tr h="426458">
                <a:tc>
                  <a:txBody>
                    <a:bodyPr/>
                    <a:lstStyle/>
                    <a:p>
                      <a:pPr algn="ctr"/>
                      <a:endParaRPr lang="cs-CZ" sz="1800"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C</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c</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26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C</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C</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t>C</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6458">
                <a:tc>
                  <a:txBody>
                    <a:bodyPr/>
                    <a:lstStyle/>
                    <a:p>
                      <a:pPr algn="ctr"/>
                      <a:r>
                        <a:rPr lang="cs-CZ" sz="1800" i="1" dirty="0" smtClean="0">
                          <a:solidFill>
                            <a:schemeClr val="tx1"/>
                          </a:solidFill>
                        </a:rPr>
                        <a:t>c</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t>C</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800" i="1" dirty="0" smtClean="0"/>
                        <a:t>c</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9" name="TextovéPole 38"/>
          <p:cNvSpPr txBox="1"/>
          <p:nvPr/>
        </p:nvSpPr>
        <p:spPr>
          <a:xfrm>
            <a:off x="6060377" y="2462139"/>
            <a:ext cx="1184940" cy="430887"/>
          </a:xfrm>
          <a:prstGeom prst="rect">
            <a:avLst/>
          </a:prstGeom>
          <a:noFill/>
        </p:spPr>
        <p:txBody>
          <a:bodyPr wrap="none" rtlCol="0">
            <a:spAutoFit/>
          </a:bodyPr>
          <a:lstStyle/>
          <a:p>
            <a:r>
              <a:rPr lang="cs-CZ" sz="2200" dirty="0" smtClean="0"/>
              <a:t>¾ </a:t>
            </a:r>
            <a:r>
              <a:rPr lang="cs-CZ" sz="2200" i="1" dirty="0" smtClean="0"/>
              <a:t>A</a:t>
            </a:r>
            <a:r>
              <a:rPr lang="cs-CZ" sz="2200" dirty="0" smtClean="0"/>
              <a:t> : ¼ </a:t>
            </a:r>
            <a:r>
              <a:rPr lang="cs-CZ" sz="2200" i="1" dirty="0" smtClean="0"/>
              <a:t>a</a:t>
            </a:r>
          </a:p>
        </p:txBody>
      </p:sp>
      <p:sp>
        <p:nvSpPr>
          <p:cNvPr id="45" name="TextovéPole 44"/>
          <p:cNvSpPr txBox="1"/>
          <p:nvPr/>
        </p:nvSpPr>
        <p:spPr>
          <a:xfrm>
            <a:off x="6136067" y="4002204"/>
            <a:ext cx="1184940" cy="430887"/>
          </a:xfrm>
          <a:prstGeom prst="rect">
            <a:avLst/>
          </a:prstGeom>
          <a:noFill/>
        </p:spPr>
        <p:txBody>
          <a:bodyPr wrap="none" rtlCol="0">
            <a:spAutoFit/>
          </a:bodyPr>
          <a:lstStyle/>
          <a:p>
            <a:r>
              <a:rPr lang="cs-CZ" sz="2200" dirty="0" smtClean="0"/>
              <a:t>¾ </a:t>
            </a:r>
            <a:r>
              <a:rPr lang="cs-CZ" sz="2200" i="1" dirty="0" smtClean="0"/>
              <a:t>B</a:t>
            </a:r>
            <a:r>
              <a:rPr lang="cs-CZ" sz="2200" dirty="0" smtClean="0"/>
              <a:t> : ¼ </a:t>
            </a:r>
            <a:r>
              <a:rPr lang="cs-CZ" sz="2200" i="1" dirty="0" smtClean="0"/>
              <a:t>b</a:t>
            </a:r>
          </a:p>
        </p:txBody>
      </p:sp>
      <p:sp>
        <p:nvSpPr>
          <p:cNvPr id="46" name="TextovéPole 45"/>
          <p:cNvSpPr txBox="1"/>
          <p:nvPr/>
        </p:nvSpPr>
        <p:spPr>
          <a:xfrm>
            <a:off x="6153010" y="5551324"/>
            <a:ext cx="1184940" cy="430887"/>
          </a:xfrm>
          <a:prstGeom prst="rect">
            <a:avLst/>
          </a:prstGeom>
          <a:noFill/>
        </p:spPr>
        <p:txBody>
          <a:bodyPr wrap="none" rtlCol="0">
            <a:spAutoFit/>
          </a:bodyPr>
          <a:lstStyle/>
          <a:p>
            <a:r>
              <a:rPr lang="cs-CZ" sz="2200" dirty="0" smtClean="0"/>
              <a:t>¾ </a:t>
            </a:r>
            <a:r>
              <a:rPr lang="cs-CZ" sz="2200" i="1" dirty="0" smtClean="0"/>
              <a:t>C</a:t>
            </a:r>
            <a:r>
              <a:rPr lang="cs-CZ" sz="2200" dirty="0" smtClean="0"/>
              <a:t> : ¼ </a:t>
            </a:r>
            <a:r>
              <a:rPr lang="cs-CZ" sz="2200" i="1" dirty="0" smtClean="0"/>
              <a:t>c</a:t>
            </a:r>
          </a:p>
        </p:txBody>
      </p:sp>
      <p:sp>
        <p:nvSpPr>
          <p:cNvPr id="52" name="TextovéPole 51"/>
          <p:cNvSpPr txBox="1"/>
          <p:nvPr/>
        </p:nvSpPr>
        <p:spPr>
          <a:xfrm>
            <a:off x="2817442" y="2048435"/>
            <a:ext cx="372218" cy="523220"/>
          </a:xfrm>
          <a:prstGeom prst="rect">
            <a:avLst/>
          </a:prstGeom>
          <a:noFill/>
        </p:spPr>
        <p:txBody>
          <a:bodyPr wrap="none" rtlCol="0">
            <a:spAutoFit/>
          </a:bodyPr>
          <a:lstStyle/>
          <a:p>
            <a:r>
              <a:rPr lang="cs-CZ" sz="2800" i="1" dirty="0"/>
              <a:t>C</a:t>
            </a:r>
          </a:p>
        </p:txBody>
      </p:sp>
      <p:sp>
        <p:nvSpPr>
          <p:cNvPr id="53" name="Obdélník 52"/>
          <p:cNvSpPr/>
          <p:nvPr/>
        </p:nvSpPr>
        <p:spPr>
          <a:xfrm>
            <a:off x="2855914" y="2541289"/>
            <a:ext cx="333746" cy="523220"/>
          </a:xfrm>
          <a:prstGeom prst="rect">
            <a:avLst/>
          </a:prstGeom>
        </p:spPr>
        <p:txBody>
          <a:bodyPr wrap="none">
            <a:spAutoFit/>
          </a:bodyPr>
          <a:lstStyle/>
          <a:p>
            <a:r>
              <a:rPr lang="cs-CZ" sz="2800" i="1" dirty="0" smtClean="0"/>
              <a:t>c</a:t>
            </a:r>
            <a:endParaRPr lang="cs-CZ" sz="2800" i="1" dirty="0"/>
          </a:p>
        </p:txBody>
      </p:sp>
      <p:cxnSp>
        <p:nvCxnSpPr>
          <p:cNvPr id="54" name="Přímá spojnice 53"/>
          <p:cNvCxnSpPr/>
          <p:nvPr/>
        </p:nvCxnSpPr>
        <p:spPr>
          <a:xfrm flipV="1">
            <a:off x="2382023" y="2338620"/>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2394114" y="2564071"/>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 name="TextovéPole 55"/>
          <p:cNvSpPr txBox="1"/>
          <p:nvPr/>
        </p:nvSpPr>
        <p:spPr>
          <a:xfrm>
            <a:off x="2267198" y="1991332"/>
            <a:ext cx="579005" cy="430887"/>
          </a:xfrm>
          <a:prstGeom prst="rect">
            <a:avLst/>
          </a:prstGeom>
          <a:noFill/>
        </p:spPr>
        <p:txBody>
          <a:bodyPr wrap="none" rtlCol="0">
            <a:spAutoFit/>
          </a:bodyPr>
          <a:lstStyle/>
          <a:p>
            <a:r>
              <a:rPr lang="cs-CZ" sz="2200" dirty="0" smtClean="0">
                <a:solidFill>
                  <a:srgbClr val="FF0000"/>
                </a:solidFill>
              </a:rPr>
              <a:t>3/4</a:t>
            </a:r>
          </a:p>
        </p:txBody>
      </p:sp>
      <p:sp>
        <p:nvSpPr>
          <p:cNvPr id="57" name="TextovéPole 56"/>
          <p:cNvSpPr txBox="1"/>
          <p:nvPr/>
        </p:nvSpPr>
        <p:spPr>
          <a:xfrm>
            <a:off x="2238437" y="2661674"/>
            <a:ext cx="579005" cy="430887"/>
          </a:xfrm>
          <a:prstGeom prst="rect">
            <a:avLst/>
          </a:prstGeom>
          <a:noFill/>
        </p:spPr>
        <p:txBody>
          <a:bodyPr wrap="none" rtlCol="0">
            <a:spAutoFit/>
          </a:bodyPr>
          <a:lstStyle/>
          <a:p>
            <a:r>
              <a:rPr lang="cs-CZ" sz="2200" dirty="0" smtClean="0">
                <a:solidFill>
                  <a:srgbClr val="FF0000"/>
                </a:solidFill>
              </a:rPr>
              <a:t>1/4</a:t>
            </a:r>
          </a:p>
        </p:txBody>
      </p:sp>
      <p:sp>
        <p:nvSpPr>
          <p:cNvPr id="58" name="TextovéPole 57"/>
          <p:cNvSpPr txBox="1"/>
          <p:nvPr/>
        </p:nvSpPr>
        <p:spPr>
          <a:xfrm>
            <a:off x="2817442" y="3266727"/>
            <a:ext cx="372218" cy="523220"/>
          </a:xfrm>
          <a:prstGeom prst="rect">
            <a:avLst/>
          </a:prstGeom>
          <a:noFill/>
        </p:spPr>
        <p:txBody>
          <a:bodyPr wrap="none" rtlCol="0">
            <a:spAutoFit/>
          </a:bodyPr>
          <a:lstStyle/>
          <a:p>
            <a:r>
              <a:rPr lang="cs-CZ" sz="2800" i="1" dirty="0"/>
              <a:t>C</a:t>
            </a:r>
          </a:p>
        </p:txBody>
      </p:sp>
      <p:sp>
        <p:nvSpPr>
          <p:cNvPr id="59" name="Obdélník 58"/>
          <p:cNvSpPr/>
          <p:nvPr/>
        </p:nvSpPr>
        <p:spPr>
          <a:xfrm>
            <a:off x="2855914" y="3759581"/>
            <a:ext cx="333746" cy="523220"/>
          </a:xfrm>
          <a:prstGeom prst="rect">
            <a:avLst/>
          </a:prstGeom>
        </p:spPr>
        <p:txBody>
          <a:bodyPr wrap="none">
            <a:spAutoFit/>
          </a:bodyPr>
          <a:lstStyle/>
          <a:p>
            <a:r>
              <a:rPr lang="cs-CZ" sz="2800" i="1" dirty="0" smtClean="0"/>
              <a:t>c</a:t>
            </a:r>
            <a:endParaRPr lang="cs-CZ" sz="2800" i="1" dirty="0"/>
          </a:p>
        </p:txBody>
      </p:sp>
      <p:cxnSp>
        <p:nvCxnSpPr>
          <p:cNvPr id="60" name="Přímá spojnice 59"/>
          <p:cNvCxnSpPr/>
          <p:nvPr/>
        </p:nvCxnSpPr>
        <p:spPr>
          <a:xfrm flipV="1">
            <a:off x="2382023" y="3556912"/>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2394114" y="3782363"/>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a:off x="2267198" y="3209624"/>
            <a:ext cx="579005" cy="430887"/>
          </a:xfrm>
          <a:prstGeom prst="rect">
            <a:avLst/>
          </a:prstGeom>
          <a:noFill/>
        </p:spPr>
        <p:txBody>
          <a:bodyPr wrap="none" rtlCol="0">
            <a:spAutoFit/>
          </a:bodyPr>
          <a:lstStyle/>
          <a:p>
            <a:r>
              <a:rPr lang="cs-CZ" sz="2200" dirty="0" smtClean="0">
                <a:solidFill>
                  <a:srgbClr val="FF0000"/>
                </a:solidFill>
              </a:rPr>
              <a:t>3/4</a:t>
            </a:r>
          </a:p>
        </p:txBody>
      </p:sp>
      <p:sp>
        <p:nvSpPr>
          <p:cNvPr id="63" name="TextovéPole 62"/>
          <p:cNvSpPr txBox="1"/>
          <p:nvPr/>
        </p:nvSpPr>
        <p:spPr>
          <a:xfrm>
            <a:off x="2238437" y="3965691"/>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70" name="Přímá spojnice 69"/>
          <p:cNvCxnSpPr/>
          <p:nvPr/>
        </p:nvCxnSpPr>
        <p:spPr>
          <a:xfrm flipV="1">
            <a:off x="1503410" y="4967479"/>
            <a:ext cx="541958" cy="4793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a:off x="1503410" y="5446781"/>
            <a:ext cx="541958" cy="66418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TextovéPole 71"/>
          <p:cNvSpPr txBox="1"/>
          <p:nvPr/>
        </p:nvSpPr>
        <p:spPr>
          <a:xfrm>
            <a:off x="2041909" y="4664092"/>
            <a:ext cx="393056" cy="523220"/>
          </a:xfrm>
          <a:prstGeom prst="rect">
            <a:avLst/>
          </a:prstGeom>
          <a:noFill/>
        </p:spPr>
        <p:txBody>
          <a:bodyPr wrap="none" rtlCol="0">
            <a:spAutoFit/>
          </a:bodyPr>
          <a:lstStyle/>
          <a:p>
            <a:r>
              <a:rPr lang="cs-CZ" sz="2800" i="1" dirty="0" smtClean="0"/>
              <a:t>B</a:t>
            </a:r>
          </a:p>
        </p:txBody>
      </p:sp>
      <p:sp>
        <p:nvSpPr>
          <p:cNvPr id="73" name="TextovéPole 72"/>
          <p:cNvSpPr txBox="1"/>
          <p:nvPr/>
        </p:nvSpPr>
        <p:spPr>
          <a:xfrm>
            <a:off x="2023547" y="5880199"/>
            <a:ext cx="373820" cy="523220"/>
          </a:xfrm>
          <a:prstGeom prst="rect">
            <a:avLst/>
          </a:prstGeom>
          <a:noFill/>
        </p:spPr>
        <p:txBody>
          <a:bodyPr wrap="none" rtlCol="0">
            <a:spAutoFit/>
          </a:bodyPr>
          <a:lstStyle/>
          <a:p>
            <a:r>
              <a:rPr lang="cs-CZ" sz="2800" i="1" dirty="0"/>
              <a:t>b</a:t>
            </a:r>
            <a:endParaRPr lang="cs-CZ" sz="2800" i="1" dirty="0" smtClean="0"/>
          </a:p>
        </p:txBody>
      </p:sp>
      <p:sp>
        <p:nvSpPr>
          <p:cNvPr id="74" name="TextovéPole 73"/>
          <p:cNvSpPr txBox="1"/>
          <p:nvPr/>
        </p:nvSpPr>
        <p:spPr>
          <a:xfrm>
            <a:off x="1589485" y="4567148"/>
            <a:ext cx="579005" cy="430887"/>
          </a:xfrm>
          <a:prstGeom prst="rect">
            <a:avLst/>
          </a:prstGeom>
          <a:noFill/>
        </p:spPr>
        <p:txBody>
          <a:bodyPr wrap="none" rtlCol="0">
            <a:spAutoFit/>
          </a:bodyPr>
          <a:lstStyle/>
          <a:p>
            <a:r>
              <a:rPr lang="cs-CZ" sz="2200" dirty="0" smtClean="0">
                <a:solidFill>
                  <a:srgbClr val="FF0000"/>
                </a:solidFill>
              </a:rPr>
              <a:t>3/4</a:t>
            </a:r>
          </a:p>
        </p:txBody>
      </p:sp>
      <p:sp>
        <p:nvSpPr>
          <p:cNvPr id="75" name="TextovéPole 74"/>
          <p:cNvSpPr txBox="1"/>
          <p:nvPr/>
        </p:nvSpPr>
        <p:spPr>
          <a:xfrm>
            <a:off x="1541136" y="5988849"/>
            <a:ext cx="579005" cy="430887"/>
          </a:xfrm>
          <a:prstGeom prst="rect">
            <a:avLst/>
          </a:prstGeom>
          <a:noFill/>
        </p:spPr>
        <p:txBody>
          <a:bodyPr wrap="none" rtlCol="0">
            <a:spAutoFit/>
          </a:bodyPr>
          <a:lstStyle/>
          <a:p>
            <a:r>
              <a:rPr lang="cs-CZ" sz="2200" dirty="0" smtClean="0">
                <a:solidFill>
                  <a:srgbClr val="FF0000"/>
                </a:solidFill>
              </a:rPr>
              <a:t>1/4</a:t>
            </a:r>
          </a:p>
        </p:txBody>
      </p:sp>
      <p:sp>
        <p:nvSpPr>
          <p:cNvPr id="76" name="TextovéPole 75"/>
          <p:cNvSpPr txBox="1"/>
          <p:nvPr/>
        </p:nvSpPr>
        <p:spPr>
          <a:xfrm>
            <a:off x="2817442" y="4417239"/>
            <a:ext cx="372218" cy="523220"/>
          </a:xfrm>
          <a:prstGeom prst="rect">
            <a:avLst/>
          </a:prstGeom>
          <a:noFill/>
        </p:spPr>
        <p:txBody>
          <a:bodyPr wrap="none" rtlCol="0">
            <a:spAutoFit/>
          </a:bodyPr>
          <a:lstStyle/>
          <a:p>
            <a:r>
              <a:rPr lang="cs-CZ" sz="2800" i="1" dirty="0"/>
              <a:t>C</a:t>
            </a:r>
          </a:p>
        </p:txBody>
      </p:sp>
      <p:sp>
        <p:nvSpPr>
          <p:cNvPr id="77" name="Obdélník 76"/>
          <p:cNvSpPr/>
          <p:nvPr/>
        </p:nvSpPr>
        <p:spPr>
          <a:xfrm>
            <a:off x="2855914" y="4910093"/>
            <a:ext cx="333746" cy="523220"/>
          </a:xfrm>
          <a:prstGeom prst="rect">
            <a:avLst/>
          </a:prstGeom>
        </p:spPr>
        <p:txBody>
          <a:bodyPr wrap="none">
            <a:spAutoFit/>
          </a:bodyPr>
          <a:lstStyle/>
          <a:p>
            <a:r>
              <a:rPr lang="cs-CZ" sz="2800" i="1" dirty="0" smtClean="0"/>
              <a:t>c</a:t>
            </a:r>
            <a:endParaRPr lang="cs-CZ" sz="2800" i="1" dirty="0"/>
          </a:p>
        </p:txBody>
      </p:sp>
      <p:cxnSp>
        <p:nvCxnSpPr>
          <p:cNvPr id="78" name="Přímá spojnice 77"/>
          <p:cNvCxnSpPr/>
          <p:nvPr/>
        </p:nvCxnSpPr>
        <p:spPr>
          <a:xfrm flipV="1">
            <a:off x="2382023" y="4707424"/>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a:off x="2394114" y="4932875"/>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TextovéPole 79"/>
          <p:cNvSpPr txBox="1"/>
          <p:nvPr/>
        </p:nvSpPr>
        <p:spPr>
          <a:xfrm>
            <a:off x="2238437" y="4386651"/>
            <a:ext cx="579005" cy="430887"/>
          </a:xfrm>
          <a:prstGeom prst="rect">
            <a:avLst/>
          </a:prstGeom>
          <a:noFill/>
        </p:spPr>
        <p:txBody>
          <a:bodyPr wrap="none" rtlCol="0">
            <a:spAutoFit/>
          </a:bodyPr>
          <a:lstStyle/>
          <a:p>
            <a:r>
              <a:rPr lang="cs-CZ" sz="2200" dirty="0" smtClean="0">
                <a:solidFill>
                  <a:srgbClr val="FF0000"/>
                </a:solidFill>
              </a:rPr>
              <a:t>3/4</a:t>
            </a:r>
          </a:p>
        </p:txBody>
      </p:sp>
      <p:sp>
        <p:nvSpPr>
          <p:cNvPr id="81" name="TextovéPole 80"/>
          <p:cNvSpPr txBox="1"/>
          <p:nvPr/>
        </p:nvSpPr>
        <p:spPr>
          <a:xfrm>
            <a:off x="2238437" y="5030478"/>
            <a:ext cx="579005" cy="430887"/>
          </a:xfrm>
          <a:prstGeom prst="rect">
            <a:avLst/>
          </a:prstGeom>
          <a:noFill/>
        </p:spPr>
        <p:txBody>
          <a:bodyPr wrap="none" rtlCol="0">
            <a:spAutoFit/>
          </a:bodyPr>
          <a:lstStyle/>
          <a:p>
            <a:r>
              <a:rPr lang="cs-CZ" sz="2200" dirty="0" smtClean="0">
                <a:solidFill>
                  <a:srgbClr val="FF0000"/>
                </a:solidFill>
              </a:rPr>
              <a:t>1/4</a:t>
            </a:r>
          </a:p>
        </p:txBody>
      </p:sp>
      <p:sp>
        <p:nvSpPr>
          <p:cNvPr id="82" name="TextovéPole 81"/>
          <p:cNvSpPr txBox="1"/>
          <p:nvPr/>
        </p:nvSpPr>
        <p:spPr>
          <a:xfrm>
            <a:off x="2817442" y="5664106"/>
            <a:ext cx="372218" cy="523220"/>
          </a:xfrm>
          <a:prstGeom prst="rect">
            <a:avLst/>
          </a:prstGeom>
          <a:noFill/>
        </p:spPr>
        <p:txBody>
          <a:bodyPr wrap="none" rtlCol="0">
            <a:spAutoFit/>
          </a:bodyPr>
          <a:lstStyle/>
          <a:p>
            <a:r>
              <a:rPr lang="cs-CZ" sz="2800" i="1" dirty="0"/>
              <a:t>C</a:t>
            </a:r>
          </a:p>
        </p:txBody>
      </p:sp>
      <p:sp>
        <p:nvSpPr>
          <p:cNvPr id="83" name="Obdélník 82"/>
          <p:cNvSpPr/>
          <p:nvPr/>
        </p:nvSpPr>
        <p:spPr>
          <a:xfrm>
            <a:off x="2855914" y="6156960"/>
            <a:ext cx="333746" cy="523220"/>
          </a:xfrm>
          <a:prstGeom prst="rect">
            <a:avLst/>
          </a:prstGeom>
        </p:spPr>
        <p:txBody>
          <a:bodyPr wrap="none">
            <a:spAutoFit/>
          </a:bodyPr>
          <a:lstStyle/>
          <a:p>
            <a:r>
              <a:rPr lang="cs-CZ" sz="2800" i="1" dirty="0" smtClean="0"/>
              <a:t>c</a:t>
            </a:r>
            <a:endParaRPr lang="cs-CZ" sz="2800" i="1" dirty="0"/>
          </a:p>
        </p:txBody>
      </p:sp>
      <p:cxnSp>
        <p:nvCxnSpPr>
          <p:cNvPr id="84" name="Přímá spojnice 83"/>
          <p:cNvCxnSpPr/>
          <p:nvPr/>
        </p:nvCxnSpPr>
        <p:spPr>
          <a:xfrm flipV="1">
            <a:off x="2382023" y="5954291"/>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a:off x="2394114" y="6179742"/>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6" name="TextovéPole 85"/>
          <p:cNvSpPr txBox="1"/>
          <p:nvPr/>
        </p:nvSpPr>
        <p:spPr>
          <a:xfrm>
            <a:off x="2267198" y="5607003"/>
            <a:ext cx="579005" cy="430887"/>
          </a:xfrm>
          <a:prstGeom prst="rect">
            <a:avLst/>
          </a:prstGeom>
          <a:noFill/>
        </p:spPr>
        <p:txBody>
          <a:bodyPr wrap="none" rtlCol="0">
            <a:spAutoFit/>
          </a:bodyPr>
          <a:lstStyle/>
          <a:p>
            <a:r>
              <a:rPr lang="cs-CZ" sz="2200" dirty="0" smtClean="0">
                <a:solidFill>
                  <a:srgbClr val="FF0000"/>
                </a:solidFill>
              </a:rPr>
              <a:t>3/4</a:t>
            </a:r>
          </a:p>
        </p:txBody>
      </p:sp>
      <p:sp>
        <p:nvSpPr>
          <p:cNvPr id="87" name="TextovéPole 86"/>
          <p:cNvSpPr txBox="1"/>
          <p:nvPr/>
        </p:nvSpPr>
        <p:spPr>
          <a:xfrm>
            <a:off x="2238437" y="6277345"/>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89" name="Přímá spojnice se šipkou 88"/>
          <p:cNvCxnSpPr/>
          <p:nvPr/>
        </p:nvCxnSpPr>
        <p:spPr>
          <a:xfrm>
            <a:off x="3199763" y="4690471"/>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a:off x="3189660" y="522470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a:off x="3199763" y="5954291"/>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a:off x="3199763" y="6447145"/>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TextovéPole 92"/>
          <p:cNvSpPr txBox="1"/>
          <p:nvPr/>
        </p:nvSpPr>
        <p:spPr>
          <a:xfrm>
            <a:off x="3631187" y="4421012"/>
            <a:ext cx="776175" cy="523220"/>
          </a:xfrm>
          <a:prstGeom prst="rect">
            <a:avLst/>
          </a:prstGeom>
          <a:noFill/>
        </p:spPr>
        <p:txBody>
          <a:bodyPr wrap="none" rtlCol="0">
            <a:spAutoFit/>
          </a:bodyPr>
          <a:lstStyle/>
          <a:p>
            <a:r>
              <a:rPr lang="cs-CZ" sz="2800" i="1" dirty="0" err="1" smtClean="0"/>
              <a:t>aBC</a:t>
            </a:r>
            <a:endParaRPr lang="cs-CZ" sz="2800" i="1" dirty="0" smtClean="0"/>
          </a:p>
        </p:txBody>
      </p:sp>
      <p:sp>
        <p:nvSpPr>
          <p:cNvPr id="94" name="TextovéPole 93"/>
          <p:cNvSpPr txBox="1"/>
          <p:nvPr/>
        </p:nvSpPr>
        <p:spPr>
          <a:xfrm>
            <a:off x="3626583" y="4985864"/>
            <a:ext cx="737702" cy="523220"/>
          </a:xfrm>
          <a:prstGeom prst="rect">
            <a:avLst/>
          </a:prstGeom>
          <a:noFill/>
        </p:spPr>
        <p:txBody>
          <a:bodyPr wrap="none" rtlCol="0">
            <a:spAutoFit/>
          </a:bodyPr>
          <a:lstStyle/>
          <a:p>
            <a:r>
              <a:rPr lang="cs-CZ" sz="2800" i="1" dirty="0" err="1" smtClean="0"/>
              <a:t>aBc</a:t>
            </a:r>
            <a:endParaRPr lang="cs-CZ" sz="2800" i="1" dirty="0" smtClean="0"/>
          </a:p>
        </p:txBody>
      </p:sp>
      <p:sp>
        <p:nvSpPr>
          <p:cNvPr id="95" name="TextovéPole 94"/>
          <p:cNvSpPr txBox="1"/>
          <p:nvPr/>
        </p:nvSpPr>
        <p:spPr>
          <a:xfrm>
            <a:off x="3619056" y="5637277"/>
            <a:ext cx="764953" cy="523220"/>
          </a:xfrm>
          <a:prstGeom prst="rect">
            <a:avLst/>
          </a:prstGeom>
          <a:noFill/>
        </p:spPr>
        <p:txBody>
          <a:bodyPr wrap="none" rtlCol="0">
            <a:spAutoFit/>
          </a:bodyPr>
          <a:lstStyle/>
          <a:p>
            <a:r>
              <a:rPr lang="cs-CZ" sz="2800" i="1" dirty="0" err="1" smtClean="0"/>
              <a:t>abC</a:t>
            </a:r>
            <a:endParaRPr lang="cs-CZ" sz="2800" i="1" dirty="0" smtClean="0"/>
          </a:p>
        </p:txBody>
      </p:sp>
      <p:sp>
        <p:nvSpPr>
          <p:cNvPr id="96" name="TextovéPole 95"/>
          <p:cNvSpPr txBox="1"/>
          <p:nvPr/>
        </p:nvSpPr>
        <p:spPr>
          <a:xfrm>
            <a:off x="3639064" y="6170136"/>
            <a:ext cx="726481" cy="523220"/>
          </a:xfrm>
          <a:prstGeom prst="rect">
            <a:avLst/>
          </a:prstGeom>
          <a:noFill/>
        </p:spPr>
        <p:txBody>
          <a:bodyPr wrap="none" rtlCol="0">
            <a:spAutoFit/>
          </a:bodyPr>
          <a:lstStyle/>
          <a:p>
            <a:r>
              <a:rPr lang="cs-CZ" sz="2800" i="1" dirty="0" err="1" smtClean="0"/>
              <a:t>abc</a:t>
            </a:r>
            <a:endParaRPr lang="cs-CZ" sz="2800" i="1" dirty="0" smtClean="0"/>
          </a:p>
        </p:txBody>
      </p:sp>
      <p:sp>
        <p:nvSpPr>
          <p:cNvPr id="69" name="TextovéPole 68"/>
          <p:cNvSpPr txBox="1"/>
          <p:nvPr/>
        </p:nvSpPr>
        <p:spPr>
          <a:xfrm>
            <a:off x="447675" y="994868"/>
            <a:ext cx="8372475" cy="769441"/>
          </a:xfrm>
          <a:prstGeom prst="rect">
            <a:avLst/>
          </a:prstGeom>
          <a:noFill/>
        </p:spPr>
        <p:txBody>
          <a:bodyPr wrap="square" rtlCol="0">
            <a:spAutoFit/>
          </a:bodyPr>
          <a:lstStyle/>
          <a:p>
            <a:r>
              <a:rPr lang="cs-CZ" sz="2400" b="1" dirty="0" smtClean="0">
                <a:solidFill>
                  <a:srgbClr val="5A9B2D"/>
                </a:solidFill>
              </a:rPr>
              <a:t>Otázka:</a:t>
            </a:r>
            <a:r>
              <a:rPr lang="cs-CZ" sz="2000" dirty="0" smtClean="0"/>
              <a:t> Jaký bude </a:t>
            </a:r>
            <a:r>
              <a:rPr lang="cs-CZ" sz="2000" b="1" u="sng" dirty="0" smtClean="0"/>
              <a:t>fenotypový</a:t>
            </a:r>
            <a:r>
              <a:rPr lang="cs-CZ" sz="2000" dirty="0" smtClean="0">
                <a:solidFill>
                  <a:srgbClr val="00B0F0"/>
                </a:solidFill>
              </a:rPr>
              <a:t> </a:t>
            </a:r>
            <a:r>
              <a:rPr lang="cs-CZ" sz="2000" dirty="0" smtClean="0"/>
              <a:t>štěpný poměr u potomstva dvou heterozygotů </a:t>
            </a:r>
            <a:r>
              <a:rPr lang="cs-CZ" sz="2000" i="1" dirty="0" err="1" smtClean="0"/>
              <a:t>AaBbCc</a:t>
            </a:r>
            <a:r>
              <a:rPr lang="cs-CZ" sz="2000" dirty="0" smtClean="0"/>
              <a:t>? </a:t>
            </a:r>
            <a:endParaRPr lang="cs-CZ" sz="2000" dirty="0"/>
          </a:p>
        </p:txBody>
      </p:sp>
    </p:spTree>
    <p:extLst>
      <p:ext uri="{BB962C8B-B14F-4D97-AF65-F5344CB8AC3E}">
        <p14:creationId xmlns:p14="http://schemas.microsoft.com/office/powerpoint/2010/main" val="37356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89"/>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p:bldP spid="22" grpId="0"/>
      <p:bldP spid="24" grpId="0"/>
      <p:bldP spid="25" grpId="0"/>
      <p:bldP spid="40" grpId="0"/>
      <p:bldP spid="41" grpId="0"/>
      <p:bldP spid="42" grpId="0"/>
      <p:bldP spid="43" grpId="0"/>
      <p:bldP spid="39" grpId="0"/>
      <p:bldP spid="45" grpId="0"/>
      <p:bldP spid="46" grpId="0"/>
      <p:bldP spid="52" grpId="0"/>
      <p:bldP spid="53" grpId="0"/>
      <p:bldP spid="56" grpId="0"/>
      <p:bldP spid="57" grpId="0"/>
      <p:bldP spid="58" grpId="0"/>
      <p:bldP spid="59" grpId="0"/>
      <p:bldP spid="62" grpId="0"/>
      <p:bldP spid="63" grpId="0"/>
      <p:bldP spid="72" grpId="0"/>
      <p:bldP spid="73" grpId="0"/>
      <p:bldP spid="74" grpId="0"/>
      <p:bldP spid="75" grpId="0"/>
      <p:bldP spid="76" grpId="0"/>
      <p:bldP spid="77" grpId="0"/>
      <p:bldP spid="80" grpId="0"/>
      <p:bldP spid="81" grpId="0"/>
      <p:bldP spid="82" grpId="0"/>
      <p:bldP spid="83" grpId="0"/>
      <p:bldP spid="86" grpId="0"/>
      <p:bldP spid="87" grpId="0"/>
      <p:bldP spid="93" grpId="0"/>
      <p:bldP spid="94" grpId="0"/>
      <p:bldP spid="95" grpId="0"/>
      <p:bldP spid="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2925" y="-65762"/>
            <a:ext cx="7886700" cy="1325563"/>
          </a:xfrm>
        </p:spPr>
        <p:txBody>
          <a:bodyPr>
            <a:normAutofit/>
          </a:bodyPr>
          <a:lstStyle/>
          <a:p>
            <a:pPr algn="ctr"/>
            <a:r>
              <a:rPr lang="cs-CZ" sz="4000" dirty="0" err="1">
                <a:solidFill>
                  <a:srgbClr val="C00000"/>
                </a:solidFill>
              </a:rPr>
              <a:t>Rozvětvovací</a:t>
            </a:r>
            <a:r>
              <a:rPr lang="cs-CZ" sz="4000" dirty="0">
                <a:solidFill>
                  <a:srgbClr val="C00000"/>
                </a:solidFill>
              </a:rPr>
              <a:t> metoda</a:t>
            </a:r>
          </a:p>
        </p:txBody>
      </p:sp>
      <p:cxnSp>
        <p:nvCxnSpPr>
          <p:cNvPr id="10" name="Přímá spojnice 9"/>
          <p:cNvCxnSpPr/>
          <p:nvPr/>
        </p:nvCxnSpPr>
        <p:spPr>
          <a:xfrm flipV="1">
            <a:off x="390823" y="3239898"/>
            <a:ext cx="693421" cy="106571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90823" y="4332072"/>
            <a:ext cx="818473" cy="1044094"/>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1110354" y="2921142"/>
            <a:ext cx="393056" cy="523220"/>
          </a:xfrm>
          <a:prstGeom prst="rect">
            <a:avLst/>
          </a:prstGeom>
          <a:noFill/>
        </p:spPr>
        <p:txBody>
          <a:bodyPr wrap="none" rtlCol="0">
            <a:spAutoFit/>
          </a:bodyPr>
          <a:lstStyle/>
          <a:p>
            <a:r>
              <a:rPr lang="cs-CZ" sz="2800" i="1" dirty="0" smtClean="0"/>
              <a:t>A</a:t>
            </a:r>
          </a:p>
        </p:txBody>
      </p:sp>
      <p:sp>
        <p:nvSpPr>
          <p:cNvPr id="14" name="TextovéPole 13"/>
          <p:cNvSpPr txBox="1"/>
          <p:nvPr/>
        </p:nvSpPr>
        <p:spPr>
          <a:xfrm>
            <a:off x="1179866" y="5163956"/>
            <a:ext cx="369012" cy="523220"/>
          </a:xfrm>
          <a:prstGeom prst="rect">
            <a:avLst/>
          </a:prstGeom>
          <a:noFill/>
        </p:spPr>
        <p:txBody>
          <a:bodyPr wrap="none" rtlCol="0">
            <a:spAutoFit/>
          </a:bodyPr>
          <a:lstStyle/>
          <a:p>
            <a:r>
              <a:rPr lang="cs-CZ" sz="2800" i="1" dirty="0" smtClean="0"/>
              <a:t>a</a:t>
            </a:r>
          </a:p>
        </p:txBody>
      </p:sp>
      <p:sp>
        <p:nvSpPr>
          <p:cNvPr id="15" name="TextovéPole 14"/>
          <p:cNvSpPr txBox="1"/>
          <p:nvPr/>
        </p:nvSpPr>
        <p:spPr>
          <a:xfrm>
            <a:off x="660916" y="2839787"/>
            <a:ext cx="579005" cy="430887"/>
          </a:xfrm>
          <a:prstGeom prst="rect">
            <a:avLst/>
          </a:prstGeom>
          <a:noFill/>
        </p:spPr>
        <p:txBody>
          <a:bodyPr wrap="none" rtlCol="0">
            <a:spAutoFit/>
          </a:bodyPr>
          <a:lstStyle/>
          <a:p>
            <a:r>
              <a:rPr lang="cs-CZ" sz="2200" dirty="0" smtClean="0">
                <a:solidFill>
                  <a:srgbClr val="FF0000"/>
                </a:solidFill>
              </a:rPr>
              <a:t>3/4</a:t>
            </a:r>
          </a:p>
        </p:txBody>
      </p:sp>
      <p:sp>
        <p:nvSpPr>
          <p:cNvPr id="16" name="TextovéPole 15"/>
          <p:cNvSpPr txBox="1"/>
          <p:nvPr/>
        </p:nvSpPr>
        <p:spPr>
          <a:xfrm>
            <a:off x="660915" y="5327134"/>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18" name="Přímá spojnice 17"/>
          <p:cNvCxnSpPr>
            <a:stCxn id="13" idx="3"/>
          </p:cNvCxnSpPr>
          <p:nvPr/>
        </p:nvCxnSpPr>
        <p:spPr>
          <a:xfrm flipV="1">
            <a:off x="1503410" y="2615237"/>
            <a:ext cx="487994" cy="56751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stCxn id="13" idx="3"/>
          </p:cNvCxnSpPr>
          <p:nvPr/>
        </p:nvCxnSpPr>
        <p:spPr>
          <a:xfrm>
            <a:off x="1503410" y="3182752"/>
            <a:ext cx="541958" cy="66418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2013929" y="2304103"/>
            <a:ext cx="393056" cy="523220"/>
          </a:xfrm>
          <a:prstGeom prst="rect">
            <a:avLst/>
          </a:prstGeom>
          <a:noFill/>
        </p:spPr>
        <p:txBody>
          <a:bodyPr wrap="none" rtlCol="0">
            <a:spAutoFit/>
          </a:bodyPr>
          <a:lstStyle/>
          <a:p>
            <a:r>
              <a:rPr lang="cs-CZ" sz="2800" i="1" dirty="0" smtClean="0"/>
              <a:t>B</a:t>
            </a:r>
          </a:p>
        </p:txBody>
      </p:sp>
      <p:sp>
        <p:nvSpPr>
          <p:cNvPr id="22" name="TextovéPole 21"/>
          <p:cNvSpPr txBox="1"/>
          <p:nvPr/>
        </p:nvSpPr>
        <p:spPr>
          <a:xfrm>
            <a:off x="2023547" y="3530445"/>
            <a:ext cx="373820" cy="523220"/>
          </a:xfrm>
          <a:prstGeom prst="rect">
            <a:avLst/>
          </a:prstGeom>
          <a:noFill/>
        </p:spPr>
        <p:txBody>
          <a:bodyPr wrap="none" rtlCol="0">
            <a:spAutoFit/>
          </a:bodyPr>
          <a:lstStyle/>
          <a:p>
            <a:r>
              <a:rPr lang="cs-CZ" sz="2800" i="1" dirty="0"/>
              <a:t>b</a:t>
            </a:r>
            <a:endParaRPr lang="cs-CZ" sz="2800" i="1" dirty="0" smtClean="0"/>
          </a:p>
        </p:txBody>
      </p:sp>
      <p:sp>
        <p:nvSpPr>
          <p:cNvPr id="24" name="TextovéPole 23"/>
          <p:cNvSpPr txBox="1"/>
          <p:nvPr/>
        </p:nvSpPr>
        <p:spPr>
          <a:xfrm>
            <a:off x="1589485" y="2303119"/>
            <a:ext cx="579005" cy="430887"/>
          </a:xfrm>
          <a:prstGeom prst="rect">
            <a:avLst/>
          </a:prstGeom>
          <a:noFill/>
        </p:spPr>
        <p:txBody>
          <a:bodyPr wrap="none" rtlCol="0">
            <a:spAutoFit/>
          </a:bodyPr>
          <a:lstStyle/>
          <a:p>
            <a:r>
              <a:rPr lang="cs-CZ" sz="2200" dirty="0" smtClean="0">
                <a:solidFill>
                  <a:srgbClr val="FF0000"/>
                </a:solidFill>
              </a:rPr>
              <a:t>3/4</a:t>
            </a:r>
          </a:p>
        </p:txBody>
      </p:sp>
      <p:sp>
        <p:nvSpPr>
          <p:cNvPr id="25" name="TextovéPole 24"/>
          <p:cNvSpPr txBox="1"/>
          <p:nvPr/>
        </p:nvSpPr>
        <p:spPr>
          <a:xfrm>
            <a:off x="1466363" y="3677618"/>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35" name="Přímá spojnice se šipkou 34"/>
          <p:cNvCxnSpPr/>
          <p:nvPr/>
        </p:nvCxnSpPr>
        <p:spPr>
          <a:xfrm>
            <a:off x="3199763" y="229309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3189660" y="2827323"/>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a:off x="3199763" y="355691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3189660" y="4049766"/>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3631187" y="2052589"/>
            <a:ext cx="776175" cy="523220"/>
          </a:xfrm>
          <a:prstGeom prst="rect">
            <a:avLst/>
          </a:prstGeom>
          <a:noFill/>
        </p:spPr>
        <p:txBody>
          <a:bodyPr wrap="none" rtlCol="0">
            <a:spAutoFit/>
          </a:bodyPr>
          <a:lstStyle/>
          <a:p>
            <a:r>
              <a:rPr lang="cs-CZ" sz="2800" i="1" dirty="0" smtClean="0"/>
              <a:t>ABC</a:t>
            </a:r>
          </a:p>
        </p:txBody>
      </p:sp>
      <p:sp>
        <p:nvSpPr>
          <p:cNvPr id="41" name="TextovéPole 40"/>
          <p:cNvSpPr txBox="1"/>
          <p:nvPr/>
        </p:nvSpPr>
        <p:spPr>
          <a:xfrm>
            <a:off x="3626583" y="2588485"/>
            <a:ext cx="737702" cy="523220"/>
          </a:xfrm>
          <a:prstGeom prst="rect">
            <a:avLst/>
          </a:prstGeom>
          <a:noFill/>
        </p:spPr>
        <p:txBody>
          <a:bodyPr wrap="none" rtlCol="0">
            <a:spAutoFit/>
          </a:bodyPr>
          <a:lstStyle/>
          <a:p>
            <a:r>
              <a:rPr lang="cs-CZ" sz="2800" i="1" dirty="0" err="1" smtClean="0"/>
              <a:t>ABc</a:t>
            </a:r>
            <a:endParaRPr lang="cs-CZ" sz="2800" i="1" dirty="0" smtClean="0"/>
          </a:p>
        </p:txBody>
      </p:sp>
      <p:sp>
        <p:nvSpPr>
          <p:cNvPr id="42" name="TextovéPole 41"/>
          <p:cNvSpPr txBox="1"/>
          <p:nvPr/>
        </p:nvSpPr>
        <p:spPr>
          <a:xfrm>
            <a:off x="3619056" y="3239898"/>
            <a:ext cx="764953" cy="523220"/>
          </a:xfrm>
          <a:prstGeom prst="rect">
            <a:avLst/>
          </a:prstGeom>
          <a:noFill/>
        </p:spPr>
        <p:txBody>
          <a:bodyPr wrap="none" rtlCol="0">
            <a:spAutoFit/>
          </a:bodyPr>
          <a:lstStyle/>
          <a:p>
            <a:r>
              <a:rPr lang="cs-CZ" sz="2800" i="1" dirty="0" err="1" smtClean="0"/>
              <a:t>AbC</a:t>
            </a:r>
            <a:endParaRPr lang="cs-CZ" sz="2800" i="1" dirty="0" smtClean="0"/>
          </a:p>
        </p:txBody>
      </p:sp>
      <p:sp>
        <p:nvSpPr>
          <p:cNvPr id="43" name="TextovéPole 42"/>
          <p:cNvSpPr txBox="1"/>
          <p:nvPr/>
        </p:nvSpPr>
        <p:spPr>
          <a:xfrm>
            <a:off x="3639064" y="3772757"/>
            <a:ext cx="726481" cy="523220"/>
          </a:xfrm>
          <a:prstGeom prst="rect">
            <a:avLst/>
          </a:prstGeom>
          <a:noFill/>
        </p:spPr>
        <p:txBody>
          <a:bodyPr wrap="none" rtlCol="0">
            <a:spAutoFit/>
          </a:bodyPr>
          <a:lstStyle/>
          <a:p>
            <a:r>
              <a:rPr lang="cs-CZ" sz="2800" i="1" dirty="0" err="1" smtClean="0"/>
              <a:t>Abc</a:t>
            </a:r>
            <a:endParaRPr lang="cs-CZ" sz="2800" i="1" dirty="0" smtClean="0"/>
          </a:p>
        </p:txBody>
      </p:sp>
      <p:sp>
        <p:nvSpPr>
          <p:cNvPr id="52" name="TextovéPole 51"/>
          <p:cNvSpPr txBox="1"/>
          <p:nvPr/>
        </p:nvSpPr>
        <p:spPr>
          <a:xfrm>
            <a:off x="2817442" y="2048435"/>
            <a:ext cx="372218" cy="523220"/>
          </a:xfrm>
          <a:prstGeom prst="rect">
            <a:avLst/>
          </a:prstGeom>
          <a:noFill/>
        </p:spPr>
        <p:txBody>
          <a:bodyPr wrap="none" rtlCol="0">
            <a:spAutoFit/>
          </a:bodyPr>
          <a:lstStyle/>
          <a:p>
            <a:r>
              <a:rPr lang="cs-CZ" sz="2800" i="1" dirty="0"/>
              <a:t>C</a:t>
            </a:r>
          </a:p>
        </p:txBody>
      </p:sp>
      <p:sp>
        <p:nvSpPr>
          <p:cNvPr id="53" name="Obdélník 52"/>
          <p:cNvSpPr/>
          <p:nvPr/>
        </p:nvSpPr>
        <p:spPr>
          <a:xfrm>
            <a:off x="2855914" y="2541289"/>
            <a:ext cx="333746" cy="523220"/>
          </a:xfrm>
          <a:prstGeom prst="rect">
            <a:avLst/>
          </a:prstGeom>
        </p:spPr>
        <p:txBody>
          <a:bodyPr wrap="none">
            <a:spAutoFit/>
          </a:bodyPr>
          <a:lstStyle/>
          <a:p>
            <a:r>
              <a:rPr lang="cs-CZ" sz="2800" i="1" dirty="0" smtClean="0"/>
              <a:t>c</a:t>
            </a:r>
            <a:endParaRPr lang="cs-CZ" sz="2800" i="1" dirty="0"/>
          </a:p>
        </p:txBody>
      </p:sp>
      <p:cxnSp>
        <p:nvCxnSpPr>
          <p:cNvPr id="54" name="Přímá spojnice 53"/>
          <p:cNvCxnSpPr/>
          <p:nvPr/>
        </p:nvCxnSpPr>
        <p:spPr>
          <a:xfrm flipV="1">
            <a:off x="2382023" y="2338620"/>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2394114" y="2564071"/>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 name="TextovéPole 55"/>
          <p:cNvSpPr txBox="1"/>
          <p:nvPr/>
        </p:nvSpPr>
        <p:spPr>
          <a:xfrm>
            <a:off x="2267198" y="1991332"/>
            <a:ext cx="579005" cy="430887"/>
          </a:xfrm>
          <a:prstGeom prst="rect">
            <a:avLst/>
          </a:prstGeom>
          <a:noFill/>
        </p:spPr>
        <p:txBody>
          <a:bodyPr wrap="none" rtlCol="0">
            <a:spAutoFit/>
          </a:bodyPr>
          <a:lstStyle/>
          <a:p>
            <a:r>
              <a:rPr lang="cs-CZ" sz="2200" dirty="0" smtClean="0">
                <a:solidFill>
                  <a:srgbClr val="FF0000"/>
                </a:solidFill>
              </a:rPr>
              <a:t>3/4</a:t>
            </a:r>
          </a:p>
        </p:txBody>
      </p:sp>
      <p:sp>
        <p:nvSpPr>
          <p:cNvPr id="57" name="TextovéPole 56"/>
          <p:cNvSpPr txBox="1"/>
          <p:nvPr/>
        </p:nvSpPr>
        <p:spPr>
          <a:xfrm>
            <a:off x="2238437" y="2661674"/>
            <a:ext cx="579005" cy="430887"/>
          </a:xfrm>
          <a:prstGeom prst="rect">
            <a:avLst/>
          </a:prstGeom>
          <a:noFill/>
        </p:spPr>
        <p:txBody>
          <a:bodyPr wrap="none" rtlCol="0">
            <a:spAutoFit/>
          </a:bodyPr>
          <a:lstStyle/>
          <a:p>
            <a:r>
              <a:rPr lang="cs-CZ" sz="2200" dirty="0" smtClean="0">
                <a:solidFill>
                  <a:srgbClr val="FF0000"/>
                </a:solidFill>
              </a:rPr>
              <a:t>1/4</a:t>
            </a:r>
          </a:p>
        </p:txBody>
      </p:sp>
      <p:sp>
        <p:nvSpPr>
          <p:cNvPr id="58" name="TextovéPole 57"/>
          <p:cNvSpPr txBox="1"/>
          <p:nvPr/>
        </p:nvSpPr>
        <p:spPr>
          <a:xfrm>
            <a:off x="2817442" y="3266727"/>
            <a:ext cx="372218" cy="523220"/>
          </a:xfrm>
          <a:prstGeom prst="rect">
            <a:avLst/>
          </a:prstGeom>
          <a:noFill/>
        </p:spPr>
        <p:txBody>
          <a:bodyPr wrap="none" rtlCol="0">
            <a:spAutoFit/>
          </a:bodyPr>
          <a:lstStyle/>
          <a:p>
            <a:r>
              <a:rPr lang="cs-CZ" sz="2800" i="1" dirty="0"/>
              <a:t>C</a:t>
            </a:r>
          </a:p>
        </p:txBody>
      </p:sp>
      <p:sp>
        <p:nvSpPr>
          <p:cNvPr id="59" name="Obdélník 58"/>
          <p:cNvSpPr/>
          <p:nvPr/>
        </p:nvSpPr>
        <p:spPr>
          <a:xfrm>
            <a:off x="2855914" y="3759581"/>
            <a:ext cx="333746" cy="523220"/>
          </a:xfrm>
          <a:prstGeom prst="rect">
            <a:avLst/>
          </a:prstGeom>
        </p:spPr>
        <p:txBody>
          <a:bodyPr wrap="none">
            <a:spAutoFit/>
          </a:bodyPr>
          <a:lstStyle/>
          <a:p>
            <a:r>
              <a:rPr lang="cs-CZ" sz="2800" i="1" dirty="0" smtClean="0"/>
              <a:t>c</a:t>
            </a:r>
            <a:endParaRPr lang="cs-CZ" sz="2800" i="1" dirty="0"/>
          </a:p>
        </p:txBody>
      </p:sp>
      <p:cxnSp>
        <p:nvCxnSpPr>
          <p:cNvPr id="60" name="Přímá spojnice 59"/>
          <p:cNvCxnSpPr/>
          <p:nvPr/>
        </p:nvCxnSpPr>
        <p:spPr>
          <a:xfrm flipV="1">
            <a:off x="2382023" y="3556912"/>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2394114" y="3782363"/>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a:off x="2267198" y="3209624"/>
            <a:ext cx="579005" cy="430887"/>
          </a:xfrm>
          <a:prstGeom prst="rect">
            <a:avLst/>
          </a:prstGeom>
          <a:noFill/>
        </p:spPr>
        <p:txBody>
          <a:bodyPr wrap="none" rtlCol="0">
            <a:spAutoFit/>
          </a:bodyPr>
          <a:lstStyle/>
          <a:p>
            <a:r>
              <a:rPr lang="cs-CZ" sz="2200" dirty="0" smtClean="0">
                <a:solidFill>
                  <a:srgbClr val="FF0000"/>
                </a:solidFill>
              </a:rPr>
              <a:t>3/4</a:t>
            </a:r>
          </a:p>
        </p:txBody>
      </p:sp>
      <p:sp>
        <p:nvSpPr>
          <p:cNvPr id="63" name="TextovéPole 62"/>
          <p:cNvSpPr txBox="1"/>
          <p:nvPr/>
        </p:nvSpPr>
        <p:spPr>
          <a:xfrm>
            <a:off x="2238437" y="3965691"/>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70" name="Přímá spojnice 69"/>
          <p:cNvCxnSpPr/>
          <p:nvPr/>
        </p:nvCxnSpPr>
        <p:spPr>
          <a:xfrm flipV="1">
            <a:off x="1503410" y="4967479"/>
            <a:ext cx="541958" cy="4793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a:off x="1503410" y="5446781"/>
            <a:ext cx="541958" cy="66418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TextovéPole 71"/>
          <p:cNvSpPr txBox="1"/>
          <p:nvPr/>
        </p:nvSpPr>
        <p:spPr>
          <a:xfrm>
            <a:off x="2041909" y="4664092"/>
            <a:ext cx="393056" cy="523220"/>
          </a:xfrm>
          <a:prstGeom prst="rect">
            <a:avLst/>
          </a:prstGeom>
          <a:noFill/>
        </p:spPr>
        <p:txBody>
          <a:bodyPr wrap="none" rtlCol="0">
            <a:spAutoFit/>
          </a:bodyPr>
          <a:lstStyle/>
          <a:p>
            <a:r>
              <a:rPr lang="cs-CZ" sz="2800" i="1" dirty="0" smtClean="0"/>
              <a:t>B</a:t>
            </a:r>
          </a:p>
        </p:txBody>
      </p:sp>
      <p:sp>
        <p:nvSpPr>
          <p:cNvPr id="73" name="TextovéPole 72"/>
          <p:cNvSpPr txBox="1"/>
          <p:nvPr/>
        </p:nvSpPr>
        <p:spPr>
          <a:xfrm>
            <a:off x="2023547" y="5880199"/>
            <a:ext cx="373820" cy="523220"/>
          </a:xfrm>
          <a:prstGeom prst="rect">
            <a:avLst/>
          </a:prstGeom>
          <a:noFill/>
        </p:spPr>
        <p:txBody>
          <a:bodyPr wrap="none" rtlCol="0">
            <a:spAutoFit/>
          </a:bodyPr>
          <a:lstStyle/>
          <a:p>
            <a:r>
              <a:rPr lang="cs-CZ" sz="2800" i="1" dirty="0"/>
              <a:t>b</a:t>
            </a:r>
            <a:endParaRPr lang="cs-CZ" sz="2800" i="1" dirty="0" smtClean="0"/>
          </a:p>
        </p:txBody>
      </p:sp>
      <p:sp>
        <p:nvSpPr>
          <p:cNvPr id="74" name="TextovéPole 73"/>
          <p:cNvSpPr txBox="1"/>
          <p:nvPr/>
        </p:nvSpPr>
        <p:spPr>
          <a:xfrm>
            <a:off x="1589485" y="4567148"/>
            <a:ext cx="579005" cy="430887"/>
          </a:xfrm>
          <a:prstGeom prst="rect">
            <a:avLst/>
          </a:prstGeom>
          <a:noFill/>
        </p:spPr>
        <p:txBody>
          <a:bodyPr wrap="none" rtlCol="0">
            <a:spAutoFit/>
          </a:bodyPr>
          <a:lstStyle/>
          <a:p>
            <a:r>
              <a:rPr lang="cs-CZ" sz="2200" dirty="0" smtClean="0">
                <a:solidFill>
                  <a:srgbClr val="FF0000"/>
                </a:solidFill>
              </a:rPr>
              <a:t>3/4</a:t>
            </a:r>
          </a:p>
        </p:txBody>
      </p:sp>
      <p:sp>
        <p:nvSpPr>
          <p:cNvPr id="75" name="TextovéPole 74"/>
          <p:cNvSpPr txBox="1"/>
          <p:nvPr/>
        </p:nvSpPr>
        <p:spPr>
          <a:xfrm>
            <a:off x="1541136" y="5988849"/>
            <a:ext cx="579005" cy="430887"/>
          </a:xfrm>
          <a:prstGeom prst="rect">
            <a:avLst/>
          </a:prstGeom>
          <a:noFill/>
        </p:spPr>
        <p:txBody>
          <a:bodyPr wrap="none" rtlCol="0">
            <a:spAutoFit/>
          </a:bodyPr>
          <a:lstStyle/>
          <a:p>
            <a:r>
              <a:rPr lang="cs-CZ" sz="2200" dirty="0" smtClean="0">
                <a:solidFill>
                  <a:srgbClr val="FF0000"/>
                </a:solidFill>
              </a:rPr>
              <a:t>1/4</a:t>
            </a:r>
          </a:p>
        </p:txBody>
      </p:sp>
      <p:sp>
        <p:nvSpPr>
          <p:cNvPr id="76" name="TextovéPole 75"/>
          <p:cNvSpPr txBox="1"/>
          <p:nvPr/>
        </p:nvSpPr>
        <p:spPr>
          <a:xfrm>
            <a:off x="2817442" y="4417239"/>
            <a:ext cx="372218" cy="523220"/>
          </a:xfrm>
          <a:prstGeom prst="rect">
            <a:avLst/>
          </a:prstGeom>
          <a:noFill/>
        </p:spPr>
        <p:txBody>
          <a:bodyPr wrap="none" rtlCol="0">
            <a:spAutoFit/>
          </a:bodyPr>
          <a:lstStyle/>
          <a:p>
            <a:r>
              <a:rPr lang="cs-CZ" sz="2800" i="1" dirty="0"/>
              <a:t>C</a:t>
            </a:r>
          </a:p>
        </p:txBody>
      </p:sp>
      <p:sp>
        <p:nvSpPr>
          <p:cNvPr id="77" name="Obdélník 76"/>
          <p:cNvSpPr/>
          <p:nvPr/>
        </p:nvSpPr>
        <p:spPr>
          <a:xfrm>
            <a:off x="2855914" y="4910093"/>
            <a:ext cx="333746" cy="523220"/>
          </a:xfrm>
          <a:prstGeom prst="rect">
            <a:avLst/>
          </a:prstGeom>
        </p:spPr>
        <p:txBody>
          <a:bodyPr wrap="none">
            <a:spAutoFit/>
          </a:bodyPr>
          <a:lstStyle/>
          <a:p>
            <a:r>
              <a:rPr lang="cs-CZ" sz="2800" i="1" dirty="0" smtClean="0"/>
              <a:t>c</a:t>
            </a:r>
            <a:endParaRPr lang="cs-CZ" sz="2800" i="1" dirty="0"/>
          </a:p>
        </p:txBody>
      </p:sp>
      <p:cxnSp>
        <p:nvCxnSpPr>
          <p:cNvPr id="78" name="Přímá spojnice 77"/>
          <p:cNvCxnSpPr/>
          <p:nvPr/>
        </p:nvCxnSpPr>
        <p:spPr>
          <a:xfrm flipV="1">
            <a:off x="2382023" y="4707424"/>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a:off x="2394114" y="4932875"/>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TextovéPole 79"/>
          <p:cNvSpPr txBox="1"/>
          <p:nvPr/>
        </p:nvSpPr>
        <p:spPr>
          <a:xfrm>
            <a:off x="2238437" y="4386651"/>
            <a:ext cx="579005" cy="430887"/>
          </a:xfrm>
          <a:prstGeom prst="rect">
            <a:avLst/>
          </a:prstGeom>
          <a:noFill/>
        </p:spPr>
        <p:txBody>
          <a:bodyPr wrap="none" rtlCol="0">
            <a:spAutoFit/>
          </a:bodyPr>
          <a:lstStyle/>
          <a:p>
            <a:r>
              <a:rPr lang="cs-CZ" sz="2200" dirty="0" smtClean="0">
                <a:solidFill>
                  <a:srgbClr val="FF0000"/>
                </a:solidFill>
              </a:rPr>
              <a:t>3/4</a:t>
            </a:r>
          </a:p>
        </p:txBody>
      </p:sp>
      <p:sp>
        <p:nvSpPr>
          <p:cNvPr id="81" name="TextovéPole 80"/>
          <p:cNvSpPr txBox="1"/>
          <p:nvPr/>
        </p:nvSpPr>
        <p:spPr>
          <a:xfrm>
            <a:off x="2238437" y="5030478"/>
            <a:ext cx="579005" cy="430887"/>
          </a:xfrm>
          <a:prstGeom prst="rect">
            <a:avLst/>
          </a:prstGeom>
          <a:noFill/>
        </p:spPr>
        <p:txBody>
          <a:bodyPr wrap="none" rtlCol="0">
            <a:spAutoFit/>
          </a:bodyPr>
          <a:lstStyle/>
          <a:p>
            <a:r>
              <a:rPr lang="cs-CZ" sz="2200" dirty="0" smtClean="0">
                <a:solidFill>
                  <a:srgbClr val="FF0000"/>
                </a:solidFill>
              </a:rPr>
              <a:t>1/4</a:t>
            </a:r>
          </a:p>
        </p:txBody>
      </p:sp>
      <p:sp>
        <p:nvSpPr>
          <p:cNvPr id="82" name="TextovéPole 81"/>
          <p:cNvSpPr txBox="1"/>
          <p:nvPr/>
        </p:nvSpPr>
        <p:spPr>
          <a:xfrm>
            <a:off x="2817442" y="5664106"/>
            <a:ext cx="372218" cy="523220"/>
          </a:xfrm>
          <a:prstGeom prst="rect">
            <a:avLst/>
          </a:prstGeom>
          <a:noFill/>
        </p:spPr>
        <p:txBody>
          <a:bodyPr wrap="none" rtlCol="0">
            <a:spAutoFit/>
          </a:bodyPr>
          <a:lstStyle/>
          <a:p>
            <a:r>
              <a:rPr lang="cs-CZ" sz="2800" i="1" dirty="0"/>
              <a:t>C</a:t>
            </a:r>
          </a:p>
        </p:txBody>
      </p:sp>
      <p:sp>
        <p:nvSpPr>
          <p:cNvPr id="83" name="Obdélník 82"/>
          <p:cNvSpPr/>
          <p:nvPr/>
        </p:nvSpPr>
        <p:spPr>
          <a:xfrm>
            <a:off x="2855914" y="6156960"/>
            <a:ext cx="333746" cy="523220"/>
          </a:xfrm>
          <a:prstGeom prst="rect">
            <a:avLst/>
          </a:prstGeom>
        </p:spPr>
        <p:txBody>
          <a:bodyPr wrap="none">
            <a:spAutoFit/>
          </a:bodyPr>
          <a:lstStyle/>
          <a:p>
            <a:r>
              <a:rPr lang="cs-CZ" sz="2800" i="1" dirty="0" smtClean="0"/>
              <a:t>c</a:t>
            </a:r>
            <a:endParaRPr lang="cs-CZ" sz="2800" i="1" dirty="0"/>
          </a:p>
        </p:txBody>
      </p:sp>
      <p:cxnSp>
        <p:nvCxnSpPr>
          <p:cNvPr id="84" name="Přímá spojnice 83"/>
          <p:cNvCxnSpPr/>
          <p:nvPr/>
        </p:nvCxnSpPr>
        <p:spPr>
          <a:xfrm flipV="1">
            <a:off x="2382023" y="5954291"/>
            <a:ext cx="454469" cy="2054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a:off x="2394114" y="6179742"/>
            <a:ext cx="480850" cy="267403"/>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6" name="TextovéPole 85"/>
          <p:cNvSpPr txBox="1"/>
          <p:nvPr/>
        </p:nvSpPr>
        <p:spPr>
          <a:xfrm>
            <a:off x="2267198" y="5607003"/>
            <a:ext cx="579005" cy="430887"/>
          </a:xfrm>
          <a:prstGeom prst="rect">
            <a:avLst/>
          </a:prstGeom>
          <a:noFill/>
        </p:spPr>
        <p:txBody>
          <a:bodyPr wrap="none" rtlCol="0">
            <a:spAutoFit/>
          </a:bodyPr>
          <a:lstStyle/>
          <a:p>
            <a:r>
              <a:rPr lang="cs-CZ" sz="2200" dirty="0" smtClean="0">
                <a:solidFill>
                  <a:srgbClr val="FF0000"/>
                </a:solidFill>
              </a:rPr>
              <a:t>3/4</a:t>
            </a:r>
          </a:p>
        </p:txBody>
      </p:sp>
      <p:sp>
        <p:nvSpPr>
          <p:cNvPr id="87" name="TextovéPole 86"/>
          <p:cNvSpPr txBox="1"/>
          <p:nvPr/>
        </p:nvSpPr>
        <p:spPr>
          <a:xfrm>
            <a:off x="2238437" y="6277345"/>
            <a:ext cx="579005" cy="430887"/>
          </a:xfrm>
          <a:prstGeom prst="rect">
            <a:avLst/>
          </a:prstGeom>
          <a:noFill/>
        </p:spPr>
        <p:txBody>
          <a:bodyPr wrap="none" rtlCol="0">
            <a:spAutoFit/>
          </a:bodyPr>
          <a:lstStyle/>
          <a:p>
            <a:r>
              <a:rPr lang="cs-CZ" sz="2200" dirty="0" smtClean="0">
                <a:solidFill>
                  <a:srgbClr val="FF0000"/>
                </a:solidFill>
              </a:rPr>
              <a:t>1/4</a:t>
            </a:r>
          </a:p>
        </p:txBody>
      </p:sp>
      <p:cxnSp>
        <p:nvCxnSpPr>
          <p:cNvPr id="89" name="Přímá spojnice se šipkou 88"/>
          <p:cNvCxnSpPr/>
          <p:nvPr/>
        </p:nvCxnSpPr>
        <p:spPr>
          <a:xfrm>
            <a:off x="3199763" y="4690471"/>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a:off x="3189660" y="5224702"/>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a:off x="3199763" y="5954291"/>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a:off x="3199763" y="6447145"/>
            <a:ext cx="409972"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TextovéPole 92"/>
          <p:cNvSpPr txBox="1"/>
          <p:nvPr/>
        </p:nvSpPr>
        <p:spPr>
          <a:xfrm>
            <a:off x="3631187" y="4421012"/>
            <a:ext cx="776175" cy="523220"/>
          </a:xfrm>
          <a:prstGeom prst="rect">
            <a:avLst/>
          </a:prstGeom>
          <a:noFill/>
        </p:spPr>
        <p:txBody>
          <a:bodyPr wrap="none" rtlCol="0">
            <a:spAutoFit/>
          </a:bodyPr>
          <a:lstStyle/>
          <a:p>
            <a:r>
              <a:rPr lang="cs-CZ" sz="2800" i="1" dirty="0" err="1" smtClean="0"/>
              <a:t>aBC</a:t>
            </a:r>
            <a:endParaRPr lang="cs-CZ" sz="2800" i="1" dirty="0" smtClean="0"/>
          </a:p>
        </p:txBody>
      </p:sp>
      <p:sp>
        <p:nvSpPr>
          <p:cNvPr id="94" name="TextovéPole 93"/>
          <p:cNvSpPr txBox="1"/>
          <p:nvPr/>
        </p:nvSpPr>
        <p:spPr>
          <a:xfrm>
            <a:off x="3626583" y="4985864"/>
            <a:ext cx="737702" cy="523220"/>
          </a:xfrm>
          <a:prstGeom prst="rect">
            <a:avLst/>
          </a:prstGeom>
          <a:noFill/>
        </p:spPr>
        <p:txBody>
          <a:bodyPr wrap="none" rtlCol="0">
            <a:spAutoFit/>
          </a:bodyPr>
          <a:lstStyle/>
          <a:p>
            <a:r>
              <a:rPr lang="cs-CZ" sz="2800" i="1" dirty="0" err="1" smtClean="0"/>
              <a:t>aBc</a:t>
            </a:r>
            <a:endParaRPr lang="cs-CZ" sz="2800" i="1" dirty="0" smtClean="0"/>
          </a:p>
        </p:txBody>
      </p:sp>
      <p:sp>
        <p:nvSpPr>
          <p:cNvPr id="95" name="TextovéPole 94"/>
          <p:cNvSpPr txBox="1"/>
          <p:nvPr/>
        </p:nvSpPr>
        <p:spPr>
          <a:xfrm>
            <a:off x="3619056" y="5637277"/>
            <a:ext cx="764953" cy="523220"/>
          </a:xfrm>
          <a:prstGeom prst="rect">
            <a:avLst/>
          </a:prstGeom>
          <a:noFill/>
        </p:spPr>
        <p:txBody>
          <a:bodyPr wrap="none" rtlCol="0">
            <a:spAutoFit/>
          </a:bodyPr>
          <a:lstStyle/>
          <a:p>
            <a:r>
              <a:rPr lang="cs-CZ" sz="2800" i="1" dirty="0" err="1" smtClean="0"/>
              <a:t>abC</a:t>
            </a:r>
            <a:endParaRPr lang="cs-CZ" sz="2800" i="1" dirty="0" smtClean="0"/>
          </a:p>
        </p:txBody>
      </p:sp>
      <p:sp>
        <p:nvSpPr>
          <p:cNvPr id="96" name="TextovéPole 95"/>
          <p:cNvSpPr txBox="1"/>
          <p:nvPr/>
        </p:nvSpPr>
        <p:spPr>
          <a:xfrm>
            <a:off x="3639064" y="6170136"/>
            <a:ext cx="726481" cy="523220"/>
          </a:xfrm>
          <a:prstGeom prst="rect">
            <a:avLst/>
          </a:prstGeom>
          <a:noFill/>
        </p:spPr>
        <p:txBody>
          <a:bodyPr wrap="none" rtlCol="0">
            <a:spAutoFit/>
          </a:bodyPr>
          <a:lstStyle/>
          <a:p>
            <a:r>
              <a:rPr lang="cs-CZ" sz="2800" i="1" dirty="0" err="1" smtClean="0"/>
              <a:t>abc</a:t>
            </a:r>
            <a:endParaRPr lang="cs-CZ" sz="2800" i="1" dirty="0" smtClean="0"/>
          </a:p>
        </p:txBody>
      </p:sp>
      <p:sp>
        <p:nvSpPr>
          <p:cNvPr id="97" name="TextovéPole 96"/>
          <p:cNvSpPr txBox="1"/>
          <p:nvPr/>
        </p:nvSpPr>
        <p:spPr>
          <a:xfrm>
            <a:off x="4407362" y="2089404"/>
            <a:ext cx="2270173" cy="430887"/>
          </a:xfrm>
          <a:prstGeom prst="rect">
            <a:avLst/>
          </a:prstGeom>
          <a:noFill/>
        </p:spPr>
        <p:txBody>
          <a:bodyPr wrap="none" rtlCol="0">
            <a:spAutoFit/>
          </a:bodyPr>
          <a:lstStyle/>
          <a:p>
            <a:r>
              <a:rPr lang="cs-CZ" sz="2200" dirty="0" smtClean="0"/>
              <a:t>¾ </a:t>
            </a:r>
            <a:r>
              <a:rPr lang="cs-CZ" sz="2200" dirty="0"/>
              <a:t>x ¾ x </a:t>
            </a:r>
            <a:r>
              <a:rPr lang="cs-CZ" sz="2200" dirty="0" smtClean="0"/>
              <a:t>¾ = 27/64 </a:t>
            </a:r>
          </a:p>
        </p:txBody>
      </p:sp>
      <p:sp>
        <p:nvSpPr>
          <p:cNvPr id="88" name="TextovéPole 87"/>
          <p:cNvSpPr txBox="1"/>
          <p:nvPr/>
        </p:nvSpPr>
        <p:spPr>
          <a:xfrm>
            <a:off x="4407361" y="2660731"/>
            <a:ext cx="2116285" cy="430887"/>
          </a:xfrm>
          <a:prstGeom prst="rect">
            <a:avLst/>
          </a:prstGeom>
          <a:noFill/>
        </p:spPr>
        <p:txBody>
          <a:bodyPr wrap="none" rtlCol="0">
            <a:spAutoFit/>
          </a:bodyPr>
          <a:lstStyle/>
          <a:p>
            <a:r>
              <a:rPr lang="cs-CZ" sz="2200" dirty="0" smtClean="0"/>
              <a:t>¾ </a:t>
            </a:r>
            <a:r>
              <a:rPr lang="cs-CZ" sz="2200" dirty="0"/>
              <a:t>x ¾ x </a:t>
            </a:r>
            <a:r>
              <a:rPr lang="cs-CZ" sz="2200" dirty="0" smtClean="0"/>
              <a:t>¼ = 9/64 </a:t>
            </a:r>
          </a:p>
        </p:txBody>
      </p:sp>
      <p:sp>
        <p:nvSpPr>
          <p:cNvPr id="98" name="TextovéPole 97"/>
          <p:cNvSpPr txBox="1"/>
          <p:nvPr/>
        </p:nvSpPr>
        <p:spPr>
          <a:xfrm>
            <a:off x="4407361" y="3306040"/>
            <a:ext cx="2180405" cy="430887"/>
          </a:xfrm>
          <a:prstGeom prst="rect">
            <a:avLst/>
          </a:prstGeom>
          <a:noFill/>
        </p:spPr>
        <p:txBody>
          <a:bodyPr wrap="none" rtlCol="0">
            <a:spAutoFit/>
          </a:bodyPr>
          <a:lstStyle/>
          <a:p>
            <a:r>
              <a:rPr lang="cs-CZ" sz="2200" dirty="0" smtClean="0"/>
              <a:t>¾ </a:t>
            </a:r>
            <a:r>
              <a:rPr lang="cs-CZ" sz="2200" dirty="0"/>
              <a:t>x </a:t>
            </a:r>
            <a:r>
              <a:rPr lang="cs-CZ" sz="2200" dirty="0" smtClean="0"/>
              <a:t>¼ x ¾ = 9/64 </a:t>
            </a:r>
          </a:p>
        </p:txBody>
      </p:sp>
      <p:sp>
        <p:nvSpPr>
          <p:cNvPr id="99" name="TextovéPole 98"/>
          <p:cNvSpPr txBox="1"/>
          <p:nvPr/>
        </p:nvSpPr>
        <p:spPr>
          <a:xfrm>
            <a:off x="4421254" y="3851914"/>
            <a:ext cx="2105063" cy="430887"/>
          </a:xfrm>
          <a:prstGeom prst="rect">
            <a:avLst/>
          </a:prstGeom>
          <a:noFill/>
        </p:spPr>
        <p:txBody>
          <a:bodyPr wrap="none" rtlCol="0">
            <a:spAutoFit/>
          </a:bodyPr>
          <a:lstStyle/>
          <a:p>
            <a:r>
              <a:rPr lang="cs-CZ" sz="2200" dirty="0" smtClean="0"/>
              <a:t>¾ </a:t>
            </a:r>
            <a:r>
              <a:rPr lang="cs-CZ" sz="2200" dirty="0"/>
              <a:t>x ¼</a:t>
            </a:r>
            <a:r>
              <a:rPr lang="cs-CZ" sz="2200" dirty="0" smtClean="0"/>
              <a:t> </a:t>
            </a:r>
            <a:r>
              <a:rPr lang="cs-CZ" sz="2200" dirty="0"/>
              <a:t>x </a:t>
            </a:r>
            <a:r>
              <a:rPr lang="cs-CZ" sz="2200" dirty="0" smtClean="0"/>
              <a:t>¼ = 3/64 </a:t>
            </a:r>
          </a:p>
        </p:txBody>
      </p:sp>
      <p:sp>
        <p:nvSpPr>
          <p:cNvPr id="100" name="TextovéPole 99"/>
          <p:cNvSpPr txBox="1"/>
          <p:nvPr/>
        </p:nvSpPr>
        <p:spPr>
          <a:xfrm>
            <a:off x="4428814" y="4492527"/>
            <a:ext cx="2116285" cy="430887"/>
          </a:xfrm>
          <a:prstGeom prst="rect">
            <a:avLst/>
          </a:prstGeom>
          <a:noFill/>
        </p:spPr>
        <p:txBody>
          <a:bodyPr wrap="none" rtlCol="0">
            <a:spAutoFit/>
          </a:bodyPr>
          <a:lstStyle/>
          <a:p>
            <a:r>
              <a:rPr lang="cs-CZ" sz="2200" dirty="0"/>
              <a:t>¼</a:t>
            </a:r>
            <a:r>
              <a:rPr lang="cs-CZ" sz="2200" dirty="0" smtClean="0"/>
              <a:t> </a:t>
            </a:r>
            <a:r>
              <a:rPr lang="cs-CZ" sz="2200" dirty="0"/>
              <a:t>x ¾ x ¾</a:t>
            </a:r>
            <a:r>
              <a:rPr lang="cs-CZ" sz="2200" dirty="0" smtClean="0"/>
              <a:t> = 9/64 </a:t>
            </a:r>
          </a:p>
        </p:txBody>
      </p:sp>
      <p:sp>
        <p:nvSpPr>
          <p:cNvPr id="101" name="TextovéPole 100"/>
          <p:cNvSpPr txBox="1"/>
          <p:nvPr/>
        </p:nvSpPr>
        <p:spPr>
          <a:xfrm>
            <a:off x="4391236" y="5038401"/>
            <a:ext cx="2116285" cy="430887"/>
          </a:xfrm>
          <a:prstGeom prst="rect">
            <a:avLst/>
          </a:prstGeom>
          <a:noFill/>
        </p:spPr>
        <p:txBody>
          <a:bodyPr wrap="none" rtlCol="0">
            <a:spAutoFit/>
          </a:bodyPr>
          <a:lstStyle/>
          <a:p>
            <a:r>
              <a:rPr lang="cs-CZ" sz="2200" dirty="0"/>
              <a:t>¼</a:t>
            </a:r>
            <a:r>
              <a:rPr lang="cs-CZ" sz="2200" dirty="0" smtClean="0"/>
              <a:t> </a:t>
            </a:r>
            <a:r>
              <a:rPr lang="cs-CZ" sz="2200" dirty="0"/>
              <a:t>x ¾ x </a:t>
            </a:r>
            <a:r>
              <a:rPr lang="cs-CZ" sz="2200" dirty="0" smtClean="0"/>
              <a:t>¼ = 3/64 </a:t>
            </a:r>
          </a:p>
        </p:txBody>
      </p:sp>
      <p:sp>
        <p:nvSpPr>
          <p:cNvPr id="102" name="TextovéPole 101"/>
          <p:cNvSpPr txBox="1"/>
          <p:nvPr/>
        </p:nvSpPr>
        <p:spPr>
          <a:xfrm>
            <a:off x="4382588" y="5709320"/>
            <a:ext cx="2169184" cy="430887"/>
          </a:xfrm>
          <a:prstGeom prst="rect">
            <a:avLst/>
          </a:prstGeom>
          <a:noFill/>
        </p:spPr>
        <p:txBody>
          <a:bodyPr wrap="none" rtlCol="0">
            <a:spAutoFit/>
          </a:bodyPr>
          <a:lstStyle/>
          <a:p>
            <a:r>
              <a:rPr lang="cs-CZ" sz="2200" dirty="0"/>
              <a:t>¼</a:t>
            </a:r>
            <a:r>
              <a:rPr lang="cs-CZ" sz="2200" dirty="0" smtClean="0"/>
              <a:t> </a:t>
            </a:r>
            <a:r>
              <a:rPr lang="cs-CZ" sz="2200" dirty="0"/>
              <a:t>x </a:t>
            </a:r>
            <a:r>
              <a:rPr lang="cs-CZ" sz="2200" dirty="0" smtClean="0"/>
              <a:t>¼ x ¾ = 3/64 </a:t>
            </a:r>
          </a:p>
        </p:txBody>
      </p:sp>
      <p:sp>
        <p:nvSpPr>
          <p:cNvPr id="103" name="TextovéPole 102"/>
          <p:cNvSpPr txBox="1"/>
          <p:nvPr/>
        </p:nvSpPr>
        <p:spPr>
          <a:xfrm>
            <a:off x="4364285" y="6249293"/>
            <a:ext cx="2093843" cy="430887"/>
          </a:xfrm>
          <a:prstGeom prst="rect">
            <a:avLst/>
          </a:prstGeom>
          <a:noFill/>
        </p:spPr>
        <p:txBody>
          <a:bodyPr wrap="none" rtlCol="0">
            <a:spAutoFit/>
          </a:bodyPr>
          <a:lstStyle/>
          <a:p>
            <a:r>
              <a:rPr lang="cs-CZ" sz="2200" dirty="0"/>
              <a:t>¼</a:t>
            </a:r>
            <a:r>
              <a:rPr lang="cs-CZ" sz="2200" dirty="0" smtClean="0"/>
              <a:t> </a:t>
            </a:r>
            <a:r>
              <a:rPr lang="cs-CZ" sz="2200" dirty="0"/>
              <a:t>x ¼</a:t>
            </a:r>
            <a:r>
              <a:rPr lang="cs-CZ" sz="2200" dirty="0" smtClean="0"/>
              <a:t> </a:t>
            </a:r>
            <a:r>
              <a:rPr lang="cs-CZ" sz="2200" dirty="0"/>
              <a:t>x </a:t>
            </a:r>
            <a:r>
              <a:rPr lang="cs-CZ" sz="2200" dirty="0" smtClean="0"/>
              <a:t>¼ = 1/64 </a:t>
            </a:r>
          </a:p>
        </p:txBody>
      </p:sp>
      <p:sp>
        <p:nvSpPr>
          <p:cNvPr id="104" name="TextovéPole 103"/>
          <p:cNvSpPr txBox="1"/>
          <p:nvPr/>
        </p:nvSpPr>
        <p:spPr>
          <a:xfrm>
            <a:off x="447675" y="994868"/>
            <a:ext cx="8372475" cy="769441"/>
          </a:xfrm>
          <a:prstGeom prst="rect">
            <a:avLst/>
          </a:prstGeom>
          <a:noFill/>
        </p:spPr>
        <p:txBody>
          <a:bodyPr wrap="square" rtlCol="0">
            <a:spAutoFit/>
          </a:bodyPr>
          <a:lstStyle/>
          <a:p>
            <a:r>
              <a:rPr lang="cs-CZ" sz="2400" b="1" dirty="0" smtClean="0">
                <a:solidFill>
                  <a:srgbClr val="5A9B2D"/>
                </a:solidFill>
              </a:rPr>
              <a:t>Otázka:</a:t>
            </a:r>
            <a:r>
              <a:rPr lang="cs-CZ" sz="2000" dirty="0" smtClean="0"/>
              <a:t> Jaký bude </a:t>
            </a:r>
            <a:r>
              <a:rPr lang="cs-CZ" sz="2000" b="1" u="sng" dirty="0" smtClean="0"/>
              <a:t>fenotypový</a:t>
            </a:r>
            <a:r>
              <a:rPr lang="cs-CZ" sz="2000" dirty="0" smtClean="0">
                <a:solidFill>
                  <a:srgbClr val="00B0F0"/>
                </a:solidFill>
              </a:rPr>
              <a:t> </a:t>
            </a:r>
            <a:r>
              <a:rPr lang="cs-CZ" sz="2000" dirty="0" smtClean="0"/>
              <a:t>štěpný poměr u potomstva dvou heterozygotů </a:t>
            </a:r>
            <a:r>
              <a:rPr lang="cs-CZ" sz="2000" i="1" dirty="0" err="1" smtClean="0"/>
              <a:t>AaBbCc</a:t>
            </a:r>
            <a:r>
              <a:rPr lang="cs-CZ" sz="2000" dirty="0" smtClean="0"/>
              <a:t>? </a:t>
            </a:r>
            <a:endParaRPr lang="cs-CZ" sz="2000" dirty="0"/>
          </a:p>
        </p:txBody>
      </p:sp>
    </p:spTree>
    <p:extLst>
      <p:ext uri="{BB962C8B-B14F-4D97-AF65-F5344CB8AC3E}">
        <p14:creationId xmlns:p14="http://schemas.microsoft.com/office/powerpoint/2010/main" val="340490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88" grpId="0"/>
      <p:bldP spid="98" grpId="0"/>
      <p:bldP spid="99" grpId="0"/>
      <p:bldP spid="100" grpId="0"/>
      <p:bldP spid="101" grpId="0"/>
      <p:bldP spid="102" grpId="0"/>
      <p:bldP spid="10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1025" y="127001"/>
            <a:ext cx="7886700" cy="1325563"/>
          </a:xfrm>
        </p:spPr>
        <p:txBody>
          <a:bodyPr>
            <a:normAutofit/>
          </a:bodyPr>
          <a:lstStyle/>
          <a:p>
            <a:pPr algn="ctr"/>
            <a:r>
              <a:rPr lang="cs-CZ" sz="4000" dirty="0">
                <a:solidFill>
                  <a:srgbClr val="C00000"/>
                </a:solidFill>
              </a:rPr>
              <a:t>Pravděpodobnost vzniku určitého genotypu</a:t>
            </a:r>
          </a:p>
        </p:txBody>
      </p:sp>
      <p:sp>
        <p:nvSpPr>
          <p:cNvPr id="3" name="TextovéPole 2"/>
          <p:cNvSpPr txBox="1"/>
          <p:nvPr/>
        </p:nvSpPr>
        <p:spPr>
          <a:xfrm>
            <a:off x="316737" y="1452564"/>
            <a:ext cx="8570088" cy="769441"/>
          </a:xfrm>
          <a:prstGeom prst="rect">
            <a:avLst/>
          </a:prstGeom>
          <a:noFill/>
        </p:spPr>
        <p:txBody>
          <a:bodyPr wrap="square" rtlCol="0">
            <a:spAutoFit/>
          </a:bodyPr>
          <a:lstStyle/>
          <a:p>
            <a:r>
              <a:rPr lang="cs-CZ" sz="2200" b="1" dirty="0" smtClean="0">
                <a:solidFill>
                  <a:srgbClr val="5A9B2D"/>
                </a:solidFill>
              </a:rPr>
              <a:t>Otázka:</a:t>
            </a:r>
            <a:r>
              <a:rPr lang="cs-CZ" sz="2200" dirty="0" smtClean="0"/>
              <a:t> Křížíte jedince těchto genotypů: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r>
              <a:rPr lang="cs-CZ" sz="2200" i="1" dirty="0" smtClean="0"/>
              <a:t> </a:t>
            </a:r>
            <a:r>
              <a:rPr lang="cs-CZ" sz="2200" i="1" dirty="0" err="1" smtClean="0"/>
              <a:t>ee</a:t>
            </a:r>
            <a:r>
              <a:rPr lang="cs-CZ" sz="2200" i="1" dirty="0" smtClean="0"/>
              <a:t> </a:t>
            </a:r>
            <a:r>
              <a:rPr lang="cs-CZ" sz="2200" dirty="0" smtClean="0"/>
              <a:t>x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r>
              <a:rPr lang="cs-CZ" sz="2200" i="1" dirty="0" smtClean="0"/>
              <a:t> </a:t>
            </a:r>
            <a:r>
              <a:rPr lang="cs-CZ" sz="2200" i="1" dirty="0" err="1" smtClean="0"/>
              <a:t>Ee</a:t>
            </a:r>
            <a:r>
              <a:rPr lang="cs-CZ" sz="2200" dirty="0" smtClean="0"/>
              <a:t>. Jaká je pravděpodobnost vzniku genotypu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r>
              <a:rPr lang="cs-CZ" sz="2200" i="1" dirty="0" smtClean="0"/>
              <a:t> </a:t>
            </a:r>
            <a:r>
              <a:rPr lang="cs-CZ" sz="2200" i="1" dirty="0" err="1" smtClean="0"/>
              <a:t>ee</a:t>
            </a:r>
            <a:r>
              <a:rPr lang="cs-CZ" sz="2200" dirty="0" smtClean="0"/>
              <a:t>? </a:t>
            </a:r>
          </a:p>
        </p:txBody>
      </p:sp>
      <p:sp>
        <p:nvSpPr>
          <p:cNvPr id="4" name="TextovéPole 3"/>
          <p:cNvSpPr txBox="1"/>
          <p:nvPr/>
        </p:nvSpPr>
        <p:spPr>
          <a:xfrm>
            <a:off x="316736" y="2428041"/>
            <a:ext cx="7667625" cy="1107996"/>
          </a:xfrm>
          <a:prstGeom prst="rect">
            <a:avLst/>
          </a:prstGeom>
          <a:noFill/>
        </p:spPr>
        <p:txBody>
          <a:bodyPr wrap="square" rtlCol="0">
            <a:spAutoFit/>
          </a:bodyPr>
          <a:lstStyle/>
          <a:p>
            <a:r>
              <a:rPr lang="cs-CZ" sz="2200" dirty="0" smtClean="0"/>
              <a:t>Jak na to: </a:t>
            </a:r>
          </a:p>
          <a:p>
            <a:pPr marL="457200" indent="-457200">
              <a:buAutoNum type="arabicParenR"/>
            </a:pPr>
            <a:r>
              <a:rPr lang="cs-CZ" sz="2200" dirty="0" smtClean="0"/>
              <a:t>Řeším každý gen zvlášť</a:t>
            </a:r>
          </a:p>
          <a:p>
            <a:pPr marL="457200" indent="-457200">
              <a:buAutoNum type="arabicParenR"/>
            </a:pPr>
            <a:r>
              <a:rPr lang="cs-CZ" sz="2200" dirty="0" smtClean="0"/>
              <a:t>Zajímá mě jen tento jeden genotyp, ostatní neřeším.</a:t>
            </a:r>
          </a:p>
        </p:txBody>
      </p:sp>
      <p:sp>
        <p:nvSpPr>
          <p:cNvPr id="5" name="TextovéPole 4"/>
          <p:cNvSpPr txBox="1"/>
          <p:nvPr/>
        </p:nvSpPr>
        <p:spPr>
          <a:xfrm>
            <a:off x="514350" y="4076700"/>
            <a:ext cx="2763449" cy="2800767"/>
          </a:xfrm>
          <a:prstGeom prst="rect">
            <a:avLst/>
          </a:prstGeom>
          <a:noFill/>
        </p:spPr>
        <p:txBody>
          <a:bodyPr wrap="none" rtlCol="0">
            <a:spAutoFit/>
          </a:bodyPr>
          <a:lstStyle/>
          <a:p>
            <a:r>
              <a:rPr lang="cs-CZ" sz="2200" i="1" dirty="0" err="1" smtClean="0"/>
              <a:t>Aa</a:t>
            </a:r>
            <a:r>
              <a:rPr lang="cs-CZ" sz="2200" dirty="0" smtClean="0"/>
              <a:t> x </a:t>
            </a:r>
            <a:r>
              <a:rPr lang="cs-CZ" sz="2200" i="1" dirty="0" err="1" smtClean="0"/>
              <a:t>aa</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i="1" dirty="0" err="1" smtClean="0">
                <a:sym typeface="Wingdings" panose="05000000000000000000" pitchFamily="2" charset="2"/>
              </a:rPr>
              <a:t>aa</a:t>
            </a:r>
            <a:r>
              <a:rPr lang="cs-CZ" sz="2200" dirty="0" smtClean="0">
                <a:sym typeface="Wingdings" panose="05000000000000000000" pitchFamily="2" charset="2"/>
              </a:rPr>
              <a:t>    p = ½</a:t>
            </a:r>
          </a:p>
          <a:p>
            <a:r>
              <a:rPr lang="cs-CZ" sz="2200" i="1" dirty="0" err="1" smtClean="0"/>
              <a:t>Bb</a:t>
            </a:r>
            <a:r>
              <a:rPr lang="cs-CZ" sz="2200" dirty="0" smtClean="0"/>
              <a:t> </a:t>
            </a:r>
            <a:r>
              <a:rPr lang="cs-CZ" sz="2200" dirty="0"/>
              <a:t>x </a:t>
            </a:r>
            <a:r>
              <a:rPr lang="cs-CZ" sz="2200" i="1" dirty="0" err="1" smtClean="0"/>
              <a:t>bb</a:t>
            </a:r>
            <a:r>
              <a:rPr lang="cs-CZ" sz="2200" dirty="0" smtClean="0"/>
              <a:t> </a:t>
            </a:r>
            <a:r>
              <a:rPr lang="cs-CZ" sz="2200" dirty="0">
                <a:sym typeface="Wingdings" panose="05000000000000000000" pitchFamily="2" charset="2"/>
              </a:rPr>
              <a:t></a:t>
            </a:r>
            <a:r>
              <a:rPr lang="en-US" sz="2200" dirty="0">
                <a:sym typeface="Wingdings" panose="05000000000000000000" pitchFamily="2" charset="2"/>
              </a:rPr>
              <a:t> </a:t>
            </a:r>
            <a:r>
              <a:rPr lang="cs-CZ" sz="2200" i="1" dirty="0" err="1" smtClean="0">
                <a:sym typeface="Wingdings" panose="05000000000000000000" pitchFamily="2" charset="2"/>
              </a:rPr>
              <a:t>bb</a:t>
            </a:r>
            <a:r>
              <a:rPr lang="cs-CZ" sz="2200" dirty="0" smtClean="0">
                <a:sym typeface="Wingdings" panose="05000000000000000000" pitchFamily="2" charset="2"/>
              </a:rPr>
              <a:t>    </a:t>
            </a:r>
            <a:r>
              <a:rPr lang="cs-CZ" sz="2200" dirty="0">
                <a:sym typeface="Wingdings" panose="05000000000000000000" pitchFamily="2" charset="2"/>
              </a:rPr>
              <a:t>p = </a:t>
            </a:r>
            <a:r>
              <a:rPr lang="cs-CZ" sz="2200" dirty="0" smtClean="0">
                <a:sym typeface="Wingdings" panose="05000000000000000000" pitchFamily="2" charset="2"/>
              </a:rPr>
              <a:t>½</a:t>
            </a:r>
          </a:p>
          <a:p>
            <a:r>
              <a:rPr lang="cs-CZ" sz="2200" i="1" dirty="0" err="1" smtClean="0"/>
              <a:t>Cc</a:t>
            </a:r>
            <a:r>
              <a:rPr lang="cs-CZ" sz="2200" dirty="0" smtClean="0"/>
              <a:t>  x </a:t>
            </a:r>
            <a:r>
              <a:rPr lang="cs-CZ" sz="2200" i="1" dirty="0" err="1" smtClean="0"/>
              <a:t>Cc</a:t>
            </a:r>
            <a:r>
              <a:rPr lang="cs-CZ" sz="2200" dirty="0" smtClean="0"/>
              <a:t> </a:t>
            </a:r>
            <a:r>
              <a:rPr lang="cs-CZ" sz="2200" dirty="0">
                <a:sym typeface="Wingdings" panose="05000000000000000000" pitchFamily="2" charset="2"/>
              </a:rPr>
              <a:t></a:t>
            </a:r>
            <a:r>
              <a:rPr lang="en-US" sz="2200" dirty="0">
                <a:sym typeface="Wingdings" panose="05000000000000000000" pitchFamily="2" charset="2"/>
              </a:rPr>
              <a:t> </a:t>
            </a:r>
            <a:r>
              <a:rPr lang="cs-CZ" sz="2200" i="1" dirty="0" err="1" smtClean="0">
                <a:sym typeface="Wingdings" panose="05000000000000000000" pitchFamily="2" charset="2"/>
              </a:rPr>
              <a:t>cc</a:t>
            </a:r>
            <a:r>
              <a:rPr lang="cs-CZ" sz="2200" dirty="0" smtClean="0">
                <a:sym typeface="Wingdings" panose="05000000000000000000" pitchFamily="2" charset="2"/>
              </a:rPr>
              <a:t>     p </a:t>
            </a:r>
            <a:r>
              <a:rPr lang="cs-CZ" sz="2200" dirty="0">
                <a:sym typeface="Wingdings" panose="05000000000000000000" pitchFamily="2" charset="2"/>
              </a:rPr>
              <a:t>= </a:t>
            </a:r>
            <a:r>
              <a:rPr lang="cs-CZ" sz="2200" dirty="0" smtClean="0">
                <a:sym typeface="Wingdings" panose="05000000000000000000" pitchFamily="2" charset="2"/>
              </a:rPr>
              <a:t>¼ </a:t>
            </a:r>
          </a:p>
          <a:p>
            <a:r>
              <a:rPr lang="cs-CZ" sz="2200" i="1" dirty="0" err="1" smtClean="0">
                <a:sym typeface="Wingdings" panose="05000000000000000000" pitchFamily="2" charset="2"/>
              </a:rPr>
              <a:t>Dd</a:t>
            </a:r>
            <a:r>
              <a:rPr lang="cs-CZ" sz="2200" dirty="0" smtClean="0">
                <a:sym typeface="Wingdings" panose="05000000000000000000" pitchFamily="2" charset="2"/>
              </a:rPr>
              <a:t> x </a:t>
            </a:r>
            <a:r>
              <a:rPr lang="cs-CZ" sz="2200" i="1" dirty="0" err="1" smtClean="0">
                <a:sym typeface="Wingdings" panose="05000000000000000000" pitchFamily="2" charset="2"/>
              </a:rPr>
              <a:t>dd</a:t>
            </a:r>
            <a:r>
              <a:rPr lang="cs-CZ" sz="2200" dirty="0" smtClean="0">
                <a:sym typeface="Wingdings" panose="05000000000000000000" pitchFamily="2" charset="2"/>
              </a:rPr>
              <a:t> </a:t>
            </a:r>
            <a:r>
              <a:rPr lang="cs-CZ" sz="2200" dirty="0">
                <a:sym typeface="Wingdings" panose="05000000000000000000" pitchFamily="2" charset="2"/>
              </a:rPr>
              <a:t> </a:t>
            </a:r>
            <a:r>
              <a:rPr lang="cs-CZ" sz="2200" i="1" dirty="0" err="1" smtClean="0">
                <a:sym typeface="Wingdings" panose="05000000000000000000" pitchFamily="2" charset="2"/>
              </a:rPr>
              <a:t>dd</a:t>
            </a:r>
            <a:r>
              <a:rPr lang="cs-CZ" sz="2200" dirty="0" smtClean="0">
                <a:sym typeface="Wingdings" panose="05000000000000000000" pitchFamily="2" charset="2"/>
              </a:rPr>
              <a:t>    p </a:t>
            </a:r>
            <a:r>
              <a:rPr lang="cs-CZ" sz="2200" dirty="0">
                <a:sym typeface="Wingdings" panose="05000000000000000000" pitchFamily="2" charset="2"/>
              </a:rPr>
              <a:t>= </a:t>
            </a:r>
            <a:r>
              <a:rPr lang="cs-CZ" sz="2200" dirty="0" smtClean="0">
                <a:sym typeface="Wingdings" panose="05000000000000000000" pitchFamily="2" charset="2"/>
              </a:rPr>
              <a:t>½ </a:t>
            </a:r>
          </a:p>
          <a:p>
            <a:r>
              <a:rPr lang="cs-CZ" sz="2200" i="1" dirty="0" err="1" smtClean="0">
                <a:sym typeface="Wingdings" panose="05000000000000000000" pitchFamily="2" charset="2"/>
              </a:rPr>
              <a:t>ee</a:t>
            </a:r>
            <a:r>
              <a:rPr lang="cs-CZ" sz="2200" dirty="0" smtClean="0">
                <a:sym typeface="Wingdings" panose="05000000000000000000" pitchFamily="2" charset="2"/>
              </a:rPr>
              <a:t> x  </a:t>
            </a:r>
            <a:r>
              <a:rPr lang="cs-CZ" sz="2200" i="1" dirty="0" err="1" smtClean="0">
                <a:sym typeface="Wingdings" panose="05000000000000000000" pitchFamily="2" charset="2"/>
              </a:rPr>
              <a:t>Ee</a:t>
            </a:r>
            <a:r>
              <a:rPr lang="cs-CZ" sz="2200" dirty="0">
                <a:sym typeface="Wingdings" panose="05000000000000000000" pitchFamily="2" charset="2"/>
              </a:rPr>
              <a:t>  </a:t>
            </a:r>
            <a:r>
              <a:rPr lang="cs-CZ" sz="2200" i="1" dirty="0" err="1" smtClean="0">
                <a:sym typeface="Wingdings" panose="05000000000000000000" pitchFamily="2" charset="2"/>
              </a:rPr>
              <a:t>ee</a:t>
            </a:r>
            <a:r>
              <a:rPr lang="cs-CZ" sz="2200" dirty="0" smtClean="0">
                <a:sym typeface="Wingdings" panose="05000000000000000000" pitchFamily="2" charset="2"/>
              </a:rPr>
              <a:t>     p = ½  </a:t>
            </a:r>
            <a:endParaRPr lang="cs-CZ" sz="2200" dirty="0"/>
          </a:p>
          <a:p>
            <a:r>
              <a:rPr lang="cs-CZ" sz="2200" dirty="0" smtClean="0">
                <a:sym typeface="Wingdings" panose="05000000000000000000" pitchFamily="2" charset="2"/>
              </a:rPr>
              <a:t> </a:t>
            </a:r>
            <a:endParaRPr lang="cs-CZ" sz="2200" dirty="0"/>
          </a:p>
          <a:p>
            <a:r>
              <a:rPr lang="cs-CZ" sz="2200" dirty="0" smtClean="0">
                <a:sym typeface="Wingdings" panose="05000000000000000000" pitchFamily="2" charset="2"/>
              </a:rPr>
              <a:t> </a:t>
            </a:r>
            <a:endParaRPr lang="cs-CZ" sz="2200" dirty="0"/>
          </a:p>
          <a:p>
            <a:r>
              <a:rPr lang="cs-CZ" sz="2200" dirty="0" smtClean="0">
                <a:sym typeface="Wingdings" panose="05000000000000000000" pitchFamily="2" charset="2"/>
              </a:rPr>
              <a:t> </a:t>
            </a:r>
            <a:endParaRPr lang="cs-CZ" sz="2200" dirty="0" smtClean="0"/>
          </a:p>
        </p:txBody>
      </p:sp>
      <p:sp>
        <p:nvSpPr>
          <p:cNvPr id="6" name="TextovéPole 5"/>
          <p:cNvSpPr txBox="1"/>
          <p:nvPr/>
        </p:nvSpPr>
        <p:spPr>
          <a:xfrm>
            <a:off x="4286250" y="4200525"/>
            <a:ext cx="3470822" cy="430887"/>
          </a:xfrm>
          <a:prstGeom prst="rect">
            <a:avLst/>
          </a:prstGeom>
          <a:noFill/>
        </p:spPr>
        <p:txBody>
          <a:bodyPr wrap="none" rtlCol="0">
            <a:spAutoFit/>
          </a:bodyPr>
          <a:lstStyle/>
          <a:p>
            <a:r>
              <a:rPr lang="cs-CZ" sz="2200" dirty="0" smtClean="0"/>
              <a:t>p = ½ x ½ x ¼ x ½ x ½ = 1/64  </a:t>
            </a:r>
          </a:p>
        </p:txBody>
      </p:sp>
      <p:sp>
        <p:nvSpPr>
          <p:cNvPr id="7" name="TextovéPole 6"/>
          <p:cNvSpPr txBox="1"/>
          <p:nvPr/>
        </p:nvSpPr>
        <p:spPr>
          <a:xfrm>
            <a:off x="4150548" y="5172075"/>
            <a:ext cx="4404171" cy="769441"/>
          </a:xfrm>
          <a:prstGeom prst="rect">
            <a:avLst/>
          </a:prstGeom>
          <a:noFill/>
        </p:spPr>
        <p:txBody>
          <a:bodyPr wrap="square" rtlCol="0">
            <a:spAutoFit/>
          </a:bodyPr>
          <a:lstStyle/>
          <a:p>
            <a:r>
              <a:rPr lang="cs-CZ" sz="2200" b="1" dirty="0" smtClean="0">
                <a:solidFill>
                  <a:srgbClr val="5A9B2D"/>
                </a:solidFill>
              </a:rPr>
              <a:t>Požadovaný genotyp </a:t>
            </a:r>
            <a:r>
              <a:rPr lang="cs-CZ" sz="2200" b="1" i="1" dirty="0" err="1" smtClean="0">
                <a:solidFill>
                  <a:srgbClr val="5A9B2D"/>
                </a:solidFill>
              </a:rPr>
              <a:t>aa</a:t>
            </a:r>
            <a:r>
              <a:rPr lang="cs-CZ" sz="2200" b="1" i="1" dirty="0" smtClean="0">
                <a:solidFill>
                  <a:srgbClr val="5A9B2D"/>
                </a:solidFill>
              </a:rPr>
              <a:t> </a:t>
            </a:r>
            <a:r>
              <a:rPr lang="cs-CZ" sz="2200" b="1" i="1" dirty="0" err="1">
                <a:solidFill>
                  <a:srgbClr val="5A9B2D"/>
                </a:solidFill>
              </a:rPr>
              <a:t>bb</a:t>
            </a:r>
            <a:r>
              <a:rPr lang="cs-CZ" sz="2200" b="1" i="1" dirty="0">
                <a:solidFill>
                  <a:srgbClr val="5A9B2D"/>
                </a:solidFill>
              </a:rPr>
              <a:t> </a:t>
            </a:r>
            <a:r>
              <a:rPr lang="cs-CZ" sz="2200" b="1" i="1" dirty="0" err="1">
                <a:solidFill>
                  <a:srgbClr val="5A9B2D"/>
                </a:solidFill>
              </a:rPr>
              <a:t>cc</a:t>
            </a:r>
            <a:r>
              <a:rPr lang="cs-CZ" sz="2200" b="1" i="1" dirty="0">
                <a:solidFill>
                  <a:srgbClr val="5A9B2D"/>
                </a:solidFill>
              </a:rPr>
              <a:t> </a:t>
            </a:r>
            <a:r>
              <a:rPr lang="cs-CZ" sz="2200" b="1" i="1" dirty="0" err="1">
                <a:solidFill>
                  <a:srgbClr val="5A9B2D"/>
                </a:solidFill>
              </a:rPr>
              <a:t>dd</a:t>
            </a:r>
            <a:r>
              <a:rPr lang="cs-CZ" sz="2200" b="1" i="1" dirty="0">
                <a:solidFill>
                  <a:srgbClr val="5A9B2D"/>
                </a:solidFill>
              </a:rPr>
              <a:t> </a:t>
            </a:r>
            <a:r>
              <a:rPr lang="cs-CZ" sz="2200" b="1" i="1" dirty="0" err="1" smtClean="0">
                <a:solidFill>
                  <a:srgbClr val="5A9B2D"/>
                </a:solidFill>
              </a:rPr>
              <a:t>ee</a:t>
            </a:r>
            <a:r>
              <a:rPr lang="cs-CZ" sz="2200" b="1" i="1" dirty="0" smtClean="0">
                <a:solidFill>
                  <a:srgbClr val="5A9B2D"/>
                </a:solidFill>
              </a:rPr>
              <a:t> </a:t>
            </a:r>
            <a:r>
              <a:rPr lang="cs-CZ" sz="2200" b="1" dirty="0" smtClean="0">
                <a:solidFill>
                  <a:srgbClr val="5A9B2D"/>
                </a:solidFill>
              </a:rPr>
              <a:t>bude tvořit 1/64 potomstva.</a:t>
            </a:r>
          </a:p>
        </p:txBody>
      </p:sp>
    </p:spTree>
    <p:extLst>
      <p:ext uri="{BB962C8B-B14F-4D97-AF65-F5344CB8AC3E}">
        <p14:creationId xmlns:p14="http://schemas.microsoft.com/office/powerpoint/2010/main" val="17588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3680" y="0"/>
            <a:ext cx="7886700" cy="1325563"/>
          </a:xfrm>
        </p:spPr>
        <p:txBody>
          <a:bodyPr>
            <a:normAutofit/>
          </a:bodyPr>
          <a:lstStyle/>
          <a:p>
            <a:pPr algn="ctr"/>
            <a:r>
              <a:rPr lang="cs-CZ" sz="4000" dirty="0">
                <a:solidFill>
                  <a:srgbClr val="C00000"/>
                </a:solidFill>
              </a:rPr>
              <a:t>Křížení heterozygota s homozygotem</a:t>
            </a:r>
            <a:endParaRPr lang="en-US" sz="4000" dirty="0">
              <a:solidFill>
                <a:srgbClr val="C00000"/>
              </a:solidFill>
            </a:endParaRPr>
          </a:p>
        </p:txBody>
      </p:sp>
      <p:graphicFrame>
        <p:nvGraphicFramePr>
          <p:cNvPr id="5" name="Tabulka 4"/>
          <p:cNvGraphicFramePr>
            <a:graphicFrameLocks noGrp="1"/>
          </p:cNvGraphicFramePr>
          <p:nvPr>
            <p:extLst>
              <p:ext uri="{D42A27DB-BD31-4B8C-83A1-F6EECF244321}">
                <p14:modId xmlns:p14="http://schemas.microsoft.com/office/powerpoint/2010/main" val="545659625"/>
              </p:ext>
            </p:extLst>
          </p:nvPr>
        </p:nvGraphicFramePr>
        <p:xfrm>
          <a:off x="799335" y="2453477"/>
          <a:ext cx="4968275" cy="1252266"/>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26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ovéPole 8"/>
          <p:cNvSpPr txBox="1"/>
          <p:nvPr/>
        </p:nvSpPr>
        <p:spPr>
          <a:xfrm>
            <a:off x="6350000" y="5661382"/>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973203" y="5662136"/>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571750" y="5662136"/>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126671" y="5645110"/>
            <a:ext cx="447558" cy="400110"/>
          </a:xfrm>
          <a:prstGeom prst="rect">
            <a:avLst/>
          </a:prstGeom>
          <a:noFill/>
        </p:spPr>
        <p:txBody>
          <a:bodyPr wrap="none" rtlCol="0">
            <a:spAutoFit/>
          </a:bodyPr>
          <a:lstStyle/>
          <a:p>
            <a:r>
              <a:rPr lang="cs-CZ" sz="2000" i="1" dirty="0" smtClean="0"/>
              <a:t>ab</a:t>
            </a:r>
            <a:endParaRPr lang="en-US" sz="2000" i="1" dirty="0"/>
          </a:p>
        </p:txBody>
      </p:sp>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255" y="2215559"/>
            <a:ext cx="2384280" cy="3476030"/>
          </a:xfrm>
          <a:prstGeom prst="rect">
            <a:avLst/>
          </a:prstGeom>
        </p:spPr>
      </p:pic>
      <p:sp>
        <p:nvSpPr>
          <p:cNvPr id="15" name="TextovéPole 14"/>
          <p:cNvSpPr txBox="1"/>
          <p:nvPr/>
        </p:nvSpPr>
        <p:spPr>
          <a:xfrm>
            <a:off x="6935103" y="6164580"/>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313569" y="6164580"/>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165808" y="6164580"/>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577339" y="6164580"/>
            <a:ext cx="601980" cy="369332"/>
          </a:xfrm>
          <a:prstGeom prst="rect">
            <a:avLst/>
          </a:prstGeom>
          <a:noFill/>
        </p:spPr>
        <p:txBody>
          <a:bodyPr wrap="square" rtlCol="0">
            <a:spAutoFit/>
          </a:bodyPr>
          <a:lstStyle/>
          <a:p>
            <a:r>
              <a:rPr lang="cs-CZ" dirty="0" smtClean="0"/>
              <a:t>1/4</a:t>
            </a:r>
            <a:endParaRPr lang="en-US" dirty="0"/>
          </a:p>
        </p:txBody>
      </p:sp>
      <p:sp>
        <p:nvSpPr>
          <p:cNvPr id="16" name="TextovéPole 15"/>
          <p:cNvSpPr txBox="1"/>
          <p:nvPr/>
        </p:nvSpPr>
        <p:spPr>
          <a:xfrm>
            <a:off x="405131" y="1247944"/>
            <a:ext cx="8362658" cy="769441"/>
          </a:xfrm>
          <a:prstGeom prst="rect">
            <a:avLst/>
          </a:prstGeom>
          <a:noFill/>
        </p:spPr>
        <p:txBody>
          <a:bodyPr wrap="square" rtlCol="0">
            <a:spAutoFit/>
          </a:bodyPr>
          <a:lstStyle/>
          <a:p>
            <a:r>
              <a:rPr lang="cs-CZ" sz="2400" b="1" dirty="0" smtClean="0">
                <a:solidFill>
                  <a:srgbClr val="5A9B2D"/>
                </a:solidFill>
              </a:rPr>
              <a:t>Otázka: </a:t>
            </a:r>
            <a:r>
              <a:rPr lang="cs-CZ" sz="2000" dirty="0" smtClean="0"/>
              <a:t>Jaké budou genotypy potomstva heterozygota </a:t>
            </a:r>
            <a:r>
              <a:rPr lang="cs-CZ" sz="2000" i="1" dirty="0" err="1" smtClean="0"/>
              <a:t>AaBb</a:t>
            </a:r>
            <a:r>
              <a:rPr lang="cs-CZ" sz="2000" i="1" dirty="0" smtClean="0"/>
              <a:t> </a:t>
            </a:r>
            <a:r>
              <a:rPr lang="cs-CZ" sz="2000" dirty="0" smtClean="0"/>
              <a:t>a recesivního homozygota </a:t>
            </a:r>
            <a:r>
              <a:rPr lang="cs-CZ" sz="2000" i="1" dirty="0" err="1" smtClean="0"/>
              <a:t>aabb</a:t>
            </a:r>
            <a:r>
              <a:rPr lang="cs-CZ" sz="2000" dirty="0" smtClean="0"/>
              <a:t>? </a:t>
            </a:r>
            <a:endParaRPr lang="cs-CZ" sz="2000" dirty="0"/>
          </a:p>
        </p:txBody>
      </p:sp>
      <p:sp>
        <p:nvSpPr>
          <p:cNvPr id="4" name="TextovéPole 3"/>
          <p:cNvSpPr txBox="1"/>
          <p:nvPr/>
        </p:nvSpPr>
        <p:spPr>
          <a:xfrm>
            <a:off x="2000250" y="3079610"/>
            <a:ext cx="588623" cy="523220"/>
          </a:xfrm>
          <a:prstGeom prst="rect">
            <a:avLst/>
          </a:prstGeom>
          <a:noFill/>
        </p:spPr>
        <p:txBody>
          <a:bodyPr wrap="none" rtlCol="0">
            <a:spAutoFit/>
          </a:bodyPr>
          <a:lstStyle/>
          <a:p>
            <a:r>
              <a:rPr lang="cs-CZ" sz="2800" i="1" dirty="0" smtClean="0"/>
              <a:t>AB</a:t>
            </a:r>
          </a:p>
        </p:txBody>
      </p:sp>
      <p:sp>
        <p:nvSpPr>
          <p:cNvPr id="17" name="TextovéPole 16"/>
          <p:cNvSpPr txBox="1"/>
          <p:nvPr/>
        </p:nvSpPr>
        <p:spPr>
          <a:xfrm>
            <a:off x="2989160" y="3079610"/>
            <a:ext cx="588623" cy="523220"/>
          </a:xfrm>
          <a:prstGeom prst="rect">
            <a:avLst/>
          </a:prstGeom>
          <a:noFill/>
        </p:spPr>
        <p:txBody>
          <a:bodyPr wrap="none" rtlCol="0">
            <a:spAutoFit/>
          </a:bodyPr>
          <a:lstStyle/>
          <a:p>
            <a:r>
              <a:rPr lang="cs-CZ" sz="2800" i="1" dirty="0" smtClean="0"/>
              <a:t>Ab</a:t>
            </a:r>
          </a:p>
        </p:txBody>
      </p:sp>
      <p:sp>
        <p:nvSpPr>
          <p:cNvPr id="21" name="TextovéPole 20"/>
          <p:cNvSpPr txBox="1"/>
          <p:nvPr/>
        </p:nvSpPr>
        <p:spPr>
          <a:xfrm>
            <a:off x="3978070" y="3079610"/>
            <a:ext cx="564578" cy="523220"/>
          </a:xfrm>
          <a:prstGeom prst="rect">
            <a:avLst/>
          </a:prstGeom>
          <a:noFill/>
        </p:spPr>
        <p:txBody>
          <a:bodyPr wrap="none" rtlCol="0">
            <a:spAutoFit/>
          </a:bodyPr>
          <a:lstStyle/>
          <a:p>
            <a:r>
              <a:rPr lang="cs-CZ" sz="2800" i="1" dirty="0" err="1" smtClean="0"/>
              <a:t>aB</a:t>
            </a:r>
            <a:endParaRPr lang="cs-CZ" sz="2800" i="1" dirty="0" smtClean="0"/>
          </a:p>
        </p:txBody>
      </p:sp>
      <p:sp>
        <p:nvSpPr>
          <p:cNvPr id="22" name="TextovéPole 21"/>
          <p:cNvSpPr txBox="1"/>
          <p:nvPr/>
        </p:nvSpPr>
        <p:spPr>
          <a:xfrm>
            <a:off x="4942935" y="3079610"/>
            <a:ext cx="553357" cy="523220"/>
          </a:xfrm>
          <a:prstGeom prst="rect">
            <a:avLst/>
          </a:prstGeom>
          <a:noFill/>
        </p:spPr>
        <p:txBody>
          <a:bodyPr wrap="none" rtlCol="0">
            <a:spAutoFit/>
          </a:bodyPr>
          <a:lstStyle/>
          <a:p>
            <a:r>
              <a:rPr lang="cs-CZ" sz="2800" i="1" dirty="0" smtClean="0"/>
              <a:t>ab</a:t>
            </a:r>
          </a:p>
        </p:txBody>
      </p:sp>
      <p:sp>
        <p:nvSpPr>
          <p:cNvPr id="6" name="TextovéPole 5"/>
          <p:cNvSpPr txBox="1"/>
          <p:nvPr/>
        </p:nvSpPr>
        <p:spPr>
          <a:xfrm>
            <a:off x="513585" y="4741869"/>
            <a:ext cx="4648200" cy="1015663"/>
          </a:xfrm>
          <a:prstGeom prst="rect">
            <a:avLst/>
          </a:prstGeom>
          <a:noFill/>
        </p:spPr>
        <p:txBody>
          <a:bodyPr wrap="square" rtlCol="0">
            <a:spAutoFit/>
          </a:bodyPr>
          <a:lstStyle/>
          <a:p>
            <a:r>
              <a:rPr lang="cs-CZ" sz="2000" dirty="0" smtClean="0"/>
              <a:t>Fenotyp přesně odpovídá tomu, jaké gamety tvoří heterozygotní rodič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b="1" dirty="0" smtClean="0">
                <a:solidFill>
                  <a:srgbClr val="FF0000"/>
                </a:solidFill>
                <a:sym typeface="Wingdings" panose="05000000000000000000" pitchFamily="2" charset="2"/>
              </a:rPr>
              <a:t>analytické křížení</a:t>
            </a:r>
            <a:endParaRPr lang="cs-CZ" sz="2000" b="1" dirty="0" smtClean="0">
              <a:solidFill>
                <a:srgbClr val="FF0000"/>
              </a:solidFill>
            </a:endParaRPr>
          </a:p>
        </p:txBody>
      </p:sp>
      <p:sp>
        <p:nvSpPr>
          <p:cNvPr id="7" name="TextovéPole 6"/>
          <p:cNvSpPr txBox="1"/>
          <p:nvPr/>
        </p:nvSpPr>
        <p:spPr>
          <a:xfrm>
            <a:off x="513585" y="3886022"/>
            <a:ext cx="2966453" cy="707886"/>
          </a:xfrm>
          <a:prstGeom prst="rect">
            <a:avLst/>
          </a:prstGeom>
          <a:noFill/>
        </p:spPr>
        <p:txBody>
          <a:bodyPr wrap="none" rtlCol="0">
            <a:spAutoFit/>
          </a:bodyPr>
          <a:lstStyle/>
          <a:p>
            <a:r>
              <a:rPr lang="cs-CZ" sz="2000" dirty="0" smtClean="0"/>
              <a:t>Fenotypový štěpný poměr:</a:t>
            </a:r>
          </a:p>
          <a:p>
            <a:r>
              <a:rPr lang="cs-CZ" sz="2000" dirty="0" smtClean="0"/>
              <a:t>1 </a:t>
            </a:r>
            <a:r>
              <a:rPr lang="cs-CZ" sz="2000" i="1" dirty="0" smtClean="0"/>
              <a:t>AB</a:t>
            </a:r>
            <a:r>
              <a:rPr lang="cs-CZ" sz="2000" dirty="0" smtClean="0"/>
              <a:t> : 1 </a:t>
            </a:r>
            <a:r>
              <a:rPr lang="cs-CZ" sz="2000" i="1" dirty="0" smtClean="0"/>
              <a:t>Ab</a:t>
            </a:r>
            <a:r>
              <a:rPr lang="cs-CZ" sz="2000" dirty="0" smtClean="0"/>
              <a:t> : 1 </a:t>
            </a:r>
            <a:r>
              <a:rPr lang="cs-CZ" sz="2000" i="1" dirty="0" err="1" smtClean="0"/>
              <a:t>aB</a:t>
            </a:r>
            <a:r>
              <a:rPr lang="cs-CZ" sz="2000" dirty="0" smtClean="0"/>
              <a:t> : 1 </a:t>
            </a:r>
            <a:r>
              <a:rPr lang="cs-CZ" sz="2000" i="1" dirty="0" smtClean="0"/>
              <a:t>ab</a:t>
            </a:r>
          </a:p>
        </p:txBody>
      </p:sp>
      <p:sp>
        <p:nvSpPr>
          <p:cNvPr id="8" name="Obdélník 7"/>
          <p:cNvSpPr/>
          <p:nvPr/>
        </p:nvSpPr>
        <p:spPr>
          <a:xfrm>
            <a:off x="531671" y="5911833"/>
            <a:ext cx="4572000" cy="707886"/>
          </a:xfrm>
          <a:prstGeom prst="rect">
            <a:avLst/>
          </a:prstGeom>
        </p:spPr>
        <p:txBody>
          <a:bodyPr>
            <a:spAutoFit/>
          </a:bodyPr>
          <a:lstStyle/>
          <a:p>
            <a:r>
              <a:rPr lang="cs-CZ" sz="2000" dirty="0" smtClean="0"/>
              <a:t>Genotypový </a:t>
            </a:r>
            <a:r>
              <a:rPr lang="cs-CZ" sz="2000" dirty="0"/>
              <a:t>štěpný poměr:</a:t>
            </a:r>
          </a:p>
          <a:p>
            <a:r>
              <a:rPr lang="cs-CZ" sz="2000" dirty="0"/>
              <a:t>1 </a:t>
            </a:r>
            <a:r>
              <a:rPr lang="cs-CZ" sz="2000" i="1" dirty="0" err="1" smtClean="0"/>
              <a:t>AaBb</a:t>
            </a:r>
            <a:r>
              <a:rPr lang="cs-CZ" sz="2000" dirty="0" smtClean="0"/>
              <a:t> </a:t>
            </a:r>
            <a:r>
              <a:rPr lang="cs-CZ" sz="2000" dirty="0"/>
              <a:t>: 1 </a:t>
            </a:r>
            <a:r>
              <a:rPr lang="cs-CZ" sz="2000" i="1" dirty="0" err="1" smtClean="0"/>
              <a:t>Aabb</a:t>
            </a:r>
            <a:r>
              <a:rPr lang="cs-CZ" sz="2000" dirty="0" smtClean="0"/>
              <a:t> </a:t>
            </a:r>
            <a:r>
              <a:rPr lang="cs-CZ" sz="2000" dirty="0"/>
              <a:t>: 1 </a:t>
            </a:r>
            <a:r>
              <a:rPr lang="cs-CZ" sz="2000" i="1" dirty="0" err="1" smtClean="0"/>
              <a:t>aaBb</a:t>
            </a:r>
            <a:r>
              <a:rPr lang="cs-CZ" sz="2000" dirty="0" smtClean="0"/>
              <a:t> </a:t>
            </a:r>
            <a:r>
              <a:rPr lang="cs-CZ" sz="2000" dirty="0"/>
              <a:t>: 1 </a:t>
            </a:r>
            <a:r>
              <a:rPr lang="cs-CZ" sz="2000" i="1" dirty="0" err="1" smtClean="0"/>
              <a:t>aabb</a:t>
            </a:r>
            <a:endParaRPr lang="cs-CZ" sz="2000" i="1" dirty="0"/>
          </a:p>
        </p:txBody>
      </p:sp>
      <p:sp>
        <p:nvSpPr>
          <p:cNvPr id="11" name="TextovéPole 10"/>
          <p:cNvSpPr txBox="1"/>
          <p:nvPr/>
        </p:nvSpPr>
        <p:spPr>
          <a:xfrm>
            <a:off x="2123006" y="2017385"/>
            <a:ext cx="3995004" cy="769441"/>
          </a:xfrm>
          <a:prstGeom prst="rect">
            <a:avLst/>
          </a:prstGeom>
          <a:noFill/>
        </p:spPr>
        <p:txBody>
          <a:bodyPr wrap="none" rtlCol="0">
            <a:spAutoFit/>
          </a:bodyPr>
          <a:lstStyle/>
          <a:p>
            <a:r>
              <a:rPr lang="cs-CZ" sz="2200" dirty="0" smtClean="0"/>
              <a:t>1      :      1      :       </a:t>
            </a:r>
            <a:r>
              <a:rPr lang="cs-CZ" sz="2200" dirty="0"/>
              <a:t>1     </a:t>
            </a:r>
            <a:r>
              <a:rPr lang="cs-CZ" sz="2200" dirty="0" smtClean="0"/>
              <a:t>:       1         </a:t>
            </a:r>
            <a:endParaRPr lang="cs-CZ" sz="2200" dirty="0"/>
          </a:p>
          <a:p>
            <a:r>
              <a:rPr lang="cs-CZ" sz="2200" dirty="0" smtClean="0"/>
              <a:t>    </a:t>
            </a:r>
          </a:p>
        </p:txBody>
      </p:sp>
      <p:sp>
        <p:nvSpPr>
          <p:cNvPr id="23" name="TextovéPole 22"/>
          <p:cNvSpPr txBox="1"/>
          <p:nvPr/>
        </p:nvSpPr>
        <p:spPr>
          <a:xfrm>
            <a:off x="396346" y="3149552"/>
            <a:ext cx="327334" cy="430887"/>
          </a:xfrm>
          <a:prstGeom prst="rect">
            <a:avLst/>
          </a:prstGeom>
          <a:noFill/>
        </p:spPr>
        <p:txBody>
          <a:bodyPr wrap="none" rtlCol="0">
            <a:spAutoFit/>
          </a:bodyPr>
          <a:lstStyle/>
          <a:p>
            <a:r>
              <a:rPr lang="cs-CZ" sz="2200" dirty="0" smtClean="0"/>
              <a:t>1</a:t>
            </a:r>
          </a:p>
        </p:txBody>
      </p:sp>
    </p:spTree>
    <p:extLst>
      <p:ext uri="{BB962C8B-B14F-4D97-AF65-F5344CB8AC3E}">
        <p14:creationId xmlns:p14="http://schemas.microsoft.com/office/powerpoint/2010/main" val="8269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8" grpId="0"/>
      <p:bldP spid="19" grpId="0"/>
      <p:bldP spid="20" grpId="0"/>
      <p:bldP spid="4" grpId="0"/>
      <p:bldP spid="17" grpId="0"/>
      <p:bldP spid="21" grpId="0"/>
      <p:bldP spid="22" grpId="0"/>
      <p:bldP spid="6" grpId="0"/>
      <p:bldP spid="7" grpId="0"/>
      <p:bldP spid="8" grpId="0"/>
      <p:bldP spid="11"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23850" y="333375"/>
            <a:ext cx="84963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0" indent="0"/>
            <a:r>
              <a:rPr lang="cs-CZ" altLang="en-US" sz="2000" b="1" dirty="0" smtClean="0">
                <a:solidFill>
                  <a:srgbClr val="5A9B2D"/>
                </a:solidFill>
                <a:latin typeface="+mn-lt"/>
              </a:rPr>
              <a:t>Otázka: </a:t>
            </a:r>
            <a:r>
              <a:rPr lang="cs-CZ" altLang="en-US" dirty="0" smtClean="0">
                <a:latin typeface="+mn-lt"/>
              </a:rPr>
              <a:t>U </a:t>
            </a:r>
            <a:r>
              <a:rPr lang="cs-CZ" altLang="en-US" dirty="0">
                <a:latin typeface="+mn-lt"/>
              </a:rPr>
              <a:t>morčat je alela pro černé zbarvení kožichu (</a:t>
            </a:r>
            <a:r>
              <a:rPr lang="cs-CZ" altLang="en-US" i="1" dirty="0">
                <a:latin typeface="+mn-lt"/>
              </a:rPr>
              <a:t>B</a:t>
            </a:r>
            <a:r>
              <a:rPr lang="cs-CZ" altLang="en-US" dirty="0">
                <a:latin typeface="+mn-lt"/>
              </a:rPr>
              <a:t>) dominantní nad alelou pro bílé zbarvení kožichu (</a:t>
            </a:r>
            <a:r>
              <a:rPr lang="cs-CZ" altLang="en-US" i="1" dirty="0">
                <a:latin typeface="+mn-lt"/>
              </a:rPr>
              <a:t>b</a:t>
            </a:r>
            <a:r>
              <a:rPr lang="cs-CZ" altLang="en-US" dirty="0">
                <a:latin typeface="+mn-lt"/>
              </a:rPr>
              <a:t>). Alela pro hrubý kožich (</a:t>
            </a:r>
            <a:r>
              <a:rPr lang="cs-CZ" altLang="en-US" i="1" dirty="0">
                <a:latin typeface="+mn-lt"/>
              </a:rPr>
              <a:t>R</a:t>
            </a:r>
            <a:r>
              <a:rPr lang="cs-CZ" altLang="en-US" dirty="0">
                <a:latin typeface="+mn-lt"/>
              </a:rPr>
              <a:t>) v nezávisle segregujícím </a:t>
            </a:r>
            <a:r>
              <a:rPr lang="cs-CZ" altLang="en-US" dirty="0" err="1">
                <a:latin typeface="+mn-lt"/>
              </a:rPr>
              <a:t>lokusu</a:t>
            </a:r>
            <a:r>
              <a:rPr lang="cs-CZ" altLang="en-US" dirty="0">
                <a:latin typeface="+mn-lt"/>
              </a:rPr>
              <a:t> je dominantní nad alelou pro hladký kožich (</a:t>
            </a:r>
            <a:r>
              <a:rPr lang="cs-CZ" altLang="en-US" i="1" dirty="0">
                <a:latin typeface="+mn-lt"/>
              </a:rPr>
              <a:t>r</a:t>
            </a:r>
            <a:r>
              <a:rPr lang="cs-CZ" altLang="en-US" dirty="0">
                <a:latin typeface="+mn-lt"/>
              </a:rPr>
              <a:t>). </a:t>
            </a:r>
            <a:endParaRPr lang="cs-CZ" altLang="en-US" dirty="0" smtClean="0">
              <a:latin typeface="+mn-lt"/>
            </a:endParaRPr>
          </a:p>
          <a:p>
            <a:pPr marL="0" indent="0"/>
            <a:endParaRPr lang="cs-CZ" altLang="en-US" dirty="0" smtClean="0">
              <a:latin typeface="+mn-lt"/>
            </a:endParaRPr>
          </a:p>
          <a:p>
            <a:pPr marL="0" indent="0"/>
            <a:r>
              <a:rPr lang="cs-CZ" altLang="en-US" dirty="0" smtClean="0">
                <a:latin typeface="+mn-lt"/>
              </a:rPr>
              <a:t>Morče </a:t>
            </a:r>
            <a:r>
              <a:rPr lang="cs-CZ" altLang="en-US" dirty="0">
                <a:latin typeface="+mn-lt"/>
              </a:rPr>
              <a:t>homozygotní pro černý hrubý kožich bylo kříženo s morčetem s bílým hladkým kožichem. </a:t>
            </a:r>
            <a:endParaRPr lang="cs-CZ" altLang="en-US" dirty="0" smtClean="0">
              <a:latin typeface="+mn-lt"/>
            </a:endParaRPr>
          </a:p>
          <a:p>
            <a:pPr marL="0" indent="0"/>
            <a:endParaRPr lang="cs-CZ" altLang="en-US" dirty="0" smtClean="0">
              <a:latin typeface="+mn-lt"/>
            </a:endParaRPr>
          </a:p>
          <a:p>
            <a:pPr marL="0" indent="0"/>
            <a:r>
              <a:rPr lang="cs-CZ" altLang="en-US" dirty="0" smtClean="0">
                <a:latin typeface="+mn-lt"/>
              </a:rPr>
              <a:t>V</a:t>
            </a:r>
            <a:r>
              <a:rPr lang="cs-CZ" altLang="en-US" dirty="0">
                <a:latin typeface="+mn-lt"/>
              </a:rPr>
              <a:t> následujících pářeních byla křížena morčata z F1 generace s morčaty s bílým hladkým kožichem. U potomstva těchto křížení se objevily následující fenotypy:  </a:t>
            </a:r>
            <a:endParaRPr lang="cs-CZ" altLang="en-US" dirty="0" smtClean="0">
              <a:latin typeface="+mn-lt"/>
            </a:endParaRPr>
          </a:p>
          <a:p>
            <a:pPr marL="0" indent="0"/>
            <a:r>
              <a:rPr lang="cs-CZ" altLang="en-US" dirty="0" smtClean="0">
                <a:latin typeface="+mn-lt"/>
              </a:rPr>
              <a:t>24 </a:t>
            </a:r>
            <a:r>
              <a:rPr lang="cs-CZ" altLang="en-US" dirty="0">
                <a:latin typeface="+mn-lt"/>
              </a:rPr>
              <a:t>černých drsných </a:t>
            </a:r>
            <a:r>
              <a:rPr lang="cs-CZ" altLang="en-US" dirty="0" smtClean="0">
                <a:latin typeface="+mn-lt"/>
              </a:rPr>
              <a:t>morčat</a:t>
            </a:r>
          </a:p>
          <a:p>
            <a:pPr marL="0" indent="0"/>
            <a:r>
              <a:rPr lang="cs-CZ" altLang="en-US" dirty="0" smtClean="0">
                <a:latin typeface="+mn-lt"/>
              </a:rPr>
              <a:t>26 </a:t>
            </a:r>
            <a:r>
              <a:rPr lang="cs-CZ" altLang="en-US" dirty="0">
                <a:latin typeface="+mn-lt"/>
              </a:rPr>
              <a:t>černých </a:t>
            </a:r>
            <a:r>
              <a:rPr lang="cs-CZ" altLang="en-US" dirty="0" smtClean="0">
                <a:latin typeface="+mn-lt"/>
              </a:rPr>
              <a:t>hladkých </a:t>
            </a:r>
            <a:r>
              <a:rPr lang="cs-CZ" altLang="en-US" dirty="0">
                <a:latin typeface="+mn-lt"/>
              </a:rPr>
              <a:t>morčat</a:t>
            </a:r>
            <a:endParaRPr lang="cs-CZ" altLang="en-US" dirty="0" smtClean="0">
              <a:latin typeface="+mn-lt"/>
            </a:endParaRPr>
          </a:p>
          <a:p>
            <a:pPr marL="0" indent="0"/>
            <a:r>
              <a:rPr lang="cs-CZ" altLang="en-US" dirty="0" smtClean="0">
                <a:latin typeface="+mn-lt"/>
              </a:rPr>
              <a:t>23 </a:t>
            </a:r>
            <a:r>
              <a:rPr lang="cs-CZ" altLang="en-US" dirty="0">
                <a:latin typeface="+mn-lt"/>
              </a:rPr>
              <a:t>bílých </a:t>
            </a:r>
            <a:r>
              <a:rPr lang="cs-CZ" altLang="en-US" dirty="0" smtClean="0">
                <a:latin typeface="+mn-lt"/>
              </a:rPr>
              <a:t>hrubých </a:t>
            </a:r>
            <a:r>
              <a:rPr lang="cs-CZ" altLang="en-US" dirty="0">
                <a:latin typeface="+mn-lt"/>
              </a:rPr>
              <a:t>morčat</a:t>
            </a:r>
            <a:endParaRPr lang="cs-CZ" altLang="en-US" dirty="0" smtClean="0">
              <a:latin typeface="+mn-lt"/>
            </a:endParaRPr>
          </a:p>
          <a:p>
            <a:pPr marL="0" indent="0"/>
            <a:r>
              <a:rPr lang="cs-CZ" altLang="en-US" dirty="0" smtClean="0">
                <a:latin typeface="+mn-lt"/>
              </a:rPr>
              <a:t>5 </a:t>
            </a:r>
            <a:r>
              <a:rPr lang="cs-CZ" altLang="en-US" dirty="0">
                <a:latin typeface="+mn-lt"/>
              </a:rPr>
              <a:t>bílých hladkých </a:t>
            </a:r>
            <a:r>
              <a:rPr lang="cs-CZ" altLang="en-US" dirty="0" smtClean="0">
                <a:latin typeface="+mn-lt"/>
              </a:rPr>
              <a:t>morčat. </a:t>
            </a:r>
          </a:p>
          <a:p>
            <a:pPr marL="0" indent="0"/>
            <a:endParaRPr lang="cs-CZ" altLang="en-US" dirty="0">
              <a:latin typeface="+mn-lt"/>
            </a:endParaRPr>
          </a:p>
          <a:p>
            <a:pPr marL="0" indent="0"/>
            <a:r>
              <a:rPr lang="cs-CZ" altLang="en-US" dirty="0" smtClean="0">
                <a:latin typeface="+mn-lt"/>
              </a:rPr>
              <a:t>Navrhněte </a:t>
            </a:r>
            <a:r>
              <a:rPr lang="cs-CZ" altLang="en-US" dirty="0">
                <a:latin typeface="+mn-lt"/>
              </a:rPr>
              <a:t>vysvětlení těchto výsledků.</a:t>
            </a: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3067943"/>
            <a:ext cx="2846387" cy="164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23850" y="4760119"/>
            <a:ext cx="2491580" cy="1692771"/>
          </a:xfrm>
          <a:prstGeom prst="rect">
            <a:avLst/>
          </a:prstGeom>
        </p:spPr>
        <p:txBody>
          <a:bodyPr wrap="none">
            <a:spAutoFit/>
          </a:bodyPr>
          <a:lstStyle/>
          <a:p>
            <a:r>
              <a:rPr lang="cs-CZ" sz="2400" dirty="0">
                <a:solidFill>
                  <a:srgbClr val="0070C0"/>
                </a:solidFill>
              </a:rPr>
              <a:t>Jak na to: </a:t>
            </a:r>
            <a:endParaRPr lang="cs-CZ" sz="2400" dirty="0" smtClean="0">
              <a:solidFill>
                <a:srgbClr val="0070C0"/>
              </a:solidFill>
            </a:endParaRPr>
          </a:p>
          <a:p>
            <a:r>
              <a:rPr lang="cs-CZ" sz="2000" dirty="0" smtClean="0"/>
              <a:t>1) Extrakce informací:</a:t>
            </a:r>
          </a:p>
          <a:p>
            <a:r>
              <a:rPr lang="cs-CZ" sz="2000" i="1" dirty="0" smtClean="0"/>
              <a:t>B</a:t>
            </a:r>
            <a:r>
              <a:rPr lang="cs-CZ" sz="2000" dirty="0" smtClean="0"/>
              <a:t> (černá) </a:t>
            </a:r>
            <a:r>
              <a:rPr lang="en-US" sz="2000" dirty="0" smtClean="0"/>
              <a:t>&gt;</a:t>
            </a:r>
            <a:r>
              <a:rPr lang="cs-CZ" sz="2000" dirty="0" smtClean="0"/>
              <a:t> </a:t>
            </a:r>
            <a:r>
              <a:rPr lang="cs-CZ" sz="2000" i="1" dirty="0" smtClean="0"/>
              <a:t>b</a:t>
            </a:r>
            <a:r>
              <a:rPr lang="cs-CZ" sz="2000" dirty="0" smtClean="0"/>
              <a:t> (bílá)</a:t>
            </a:r>
          </a:p>
          <a:p>
            <a:r>
              <a:rPr lang="cs-CZ" sz="2000" i="1" dirty="0" smtClean="0"/>
              <a:t>R</a:t>
            </a:r>
            <a:r>
              <a:rPr lang="cs-CZ" sz="2000" dirty="0" smtClean="0"/>
              <a:t> (hrubá) </a:t>
            </a:r>
            <a:r>
              <a:rPr lang="en-US" sz="2000" dirty="0" smtClean="0"/>
              <a:t>&gt;</a:t>
            </a:r>
            <a:r>
              <a:rPr lang="cs-CZ" sz="2000" dirty="0" smtClean="0"/>
              <a:t> </a:t>
            </a:r>
            <a:r>
              <a:rPr lang="cs-CZ" sz="2000" i="1" dirty="0" smtClean="0"/>
              <a:t>r</a:t>
            </a:r>
            <a:r>
              <a:rPr lang="cs-CZ" sz="2000" dirty="0" smtClean="0"/>
              <a:t> (hladká)</a:t>
            </a:r>
          </a:p>
          <a:p>
            <a:r>
              <a:rPr lang="cs-CZ" sz="2000" dirty="0" smtClean="0"/>
              <a:t>Geny nejsou ve vazbě.</a:t>
            </a:r>
            <a:endParaRPr lang="cs-CZ" sz="2000" dirty="0"/>
          </a:p>
        </p:txBody>
      </p:sp>
      <p:sp>
        <p:nvSpPr>
          <p:cNvPr id="3" name="TextovéPole 2"/>
          <p:cNvSpPr txBox="1"/>
          <p:nvPr/>
        </p:nvSpPr>
        <p:spPr>
          <a:xfrm>
            <a:off x="3238541" y="5129451"/>
            <a:ext cx="5280933" cy="1323439"/>
          </a:xfrm>
          <a:prstGeom prst="rect">
            <a:avLst/>
          </a:prstGeom>
          <a:noFill/>
        </p:spPr>
        <p:txBody>
          <a:bodyPr wrap="none" rtlCol="0">
            <a:spAutoFit/>
          </a:bodyPr>
          <a:lstStyle/>
          <a:p>
            <a:r>
              <a:rPr lang="cs-CZ" sz="2000" dirty="0" smtClean="0"/>
              <a:t>P: </a:t>
            </a:r>
            <a:r>
              <a:rPr lang="cs-CZ" sz="2000" i="1" dirty="0" smtClean="0"/>
              <a:t>BB RR </a:t>
            </a:r>
            <a:r>
              <a:rPr lang="cs-CZ" sz="2000" dirty="0" smtClean="0"/>
              <a:t>x </a:t>
            </a:r>
            <a:r>
              <a:rPr lang="cs-CZ" sz="2000" i="1" dirty="0" err="1" smtClean="0"/>
              <a:t>bb</a:t>
            </a:r>
            <a:r>
              <a:rPr lang="cs-CZ" sz="2000" i="1" dirty="0" smtClean="0"/>
              <a:t> </a:t>
            </a:r>
            <a:r>
              <a:rPr lang="cs-CZ" sz="2000" i="1" dirty="0" err="1" smtClean="0"/>
              <a:t>rr</a:t>
            </a:r>
            <a:endParaRPr lang="cs-CZ" sz="2000" i="1" dirty="0" smtClean="0"/>
          </a:p>
          <a:p>
            <a:r>
              <a:rPr lang="cs-CZ" sz="2000" dirty="0" smtClean="0"/>
              <a:t>F1: </a:t>
            </a:r>
            <a:r>
              <a:rPr lang="cs-CZ" sz="2000" i="1" dirty="0" err="1" smtClean="0"/>
              <a:t>Bb</a:t>
            </a:r>
            <a:r>
              <a:rPr lang="cs-CZ" sz="2000" i="1" dirty="0" smtClean="0"/>
              <a:t> </a:t>
            </a:r>
            <a:r>
              <a:rPr lang="cs-CZ" sz="2000" i="1" dirty="0" err="1" smtClean="0"/>
              <a:t>Rr</a:t>
            </a:r>
            <a:r>
              <a:rPr lang="cs-CZ" sz="2000" i="1" dirty="0" smtClean="0"/>
              <a:t> </a:t>
            </a:r>
            <a:r>
              <a:rPr lang="cs-CZ" sz="2000" dirty="0" smtClean="0"/>
              <a:t>(černá hrubá)</a:t>
            </a:r>
          </a:p>
          <a:p>
            <a:r>
              <a:rPr lang="cs-CZ" sz="2000" dirty="0" smtClean="0"/>
              <a:t>F2: 24 BR : 26 Br :23 </a:t>
            </a:r>
            <a:r>
              <a:rPr lang="cs-CZ" sz="2000" dirty="0" err="1" smtClean="0"/>
              <a:t>bR</a:t>
            </a:r>
            <a:r>
              <a:rPr lang="cs-CZ" sz="2000" dirty="0" smtClean="0"/>
              <a:t> :5 br (fenotypový poměr)</a:t>
            </a:r>
          </a:p>
          <a:p>
            <a:endParaRPr lang="cs-CZ" sz="2000" i="1" dirty="0" smtClean="0"/>
          </a:p>
        </p:txBody>
      </p:sp>
    </p:spTree>
    <p:extLst>
      <p:ext uri="{BB962C8B-B14F-4D97-AF65-F5344CB8AC3E}">
        <p14:creationId xmlns:p14="http://schemas.microsoft.com/office/powerpoint/2010/main" val="7266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65372" y="530175"/>
            <a:ext cx="2491580" cy="1015663"/>
          </a:xfrm>
          <a:prstGeom prst="rect">
            <a:avLst/>
          </a:prstGeom>
        </p:spPr>
        <p:txBody>
          <a:bodyPr wrap="none">
            <a:spAutoFit/>
          </a:bodyPr>
          <a:lstStyle/>
          <a:p>
            <a:r>
              <a:rPr lang="cs-CZ" sz="2000" i="1" dirty="0" smtClean="0"/>
              <a:t>B</a:t>
            </a:r>
            <a:r>
              <a:rPr lang="cs-CZ" sz="2000" dirty="0" smtClean="0"/>
              <a:t> (černá) </a:t>
            </a:r>
            <a:r>
              <a:rPr lang="en-US" sz="2000" dirty="0" smtClean="0"/>
              <a:t>&gt;</a:t>
            </a:r>
            <a:r>
              <a:rPr lang="cs-CZ" sz="2000" dirty="0" smtClean="0"/>
              <a:t> </a:t>
            </a:r>
            <a:r>
              <a:rPr lang="cs-CZ" sz="2000" i="1" dirty="0" smtClean="0"/>
              <a:t>b</a:t>
            </a:r>
            <a:r>
              <a:rPr lang="cs-CZ" sz="2000" dirty="0" smtClean="0"/>
              <a:t> (bílá)</a:t>
            </a:r>
          </a:p>
          <a:p>
            <a:r>
              <a:rPr lang="cs-CZ" sz="2000" i="1" dirty="0" smtClean="0"/>
              <a:t>R</a:t>
            </a:r>
            <a:r>
              <a:rPr lang="cs-CZ" sz="2000" dirty="0" smtClean="0"/>
              <a:t> (hrubá) </a:t>
            </a:r>
            <a:r>
              <a:rPr lang="en-US" sz="2000" dirty="0" smtClean="0"/>
              <a:t>&gt;</a:t>
            </a:r>
            <a:r>
              <a:rPr lang="cs-CZ" sz="2000" dirty="0" smtClean="0"/>
              <a:t> </a:t>
            </a:r>
            <a:r>
              <a:rPr lang="cs-CZ" sz="2000" i="1" dirty="0" smtClean="0"/>
              <a:t>r</a:t>
            </a:r>
            <a:r>
              <a:rPr lang="cs-CZ" sz="2000" dirty="0" smtClean="0"/>
              <a:t> (hladká)</a:t>
            </a:r>
          </a:p>
          <a:p>
            <a:r>
              <a:rPr lang="cs-CZ" sz="2000" dirty="0" smtClean="0"/>
              <a:t>Geny nejsou ve vazbě.</a:t>
            </a:r>
            <a:endParaRPr lang="cs-CZ" sz="2000" dirty="0"/>
          </a:p>
        </p:txBody>
      </p:sp>
      <p:sp>
        <p:nvSpPr>
          <p:cNvPr id="5" name="TextovéPole 4"/>
          <p:cNvSpPr txBox="1"/>
          <p:nvPr/>
        </p:nvSpPr>
        <p:spPr>
          <a:xfrm>
            <a:off x="3615418" y="530175"/>
            <a:ext cx="5185682" cy="2400657"/>
          </a:xfrm>
          <a:prstGeom prst="rect">
            <a:avLst/>
          </a:prstGeom>
          <a:noFill/>
        </p:spPr>
        <p:txBody>
          <a:bodyPr wrap="square" rtlCol="0">
            <a:spAutoFit/>
          </a:bodyPr>
          <a:lstStyle/>
          <a:p>
            <a:pPr>
              <a:spcBef>
                <a:spcPts val="600"/>
              </a:spcBef>
            </a:pPr>
            <a:r>
              <a:rPr lang="cs-CZ" sz="2000" b="1" dirty="0" smtClean="0"/>
              <a:t>P:</a:t>
            </a:r>
            <a:r>
              <a:rPr lang="cs-CZ" sz="2000" dirty="0" smtClean="0"/>
              <a:t> </a:t>
            </a:r>
            <a:r>
              <a:rPr lang="cs-CZ" sz="2000" i="1" dirty="0" smtClean="0"/>
              <a:t>BB RR </a:t>
            </a:r>
            <a:r>
              <a:rPr lang="cs-CZ" sz="2000" dirty="0" smtClean="0"/>
              <a:t>x </a:t>
            </a:r>
            <a:r>
              <a:rPr lang="cs-CZ" sz="2000" i="1" dirty="0" err="1" smtClean="0"/>
              <a:t>bb</a:t>
            </a:r>
            <a:r>
              <a:rPr lang="cs-CZ" sz="2000" i="1" dirty="0" smtClean="0"/>
              <a:t> </a:t>
            </a:r>
            <a:r>
              <a:rPr lang="cs-CZ" sz="2000" i="1" dirty="0" err="1" smtClean="0"/>
              <a:t>rr</a:t>
            </a:r>
            <a:endParaRPr lang="cs-CZ" sz="2000" i="1" dirty="0" smtClean="0"/>
          </a:p>
          <a:p>
            <a:pPr>
              <a:spcBef>
                <a:spcPts val="600"/>
              </a:spcBef>
            </a:pPr>
            <a:r>
              <a:rPr lang="cs-CZ" sz="2000" b="1" dirty="0" smtClean="0"/>
              <a:t>F1:</a:t>
            </a:r>
            <a:r>
              <a:rPr lang="cs-CZ" sz="2000" dirty="0" smtClean="0"/>
              <a:t> </a:t>
            </a:r>
            <a:r>
              <a:rPr lang="cs-CZ" sz="2000" i="1" dirty="0" err="1" smtClean="0"/>
              <a:t>Bb</a:t>
            </a:r>
            <a:r>
              <a:rPr lang="cs-CZ" sz="2000" i="1" dirty="0" smtClean="0"/>
              <a:t> </a:t>
            </a:r>
            <a:r>
              <a:rPr lang="cs-CZ" sz="2000" i="1" dirty="0" err="1" smtClean="0"/>
              <a:t>Rr</a:t>
            </a:r>
            <a:r>
              <a:rPr lang="cs-CZ" sz="2000" i="1" dirty="0" smtClean="0"/>
              <a:t> </a:t>
            </a:r>
            <a:r>
              <a:rPr lang="cs-CZ" sz="2000" dirty="0" smtClean="0"/>
              <a:t>(černá hrubá)</a:t>
            </a:r>
          </a:p>
          <a:p>
            <a:pPr>
              <a:spcBef>
                <a:spcPts val="600"/>
              </a:spcBef>
            </a:pPr>
            <a:r>
              <a:rPr lang="cs-CZ" sz="2000" i="1" dirty="0" smtClean="0"/>
              <a:t>      </a:t>
            </a:r>
            <a:r>
              <a:rPr lang="cs-CZ" sz="2000" i="1" dirty="0" err="1" smtClean="0"/>
              <a:t>Bb</a:t>
            </a:r>
            <a:r>
              <a:rPr lang="cs-CZ" sz="2000" i="1" dirty="0" smtClean="0"/>
              <a:t> </a:t>
            </a:r>
            <a:r>
              <a:rPr lang="cs-CZ" sz="2000" i="1" dirty="0" err="1" smtClean="0"/>
              <a:t>Rr</a:t>
            </a:r>
            <a:r>
              <a:rPr lang="cs-CZ" sz="2000" i="1" dirty="0" smtClean="0"/>
              <a:t> </a:t>
            </a:r>
            <a:r>
              <a:rPr lang="cs-CZ" sz="2000" dirty="0" smtClean="0"/>
              <a:t>x </a:t>
            </a:r>
            <a:r>
              <a:rPr lang="cs-CZ" sz="2000" i="1" dirty="0" err="1" smtClean="0"/>
              <a:t>bb</a:t>
            </a:r>
            <a:r>
              <a:rPr lang="cs-CZ" sz="2000" i="1" dirty="0" smtClean="0"/>
              <a:t> </a:t>
            </a:r>
            <a:r>
              <a:rPr lang="cs-CZ" sz="2000" i="1" dirty="0" err="1" smtClean="0"/>
              <a:t>rr</a:t>
            </a:r>
            <a:r>
              <a:rPr lang="cs-CZ" sz="2000" i="1" dirty="0" smtClean="0"/>
              <a:t> </a:t>
            </a:r>
            <a:r>
              <a:rPr lang="cs-CZ" sz="2000" dirty="0" smtClean="0"/>
              <a:t>(zpětné křížení)</a:t>
            </a:r>
          </a:p>
          <a:p>
            <a:pPr>
              <a:spcBef>
                <a:spcPts val="600"/>
              </a:spcBef>
            </a:pPr>
            <a:r>
              <a:rPr lang="cs-CZ" sz="2000" b="1" dirty="0" smtClean="0"/>
              <a:t>B1:</a:t>
            </a:r>
            <a:r>
              <a:rPr lang="cs-CZ" sz="2000" dirty="0" smtClean="0"/>
              <a:t> 24 BR : 26 Br : 23 </a:t>
            </a:r>
            <a:r>
              <a:rPr lang="cs-CZ" sz="2000" dirty="0" err="1" smtClean="0"/>
              <a:t>bR</a:t>
            </a:r>
            <a:r>
              <a:rPr lang="cs-CZ" sz="2000" dirty="0" smtClean="0"/>
              <a:t> : 5 br (celkem 78)      (fenotypový poměr)</a:t>
            </a:r>
          </a:p>
          <a:p>
            <a:pPr>
              <a:spcBef>
                <a:spcPts val="1800"/>
              </a:spcBef>
            </a:pPr>
            <a:endParaRPr lang="cs-CZ" sz="2000" i="1" dirty="0" smtClean="0"/>
          </a:p>
        </p:txBody>
      </p:sp>
      <p:pic>
        <p:nvPicPr>
          <p:cNvPr id="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3780" y="258068"/>
            <a:ext cx="1382571" cy="7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ulka 8"/>
          <p:cNvGraphicFramePr>
            <a:graphicFrameLocks noGrp="1"/>
          </p:cNvGraphicFramePr>
          <p:nvPr>
            <p:extLst>
              <p:ext uri="{D42A27DB-BD31-4B8C-83A1-F6EECF244321}">
                <p14:modId xmlns:p14="http://schemas.microsoft.com/office/powerpoint/2010/main" val="2514732374"/>
              </p:ext>
            </p:extLst>
          </p:nvPr>
        </p:nvGraphicFramePr>
        <p:xfrm>
          <a:off x="804694" y="3582462"/>
          <a:ext cx="4968275" cy="1252266"/>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400" i="1" dirty="0" smtClean="0">
                          <a:solidFill>
                            <a:schemeClr val="tx1"/>
                          </a:solidFill>
                        </a:rPr>
                        <a:t>BR</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400" i="1" dirty="0" smtClean="0">
                          <a:solidFill>
                            <a:schemeClr val="tx1"/>
                          </a:solidFill>
                        </a:rPr>
                        <a:t>Br</a:t>
                      </a:r>
                      <a:endParaRPr lang="cs-CZ" sz="24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400" i="1" dirty="0" err="1" smtClean="0">
                          <a:solidFill>
                            <a:schemeClr val="tx1"/>
                          </a:solidFill>
                        </a:rPr>
                        <a:t>bR</a:t>
                      </a:r>
                      <a:endParaRPr lang="cs-CZ" sz="24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400" i="1" dirty="0" smtClean="0">
                          <a:solidFill>
                            <a:schemeClr val="tx1"/>
                          </a:solidFill>
                        </a:rPr>
                        <a:t>br</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br</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4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4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4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2400" i="1" dirty="0" smtClean="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ovéPole 9"/>
          <p:cNvSpPr txBox="1"/>
          <p:nvPr/>
        </p:nvSpPr>
        <p:spPr>
          <a:xfrm>
            <a:off x="2005609" y="4208595"/>
            <a:ext cx="518091" cy="461665"/>
          </a:xfrm>
          <a:prstGeom prst="rect">
            <a:avLst/>
          </a:prstGeom>
          <a:noFill/>
        </p:spPr>
        <p:txBody>
          <a:bodyPr wrap="none" rtlCol="0">
            <a:spAutoFit/>
          </a:bodyPr>
          <a:lstStyle/>
          <a:p>
            <a:r>
              <a:rPr lang="cs-CZ" sz="2400" i="1" dirty="0" smtClean="0"/>
              <a:t>BR</a:t>
            </a:r>
          </a:p>
        </p:txBody>
      </p:sp>
      <p:sp>
        <p:nvSpPr>
          <p:cNvPr id="11" name="TextovéPole 10"/>
          <p:cNvSpPr txBox="1"/>
          <p:nvPr/>
        </p:nvSpPr>
        <p:spPr>
          <a:xfrm>
            <a:off x="2994519" y="4208595"/>
            <a:ext cx="457176" cy="461665"/>
          </a:xfrm>
          <a:prstGeom prst="rect">
            <a:avLst/>
          </a:prstGeom>
          <a:noFill/>
        </p:spPr>
        <p:txBody>
          <a:bodyPr wrap="none" rtlCol="0">
            <a:spAutoFit/>
          </a:bodyPr>
          <a:lstStyle/>
          <a:p>
            <a:r>
              <a:rPr lang="cs-CZ" sz="2400" i="1" dirty="0" smtClean="0"/>
              <a:t>Br</a:t>
            </a:r>
          </a:p>
        </p:txBody>
      </p:sp>
      <p:sp>
        <p:nvSpPr>
          <p:cNvPr id="12" name="TextovéPole 11"/>
          <p:cNvSpPr txBox="1"/>
          <p:nvPr/>
        </p:nvSpPr>
        <p:spPr>
          <a:xfrm>
            <a:off x="3983429" y="4208595"/>
            <a:ext cx="510076" cy="461665"/>
          </a:xfrm>
          <a:prstGeom prst="rect">
            <a:avLst/>
          </a:prstGeom>
          <a:noFill/>
        </p:spPr>
        <p:txBody>
          <a:bodyPr wrap="none" rtlCol="0">
            <a:spAutoFit/>
          </a:bodyPr>
          <a:lstStyle/>
          <a:p>
            <a:r>
              <a:rPr lang="cs-CZ" sz="2400" i="1" dirty="0" err="1" smtClean="0"/>
              <a:t>bR</a:t>
            </a:r>
            <a:endParaRPr lang="cs-CZ" sz="2400" i="1" dirty="0" smtClean="0"/>
          </a:p>
        </p:txBody>
      </p:sp>
      <p:sp>
        <p:nvSpPr>
          <p:cNvPr id="13" name="TextovéPole 12"/>
          <p:cNvSpPr txBox="1"/>
          <p:nvPr/>
        </p:nvSpPr>
        <p:spPr>
          <a:xfrm>
            <a:off x="4948294" y="4208595"/>
            <a:ext cx="449162" cy="461665"/>
          </a:xfrm>
          <a:prstGeom prst="rect">
            <a:avLst/>
          </a:prstGeom>
          <a:noFill/>
        </p:spPr>
        <p:txBody>
          <a:bodyPr wrap="none" rtlCol="0">
            <a:spAutoFit/>
          </a:bodyPr>
          <a:lstStyle/>
          <a:p>
            <a:r>
              <a:rPr lang="cs-CZ" sz="2400" i="1" dirty="0" smtClean="0"/>
              <a:t>br</a:t>
            </a:r>
          </a:p>
        </p:txBody>
      </p:sp>
      <p:sp>
        <p:nvSpPr>
          <p:cNvPr id="14" name="TextovéPole 13"/>
          <p:cNvSpPr txBox="1"/>
          <p:nvPr/>
        </p:nvSpPr>
        <p:spPr>
          <a:xfrm>
            <a:off x="2090050" y="3073684"/>
            <a:ext cx="3866764" cy="430887"/>
          </a:xfrm>
          <a:prstGeom prst="rect">
            <a:avLst/>
          </a:prstGeom>
          <a:noFill/>
        </p:spPr>
        <p:txBody>
          <a:bodyPr wrap="none" rtlCol="0">
            <a:spAutoFit/>
          </a:bodyPr>
          <a:lstStyle/>
          <a:p>
            <a:r>
              <a:rPr lang="cs-CZ" sz="2200" dirty="0" smtClean="0"/>
              <a:t>1      :      1      :       </a:t>
            </a:r>
            <a:r>
              <a:rPr lang="cs-CZ" sz="2200" dirty="0"/>
              <a:t>1     </a:t>
            </a:r>
            <a:r>
              <a:rPr lang="cs-CZ" sz="2200" dirty="0" smtClean="0"/>
              <a:t>:       1        </a:t>
            </a:r>
            <a:endParaRPr lang="cs-CZ" sz="2200" dirty="0"/>
          </a:p>
        </p:txBody>
      </p:sp>
      <p:sp>
        <p:nvSpPr>
          <p:cNvPr id="15" name="TextovéPole 14"/>
          <p:cNvSpPr txBox="1"/>
          <p:nvPr/>
        </p:nvSpPr>
        <p:spPr>
          <a:xfrm>
            <a:off x="401705" y="4278537"/>
            <a:ext cx="327334" cy="430887"/>
          </a:xfrm>
          <a:prstGeom prst="rect">
            <a:avLst/>
          </a:prstGeom>
          <a:noFill/>
        </p:spPr>
        <p:txBody>
          <a:bodyPr wrap="none" rtlCol="0">
            <a:spAutoFit/>
          </a:bodyPr>
          <a:lstStyle/>
          <a:p>
            <a:r>
              <a:rPr lang="cs-CZ" sz="2200" dirty="0" smtClean="0"/>
              <a:t>1</a:t>
            </a:r>
          </a:p>
        </p:txBody>
      </p:sp>
      <p:sp>
        <p:nvSpPr>
          <p:cNvPr id="16" name="TextovéPole 15"/>
          <p:cNvSpPr txBox="1"/>
          <p:nvPr/>
        </p:nvSpPr>
        <p:spPr>
          <a:xfrm>
            <a:off x="251738" y="5143805"/>
            <a:ext cx="8644613" cy="2015936"/>
          </a:xfrm>
          <a:prstGeom prst="rect">
            <a:avLst/>
          </a:prstGeom>
          <a:noFill/>
        </p:spPr>
        <p:txBody>
          <a:bodyPr wrap="square" rtlCol="0">
            <a:spAutoFit/>
          </a:bodyPr>
          <a:lstStyle/>
          <a:p>
            <a:pPr>
              <a:spcBef>
                <a:spcPts val="1800"/>
              </a:spcBef>
            </a:pPr>
            <a:r>
              <a:rPr lang="cs-CZ" sz="2200" dirty="0" smtClean="0"/>
              <a:t>1 </a:t>
            </a:r>
            <a:r>
              <a:rPr lang="cs-CZ" sz="2200" i="1" dirty="0" smtClean="0"/>
              <a:t>BR</a:t>
            </a:r>
            <a:r>
              <a:rPr lang="cs-CZ" sz="2200" dirty="0" smtClean="0"/>
              <a:t> : 1 </a:t>
            </a:r>
            <a:r>
              <a:rPr lang="cs-CZ" sz="2200" i="1" dirty="0" smtClean="0"/>
              <a:t>Br</a:t>
            </a:r>
            <a:r>
              <a:rPr lang="cs-CZ" sz="2200" dirty="0" smtClean="0"/>
              <a:t> : 1 </a:t>
            </a:r>
            <a:r>
              <a:rPr lang="cs-CZ" sz="2200" i="1" dirty="0" err="1" smtClean="0"/>
              <a:t>bR</a:t>
            </a:r>
            <a:r>
              <a:rPr lang="cs-CZ" sz="2200" dirty="0" smtClean="0"/>
              <a:t> : 1 </a:t>
            </a:r>
            <a:r>
              <a:rPr lang="cs-CZ" sz="2200" i="1" dirty="0" smtClean="0"/>
              <a:t>br </a:t>
            </a:r>
            <a:r>
              <a:rPr lang="cs-CZ" sz="2200" dirty="0" smtClean="0"/>
              <a:t>– očekávaný fenotypový štěpný poměr</a:t>
            </a:r>
          </a:p>
          <a:p>
            <a:pPr>
              <a:spcBef>
                <a:spcPts val="1800"/>
              </a:spcBef>
            </a:pPr>
            <a:r>
              <a:rPr lang="cs-CZ" sz="2200" dirty="0" smtClean="0"/>
              <a:t>19,5 </a:t>
            </a:r>
            <a:r>
              <a:rPr lang="cs-CZ" sz="2200" i="1" dirty="0"/>
              <a:t>BR</a:t>
            </a:r>
            <a:r>
              <a:rPr lang="cs-CZ" sz="2200" dirty="0"/>
              <a:t> : 19,5</a:t>
            </a:r>
            <a:r>
              <a:rPr lang="cs-CZ" sz="2200" dirty="0" smtClean="0"/>
              <a:t> </a:t>
            </a:r>
            <a:r>
              <a:rPr lang="cs-CZ" sz="2200" i="1" dirty="0"/>
              <a:t>Br</a:t>
            </a:r>
            <a:r>
              <a:rPr lang="cs-CZ" sz="2200" dirty="0"/>
              <a:t> : 19,5</a:t>
            </a:r>
            <a:r>
              <a:rPr lang="cs-CZ" sz="2200" dirty="0" smtClean="0"/>
              <a:t> </a:t>
            </a:r>
            <a:r>
              <a:rPr lang="cs-CZ" sz="2200" i="1" dirty="0" err="1"/>
              <a:t>bR</a:t>
            </a:r>
            <a:r>
              <a:rPr lang="cs-CZ" sz="2200" dirty="0"/>
              <a:t> : 19,5</a:t>
            </a:r>
            <a:r>
              <a:rPr lang="cs-CZ" sz="2200" dirty="0" smtClean="0"/>
              <a:t> </a:t>
            </a:r>
            <a:r>
              <a:rPr lang="cs-CZ" sz="2200" i="1" dirty="0" smtClean="0"/>
              <a:t>br </a:t>
            </a:r>
            <a:r>
              <a:rPr lang="cs-CZ" sz="2200" dirty="0" smtClean="0"/>
              <a:t>– očekávané počty jedinců v jednotlivých fenotypových třídách  </a:t>
            </a:r>
            <a:endParaRPr lang="cs-CZ" sz="2200" dirty="0"/>
          </a:p>
          <a:p>
            <a:endParaRPr lang="cs-CZ" sz="2200" i="1" dirty="0"/>
          </a:p>
          <a:p>
            <a:endParaRPr lang="cs-CZ" sz="2200" i="1" dirty="0"/>
          </a:p>
        </p:txBody>
      </p:sp>
      <p:sp>
        <p:nvSpPr>
          <p:cNvPr id="17" name="TextovéPole 16"/>
          <p:cNvSpPr txBox="1"/>
          <p:nvPr/>
        </p:nvSpPr>
        <p:spPr>
          <a:xfrm>
            <a:off x="6044011" y="3480065"/>
            <a:ext cx="2939537" cy="1446550"/>
          </a:xfrm>
          <a:prstGeom prst="rect">
            <a:avLst/>
          </a:prstGeom>
          <a:noFill/>
        </p:spPr>
        <p:txBody>
          <a:bodyPr wrap="square" rtlCol="0">
            <a:spAutoFit/>
          </a:bodyPr>
          <a:lstStyle/>
          <a:p>
            <a:r>
              <a:rPr lang="cs-CZ" sz="2200" dirty="0" smtClean="0"/>
              <a:t>Přerozdělíme 78 mladých do poměru 1:1:1:1.  </a:t>
            </a:r>
          </a:p>
          <a:p>
            <a:r>
              <a:rPr lang="cs-CZ" sz="2200" dirty="0" smtClean="0"/>
              <a:t>78/4 = 19,5</a:t>
            </a:r>
          </a:p>
        </p:txBody>
      </p:sp>
      <p:sp>
        <p:nvSpPr>
          <p:cNvPr id="2" name="TextovéPole 1"/>
          <p:cNvSpPr txBox="1"/>
          <p:nvPr/>
        </p:nvSpPr>
        <p:spPr>
          <a:xfrm>
            <a:off x="589781" y="2564906"/>
            <a:ext cx="6463821" cy="430887"/>
          </a:xfrm>
          <a:prstGeom prst="rect">
            <a:avLst/>
          </a:prstGeom>
          <a:noFill/>
        </p:spPr>
        <p:txBody>
          <a:bodyPr wrap="none" rtlCol="0">
            <a:spAutoFit/>
          </a:bodyPr>
          <a:lstStyle/>
          <a:p>
            <a:r>
              <a:rPr lang="cs-CZ" sz="2200" dirty="0" smtClean="0">
                <a:solidFill>
                  <a:srgbClr val="0070C0"/>
                </a:solidFill>
              </a:rPr>
              <a:t>2) Vymyslíme hypotézu, která by data vysvětlovala (H</a:t>
            </a:r>
            <a:r>
              <a:rPr lang="cs-CZ" sz="2200" baseline="-25000" dirty="0" smtClean="0">
                <a:solidFill>
                  <a:srgbClr val="0070C0"/>
                </a:solidFill>
              </a:rPr>
              <a:t>0</a:t>
            </a:r>
            <a:r>
              <a:rPr lang="cs-CZ" sz="2200" dirty="0" smtClean="0">
                <a:solidFill>
                  <a:srgbClr val="0070C0"/>
                </a:solidFill>
              </a:rPr>
              <a:t>).</a:t>
            </a:r>
          </a:p>
        </p:txBody>
      </p:sp>
    </p:spTree>
    <p:extLst>
      <p:ext uri="{BB962C8B-B14F-4D97-AF65-F5344CB8AC3E}">
        <p14:creationId xmlns:p14="http://schemas.microsoft.com/office/powerpoint/2010/main" val="41305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027964555"/>
              </p:ext>
            </p:extLst>
          </p:nvPr>
        </p:nvGraphicFramePr>
        <p:xfrm>
          <a:off x="1882859" y="2240280"/>
          <a:ext cx="5299494" cy="2330991"/>
        </p:xfrm>
        <a:graphic>
          <a:graphicData uri="http://schemas.openxmlformats.org/drawingml/2006/table">
            <a:tbl>
              <a:tblPr firstRow="1" bandRow="1">
                <a:tableStyleId>{5940675A-B579-460E-94D1-54222C63F5DA}</a:tableStyleId>
              </a:tblPr>
              <a:tblGrid>
                <a:gridCol w="1193320"/>
                <a:gridCol w="2096219"/>
                <a:gridCol w="2009955"/>
              </a:tblGrid>
              <a:tr h="746031">
                <a:tc>
                  <a:txBody>
                    <a:bodyPr/>
                    <a:lstStyle/>
                    <a:p>
                      <a:pPr algn="ctr"/>
                      <a:r>
                        <a:rPr lang="cs-CZ" sz="2000" dirty="0" smtClean="0"/>
                        <a:t>Fenotyp</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Pozorované počty jedinců</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Očekávané počty jedinců</a:t>
                      </a:r>
                      <a:endParaRPr lang="en-US" sz="2000" dirty="0" smtClean="0"/>
                    </a:p>
                  </a:txBody>
                  <a:tcPr>
                    <a:solidFill>
                      <a:schemeClr val="accent4">
                        <a:lumMod val="40000"/>
                        <a:lumOff val="60000"/>
                      </a:schemeClr>
                    </a:solidFill>
                  </a:tcPr>
                </a:tc>
              </a:tr>
              <a:tr h="370840">
                <a:tc>
                  <a:txBody>
                    <a:bodyPr/>
                    <a:lstStyle/>
                    <a:p>
                      <a:pPr algn="ctr"/>
                      <a:r>
                        <a:rPr lang="cs-CZ" sz="2000" i="1" dirty="0" smtClean="0"/>
                        <a:t>BR</a:t>
                      </a:r>
                      <a:endParaRPr lang="en-US" sz="2000" i="1" dirty="0"/>
                    </a:p>
                  </a:txBody>
                  <a:tcPr/>
                </a:tc>
                <a:tc>
                  <a:txBody>
                    <a:bodyPr/>
                    <a:lstStyle/>
                    <a:p>
                      <a:pPr algn="ctr"/>
                      <a:r>
                        <a:rPr lang="cs-CZ" sz="2000" dirty="0" smtClean="0"/>
                        <a:t>24</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26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err="1" smtClean="0"/>
                        <a:t>bR</a:t>
                      </a:r>
                      <a:endParaRPr lang="cs-CZ" sz="2000" i="1" dirty="0" smtClean="0"/>
                    </a:p>
                  </a:txBody>
                  <a:tcPr/>
                </a:tc>
                <a:tc>
                  <a:txBody>
                    <a:bodyPr/>
                    <a:lstStyle/>
                    <a:p>
                      <a:pPr algn="ctr"/>
                      <a:r>
                        <a:rPr lang="cs-CZ" sz="2000" dirty="0" smtClean="0"/>
                        <a:t>23</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5</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bl>
          </a:graphicData>
        </a:graphic>
      </p:graphicFrame>
      <p:sp>
        <p:nvSpPr>
          <p:cNvPr id="4" name="TextovéPole 3"/>
          <p:cNvSpPr txBox="1"/>
          <p:nvPr/>
        </p:nvSpPr>
        <p:spPr>
          <a:xfrm>
            <a:off x="1234441" y="5189220"/>
            <a:ext cx="6858000" cy="769441"/>
          </a:xfrm>
          <a:prstGeom prst="rect">
            <a:avLst/>
          </a:prstGeom>
          <a:noFill/>
        </p:spPr>
        <p:txBody>
          <a:bodyPr wrap="square" rtlCol="0">
            <a:spAutoFit/>
          </a:bodyPr>
          <a:lstStyle/>
          <a:p>
            <a:pPr algn="ctr"/>
            <a:r>
              <a:rPr lang="cs-CZ" sz="2200" dirty="0" smtClean="0"/>
              <a:t>Odpovídají pozorované počty jedinců v jednotlivých fenotypových třídách poměru 1:1:1:1? </a:t>
            </a:r>
            <a:endParaRPr lang="en-US" sz="2200" dirty="0" smtClean="0"/>
          </a:p>
        </p:txBody>
      </p:sp>
      <p:sp>
        <p:nvSpPr>
          <p:cNvPr id="6" name="TextovéPole 5"/>
          <p:cNvSpPr txBox="1"/>
          <p:nvPr/>
        </p:nvSpPr>
        <p:spPr>
          <a:xfrm>
            <a:off x="594907" y="682513"/>
            <a:ext cx="8137067" cy="1107996"/>
          </a:xfrm>
          <a:prstGeom prst="rect">
            <a:avLst/>
          </a:prstGeom>
          <a:noFill/>
        </p:spPr>
        <p:txBody>
          <a:bodyPr wrap="square" rtlCol="0">
            <a:spAutoFit/>
          </a:bodyPr>
          <a:lstStyle/>
          <a:p>
            <a:r>
              <a:rPr lang="cs-CZ" sz="2200" dirty="0" smtClean="0">
                <a:solidFill>
                  <a:srgbClr val="0070C0"/>
                </a:solidFill>
              </a:rPr>
              <a:t>H</a:t>
            </a:r>
            <a:r>
              <a:rPr lang="cs-CZ" sz="2200" baseline="-25000" dirty="0" smtClean="0">
                <a:solidFill>
                  <a:srgbClr val="0070C0"/>
                </a:solidFill>
              </a:rPr>
              <a:t>0</a:t>
            </a:r>
            <a:r>
              <a:rPr lang="cs-CZ" sz="2200" dirty="0">
                <a:solidFill>
                  <a:srgbClr val="0070C0"/>
                </a:solidFill>
              </a:rPr>
              <a:t>: Pozorované počty jedinců odpovídají očekávanému štěpnému poměru 1:1:1:1.  </a:t>
            </a:r>
            <a:endParaRPr lang="en-US" sz="2200" dirty="0">
              <a:solidFill>
                <a:srgbClr val="0070C0"/>
              </a:solidFill>
            </a:endParaRPr>
          </a:p>
          <a:p>
            <a:r>
              <a:rPr lang="cs-CZ" sz="2200" dirty="0" smtClean="0"/>
              <a:t>Odpovídá to našemu očekávání? </a:t>
            </a:r>
          </a:p>
        </p:txBody>
      </p:sp>
    </p:spTree>
    <p:extLst>
      <p:ext uri="{BB962C8B-B14F-4D97-AF65-F5344CB8AC3E}">
        <p14:creationId xmlns:p14="http://schemas.microsoft.com/office/powerpoint/2010/main" val="16763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3892093704"/>
              </p:ext>
            </p:extLst>
          </p:nvPr>
        </p:nvGraphicFramePr>
        <p:xfrm>
          <a:off x="419819" y="2354580"/>
          <a:ext cx="5299494" cy="2330991"/>
        </p:xfrm>
        <a:graphic>
          <a:graphicData uri="http://schemas.openxmlformats.org/drawingml/2006/table">
            <a:tbl>
              <a:tblPr firstRow="1" bandRow="1">
                <a:tableStyleId>{5940675A-B579-460E-94D1-54222C63F5DA}</a:tableStyleId>
              </a:tblPr>
              <a:tblGrid>
                <a:gridCol w="1193320"/>
                <a:gridCol w="2096219"/>
                <a:gridCol w="2009955"/>
              </a:tblGrid>
              <a:tr h="746031">
                <a:tc>
                  <a:txBody>
                    <a:bodyPr/>
                    <a:lstStyle/>
                    <a:p>
                      <a:pPr algn="ctr"/>
                      <a:r>
                        <a:rPr lang="cs-CZ" sz="2000" dirty="0" smtClean="0"/>
                        <a:t>Fenotyp</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Pozorované počty jedinců</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Očekávané počty jedinců</a:t>
                      </a:r>
                      <a:endParaRPr lang="en-US" sz="2000" dirty="0" smtClean="0"/>
                    </a:p>
                  </a:txBody>
                  <a:tcPr>
                    <a:solidFill>
                      <a:schemeClr val="accent4">
                        <a:lumMod val="40000"/>
                        <a:lumOff val="60000"/>
                      </a:schemeClr>
                    </a:solidFill>
                  </a:tcPr>
                </a:tc>
              </a:tr>
              <a:tr h="370840">
                <a:tc>
                  <a:txBody>
                    <a:bodyPr/>
                    <a:lstStyle/>
                    <a:p>
                      <a:pPr algn="ctr"/>
                      <a:r>
                        <a:rPr lang="cs-CZ" sz="2000" i="1" dirty="0" smtClean="0"/>
                        <a:t>BR</a:t>
                      </a:r>
                      <a:endParaRPr lang="en-US" sz="2000" i="1" dirty="0"/>
                    </a:p>
                  </a:txBody>
                  <a:tcPr/>
                </a:tc>
                <a:tc>
                  <a:txBody>
                    <a:bodyPr/>
                    <a:lstStyle/>
                    <a:p>
                      <a:pPr algn="ctr"/>
                      <a:r>
                        <a:rPr lang="cs-CZ" sz="2000" dirty="0" smtClean="0"/>
                        <a:t>24</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26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err="1" smtClean="0"/>
                        <a:t>bR</a:t>
                      </a:r>
                      <a:endParaRPr lang="cs-CZ" sz="2000" i="1" dirty="0" smtClean="0"/>
                    </a:p>
                  </a:txBody>
                  <a:tcPr/>
                </a:tc>
                <a:tc>
                  <a:txBody>
                    <a:bodyPr/>
                    <a:lstStyle/>
                    <a:p>
                      <a:pPr algn="ctr"/>
                      <a:r>
                        <a:rPr lang="cs-CZ" sz="2000" dirty="0" smtClean="0"/>
                        <a:t>23</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5</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bl>
          </a:graphicData>
        </a:graphic>
      </p:graphicFrame>
      <p:pic>
        <p:nvPicPr>
          <p:cNvPr id="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780" y="258068"/>
            <a:ext cx="1382571" cy="7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1990725" y="1860828"/>
            <a:ext cx="1282852" cy="430887"/>
          </a:xfrm>
          <a:prstGeom prst="rect">
            <a:avLst/>
          </a:prstGeom>
          <a:noFill/>
        </p:spPr>
        <p:txBody>
          <a:bodyPr wrap="none" rtlCol="0">
            <a:spAutoFit/>
          </a:bodyPr>
          <a:lstStyle/>
          <a:p>
            <a:r>
              <a:rPr lang="cs-CZ" sz="2200" u="sng" dirty="0" err="1" smtClean="0"/>
              <a:t>O</a:t>
            </a:r>
            <a:r>
              <a:rPr lang="cs-CZ" sz="2200" dirty="0" err="1" smtClean="0"/>
              <a:t>bserved</a:t>
            </a:r>
            <a:endParaRPr lang="en-US" sz="2200" dirty="0" smtClean="0"/>
          </a:p>
        </p:txBody>
      </p:sp>
      <p:sp>
        <p:nvSpPr>
          <p:cNvPr id="7" name="TextovéPole 6"/>
          <p:cNvSpPr txBox="1"/>
          <p:nvPr/>
        </p:nvSpPr>
        <p:spPr>
          <a:xfrm>
            <a:off x="4057650" y="1860827"/>
            <a:ext cx="1231619" cy="430887"/>
          </a:xfrm>
          <a:prstGeom prst="rect">
            <a:avLst/>
          </a:prstGeom>
          <a:noFill/>
        </p:spPr>
        <p:txBody>
          <a:bodyPr wrap="none" rtlCol="0">
            <a:spAutoFit/>
          </a:bodyPr>
          <a:lstStyle/>
          <a:p>
            <a:r>
              <a:rPr lang="cs-CZ" sz="2200" u="sng" dirty="0" err="1" smtClean="0"/>
              <a:t>E</a:t>
            </a:r>
            <a:r>
              <a:rPr lang="cs-CZ" sz="2200" dirty="0" err="1" smtClean="0"/>
              <a:t>xpected</a:t>
            </a:r>
            <a:endParaRPr lang="en-US" sz="2200" dirty="0" smtClean="0"/>
          </a:p>
        </p:txBody>
      </p:sp>
      <p:sp>
        <p:nvSpPr>
          <p:cNvPr id="8" name="Obdélník 7"/>
          <p:cNvSpPr/>
          <p:nvPr/>
        </p:nvSpPr>
        <p:spPr>
          <a:xfrm>
            <a:off x="6096000" y="3198643"/>
            <a:ext cx="2390398" cy="523220"/>
          </a:xfrm>
          <a:prstGeom prst="rect">
            <a:avLst/>
          </a:prstGeom>
        </p:spPr>
        <p:txBody>
          <a:bodyPr wrap="none">
            <a:spAutoFit/>
          </a:bodyPr>
          <a:lstStyle/>
          <a:p>
            <a:r>
              <a:rPr lang="cs-CZ" altLang="en-US" sz="2800" dirty="0" err="1">
                <a:solidFill>
                  <a:srgbClr val="FF0000"/>
                </a:solidFill>
                <a:latin typeface="Symbol" panose="05050102010706020507" pitchFamily="18" charset="2"/>
              </a:rPr>
              <a:t>C</a:t>
            </a:r>
            <a:r>
              <a:rPr lang="cs-CZ" altLang="en-US" sz="2800" baseline="30000" dirty="0" err="1" smtClean="0">
                <a:solidFill>
                  <a:srgbClr val="FF0000"/>
                </a:solidFill>
              </a:rPr>
              <a:t>2</a:t>
            </a:r>
            <a:r>
              <a:rPr lang="cs-CZ" altLang="en-US" sz="2800" dirty="0" smtClean="0">
                <a:solidFill>
                  <a:srgbClr val="FF0000"/>
                </a:solidFill>
              </a:rPr>
              <a:t> </a:t>
            </a:r>
            <a:r>
              <a:rPr lang="cs-CZ" altLang="en-US" sz="2800" dirty="0">
                <a:solidFill>
                  <a:srgbClr val="FF0000"/>
                </a:solidFill>
              </a:rPr>
              <a:t>= </a:t>
            </a:r>
            <a:r>
              <a:rPr lang="cs-CZ" altLang="en-US" sz="2800" dirty="0">
                <a:solidFill>
                  <a:srgbClr val="FF0000"/>
                </a:solidFill>
                <a:cs typeface="Arial" pitchFamily="34" charset="0"/>
              </a:rPr>
              <a:t>∑</a:t>
            </a:r>
            <a:r>
              <a:rPr lang="cs-CZ" altLang="en-US" sz="2800" dirty="0">
                <a:solidFill>
                  <a:srgbClr val="FF0000"/>
                </a:solidFill>
              </a:rPr>
              <a:t>(O-E)</a:t>
            </a:r>
            <a:r>
              <a:rPr lang="cs-CZ" altLang="en-US" sz="2800" baseline="30000" dirty="0">
                <a:solidFill>
                  <a:srgbClr val="FF0000"/>
                </a:solidFill>
              </a:rPr>
              <a:t>2</a:t>
            </a:r>
            <a:r>
              <a:rPr lang="cs-CZ" altLang="en-US" sz="2800" dirty="0">
                <a:solidFill>
                  <a:srgbClr val="FF0000"/>
                </a:solidFill>
              </a:rPr>
              <a:t>/E </a:t>
            </a:r>
            <a:endParaRPr lang="en-US" sz="2800" dirty="0">
              <a:solidFill>
                <a:srgbClr val="FF0000"/>
              </a:solidFill>
            </a:endParaRPr>
          </a:p>
        </p:txBody>
      </p:sp>
      <p:sp>
        <p:nvSpPr>
          <p:cNvPr id="10" name="TextovéPole 9"/>
          <p:cNvSpPr txBox="1"/>
          <p:nvPr/>
        </p:nvSpPr>
        <p:spPr>
          <a:xfrm>
            <a:off x="431985" y="5103493"/>
            <a:ext cx="8311955" cy="769441"/>
          </a:xfrm>
          <a:prstGeom prst="rect">
            <a:avLst/>
          </a:prstGeom>
          <a:noFill/>
        </p:spPr>
        <p:txBody>
          <a:bodyPr wrap="square" rtlCol="0">
            <a:spAutoFit/>
          </a:bodyPr>
          <a:lstStyle/>
          <a:p>
            <a:r>
              <a:rPr lang="cs-CZ" altLang="en-US" sz="2200" dirty="0" err="1">
                <a:latin typeface="Symbol" panose="05050102010706020507" pitchFamily="18" charset="2"/>
              </a:rPr>
              <a:t>C</a:t>
            </a:r>
            <a:r>
              <a:rPr lang="cs-CZ" altLang="en-US" sz="2200" baseline="30000" dirty="0" err="1"/>
              <a:t>2</a:t>
            </a:r>
            <a:r>
              <a:rPr lang="cs-CZ" altLang="en-US" sz="2200" dirty="0"/>
              <a:t> </a:t>
            </a:r>
            <a:r>
              <a:rPr lang="cs-CZ" altLang="en-US" sz="2200" dirty="0" smtClean="0"/>
              <a:t>= (24-19,5)</a:t>
            </a:r>
            <a:r>
              <a:rPr lang="cs-CZ" altLang="en-US" sz="2200" baseline="30000" dirty="0" smtClean="0"/>
              <a:t>2</a:t>
            </a:r>
            <a:r>
              <a:rPr lang="cs-CZ" altLang="en-US" sz="2200" dirty="0" smtClean="0"/>
              <a:t>/19,5 + </a:t>
            </a:r>
            <a:r>
              <a:rPr lang="cs-CZ" altLang="en-US" sz="2200" dirty="0"/>
              <a:t>(</a:t>
            </a:r>
            <a:r>
              <a:rPr lang="cs-CZ" altLang="en-US" sz="2200" dirty="0" smtClean="0"/>
              <a:t>26-19,5)</a:t>
            </a:r>
            <a:r>
              <a:rPr lang="cs-CZ" altLang="en-US" sz="2200" baseline="30000" dirty="0" smtClean="0"/>
              <a:t>2</a:t>
            </a:r>
            <a:r>
              <a:rPr lang="cs-CZ" altLang="en-US" sz="2200" dirty="0" smtClean="0"/>
              <a:t>/19,5 + </a:t>
            </a:r>
            <a:r>
              <a:rPr lang="cs-CZ" altLang="en-US" sz="2200" dirty="0"/>
              <a:t>(</a:t>
            </a:r>
            <a:r>
              <a:rPr lang="cs-CZ" altLang="en-US" sz="2200" dirty="0" smtClean="0"/>
              <a:t>23-19,5)</a:t>
            </a:r>
            <a:r>
              <a:rPr lang="cs-CZ" altLang="en-US" sz="2200" baseline="30000" dirty="0" smtClean="0"/>
              <a:t>2</a:t>
            </a:r>
            <a:r>
              <a:rPr lang="cs-CZ" altLang="en-US" sz="2200" dirty="0" smtClean="0"/>
              <a:t>/19,5 + (5-19,5)</a:t>
            </a:r>
            <a:r>
              <a:rPr lang="cs-CZ" altLang="en-US" sz="2200" baseline="30000" dirty="0" smtClean="0"/>
              <a:t>2</a:t>
            </a:r>
            <a:r>
              <a:rPr lang="cs-CZ" altLang="en-US" sz="2200" dirty="0" smtClean="0"/>
              <a:t>/19,5 = </a:t>
            </a:r>
            <a:r>
              <a:rPr lang="cs-CZ" altLang="en-US" sz="2200" u="sng" dirty="0" smtClean="0"/>
              <a:t>15,1247  </a:t>
            </a:r>
            <a:endParaRPr lang="en-US" sz="2200" u="sng" dirty="0" smtClean="0"/>
          </a:p>
        </p:txBody>
      </p:sp>
      <p:sp>
        <p:nvSpPr>
          <p:cNvPr id="11" name="TextovéPole 10"/>
          <p:cNvSpPr txBox="1"/>
          <p:nvPr/>
        </p:nvSpPr>
        <p:spPr>
          <a:xfrm>
            <a:off x="1423855" y="6192618"/>
            <a:ext cx="6462282" cy="430887"/>
          </a:xfrm>
          <a:prstGeom prst="rect">
            <a:avLst/>
          </a:prstGeom>
          <a:noFill/>
        </p:spPr>
        <p:txBody>
          <a:bodyPr wrap="none" rtlCol="0">
            <a:spAutoFit/>
          </a:bodyPr>
          <a:lstStyle/>
          <a:p>
            <a:r>
              <a:rPr lang="cs-CZ" sz="2200" dirty="0" smtClean="0"/>
              <a:t>Výsledek porovnám s kritickou hodnotou X</a:t>
            </a:r>
            <a:r>
              <a:rPr lang="cs-CZ" sz="2200" baseline="30000" dirty="0" smtClean="0"/>
              <a:t>2 </a:t>
            </a:r>
            <a:r>
              <a:rPr lang="cs-CZ" sz="2200" dirty="0" smtClean="0"/>
              <a:t>distribuce. </a:t>
            </a:r>
            <a:endParaRPr lang="en-US" sz="2200" dirty="0" smtClean="0"/>
          </a:p>
        </p:txBody>
      </p:sp>
      <p:sp>
        <p:nvSpPr>
          <p:cNvPr id="12" name="TextovéPole 11"/>
          <p:cNvSpPr txBox="1"/>
          <p:nvPr/>
        </p:nvSpPr>
        <p:spPr>
          <a:xfrm>
            <a:off x="3276442" y="180975"/>
            <a:ext cx="1562415" cy="707886"/>
          </a:xfrm>
          <a:prstGeom prst="rect">
            <a:avLst/>
          </a:prstGeom>
          <a:noFill/>
        </p:spPr>
        <p:txBody>
          <a:bodyPr wrap="none" rtlCol="0">
            <a:spAutoFit/>
          </a:bodyPr>
          <a:lstStyle/>
          <a:p>
            <a:r>
              <a:rPr lang="cs-CZ" altLang="en-US" sz="4000" dirty="0" err="1">
                <a:solidFill>
                  <a:srgbClr val="CC0000"/>
                </a:solidFill>
              </a:rPr>
              <a:t>X</a:t>
            </a:r>
            <a:r>
              <a:rPr lang="cs-CZ" altLang="en-US" sz="4000" baseline="30000" dirty="0" err="1">
                <a:solidFill>
                  <a:srgbClr val="CC0000"/>
                </a:solidFill>
              </a:rPr>
              <a:t>2</a:t>
            </a:r>
            <a:r>
              <a:rPr lang="cs-CZ" altLang="en-US" sz="4000" dirty="0">
                <a:solidFill>
                  <a:srgbClr val="CC0000"/>
                </a:solidFill>
              </a:rPr>
              <a:t> </a:t>
            </a:r>
            <a:r>
              <a:rPr lang="cs-CZ" altLang="en-US" sz="4000" dirty="0" smtClean="0">
                <a:solidFill>
                  <a:srgbClr val="CC0000"/>
                </a:solidFill>
              </a:rPr>
              <a:t>test</a:t>
            </a:r>
            <a:endParaRPr lang="cs-CZ" altLang="en-US" sz="4000" dirty="0">
              <a:solidFill>
                <a:srgbClr val="CC0000"/>
              </a:solidFill>
            </a:endParaRPr>
          </a:p>
        </p:txBody>
      </p:sp>
      <p:sp>
        <p:nvSpPr>
          <p:cNvPr id="13" name="TextovéPole 12"/>
          <p:cNvSpPr txBox="1"/>
          <p:nvPr/>
        </p:nvSpPr>
        <p:spPr>
          <a:xfrm>
            <a:off x="340985" y="1023341"/>
            <a:ext cx="8402955" cy="769441"/>
          </a:xfrm>
          <a:prstGeom prst="rect">
            <a:avLst/>
          </a:prstGeom>
          <a:noFill/>
        </p:spPr>
        <p:txBody>
          <a:bodyPr wrap="square" rtlCol="0">
            <a:spAutoFit/>
          </a:bodyPr>
          <a:lstStyle/>
          <a:p>
            <a:r>
              <a:rPr lang="cs-CZ" altLang="en-US" sz="2200" b="1" dirty="0" err="1" smtClean="0">
                <a:solidFill>
                  <a:srgbClr val="FF0000"/>
                </a:solidFill>
                <a:latin typeface="Symbol" panose="05050102010706020507" pitchFamily="18" charset="2"/>
              </a:rPr>
              <a:t>C</a:t>
            </a:r>
            <a:r>
              <a:rPr lang="cs-CZ" altLang="en-US" sz="2200" b="1" baseline="30000" dirty="0" err="1" smtClean="0">
                <a:solidFill>
                  <a:srgbClr val="FF0000"/>
                </a:solidFill>
                <a:latin typeface="Symbol" panose="05050102010706020507" pitchFamily="18" charset="2"/>
              </a:rPr>
              <a:t>2</a:t>
            </a:r>
            <a:r>
              <a:rPr lang="cs-CZ" altLang="en-US" sz="2200" b="1" dirty="0" smtClean="0">
                <a:solidFill>
                  <a:srgbClr val="FF0000"/>
                </a:solidFill>
                <a:latin typeface="Symbol" panose="05050102010706020507" pitchFamily="18" charset="2"/>
              </a:rPr>
              <a:t> </a:t>
            </a:r>
            <a:r>
              <a:rPr lang="cs-CZ" altLang="en-US" sz="2200" b="1" dirty="0" smtClean="0">
                <a:solidFill>
                  <a:srgbClr val="FF0000"/>
                </a:solidFill>
              </a:rPr>
              <a:t>– statistický test, který umožňuje objektivně porovnat pozorované hodnoty s očekávanými.  </a:t>
            </a:r>
            <a:endParaRPr lang="en-US" sz="2200" b="1" baseline="30000" dirty="0" smtClean="0">
              <a:solidFill>
                <a:srgbClr val="FF0000"/>
              </a:solidFill>
            </a:endParaRPr>
          </a:p>
        </p:txBody>
      </p:sp>
    </p:spTree>
    <p:extLst>
      <p:ext uri="{BB962C8B-B14F-4D97-AF65-F5344CB8AC3E}">
        <p14:creationId xmlns:p14="http://schemas.microsoft.com/office/powerpoint/2010/main" val="29975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4452" y="0"/>
            <a:ext cx="7886700" cy="1325563"/>
          </a:xfrm>
        </p:spPr>
        <p:txBody>
          <a:bodyPr>
            <a:normAutofit/>
          </a:bodyPr>
          <a:lstStyle/>
          <a:p>
            <a:pPr algn="ctr"/>
            <a:r>
              <a:rPr lang="cs-CZ" sz="4000" dirty="0">
                <a:solidFill>
                  <a:srgbClr val="C00000"/>
                </a:solidFill>
              </a:rPr>
              <a:t>Mendelovy analýzy</a:t>
            </a:r>
            <a:endParaRPr lang="en-US" sz="4000" dirty="0">
              <a:solidFill>
                <a:srgbClr val="C0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271" y="4180423"/>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Skupina 3"/>
          <p:cNvGrpSpPr/>
          <p:nvPr/>
        </p:nvGrpSpPr>
        <p:grpSpPr>
          <a:xfrm>
            <a:off x="391533" y="1641254"/>
            <a:ext cx="568286" cy="1840746"/>
            <a:chOff x="1333661" y="1674688"/>
            <a:chExt cx="1337619" cy="4332712"/>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Skupina 25"/>
          <p:cNvGrpSpPr/>
          <p:nvPr/>
        </p:nvGrpSpPr>
        <p:grpSpPr>
          <a:xfrm>
            <a:off x="2863405" y="1699649"/>
            <a:ext cx="568286" cy="1840746"/>
            <a:chOff x="1333661" y="1674688"/>
            <a:chExt cx="1337619" cy="4332712"/>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bdélník 27"/>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délník 28"/>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Šipka doprava 10"/>
          <p:cNvSpPr/>
          <p:nvPr/>
        </p:nvSpPr>
        <p:spPr>
          <a:xfrm>
            <a:off x="1205269" y="2338324"/>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ovéPole 54"/>
          <p:cNvSpPr txBox="1"/>
          <p:nvPr/>
        </p:nvSpPr>
        <p:spPr>
          <a:xfrm>
            <a:off x="391533" y="5792678"/>
            <a:ext cx="8264189" cy="707886"/>
          </a:xfrm>
          <a:prstGeom prst="rect">
            <a:avLst/>
          </a:prstGeom>
          <a:noFill/>
        </p:spPr>
        <p:txBody>
          <a:bodyPr wrap="square" rtlCol="0">
            <a:spAutoFit/>
          </a:bodyPr>
          <a:lstStyle/>
          <a:p>
            <a:r>
              <a:rPr lang="cs-CZ" sz="2000" dirty="0" smtClean="0"/>
              <a:t>P generace byly čisté (tj. homozygotní) linie – Mendel ověřil </a:t>
            </a:r>
            <a:r>
              <a:rPr lang="cs-CZ" sz="2000" dirty="0" err="1" smtClean="0"/>
              <a:t>samosprášením</a:t>
            </a:r>
            <a:r>
              <a:rPr lang="cs-CZ" sz="2000" dirty="0" smtClean="0"/>
              <a:t> – všechno potomstvo bylo stejné jako rodič.</a:t>
            </a:r>
            <a:endParaRPr lang="en-US" sz="2000" dirty="0"/>
          </a:p>
        </p:txBody>
      </p:sp>
      <p:sp>
        <p:nvSpPr>
          <p:cNvPr id="9" name="TextovéPole 8"/>
          <p:cNvSpPr txBox="1"/>
          <p:nvPr/>
        </p:nvSpPr>
        <p:spPr>
          <a:xfrm>
            <a:off x="1208553" y="1984821"/>
            <a:ext cx="1468735" cy="369332"/>
          </a:xfrm>
          <a:prstGeom prst="rect">
            <a:avLst/>
          </a:prstGeom>
          <a:noFill/>
        </p:spPr>
        <p:txBody>
          <a:bodyPr wrap="none" rtlCol="0">
            <a:spAutoFit/>
          </a:bodyPr>
          <a:lstStyle/>
          <a:p>
            <a:r>
              <a:rPr lang="cs-CZ" dirty="0" err="1" smtClean="0"/>
              <a:t>samosprášení</a:t>
            </a:r>
            <a:endParaRPr lang="en-US" dirty="0"/>
          </a:p>
        </p:txBody>
      </p:sp>
      <p:sp>
        <p:nvSpPr>
          <p:cNvPr id="56" name="Šipka doprava 55"/>
          <p:cNvSpPr/>
          <p:nvPr/>
        </p:nvSpPr>
        <p:spPr>
          <a:xfrm>
            <a:off x="3533941" y="2334504"/>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ovéPole 57"/>
          <p:cNvSpPr txBox="1"/>
          <p:nvPr/>
        </p:nvSpPr>
        <p:spPr>
          <a:xfrm>
            <a:off x="3537225" y="1981001"/>
            <a:ext cx="1468735" cy="369332"/>
          </a:xfrm>
          <a:prstGeom prst="rect">
            <a:avLst/>
          </a:prstGeom>
          <a:noFill/>
        </p:spPr>
        <p:txBody>
          <a:bodyPr wrap="none" rtlCol="0">
            <a:spAutoFit/>
          </a:bodyPr>
          <a:lstStyle/>
          <a:p>
            <a:r>
              <a:rPr lang="cs-CZ" dirty="0" err="1" smtClean="0"/>
              <a:t>samosprášení</a:t>
            </a:r>
            <a:endParaRPr lang="en-US" dirty="0"/>
          </a:p>
        </p:txBody>
      </p:sp>
      <p:grpSp>
        <p:nvGrpSpPr>
          <p:cNvPr id="59" name="Skupina 58"/>
          <p:cNvGrpSpPr/>
          <p:nvPr/>
        </p:nvGrpSpPr>
        <p:grpSpPr>
          <a:xfrm>
            <a:off x="5188055" y="1724323"/>
            <a:ext cx="568286" cy="1840746"/>
            <a:chOff x="1333661" y="1674688"/>
            <a:chExt cx="1337619" cy="4332712"/>
          </a:xfrm>
        </p:grpSpPr>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Obdélník 60"/>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bdélník 61"/>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Šipka doprava 62"/>
          <p:cNvSpPr/>
          <p:nvPr/>
        </p:nvSpPr>
        <p:spPr>
          <a:xfrm>
            <a:off x="5972341" y="2355017"/>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ovéPole 63"/>
          <p:cNvSpPr txBox="1"/>
          <p:nvPr/>
        </p:nvSpPr>
        <p:spPr>
          <a:xfrm>
            <a:off x="5975625" y="2001514"/>
            <a:ext cx="1468735" cy="369332"/>
          </a:xfrm>
          <a:prstGeom prst="rect">
            <a:avLst/>
          </a:prstGeom>
          <a:noFill/>
        </p:spPr>
        <p:txBody>
          <a:bodyPr wrap="none" rtlCol="0">
            <a:spAutoFit/>
          </a:bodyPr>
          <a:lstStyle/>
          <a:p>
            <a:r>
              <a:rPr lang="cs-CZ" dirty="0" err="1" smtClean="0"/>
              <a:t>samosprášení</a:t>
            </a:r>
            <a:endParaRPr lang="en-US" dirty="0"/>
          </a:p>
        </p:txBody>
      </p:sp>
      <p:grpSp>
        <p:nvGrpSpPr>
          <p:cNvPr id="65" name="Skupina 64"/>
          <p:cNvGrpSpPr/>
          <p:nvPr/>
        </p:nvGrpSpPr>
        <p:grpSpPr>
          <a:xfrm>
            <a:off x="7617311" y="1672027"/>
            <a:ext cx="568286" cy="1840746"/>
            <a:chOff x="1333661" y="1674688"/>
            <a:chExt cx="1337619" cy="4332712"/>
          </a:xfrm>
        </p:grpSpPr>
        <p:pic>
          <p:nvPicPr>
            <p:cNvPr id="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Obdélník 66"/>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bdélník 67"/>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Šipka doprava 68"/>
          <p:cNvSpPr/>
          <p:nvPr/>
        </p:nvSpPr>
        <p:spPr>
          <a:xfrm>
            <a:off x="1251620" y="4600487"/>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ovéPole 69"/>
          <p:cNvSpPr txBox="1"/>
          <p:nvPr/>
        </p:nvSpPr>
        <p:spPr>
          <a:xfrm>
            <a:off x="1254904" y="4246984"/>
            <a:ext cx="1468735" cy="369332"/>
          </a:xfrm>
          <a:prstGeom prst="rect">
            <a:avLst/>
          </a:prstGeom>
          <a:noFill/>
        </p:spPr>
        <p:txBody>
          <a:bodyPr wrap="none" rtlCol="0">
            <a:spAutoFit/>
          </a:bodyPr>
          <a:lstStyle/>
          <a:p>
            <a:r>
              <a:rPr lang="cs-CZ" dirty="0" err="1" smtClean="0"/>
              <a:t>samosprášení</a:t>
            </a:r>
            <a:endParaRPr lang="en-US" dirty="0"/>
          </a:p>
        </p:txBody>
      </p:sp>
      <p:sp>
        <p:nvSpPr>
          <p:cNvPr id="71" name="Šipka doprava 70"/>
          <p:cNvSpPr/>
          <p:nvPr/>
        </p:nvSpPr>
        <p:spPr>
          <a:xfrm>
            <a:off x="3580292" y="4596667"/>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ovéPole 71"/>
          <p:cNvSpPr txBox="1"/>
          <p:nvPr/>
        </p:nvSpPr>
        <p:spPr>
          <a:xfrm>
            <a:off x="3583576" y="4243164"/>
            <a:ext cx="1468735" cy="369332"/>
          </a:xfrm>
          <a:prstGeom prst="rect">
            <a:avLst/>
          </a:prstGeom>
          <a:noFill/>
        </p:spPr>
        <p:txBody>
          <a:bodyPr wrap="none" rtlCol="0">
            <a:spAutoFit/>
          </a:bodyPr>
          <a:lstStyle/>
          <a:p>
            <a:r>
              <a:rPr lang="cs-CZ" dirty="0" err="1" smtClean="0"/>
              <a:t>samosprášení</a:t>
            </a:r>
            <a:endParaRPr lang="en-US" dirty="0"/>
          </a:p>
        </p:txBody>
      </p:sp>
      <p:sp>
        <p:nvSpPr>
          <p:cNvPr id="73" name="Šipka doprava 72"/>
          <p:cNvSpPr/>
          <p:nvPr/>
        </p:nvSpPr>
        <p:spPr>
          <a:xfrm>
            <a:off x="6018692" y="4617180"/>
            <a:ext cx="1456702"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ovéPole 73"/>
          <p:cNvSpPr txBox="1"/>
          <p:nvPr/>
        </p:nvSpPr>
        <p:spPr>
          <a:xfrm>
            <a:off x="6021976" y="4263677"/>
            <a:ext cx="1468735" cy="369332"/>
          </a:xfrm>
          <a:prstGeom prst="rect">
            <a:avLst/>
          </a:prstGeom>
          <a:noFill/>
        </p:spPr>
        <p:txBody>
          <a:bodyPr wrap="none" rtlCol="0">
            <a:spAutoFit/>
          </a:bodyPr>
          <a:lstStyle/>
          <a:p>
            <a:r>
              <a:rPr lang="cs-CZ" dirty="0" err="1" smtClean="0"/>
              <a:t>samosprášení</a:t>
            </a:r>
            <a:endParaRPr lang="en-US" dirty="0"/>
          </a:p>
        </p:txBody>
      </p:sp>
      <p:pic>
        <p:nvPicPr>
          <p:cNvPr id="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848" y="4173051"/>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8178" y="4171442"/>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049" y="4153770"/>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15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5" grpId="0"/>
      <p:bldP spid="9" grpId="0"/>
      <p:bldP spid="56" grpId="0" animBg="1"/>
      <p:bldP spid="58" grpId="0"/>
      <p:bldP spid="63" grpId="0" animBg="1"/>
      <p:bldP spid="64" grpId="0"/>
      <p:bldP spid="69" grpId="0" animBg="1"/>
      <p:bldP spid="70" grpId="0"/>
      <p:bldP spid="71" grpId="0" animBg="1"/>
      <p:bldP spid="72" grpId="0"/>
      <p:bldP spid="73" grpId="0" animBg="1"/>
      <p:bldP spid="7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2097088"/>
            <a:ext cx="7942262" cy="464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450056" y="88583"/>
            <a:ext cx="8141335" cy="1200329"/>
          </a:xfrm>
          <a:prstGeom prst="rect">
            <a:avLst/>
          </a:prstGeom>
          <a:extLst/>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altLang="en-US" dirty="0"/>
              <a:t>Tabulka kritických hodnot pro </a:t>
            </a:r>
            <a:r>
              <a:rPr lang="cs-CZ" altLang="en-US" dirty="0" err="1"/>
              <a:t>X</a:t>
            </a:r>
            <a:r>
              <a:rPr lang="cs-CZ" altLang="en-US" baseline="30000" dirty="0" err="1"/>
              <a:t>2</a:t>
            </a:r>
            <a:r>
              <a:rPr lang="cs-CZ" altLang="en-US" dirty="0"/>
              <a:t> test</a:t>
            </a:r>
          </a:p>
        </p:txBody>
      </p:sp>
      <p:sp>
        <p:nvSpPr>
          <p:cNvPr id="2" name="Ovál 1"/>
          <p:cNvSpPr/>
          <p:nvPr/>
        </p:nvSpPr>
        <p:spPr>
          <a:xfrm>
            <a:off x="5448299" y="3276601"/>
            <a:ext cx="733425" cy="4381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215265" y="1050548"/>
            <a:ext cx="4305459" cy="769441"/>
          </a:xfrm>
          <a:prstGeom prst="rect">
            <a:avLst/>
          </a:prstGeom>
          <a:noFill/>
        </p:spPr>
        <p:txBody>
          <a:bodyPr wrap="square" rtlCol="0">
            <a:spAutoFit/>
          </a:bodyPr>
          <a:lstStyle/>
          <a:p>
            <a:r>
              <a:rPr lang="cs-CZ" sz="2200" dirty="0" smtClean="0"/>
              <a:t>Stupně volnosti (</a:t>
            </a:r>
            <a:r>
              <a:rPr lang="cs-CZ" sz="2200" dirty="0" err="1" smtClean="0"/>
              <a:t>degrees</a:t>
            </a:r>
            <a:r>
              <a:rPr lang="cs-CZ" sz="2200" dirty="0" smtClean="0"/>
              <a:t> </a:t>
            </a:r>
            <a:r>
              <a:rPr lang="cs-CZ" sz="2200" dirty="0" err="1" smtClean="0"/>
              <a:t>of</a:t>
            </a:r>
            <a:r>
              <a:rPr lang="cs-CZ" sz="2200" dirty="0" smtClean="0"/>
              <a:t> </a:t>
            </a:r>
            <a:r>
              <a:rPr lang="cs-CZ" sz="2200" dirty="0" err="1" smtClean="0"/>
              <a:t>freedom</a:t>
            </a:r>
            <a:r>
              <a:rPr lang="cs-CZ" sz="2200" dirty="0" smtClean="0"/>
              <a:t>) = počet kategorií – 1.</a:t>
            </a:r>
            <a:endParaRPr lang="en-US" sz="2200" dirty="0" smtClean="0"/>
          </a:p>
        </p:txBody>
      </p:sp>
      <p:cxnSp>
        <p:nvCxnSpPr>
          <p:cNvPr id="5" name="Přímá spojnice se šipkou 4"/>
          <p:cNvCxnSpPr/>
          <p:nvPr/>
        </p:nvCxnSpPr>
        <p:spPr>
          <a:xfrm>
            <a:off x="605790" y="2017930"/>
            <a:ext cx="270510" cy="7014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876300" y="3629025"/>
            <a:ext cx="78708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5429250"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6162675"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5920740" y="2097088"/>
            <a:ext cx="377190" cy="5318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646420" y="1587043"/>
            <a:ext cx="2554867" cy="430887"/>
          </a:xfrm>
          <a:prstGeom prst="rect">
            <a:avLst/>
          </a:prstGeom>
          <a:noFill/>
        </p:spPr>
        <p:txBody>
          <a:bodyPr wrap="none" rtlCol="0">
            <a:spAutoFit/>
          </a:bodyPr>
          <a:lstStyle/>
          <a:p>
            <a:r>
              <a:rPr lang="cs-CZ" sz="2200" dirty="0" smtClean="0"/>
              <a:t>Hladina významnosti</a:t>
            </a:r>
            <a:endParaRPr lang="en-US" sz="2200" dirty="0" smtClean="0"/>
          </a:p>
        </p:txBody>
      </p:sp>
    </p:spTree>
    <p:extLst>
      <p:ext uri="{BB962C8B-B14F-4D97-AF65-F5344CB8AC3E}">
        <p14:creationId xmlns:p14="http://schemas.microsoft.com/office/powerpoint/2010/main" val="21061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807276403"/>
              </p:ext>
            </p:extLst>
          </p:nvPr>
        </p:nvGraphicFramePr>
        <p:xfrm>
          <a:off x="419819" y="1171575"/>
          <a:ext cx="5299494" cy="2330991"/>
        </p:xfrm>
        <a:graphic>
          <a:graphicData uri="http://schemas.openxmlformats.org/drawingml/2006/table">
            <a:tbl>
              <a:tblPr firstRow="1" bandRow="1">
                <a:tableStyleId>{5940675A-B579-460E-94D1-54222C63F5DA}</a:tableStyleId>
              </a:tblPr>
              <a:tblGrid>
                <a:gridCol w="1193320"/>
                <a:gridCol w="2096219"/>
                <a:gridCol w="2009955"/>
              </a:tblGrid>
              <a:tr h="746031">
                <a:tc>
                  <a:txBody>
                    <a:bodyPr/>
                    <a:lstStyle/>
                    <a:p>
                      <a:pPr algn="ctr"/>
                      <a:r>
                        <a:rPr lang="cs-CZ" sz="2000" dirty="0" smtClean="0"/>
                        <a:t>Fenotyp</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Pozorované počty jedinců</a:t>
                      </a:r>
                      <a:endParaRPr lang="en-US" sz="2000"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Očekávané počty jedinců</a:t>
                      </a:r>
                      <a:endParaRPr lang="en-US" sz="2000" dirty="0" smtClean="0"/>
                    </a:p>
                  </a:txBody>
                  <a:tcPr>
                    <a:solidFill>
                      <a:schemeClr val="accent4">
                        <a:lumMod val="40000"/>
                        <a:lumOff val="60000"/>
                      </a:schemeClr>
                    </a:solidFill>
                  </a:tcPr>
                </a:tc>
              </a:tr>
              <a:tr h="370840">
                <a:tc>
                  <a:txBody>
                    <a:bodyPr/>
                    <a:lstStyle/>
                    <a:p>
                      <a:pPr algn="ctr"/>
                      <a:r>
                        <a:rPr lang="cs-CZ" sz="2000" i="1" dirty="0" smtClean="0"/>
                        <a:t>BR</a:t>
                      </a:r>
                      <a:endParaRPr lang="en-US" sz="2000" i="1" dirty="0"/>
                    </a:p>
                  </a:txBody>
                  <a:tcPr/>
                </a:tc>
                <a:tc>
                  <a:txBody>
                    <a:bodyPr/>
                    <a:lstStyle/>
                    <a:p>
                      <a:pPr algn="ctr"/>
                      <a:r>
                        <a:rPr lang="cs-CZ" sz="2000" dirty="0" smtClean="0"/>
                        <a:t>24</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26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err="1" smtClean="0"/>
                        <a:t>bR</a:t>
                      </a:r>
                      <a:endParaRPr lang="cs-CZ" sz="2000" i="1" dirty="0" smtClean="0"/>
                    </a:p>
                  </a:txBody>
                  <a:tcPr/>
                </a:tc>
                <a:tc>
                  <a:txBody>
                    <a:bodyPr/>
                    <a:lstStyle/>
                    <a:p>
                      <a:pPr algn="ctr"/>
                      <a:r>
                        <a:rPr lang="cs-CZ" sz="2000" dirty="0" smtClean="0"/>
                        <a:t>23</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r h="370840">
                <a:tc>
                  <a:txBody>
                    <a:bodyPr/>
                    <a:lstStyle/>
                    <a:p>
                      <a:pPr algn="ctr"/>
                      <a:r>
                        <a:rPr lang="cs-CZ" sz="2000" i="1" dirty="0" smtClean="0"/>
                        <a:t>br</a:t>
                      </a:r>
                      <a:endParaRPr lang="en-US" sz="2000" i="1" dirty="0"/>
                    </a:p>
                  </a:txBody>
                  <a:tcPr/>
                </a:tc>
                <a:tc>
                  <a:txBody>
                    <a:bodyPr/>
                    <a:lstStyle/>
                    <a:p>
                      <a:pPr algn="ctr"/>
                      <a:r>
                        <a:rPr lang="cs-CZ" sz="2000" dirty="0" smtClean="0"/>
                        <a:t>5</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smtClean="0"/>
                        <a:t>19,5</a:t>
                      </a:r>
                      <a:endParaRPr lang="en-US" sz="2000" dirty="0" smtClean="0"/>
                    </a:p>
                  </a:txBody>
                  <a:tcPr/>
                </a:tc>
              </a:tr>
            </a:tbl>
          </a:graphicData>
        </a:graphic>
      </p:graphicFrame>
      <p:pic>
        <p:nvPicPr>
          <p:cNvPr id="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780" y="258068"/>
            <a:ext cx="1382571" cy="7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1990725" y="654963"/>
            <a:ext cx="1282852" cy="430887"/>
          </a:xfrm>
          <a:prstGeom prst="rect">
            <a:avLst/>
          </a:prstGeom>
          <a:noFill/>
        </p:spPr>
        <p:txBody>
          <a:bodyPr wrap="none" rtlCol="0">
            <a:spAutoFit/>
          </a:bodyPr>
          <a:lstStyle/>
          <a:p>
            <a:r>
              <a:rPr lang="cs-CZ" sz="2200" u="sng" dirty="0" err="1" smtClean="0"/>
              <a:t>O</a:t>
            </a:r>
            <a:r>
              <a:rPr lang="cs-CZ" sz="2200" dirty="0" err="1" smtClean="0"/>
              <a:t>bserved</a:t>
            </a:r>
            <a:endParaRPr lang="en-US" sz="2200" dirty="0" smtClean="0"/>
          </a:p>
        </p:txBody>
      </p:sp>
      <p:sp>
        <p:nvSpPr>
          <p:cNvPr id="7" name="TextovéPole 6"/>
          <p:cNvSpPr txBox="1"/>
          <p:nvPr/>
        </p:nvSpPr>
        <p:spPr>
          <a:xfrm>
            <a:off x="4057650" y="654962"/>
            <a:ext cx="1231619" cy="430887"/>
          </a:xfrm>
          <a:prstGeom prst="rect">
            <a:avLst/>
          </a:prstGeom>
          <a:noFill/>
        </p:spPr>
        <p:txBody>
          <a:bodyPr wrap="none" rtlCol="0">
            <a:spAutoFit/>
          </a:bodyPr>
          <a:lstStyle/>
          <a:p>
            <a:r>
              <a:rPr lang="cs-CZ" sz="2200" u="sng" dirty="0" err="1" smtClean="0"/>
              <a:t>E</a:t>
            </a:r>
            <a:r>
              <a:rPr lang="cs-CZ" sz="2200" dirty="0" err="1" smtClean="0"/>
              <a:t>xpected</a:t>
            </a:r>
            <a:endParaRPr lang="en-US" sz="2200" dirty="0" smtClean="0"/>
          </a:p>
        </p:txBody>
      </p:sp>
      <p:sp>
        <p:nvSpPr>
          <p:cNvPr id="10" name="TextovéPole 9"/>
          <p:cNvSpPr txBox="1"/>
          <p:nvPr/>
        </p:nvSpPr>
        <p:spPr>
          <a:xfrm>
            <a:off x="438149" y="3928108"/>
            <a:ext cx="8277225" cy="430887"/>
          </a:xfrm>
          <a:prstGeom prst="rect">
            <a:avLst/>
          </a:prstGeom>
          <a:noFill/>
        </p:spPr>
        <p:txBody>
          <a:bodyPr wrap="square" rtlCol="0">
            <a:spAutoFit/>
          </a:bodyPr>
          <a:lstStyle/>
          <a:p>
            <a:r>
              <a:rPr lang="cs-CZ" altLang="en-US" sz="2200" dirty="0" err="1">
                <a:latin typeface="Symbol" panose="05050102010706020507" pitchFamily="18" charset="2"/>
              </a:rPr>
              <a:t>C</a:t>
            </a:r>
            <a:r>
              <a:rPr lang="cs-CZ" altLang="en-US" sz="2200" baseline="30000" dirty="0" err="1"/>
              <a:t>2</a:t>
            </a:r>
            <a:r>
              <a:rPr lang="cs-CZ" altLang="en-US" sz="2200" dirty="0"/>
              <a:t> </a:t>
            </a:r>
            <a:r>
              <a:rPr lang="cs-CZ" altLang="en-US" sz="2200" dirty="0" smtClean="0"/>
              <a:t>= </a:t>
            </a:r>
            <a:r>
              <a:rPr lang="cs-CZ" altLang="en-US" sz="2200" u="sng" dirty="0" smtClean="0"/>
              <a:t>15,1247  </a:t>
            </a:r>
            <a:endParaRPr lang="en-US" sz="2200" u="sng" dirty="0" smtClean="0"/>
          </a:p>
        </p:txBody>
      </p:sp>
      <p:sp>
        <p:nvSpPr>
          <p:cNvPr id="2" name="TextovéPole 1"/>
          <p:cNvSpPr txBox="1"/>
          <p:nvPr/>
        </p:nvSpPr>
        <p:spPr>
          <a:xfrm>
            <a:off x="507786" y="4789882"/>
            <a:ext cx="1943161" cy="430887"/>
          </a:xfrm>
          <a:prstGeom prst="rect">
            <a:avLst/>
          </a:prstGeom>
          <a:noFill/>
        </p:spPr>
        <p:txBody>
          <a:bodyPr wrap="none" rtlCol="0">
            <a:spAutoFit/>
          </a:bodyPr>
          <a:lstStyle/>
          <a:p>
            <a:r>
              <a:rPr lang="cs-CZ" sz="2200" dirty="0" err="1" smtClean="0"/>
              <a:t>Df</a:t>
            </a:r>
            <a:r>
              <a:rPr lang="cs-CZ" sz="2200" dirty="0" smtClean="0"/>
              <a:t> = 3, </a:t>
            </a:r>
            <a:r>
              <a:rPr lang="cs-CZ" sz="2200" dirty="0" smtClean="0">
                <a:latin typeface="Symbol" panose="05050102010706020507" pitchFamily="18" charset="2"/>
              </a:rPr>
              <a:t>a </a:t>
            </a:r>
            <a:r>
              <a:rPr lang="cs-CZ" sz="2200" dirty="0" smtClean="0"/>
              <a:t>= 0,05</a:t>
            </a:r>
            <a:endParaRPr lang="en-US" sz="2200" dirty="0" smtClean="0">
              <a:latin typeface="Symbol" panose="05050102010706020507" pitchFamily="18" charset="2"/>
            </a:endParaRPr>
          </a:p>
        </p:txBody>
      </p:sp>
      <p:sp>
        <p:nvSpPr>
          <p:cNvPr id="3" name="TextovéPole 2"/>
          <p:cNvSpPr txBox="1"/>
          <p:nvPr/>
        </p:nvSpPr>
        <p:spPr>
          <a:xfrm>
            <a:off x="514029" y="5151832"/>
            <a:ext cx="3028521" cy="430887"/>
          </a:xfrm>
          <a:prstGeom prst="rect">
            <a:avLst/>
          </a:prstGeom>
          <a:noFill/>
        </p:spPr>
        <p:txBody>
          <a:bodyPr wrap="none" rtlCol="0">
            <a:spAutoFit/>
          </a:bodyPr>
          <a:lstStyle/>
          <a:p>
            <a:r>
              <a:rPr lang="cs-CZ" sz="2200" dirty="0" smtClean="0"/>
              <a:t>Kritická hodnota = 7,815 </a:t>
            </a:r>
            <a:endParaRPr lang="en-US" sz="2200" dirty="0" smtClean="0"/>
          </a:p>
        </p:txBody>
      </p:sp>
      <p:sp>
        <p:nvSpPr>
          <p:cNvPr id="12" name="TextovéPole 11"/>
          <p:cNvSpPr txBox="1"/>
          <p:nvPr/>
        </p:nvSpPr>
        <p:spPr>
          <a:xfrm flipH="1">
            <a:off x="4184649" y="5151831"/>
            <a:ext cx="2026360" cy="430887"/>
          </a:xfrm>
          <a:prstGeom prst="rect">
            <a:avLst/>
          </a:prstGeom>
          <a:noFill/>
        </p:spPr>
        <p:txBody>
          <a:bodyPr wrap="square" rtlCol="0">
            <a:spAutoFit/>
          </a:bodyPr>
          <a:lstStyle/>
          <a:p>
            <a:r>
              <a:rPr lang="cs-CZ" sz="2200" dirty="0" smtClean="0"/>
              <a:t>7,815 </a:t>
            </a:r>
            <a:r>
              <a:rPr lang="en-US" sz="2200" dirty="0" smtClean="0"/>
              <a:t>&lt;</a:t>
            </a:r>
            <a:r>
              <a:rPr lang="cs-CZ" sz="2200" dirty="0" smtClean="0"/>
              <a:t> 15,1247 </a:t>
            </a:r>
            <a:endParaRPr lang="en-US" sz="2200" dirty="0" smtClean="0"/>
          </a:p>
        </p:txBody>
      </p:sp>
      <p:sp>
        <p:nvSpPr>
          <p:cNvPr id="13" name="TextovéPole 12"/>
          <p:cNvSpPr txBox="1"/>
          <p:nvPr/>
        </p:nvSpPr>
        <p:spPr>
          <a:xfrm>
            <a:off x="1747130" y="5811461"/>
            <a:ext cx="5659261" cy="461665"/>
          </a:xfrm>
          <a:prstGeom prst="rect">
            <a:avLst/>
          </a:prstGeom>
          <a:noFill/>
        </p:spPr>
        <p:txBody>
          <a:bodyPr wrap="square" rtlCol="0">
            <a:spAutoFit/>
          </a:bodyPr>
          <a:lstStyle/>
          <a:p>
            <a:r>
              <a:rPr lang="cs-CZ" sz="2400" dirty="0" smtClean="0">
                <a:solidFill>
                  <a:srgbClr val="FF0000"/>
                </a:solidFill>
              </a:rPr>
              <a:t>Zamítám </a:t>
            </a:r>
            <a:r>
              <a:rPr lang="cs-CZ" sz="2400" dirty="0" err="1" smtClean="0">
                <a:solidFill>
                  <a:srgbClr val="FF0000"/>
                </a:solidFill>
              </a:rPr>
              <a:t>H</a:t>
            </a:r>
            <a:r>
              <a:rPr lang="cs-CZ" sz="2400" baseline="-25000" dirty="0" err="1" smtClean="0">
                <a:solidFill>
                  <a:srgbClr val="FF0000"/>
                </a:solidFill>
              </a:rPr>
              <a:t>0</a:t>
            </a:r>
            <a:r>
              <a:rPr lang="cs-CZ" sz="2400" dirty="0" smtClean="0">
                <a:solidFill>
                  <a:srgbClr val="FF0000"/>
                </a:solidFill>
              </a:rPr>
              <a:t> na 5% hladině významnosti. </a:t>
            </a:r>
            <a:endParaRPr lang="en-US" sz="2400" dirty="0" smtClean="0">
              <a:solidFill>
                <a:srgbClr val="FF0000"/>
              </a:solidFill>
            </a:endParaRPr>
          </a:p>
        </p:txBody>
      </p:sp>
      <p:sp>
        <p:nvSpPr>
          <p:cNvPr id="14" name="TextovéPole 13"/>
          <p:cNvSpPr txBox="1"/>
          <p:nvPr/>
        </p:nvSpPr>
        <p:spPr>
          <a:xfrm>
            <a:off x="5960597" y="1482455"/>
            <a:ext cx="3106366" cy="1785104"/>
          </a:xfrm>
          <a:prstGeom prst="rect">
            <a:avLst/>
          </a:prstGeom>
          <a:noFill/>
        </p:spPr>
        <p:txBody>
          <a:bodyPr wrap="square" rtlCol="0">
            <a:spAutoFit/>
          </a:bodyPr>
          <a:lstStyle/>
          <a:p>
            <a:r>
              <a:rPr lang="cs-CZ" sz="2200" dirty="0" smtClean="0"/>
              <a:t>Co testuji?</a:t>
            </a:r>
          </a:p>
          <a:p>
            <a:r>
              <a:rPr lang="cs-CZ" sz="2200" b="1" dirty="0" err="1" smtClean="0">
                <a:solidFill>
                  <a:srgbClr val="0070C0"/>
                </a:solidFill>
              </a:rPr>
              <a:t>H</a:t>
            </a:r>
            <a:r>
              <a:rPr lang="cs-CZ" sz="2200" b="1" baseline="-25000" dirty="0" err="1" smtClean="0">
                <a:solidFill>
                  <a:srgbClr val="0070C0"/>
                </a:solidFill>
              </a:rPr>
              <a:t>0</a:t>
            </a:r>
            <a:r>
              <a:rPr lang="cs-CZ" sz="2200" b="1" dirty="0" smtClean="0">
                <a:solidFill>
                  <a:srgbClr val="0070C0"/>
                </a:solidFill>
              </a:rPr>
              <a:t>: </a:t>
            </a:r>
            <a:r>
              <a:rPr lang="cs-CZ" sz="2200" dirty="0" smtClean="0"/>
              <a:t>Pozorované počty jedinců odpovídají očekávanému štěpnému poměru 1:1:1:1.  </a:t>
            </a:r>
            <a:endParaRPr lang="en-US" sz="2200" dirty="0" smtClean="0"/>
          </a:p>
        </p:txBody>
      </p:sp>
    </p:spTree>
    <p:extLst>
      <p:ext uri="{BB962C8B-B14F-4D97-AF65-F5344CB8AC3E}">
        <p14:creationId xmlns:p14="http://schemas.microsoft.com/office/powerpoint/2010/main" val="53235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4350" y="1144444"/>
            <a:ext cx="7886700" cy="1325563"/>
          </a:xfrm>
        </p:spPr>
        <p:txBody>
          <a:bodyPr>
            <a:normAutofit/>
          </a:bodyPr>
          <a:lstStyle/>
          <a:p>
            <a:pPr algn="ctr"/>
            <a:r>
              <a:rPr lang="cs-CZ" sz="5400" dirty="0" smtClean="0"/>
              <a:t>Přestávka</a:t>
            </a:r>
            <a:endParaRPr lang="cs-CZ" sz="5400" dirty="0"/>
          </a:p>
        </p:txBody>
      </p:sp>
    </p:spTree>
    <p:extLst>
      <p:ext uri="{BB962C8B-B14F-4D97-AF65-F5344CB8AC3E}">
        <p14:creationId xmlns:p14="http://schemas.microsoft.com/office/powerpoint/2010/main" val="2293631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09656"/>
            <a:ext cx="7886700" cy="1325563"/>
          </a:xfrm>
        </p:spPr>
        <p:txBody>
          <a:bodyPr>
            <a:normAutofit/>
          </a:bodyPr>
          <a:lstStyle/>
          <a:p>
            <a:pPr algn="ctr"/>
            <a:r>
              <a:rPr lang="cs-CZ" sz="4000" dirty="0">
                <a:solidFill>
                  <a:srgbClr val="C00000"/>
                </a:solidFill>
              </a:rPr>
              <a:t>Jak dělat genetickou analýzu</a:t>
            </a:r>
          </a:p>
        </p:txBody>
      </p:sp>
      <p:sp>
        <p:nvSpPr>
          <p:cNvPr id="3" name="TextovéPole 2"/>
          <p:cNvSpPr txBox="1"/>
          <p:nvPr/>
        </p:nvSpPr>
        <p:spPr>
          <a:xfrm>
            <a:off x="334782" y="1635219"/>
            <a:ext cx="8386307" cy="3139321"/>
          </a:xfrm>
          <a:prstGeom prst="rect">
            <a:avLst/>
          </a:prstGeom>
          <a:noFill/>
        </p:spPr>
        <p:txBody>
          <a:bodyPr wrap="square" rtlCol="0">
            <a:spAutoFit/>
          </a:bodyPr>
          <a:lstStyle/>
          <a:p>
            <a:pPr marL="342900" indent="-342900">
              <a:spcBef>
                <a:spcPts val="1800"/>
              </a:spcBef>
              <a:buAutoNum type="arabicParenR"/>
            </a:pPr>
            <a:r>
              <a:rPr lang="cs-CZ" sz="2300" dirty="0" smtClean="0"/>
              <a:t>Najděte jednoduchou hypotézu, která by mohla vysvětlovat získaná data</a:t>
            </a:r>
          </a:p>
          <a:p>
            <a:pPr marL="342900" indent="-342900">
              <a:spcBef>
                <a:spcPts val="1800"/>
              </a:spcBef>
              <a:buAutoNum type="arabicParenR"/>
            </a:pPr>
            <a:r>
              <a:rPr lang="cs-CZ" sz="2300" dirty="0" smtClean="0"/>
              <a:t>Otestujte ji</a:t>
            </a:r>
          </a:p>
          <a:p>
            <a:pPr marL="342900" indent="-342900">
              <a:spcBef>
                <a:spcPts val="1800"/>
              </a:spcBef>
              <a:buAutoNum type="arabicParenR"/>
            </a:pPr>
            <a:r>
              <a:rPr lang="cs-CZ" sz="2300" dirty="0" smtClean="0"/>
              <a:t>Pokud nefunguje, zkuste jí upravit nebo najděte jinou</a:t>
            </a:r>
          </a:p>
          <a:p>
            <a:pPr marL="342900" indent="-342900">
              <a:spcBef>
                <a:spcPts val="1800"/>
              </a:spcBef>
              <a:buAutoNum type="arabicParenR"/>
            </a:pPr>
            <a:r>
              <a:rPr lang="cs-CZ" sz="2300" dirty="0" smtClean="0"/>
              <a:t>Pokud funguje, zkuste najít jinou, která by data vysvětlila lépe </a:t>
            </a:r>
          </a:p>
          <a:p>
            <a:pPr>
              <a:spcBef>
                <a:spcPts val="1800"/>
              </a:spcBef>
            </a:pPr>
            <a:endParaRPr lang="cs-CZ" sz="2300" dirty="0"/>
          </a:p>
        </p:txBody>
      </p:sp>
      <p:sp>
        <p:nvSpPr>
          <p:cNvPr id="4" name="TextovéPole 3"/>
          <p:cNvSpPr txBox="1"/>
          <p:nvPr/>
        </p:nvSpPr>
        <p:spPr>
          <a:xfrm>
            <a:off x="628650" y="4774374"/>
            <a:ext cx="2805214" cy="830997"/>
          </a:xfrm>
          <a:prstGeom prst="rect">
            <a:avLst/>
          </a:prstGeom>
          <a:noFill/>
        </p:spPr>
        <p:txBody>
          <a:bodyPr wrap="square" rtlCol="0">
            <a:spAutoFit/>
          </a:bodyPr>
          <a:lstStyle/>
          <a:p>
            <a:r>
              <a:rPr lang="cs-CZ" sz="2400" b="1" dirty="0" err="1" smtClean="0">
                <a:solidFill>
                  <a:srgbClr val="5A9B2D"/>
                </a:solidFill>
              </a:rPr>
              <a:t>Ockhamova</a:t>
            </a:r>
            <a:r>
              <a:rPr lang="cs-CZ" sz="2400" b="1" dirty="0" smtClean="0">
                <a:solidFill>
                  <a:srgbClr val="5A9B2D"/>
                </a:solidFill>
              </a:rPr>
              <a:t> břitva</a:t>
            </a:r>
            <a:endParaRPr lang="cs-CZ" sz="2400" b="1" dirty="0">
              <a:solidFill>
                <a:srgbClr val="5A9B2D"/>
              </a:solidFill>
            </a:endParaRPr>
          </a:p>
          <a:p>
            <a:endParaRPr lang="cs-CZ" sz="2400" dirty="0"/>
          </a:p>
        </p:txBody>
      </p:sp>
      <p:sp>
        <p:nvSpPr>
          <p:cNvPr id="5" name="TextovéPole 4"/>
          <p:cNvSpPr txBox="1"/>
          <p:nvPr/>
        </p:nvSpPr>
        <p:spPr>
          <a:xfrm>
            <a:off x="628651" y="5341762"/>
            <a:ext cx="4766309" cy="1107996"/>
          </a:xfrm>
          <a:prstGeom prst="rect">
            <a:avLst/>
          </a:prstGeom>
          <a:noFill/>
        </p:spPr>
        <p:txBody>
          <a:bodyPr wrap="square" rtlCol="0">
            <a:spAutoFit/>
          </a:bodyPr>
          <a:lstStyle/>
          <a:p>
            <a:r>
              <a:rPr lang="cs-CZ" sz="2200" b="1" dirty="0" smtClean="0">
                <a:solidFill>
                  <a:srgbClr val="5A9B2D"/>
                </a:solidFill>
              </a:rPr>
              <a:t>Pokud pro nějaký jev existuje více vysvětlení, mělo by se upřednostnit to nejjednodušší. </a:t>
            </a:r>
            <a:endParaRPr lang="cs-CZ" sz="2200" b="1" dirty="0">
              <a:solidFill>
                <a:srgbClr val="5A9B2D"/>
              </a:solidFill>
            </a:endParaRPr>
          </a:p>
        </p:txBody>
      </p:sp>
      <p:pic>
        <p:nvPicPr>
          <p:cNvPr id="9218" name="Picture 2" descr="Image result for raz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960" y="4509804"/>
            <a:ext cx="3019373" cy="201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8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771177" y="-1"/>
            <a:ext cx="7886700" cy="1325563"/>
          </a:xfrm>
          <a:prstGeom prst="rect">
            <a:avLst/>
          </a:prstGeom>
        </p:spPr>
        <p:txBody>
          <a:bodyPr vert="horz" lIns="91440" tIns="45720" rIns="91440" bIns="45720" rtlCol="0" anchor="ctr">
            <a:normAutofit/>
          </a:bodyPr>
          <a:lstStyle>
            <a:defPPr>
              <a:defRPr lang="cs-CZ"/>
            </a:defPPr>
            <a:lvl1pPr algn="ctr">
              <a:lnSpc>
                <a:spcPct val="90000"/>
              </a:lnSpc>
              <a:spcBef>
                <a:spcPct val="0"/>
              </a:spcBef>
              <a:buNone/>
              <a:defRPr sz="4000">
                <a:solidFill>
                  <a:srgbClr val="C00000"/>
                </a:solidFill>
                <a:latin typeface="+mj-lt"/>
                <a:ea typeface="+mj-ea"/>
                <a:cs typeface="+mj-cs"/>
              </a:defRPr>
            </a:lvl1pPr>
          </a:lstStyle>
          <a:p>
            <a:r>
              <a:rPr lang="cs-CZ" dirty="0"/>
              <a:t>Jak dělat genetickou analýzu</a:t>
            </a:r>
          </a:p>
        </p:txBody>
      </p:sp>
      <p:sp>
        <p:nvSpPr>
          <p:cNvPr id="6" name="TextovéPole 5"/>
          <p:cNvSpPr txBox="1"/>
          <p:nvPr/>
        </p:nvSpPr>
        <p:spPr>
          <a:xfrm>
            <a:off x="406441" y="1129435"/>
            <a:ext cx="8465590" cy="4154984"/>
          </a:xfrm>
          <a:prstGeom prst="rect">
            <a:avLst/>
          </a:prstGeom>
          <a:noFill/>
        </p:spPr>
        <p:txBody>
          <a:bodyPr wrap="square" rtlCol="0">
            <a:spAutoFit/>
          </a:bodyPr>
          <a:lstStyle/>
          <a:p>
            <a:r>
              <a:rPr lang="cs-CZ" sz="2400" b="1" dirty="0">
                <a:solidFill>
                  <a:srgbClr val="5A9B2D"/>
                </a:solidFill>
              </a:rPr>
              <a:t>Otázka: </a:t>
            </a:r>
            <a:r>
              <a:rPr lang="cs-CZ" sz="2000" dirty="0"/>
              <a:t>Zkřížili jsme </a:t>
            </a:r>
            <a:r>
              <a:rPr lang="cs-CZ" sz="2000" b="1" dirty="0"/>
              <a:t>hnědého</a:t>
            </a:r>
            <a:r>
              <a:rPr lang="cs-CZ" sz="2000" dirty="0"/>
              <a:t> labradora s </a:t>
            </a:r>
            <a:r>
              <a:rPr lang="cs-CZ" sz="2000" b="1" dirty="0"/>
              <a:t>černým. </a:t>
            </a:r>
            <a:r>
              <a:rPr lang="cs-CZ" sz="2000" dirty="0" smtClean="0"/>
              <a:t>Všech 10 štěňat bylo </a:t>
            </a:r>
            <a:r>
              <a:rPr lang="cs-CZ" sz="2000" b="1" dirty="0" smtClean="0"/>
              <a:t>černých</a:t>
            </a:r>
            <a:r>
              <a:rPr lang="cs-CZ" sz="2000" dirty="0" smtClean="0"/>
              <a:t>. </a:t>
            </a:r>
            <a:r>
              <a:rPr lang="cs-CZ" sz="2000" dirty="0"/>
              <a:t>Když jsme tato štěňata zkřížili mezi sebou, dostali jsme </a:t>
            </a:r>
            <a:r>
              <a:rPr lang="cs-CZ" sz="2000" b="1" dirty="0" smtClean="0"/>
              <a:t>44 </a:t>
            </a:r>
            <a:r>
              <a:rPr lang="cs-CZ" sz="2000" b="1" dirty="0"/>
              <a:t>štěňat</a:t>
            </a:r>
            <a:r>
              <a:rPr lang="cs-CZ" sz="2000" dirty="0"/>
              <a:t>, z toho </a:t>
            </a:r>
            <a:r>
              <a:rPr lang="cs-CZ" sz="2000" b="1" dirty="0" smtClean="0"/>
              <a:t>32 </a:t>
            </a:r>
            <a:r>
              <a:rPr lang="cs-CZ" sz="2000" b="1" dirty="0"/>
              <a:t>bylo černých </a:t>
            </a:r>
            <a:r>
              <a:rPr lang="cs-CZ" sz="2000" dirty="0"/>
              <a:t>a </a:t>
            </a:r>
            <a:r>
              <a:rPr lang="cs-CZ" sz="2000" b="1" dirty="0" smtClean="0"/>
              <a:t>12 hnědých</a:t>
            </a:r>
            <a:r>
              <a:rPr lang="cs-CZ" sz="2000" dirty="0" smtClean="0"/>
              <a:t>. </a:t>
            </a:r>
            <a:r>
              <a:rPr lang="cs-CZ" sz="2000" b="1" dirty="0">
                <a:solidFill>
                  <a:srgbClr val="FF0000"/>
                </a:solidFill>
              </a:rPr>
              <a:t>Jak se dědí zbarvení srsti u labradorů? </a:t>
            </a:r>
          </a:p>
          <a:p>
            <a:endParaRPr lang="cs-CZ" sz="2000" b="1" dirty="0" smtClean="0"/>
          </a:p>
          <a:p>
            <a:r>
              <a:rPr lang="cs-CZ" sz="2000" b="1" dirty="0" smtClean="0"/>
              <a:t>Otázka: </a:t>
            </a:r>
            <a:r>
              <a:rPr lang="cs-CZ" sz="2000" dirty="0"/>
              <a:t>Jak se dědí zbarvení srsti u labradorů? </a:t>
            </a:r>
            <a:endParaRPr lang="cs-CZ" sz="2000" b="1" dirty="0" smtClean="0"/>
          </a:p>
          <a:p>
            <a:endParaRPr lang="cs-CZ" sz="2000" b="1" dirty="0" smtClean="0"/>
          </a:p>
          <a:p>
            <a:r>
              <a:rPr lang="cs-CZ" sz="2000" b="1" dirty="0" smtClean="0"/>
              <a:t>Data: </a:t>
            </a:r>
          </a:p>
          <a:p>
            <a:pPr>
              <a:spcBef>
                <a:spcPts val="1200"/>
              </a:spcBef>
            </a:pPr>
            <a:r>
              <a:rPr lang="cs-CZ" sz="2000" dirty="0" smtClean="0"/>
              <a:t>P:  hnědý x černý</a:t>
            </a:r>
          </a:p>
          <a:p>
            <a:pPr>
              <a:spcBef>
                <a:spcPts val="1200"/>
              </a:spcBef>
            </a:pPr>
            <a:r>
              <a:rPr lang="cs-CZ" sz="2000" dirty="0" smtClean="0"/>
              <a:t>F1: všichni černí (10 jedinců)</a:t>
            </a:r>
          </a:p>
          <a:p>
            <a:pPr>
              <a:spcBef>
                <a:spcPts val="1200"/>
              </a:spcBef>
            </a:pPr>
            <a:r>
              <a:rPr lang="cs-CZ" sz="2000" dirty="0" smtClean="0"/>
              <a:t>F2: 32 černých : 12 hnědých</a:t>
            </a:r>
          </a:p>
          <a:p>
            <a:pPr>
              <a:spcBef>
                <a:spcPts val="1200"/>
              </a:spcBef>
            </a:pPr>
            <a:r>
              <a:rPr lang="cs-CZ" sz="2000" dirty="0" smtClean="0"/>
              <a:t>Celkem 44 štěňat</a:t>
            </a:r>
          </a:p>
        </p:txBody>
      </p:sp>
      <p:sp>
        <p:nvSpPr>
          <p:cNvPr id="2" name="TextovéPole 1"/>
          <p:cNvSpPr txBox="1"/>
          <p:nvPr/>
        </p:nvSpPr>
        <p:spPr>
          <a:xfrm>
            <a:off x="406441" y="5854378"/>
            <a:ext cx="5152559" cy="707886"/>
          </a:xfrm>
          <a:prstGeom prst="rect">
            <a:avLst/>
          </a:prstGeom>
          <a:noFill/>
        </p:spPr>
        <p:txBody>
          <a:bodyPr wrap="square" rtlCol="0">
            <a:spAutoFit/>
          </a:bodyPr>
          <a:lstStyle/>
          <a:p>
            <a:r>
              <a:rPr lang="cs-CZ" sz="2000" b="1" u="sng" dirty="0" smtClean="0">
                <a:solidFill>
                  <a:srgbClr val="5A9B2D"/>
                </a:solidFill>
              </a:rPr>
              <a:t>Hypotéza:</a:t>
            </a:r>
            <a:r>
              <a:rPr lang="cs-CZ" sz="2000" b="1" dirty="0" smtClean="0">
                <a:solidFill>
                  <a:srgbClr val="5A9B2D"/>
                </a:solidFill>
              </a:rPr>
              <a:t> 1 gen, 2 alely, černá dominantní nad hnědou.</a:t>
            </a:r>
            <a:endParaRPr lang="cs-CZ" sz="2000" b="1" dirty="0">
              <a:solidFill>
                <a:srgbClr val="5A9B2D"/>
              </a:solidFill>
            </a:endParaRPr>
          </a:p>
        </p:txBody>
      </p:sp>
      <p:sp>
        <p:nvSpPr>
          <p:cNvPr id="3" name="TextovéPole 2"/>
          <p:cNvSpPr txBox="1"/>
          <p:nvPr/>
        </p:nvSpPr>
        <p:spPr>
          <a:xfrm>
            <a:off x="4217459" y="3579437"/>
            <a:ext cx="1696298" cy="400110"/>
          </a:xfrm>
          <a:prstGeom prst="rect">
            <a:avLst/>
          </a:prstGeom>
          <a:noFill/>
        </p:spPr>
        <p:txBody>
          <a:bodyPr wrap="none" rtlCol="0">
            <a:spAutoFit/>
          </a:bodyPr>
          <a:lstStyle/>
          <a:p>
            <a:r>
              <a:rPr lang="cs-CZ" sz="2000" dirty="0" smtClean="0">
                <a:sym typeface="Wingdings" panose="05000000000000000000" pitchFamily="2" charset="2"/>
              </a:rPr>
              <a:t>Černá </a:t>
            </a:r>
            <a:r>
              <a:rPr lang="en-US" sz="2000" dirty="0" smtClean="0">
                <a:sym typeface="Wingdings" panose="05000000000000000000" pitchFamily="2" charset="2"/>
              </a:rPr>
              <a:t>&gt; </a:t>
            </a:r>
            <a:r>
              <a:rPr lang="en-US" sz="2000" dirty="0" err="1" smtClean="0">
                <a:sym typeface="Wingdings" panose="05000000000000000000" pitchFamily="2" charset="2"/>
              </a:rPr>
              <a:t>hn</a:t>
            </a:r>
            <a:r>
              <a:rPr lang="cs-CZ" sz="2000" dirty="0" smtClean="0">
                <a:sym typeface="Wingdings" panose="05000000000000000000" pitchFamily="2" charset="2"/>
              </a:rPr>
              <a:t>ě</a:t>
            </a:r>
            <a:r>
              <a:rPr lang="en-US" sz="2000" dirty="0" smtClean="0">
                <a:sym typeface="Wingdings" panose="05000000000000000000" pitchFamily="2" charset="2"/>
              </a:rPr>
              <a:t>d</a:t>
            </a:r>
            <a:r>
              <a:rPr lang="cs-CZ" sz="2000" dirty="0" smtClean="0">
                <a:sym typeface="Wingdings" panose="05000000000000000000" pitchFamily="2" charset="2"/>
              </a:rPr>
              <a:t>á</a:t>
            </a:r>
            <a:endParaRPr lang="en-US" sz="2000" dirty="0"/>
          </a:p>
        </p:txBody>
      </p:sp>
      <p:cxnSp>
        <p:nvCxnSpPr>
          <p:cNvPr id="7" name="Přímá spojnice se šipkou 6"/>
          <p:cNvCxnSpPr/>
          <p:nvPr/>
        </p:nvCxnSpPr>
        <p:spPr>
          <a:xfrm flipV="1">
            <a:off x="3532545" y="3858654"/>
            <a:ext cx="684914" cy="22940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4217459" y="4153126"/>
            <a:ext cx="1778156" cy="707886"/>
          </a:xfrm>
          <a:prstGeom prst="rect">
            <a:avLst/>
          </a:prstGeom>
          <a:noFill/>
        </p:spPr>
        <p:txBody>
          <a:bodyPr wrap="square" rtlCol="0">
            <a:spAutoFit/>
          </a:bodyPr>
          <a:lstStyle/>
          <a:p>
            <a:r>
              <a:rPr lang="cs-CZ" sz="2000" dirty="0" smtClean="0"/>
              <a:t>Rodiče jsou homozygoti</a:t>
            </a:r>
            <a:endParaRPr lang="en-US" sz="2000" dirty="0"/>
          </a:p>
        </p:txBody>
      </p:sp>
      <p:cxnSp>
        <p:nvCxnSpPr>
          <p:cNvPr id="11" name="Přímá spojnice se šipkou 10"/>
          <p:cNvCxnSpPr/>
          <p:nvPr/>
        </p:nvCxnSpPr>
        <p:spPr>
          <a:xfrm>
            <a:off x="3532545" y="4225883"/>
            <a:ext cx="559269" cy="25798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3384124" y="4705804"/>
            <a:ext cx="579120" cy="490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3174394" y="5211096"/>
            <a:ext cx="3080267" cy="400110"/>
          </a:xfrm>
          <a:prstGeom prst="rect">
            <a:avLst/>
          </a:prstGeom>
          <a:noFill/>
        </p:spPr>
        <p:txBody>
          <a:bodyPr wrap="none" rtlCol="0">
            <a:spAutoFit/>
          </a:bodyPr>
          <a:lstStyle/>
          <a:p>
            <a:r>
              <a:rPr lang="cs-CZ" sz="2000" dirty="0" smtClean="0"/>
              <a:t>cca poměr 3:1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jeden gen</a:t>
            </a:r>
            <a:endParaRPr lang="cs-CZ" sz="2000" dirty="0" smtClean="0"/>
          </a:p>
        </p:txBody>
      </p:sp>
      <p:pic>
        <p:nvPicPr>
          <p:cNvPr id="19" name="Obráze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3040" y="5490524"/>
            <a:ext cx="978220" cy="1298635"/>
          </a:xfrm>
          <a:prstGeom prst="rect">
            <a:avLst/>
          </a:prstGeom>
        </p:spPr>
      </p:pic>
      <p:pic>
        <p:nvPicPr>
          <p:cNvPr id="22" name="Obráze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310" y="5490524"/>
            <a:ext cx="1195121" cy="1298635"/>
          </a:xfrm>
          <a:prstGeom prst="rect">
            <a:avLst/>
          </a:prstGeom>
        </p:spPr>
      </p:pic>
      <p:pic>
        <p:nvPicPr>
          <p:cNvPr id="24" name="Obráze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740" y="2454998"/>
            <a:ext cx="2201040" cy="1401443"/>
          </a:xfrm>
          <a:prstGeom prst="rect">
            <a:avLst/>
          </a:prstGeom>
        </p:spPr>
      </p:pic>
      <p:pic>
        <p:nvPicPr>
          <p:cNvPr id="25" name="Obrázek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150" y="3938311"/>
            <a:ext cx="978220" cy="1298635"/>
          </a:xfrm>
          <a:prstGeom prst="rect">
            <a:avLst/>
          </a:prstGeom>
        </p:spPr>
      </p:pic>
      <p:sp>
        <p:nvSpPr>
          <p:cNvPr id="26" name="TextovéPole 25"/>
          <p:cNvSpPr txBox="1"/>
          <p:nvPr/>
        </p:nvSpPr>
        <p:spPr>
          <a:xfrm>
            <a:off x="5957050" y="2940275"/>
            <a:ext cx="330540" cy="430887"/>
          </a:xfrm>
          <a:prstGeom prst="rect">
            <a:avLst/>
          </a:prstGeom>
          <a:noFill/>
        </p:spPr>
        <p:txBody>
          <a:bodyPr wrap="none" rtlCol="0">
            <a:spAutoFit/>
          </a:bodyPr>
          <a:lstStyle/>
          <a:p>
            <a:r>
              <a:rPr lang="cs-CZ" sz="2200" dirty="0" smtClean="0"/>
              <a:t>P</a:t>
            </a:r>
          </a:p>
        </p:txBody>
      </p:sp>
      <p:sp>
        <p:nvSpPr>
          <p:cNvPr id="27" name="TextovéPole 26"/>
          <p:cNvSpPr txBox="1"/>
          <p:nvPr/>
        </p:nvSpPr>
        <p:spPr>
          <a:xfrm>
            <a:off x="6484974" y="4372184"/>
            <a:ext cx="457176" cy="430887"/>
          </a:xfrm>
          <a:prstGeom prst="rect">
            <a:avLst/>
          </a:prstGeom>
          <a:noFill/>
        </p:spPr>
        <p:txBody>
          <a:bodyPr wrap="none" rtlCol="0">
            <a:spAutoFit/>
          </a:bodyPr>
          <a:lstStyle/>
          <a:p>
            <a:r>
              <a:rPr lang="cs-CZ" sz="2200" dirty="0" smtClean="0"/>
              <a:t>F1</a:t>
            </a:r>
          </a:p>
        </p:txBody>
      </p:sp>
      <p:sp>
        <p:nvSpPr>
          <p:cNvPr id="28" name="TextovéPole 27"/>
          <p:cNvSpPr txBox="1"/>
          <p:nvPr/>
        </p:nvSpPr>
        <p:spPr>
          <a:xfrm>
            <a:off x="5957050" y="5982967"/>
            <a:ext cx="457176" cy="430887"/>
          </a:xfrm>
          <a:prstGeom prst="rect">
            <a:avLst/>
          </a:prstGeom>
          <a:noFill/>
        </p:spPr>
        <p:txBody>
          <a:bodyPr wrap="none" rtlCol="0">
            <a:spAutoFit/>
          </a:bodyPr>
          <a:lstStyle/>
          <a:p>
            <a:r>
              <a:rPr lang="cs-CZ" sz="2200" dirty="0" smtClean="0"/>
              <a:t>F2</a:t>
            </a:r>
          </a:p>
        </p:txBody>
      </p:sp>
    </p:spTree>
    <p:extLst>
      <p:ext uri="{BB962C8B-B14F-4D97-AF65-F5344CB8AC3E}">
        <p14:creationId xmlns:p14="http://schemas.microsoft.com/office/powerpoint/2010/main" val="42304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26" grpId="0"/>
      <p:bldP spid="27"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71371" y="2591500"/>
            <a:ext cx="1696298" cy="400110"/>
          </a:xfrm>
          <a:prstGeom prst="rect">
            <a:avLst/>
          </a:prstGeom>
          <a:noFill/>
        </p:spPr>
        <p:txBody>
          <a:bodyPr wrap="none" rtlCol="0">
            <a:spAutoFit/>
          </a:bodyPr>
          <a:lstStyle/>
          <a:p>
            <a:r>
              <a:rPr lang="cs-CZ" sz="2000" dirty="0" smtClean="0">
                <a:sym typeface="Wingdings" panose="05000000000000000000" pitchFamily="2" charset="2"/>
              </a:rPr>
              <a:t>Černá </a:t>
            </a:r>
            <a:r>
              <a:rPr lang="en-US" sz="2000" dirty="0" smtClean="0">
                <a:sym typeface="Wingdings" panose="05000000000000000000" pitchFamily="2" charset="2"/>
              </a:rPr>
              <a:t>&gt; </a:t>
            </a:r>
            <a:r>
              <a:rPr lang="en-US" sz="2000" dirty="0" err="1" smtClean="0">
                <a:sym typeface="Wingdings" panose="05000000000000000000" pitchFamily="2" charset="2"/>
              </a:rPr>
              <a:t>hn</a:t>
            </a:r>
            <a:r>
              <a:rPr lang="cs-CZ" sz="2000" dirty="0" smtClean="0">
                <a:sym typeface="Wingdings" panose="05000000000000000000" pitchFamily="2" charset="2"/>
              </a:rPr>
              <a:t>ě</a:t>
            </a:r>
            <a:r>
              <a:rPr lang="en-US" sz="2000" dirty="0" smtClean="0">
                <a:sym typeface="Wingdings" panose="05000000000000000000" pitchFamily="2" charset="2"/>
              </a:rPr>
              <a:t>d</a:t>
            </a:r>
            <a:r>
              <a:rPr lang="cs-CZ" sz="2000" dirty="0" smtClean="0">
                <a:sym typeface="Wingdings" panose="05000000000000000000" pitchFamily="2" charset="2"/>
              </a:rPr>
              <a:t>á</a:t>
            </a:r>
            <a:endParaRPr lang="en-US" sz="2000" dirty="0"/>
          </a:p>
        </p:txBody>
      </p:sp>
      <p:cxnSp>
        <p:nvCxnSpPr>
          <p:cNvPr id="3" name="Přímá spojnice se šipkou 2"/>
          <p:cNvCxnSpPr/>
          <p:nvPr/>
        </p:nvCxnSpPr>
        <p:spPr>
          <a:xfrm flipV="1">
            <a:off x="3586457" y="2870717"/>
            <a:ext cx="684914" cy="22940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4271371" y="3165189"/>
            <a:ext cx="1778156" cy="707886"/>
          </a:xfrm>
          <a:prstGeom prst="rect">
            <a:avLst/>
          </a:prstGeom>
          <a:noFill/>
        </p:spPr>
        <p:txBody>
          <a:bodyPr wrap="square" rtlCol="0">
            <a:spAutoFit/>
          </a:bodyPr>
          <a:lstStyle/>
          <a:p>
            <a:r>
              <a:rPr lang="cs-CZ" sz="2000" dirty="0" smtClean="0"/>
              <a:t>Rodiče jsou homozygoti</a:t>
            </a:r>
            <a:endParaRPr lang="en-US" sz="2000" dirty="0"/>
          </a:p>
        </p:txBody>
      </p:sp>
      <p:cxnSp>
        <p:nvCxnSpPr>
          <p:cNvPr id="5" name="Přímá spojnice se šipkou 4"/>
          <p:cNvCxnSpPr/>
          <p:nvPr/>
        </p:nvCxnSpPr>
        <p:spPr>
          <a:xfrm>
            <a:off x="3586457" y="3237946"/>
            <a:ext cx="559269" cy="25798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3438036" y="3717867"/>
            <a:ext cx="579120" cy="490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3228306" y="4223159"/>
            <a:ext cx="3080267" cy="400110"/>
          </a:xfrm>
          <a:prstGeom prst="rect">
            <a:avLst/>
          </a:prstGeom>
          <a:noFill/>
        </p:spPr>
        <p:txBody>
          <a:bodyPr wrap="none" rtlCol="0">
            <a:spAutoFit/>
          </a:bodyPr>
          <a:lstStyle/>
          <a:p>
            <a:r>
              <a:rPr lang="cs-CZ" sz="2000" dirty="0" smtClean="0"/>
              <a:t>cca poměr 3:1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jeden gen</a:t>
            </a:r>
            <a:endParaRPr lang="cs-CZ" sz="2000" dirty="0" smtClean="0"/>
          </a:p>
        </p:txBody>
      </p:sp>
      <p:sp>
        <p:nvSpPr>
          <p:cNvPr id="8" name="TextovéPole 7"/>
          <p:cNvSpPr txBox="1"/>
          <p:nvPr/>
        </p:nvSpPr>
        <p:spPr>
          <a:xfrm>
            <a:off x="406441" y="1129435"/>
            <a:ext cx="8465590" cy="3170099"/>
          </a:xfrm>
          <a:prstGeom prst="rect">
            <a:avLst/>
          </a:prstGeom>
          <a:noFill/>
        </p:spPr>
        <p:txBody>
          <a:bodyPr wrap="square" rtlCol="0">
            <a:spAutoFit/>
          </a:bodyPr>
          <a:lstStyle/>
          <a:p>
            <a:r>
              <a:rPr lang="cs-CZ" sz="2000" b="1" dirty="0" smtClean="0"/>
              <a:t>Otázka: </a:t>
            </a:r>
            <a:r>
              <a:rPr lang="cs-CZ" sz="2000" dirty="0"/>
              <a:t>Jak se dědí zbarvení srsti u labradorů? </a:t>
            </a:r>
            <a:endParaRPr lang="cs-CZ" sz="2000" b="1" dirty="0" smtClean="0"/>
          </a:p>
          <a:p>
            <a:endParaRPr lang="cs-CZ" sz="2000" b="1" dirty="0" smtClean="0"/>
          </a:p>
          <a:p>
            <a:endParaRPr lang="cs-CZ" sz="2000" b="1" dirty="0" smtClean="0"/>
          </a:p>
          <a:p>
            <a:r>
              <a:rPr lang="cs-CZ" sz="2000" b="1" dirty="0" smtClean="0"/>
              <a:t>Data: </a:t>
            </a:r>
          </a:p>
          <a:p>
            <a:pPr>
              <a:spcBef>
                <a:spcPts val="1200"/>
              </a:spcBef>
            </a:pPr>
            <a:r>
              <a:rPr lang="cs-CZ" sz="2000" dirty="0" smtClean="0"/>
              <a:t>P:  hnědý x černý</a:t>
            </a:r>
          </a:p>
          <a:p>
            <a:pPr>
              <a:spcBef>
                <a:spcPts val="1200"/>
              </a:spcBef>
            </a:pPr>
            <a:r>
              <a:rPr lang="cs-CZ" sz="2000" dirty="0" smtClean="0"/>
              <a:t>F1: všichni černí (10 jedinců)</a:t>
            </a:r>
          </a:p>
          <a:p>
            <a:pPr>
              <a:spcBef>
                <a:spcPts val="1200"/>
              </a:spcBef>
            </a:pPr>
            <a:r>
              <a:rPr lang="cs-CZ" sz="2000" dirty="0" smtClean="0"/>
              <a:t>F2: 32 černých : 12 hnědých</a:t>
            </a:r>
          </a:p>
          <a:p>
            <a:pPr>
              <a:spcBef>
                <a:spcPts val="1200"/>
              </a:spcBef>
            </a:pPr>
            <a:r>
              <a:rPr lang="cs-CZ" sz="2000" dirty="0" smtClean="0"/>
              <a:t>Celkem 44 štěňat</a:t>
            </a:r>
          </a:p>
        </p:txBody>
      </p:sp>
      <p:sp>
        <p:nvSpPr>
          <p:cNvPr id="9" name="Nadpis 1"/>
          <p:cNvSpPr txBox="1">
            <a:spLocks/>
          </p:cNvSpPr>
          <p:nvPr/>
        </p:nvSpPr>
        <p:spPr>
          <a:xfrm>
            <a:off x="579081" y="-57152"/>
            <a:ext cx="7886700"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t>Jak dělat genetickou analýzu</a:t>
            </a:r>
          </a:p>
        </p:txBody>
      </p:sp>
      <p:sp>
        <p:nvSpPr>
          <p:cNvPr id="10" name="TextovéPole 9"/>
          <p:cNvSpPr txBox="1"/>
          <p:nvPr/>
        </p:nvSpPr>
        <p:spPr>
          <a:xfrm>
            <a:off x="403670" y="1464648"/>
            <a:ext cx="8336431" cy="400110"/>
          </a:xfrm>
          <a:prstGeom prst="rect">
            <a:avLst/>
          </a:prstGeom>
          <a:noFill/>
        </p:spPr>
        <p:txBody>
          <a:bodyPr wrap="square" rtlCol="0">
            <a:spAutoFit/>
          </a:bodyPr>
          <a:lstStyle/>
          <a:p>
            <a:r>
              <a:rPr lang="cs-CZ" sz="2000" b="1" u="sng" dirty="0" smtClean="0">
                <a:solidFill>
                  <a:srgbClr val="5A9B2D"/>
                </a:solidFill>
              </a:rPr>
              <a:t>Hypotéza:</a:t>
            </a:r>
            <a:r>
              <a:rPr lang="cs-CZ" sz="2000" b="1" dirty="0" smtClean="0">
                <a:solidFill>
                  <a:srgbClr val="5A9B2D"/>
                </a:solidFill>
              </a:rPr>
              <a:t> 1 gen, 2 alely, černá dominantní nad hnědou.</a:t>
            </a:r>
            <a:endParaRPr lang="cs-CZ" sz="2000" b="1" dirty="0">
              <a:solidFill>
                <a:srgbClr val="5A9B2D"/>
              </a:solidFill>
            </a:endParaRPr>
          </a:p>
        </p:txBody>
      </p:sp>
      <p:graphicFrame>
        <p:nvGraphicFramePr>
          <p:cNvPr id="11" name="Tabulka 10"/>
          <p:cNvGraphicFramePr>
            <a:graphicFrameLocks noGrp="1"/>
          </p:cNvGraphicFramePr>
          <p:nvPr>
            <p:extLst>
              <p:ext uri="{D42A27DB-BD31-4B8C-83A1-F6EECF244321}">
                <p14:modId xmlns:p14="http://schemas.microsoft.com/office/powerpoint/2010/main" val="911817212"/>
              </p:ext>
            </p:extLst>
          </p:nvPr>
        </p:nvGraphicFramePr>
        <p:xfrm>
          <a:off x="6539424" y="1696295"/>
          <a:ext cx="2200677" cy="1557936"/>
        </p:xfrm>
        <a:graphic>
          <a:graphicData uri="http://schemas.openxmlformats.org/drawingml/2006/table">
            <a:tbl>
              <a:tblPr firstRow="1" bandRow="1">
                <a:tableStyleId>{5940675A-B579-460E-94D1-54222C63F5DA}</a:tableStyleId>
              </a:tblPr>
              <a:tblGrid>
                <a:gridCol w="733559"/>
                <a:gridCol w="733559"/>
                <a:gridCol w="733559"/>
              </a:tblGrid>
              <a:tr h="519312">
                <a:tc>
                  <a:txBody>
                    <a:bodyPr/>
                    <a:lstStyle/>
                    <a:p>
                      <a:endParaRPr lang="en-US" i="1" dirty="0"/>
                    </a:p>
                  </a:txBody>
                  <a:tcPr/>
                </a:tc>
                <a:tc>
                  <a:txBody>
                    <a:bodyPr/>
                    <a:lstStyle/>
                    <a:p>
                      <a:r>
                        <a:rPr lang="cs-CZ" i="1" dirty="0" smtClean="0"/>
                        <a:t>h</a:t>
                      </a:r>
                      <a:endParaRPr lang="en-US" i="1" dirty="0"/>
                    </a:p>
                  </a:txBody>
                  <a:tcPr/>
                </a:tc>
                <a:tc>
                  <a:txBody>
                    <a:bodyPr/>
                    <a:lstStyle/>
                    <a:p>
                      <a:r>
                        <a:rPr lang="cs-CZ" i="1" dirty="0" smtClean="0"/>
                        <a:t>h</a:t>
                      </a:r>
                      <a:endParaRPr lang="en-US" i="1" dirty="0"/>
                    </a:p>
                  </a:txBody>
                  <a:tcPr/>
                </a:tc>
              </a:tr>
              <a:tr h="519312">
                <a:tc>
                  <a:txBody>
                    <a:bodyPr/>
                    <a:lstStyle/>
                    <a:p>
                      <a:r>
                        <a:rPr lang="cs-CZ" i="1" dirty="0" smtClean="0"/>
                        <a:t>H</a:t>
                      </a:r>
                      <a:endParaRPr lang="en-US" i="1" dirty="0"/>
                    </a:p>
                  </a:txBody>
                  <a:tcPr/>
                </a:tc>
                <a:tc>
                  <a:txBody>
                    <a:bodyPr/>
                    <a:lstStyle/>
                    <a:p>
                      <a:r>
                        <a:rPr lang="cs-CZ" i="1" dirty="0" err="1" smtClean="0"/>
                        <a:t>Hh</a:t>
                      </a:r>
                      <a:endParaRPr lang="en-US" i="1" dirty="0"/>
                    </a:p>
                  </a:txBody>
                  <a:tcPr/>
                </a:tc>
                <a:tc>
                  <a:txBody>
                    <a:bodyPr/>
                    <a:lstStyle/>
                    <a:p>
                      <a:r>
                        <a:rPr lang="cs-CZ" i="1" dirty="0" err="1" smtClean="0"/>
                        <a:t>Hh</a:t>
                      </a:r>
                      <a:endParaRPr lang="en-US" i="1" dirty="0"/>
                    </a:p>
                  </a:txBody>
                  <a:tcPr/>
                </a:tc>
              </a:tr>
              <a:tr h="519312">
                <a:tc>
                  <a:txBody>
                    <a:bodyPr/>
                    <a:lstStyle/>
                    <a:p>
                      <a:r>
                        <a:rPr lang="cs-CZ" i="1" dirty="0" smtClean="0"/>
                        <a:t>H</a:t>
                      </a:r>
                      <a:endParaRPr lang="en-US" i="1" dirty="0"/>
                    </a:p>
                  </a:txBody>
                  <a:tcPr/>
                </a:tc>
                <a:tc>
                  <a:txBody>
                    <a:bodyPr/>
                    <a:lstStyle/>
                    <a:p>
                      <a:r>
                        <a:rPr lang="cs-CZ" i="1" dirty="0" err="1" smtClean="0"/>
                        <a:t>Hh</a:t>
                      </a:r>
                      <a:endParaRPr lang="en-US" i="1" dirty="0"/>
                    </a:p>
                  </a:txBody>
                  <a:tcPr/>
                </a:tc>
                <a:tc>
                  <a:txBody>
                    <a:bodyPr/>
                    <a:lstStyle/>
                    <a:p>
                      <a:r>
                        <a:rPr lang="cs-CZ" i="1" dirty="0" err="1" smtClean="0"/>
                        <a:t>Hh</a:t>
                      </a:r>
                      <a:endParaRPr lang="en-US" i="1" dirty="0"/>
                    </a:p>
                  </a:txBody>
                  <a:tcPr/>
                </a:tc>
              </a:tr>
            </a:tbl>
          </a:graphicData>
        </a:graphic>
      </p:graphicFrame>
      <p:graphicFrame>
        <p:nvGraphicFramePr>
          <p:cNvPr id="12" name="Tabulka 11"/>
          <p:cNvGraphicFramePr>
            <a:graphicFrameLocks noGrp="1"/>
          </p:cNvGraphicFramePr>
          <p:nvPr>
            <p:extLst>
              <p:ext uri="{D42A27DB-BD31-4B8C-83A1-F6EECF244321}">
                <p14:modId xmlns:p14="http://schemas.microsoft.com/office/powerpoint/2010/main" val="3586037755"/>
              </p:ext>
            </p:extLst>
          </p:nvPr>
        </p:nvGraphicFramePr>
        <p:xfrm>
          <a:off x="6585498" y="4629535"/>
          <a:ext cx="2200677" cy="1557936"/>
        </p:xfrm>
        <a:graphic>
          <a:graphicData uri="http://schemas.openxmlformats.org/drawingml/2006/table">
            <a:tbl>
              <a:tblPr firstRow="1" bandRow="1">
                <a:tableStyleId>{5940675A-B579-460E-94D1-54222C63F5DA}</a:tableStyleId>
              </a:tblPr>
              <a:tblGrid>
                <a:gridCol w="733559"/>
                <a:gridCol w="733559"/>
                <a:gridCol w="733559"/>
              </a:tblGrid>
              <a:tr h="519312">
                <a:tc>
                  <a:txBody>
                    <a:bodyPr/>
                    <a:lstStyle/>
                    <a:p>
                      <a:endParaRPr lang="en-US" i="1" dirty="0"/>
                    </a:p>
                  </a:txBody>
                  <a:tcPr/>
                </a:tc>
                <a:tc>
                  <a:txBody>
                    <a:bodyPr/>
                    <a:lstStyle/>
                    <a:p>
                      <a:r>
                        <a:rPr lang="cs-CZ" i="1" dirty="0" smtClean="0"/>
                        <a:t>H</a:t>
                      </a:r>
                      <a:endParaRPr lang="en-US" i="1" dirty="0"/>
                    </a:p>
                  </a:txBody>
                  <a:tcPr/>
                </a:tc>
                <a:tc>
                  <a:txBody>
                    <a:bodyPr/>
                    <a:lstStyle/>
                    <a:p>
                      <a:r>
                        <a:rPr lang="cs-CZ" i="1" dirty="0" smtClean="0"/>
                        <a:t>h</a:t>
                      </a:r>
                      <a:endParaRPr lang="en-US" i="1" dirty="0"/>
                    </a:p>
                  </a:txBody>
                  <a:tcPr/>
                </a:tc>
              </a:tr>
              <a:tr h="519312">
                <a:tc>
                  <a:txBody>
                    <a:bodyPr/>
                    <a:lstStyle/>
                    <a:p>
                      <a:r>
                        <a:rPr lang="cs-CZ" i="1" dirty="0" smtClean="0"/>
                        <a:t>H</a:t>
                      </a:r>
                      <a:endParaRPr lang="en-US" i="1" dirty="0"/>
                    </a:p>
                  </a:txBody>
                  <a:tcPr/>
                </a:tc>
                <a:tc>
                  <a:txBody>
                    <a:bodyPr/>
                    <a:lstStyle/>
                    <a:p>
                      <a:r>
                        <a:rPr lang="cs-CZ" i="1" dirty="0" err="1" smtClean="0"/>
                        <a:t>HH</a:t>
                      </a:r>
                      <a:endParaRPr lang="en-US" i="1" dirty="0"/>
                    </a:p>
                  </a:txBody>
                  <a:tcPr/>
                </a:tc>
                <a:tc>
                  <a:txBody>
                    <a:bodyPr/>
                    <a:lstStyle/>
                    <a:p>
                      <a:r>
                        <a:rPr lang="cs-CZ" i="1" dirty="0" err="1" smtClean="0"/>
                        <a:t>Hh</a:t>
                      </a:r>
                      <a:endParaRPr lang="en-US" i="1" dirty="0"/>
                    </a:p>
                  </a:txBody>
                  <a:tcPr/>
                </a:tc>
              </a:tr>
              <a:tr h="519312">
                <a:tc>
                  <a:txBody>
                    <a:bodyPr/>
                    <a:lstStyle/>
                    <a:p>
                      <a:r>
                        <a:rPr lang="cs-CZ" i="1" dirty="0" smtClean="0"/>
                        <a:t>h</a:t>
                      </a:r>
                      <a:endParaRPr lang="en-US" i="1" dirty="0"/>
                    </a:p>
                  </a:txBody>
                  <a:tcPr/>
                </a:tc>
                <a:tc>
                  <a:txBody>
                    <a:bodyPr/>
                    <a:lstStyle/>
                    <a:p>
                      <a:r>
                        <a:rPr lang="cs-CZ" i="1" dirty="0" err="1" smtClean="0"/>
                        <a:t>Hh</a:t>
                      </a:r>
                      <a:endParaRPr lang="en-US" i="1" dirty="0"/>
                    </a:p>
                  </a:txBody>
                  <a:tcPr/>
                </a:tc>
                <a:tc>
                  <a:txBody>
                    <a:bodyPr/>
                    <a:lstStyle/>
                    <a:p>
                      <a:r>
                        <a:rPr lang="cs-CZ" i="1" dirty="0" err="1" smtClean="0"/>
                        <a:t>hh</a:t>
                      </a:r>
                      <a:endParaRPr lang="en-US" i="1" dirty="0"/>
                    </a:p>
                  </a:txBody>
                  <a:tcPr/>
                </a:tc>
              </a:tr>
            </a:tbl>
          </a:graphicData>
        </a:graphic>
      </p:graphicFrame>
      <p:sp>
        <p:nvSpPr>
          <p:cNvPr id="13" name="TextovéPole 12"/>
          <p:cNvSpPr txBox="1"/>
          <p:nvPr/>
        </p:nvSpPr>
        <p:spPr>
          <a:xfrm>
            <a:off x="6690111" y="1334396"/>
            <a:ext cx="1894045" cy="369332"/>
          </a:xfrm>
          <a:prstGeom prst="rect">
            <a:avLst/>
          </a:prstGeom>
          <a:noFill/>
        </p:spPr>
        <p:txBody>
          <a:bodyPr wrap="none" rtlCol="0">
            <a:spAutoFit/>
          </a:bodyPr>
          <a:lstStyle/>
          <a:p>
            <a:r>
              <a:rPr lang="cs-CZ" dirty="0" smtClean="0"/>
              <a:t>Křížení P generace</a:t>
            </a:r>
            <a:endParaRPr lang="en-US" dirty="0"/>
          </a:p>
        </p:txBody>
      </p:sp>
      <p:sp>
        <p:nvSpPr>
          <p:cNvPr id="14" name="TextovéPole 13"/>
          <p:cNvSpPr txBox="1"/>
          <p:nvPr/>
        </p:nvSpPr>
        <p:spPr>
          <a:xfrm>
            <a:off x="6704555" y="4244814"/>
            <a:ext cx="1998239" cy="369332"/>
          </a:xfrm>
          <a:prstGeom prst="rect">
            <a:avLst/>
          </a:prstGeom>
          <a:noFill/>
        </p:spPr>
        <p:txBody>
          <a:bodyPr wrap="none" rtlCol="0">
            <a:spAutoFit/>
          </a:bodyPr>
          <a:lstStyle/>
          <a:p>
            <a:r>
              <a:rPr lang="cs-CZ" dirty="0" smtClean="0"/>
              <a:t>Křížení </a:t>
            </a:r>
            <a:r>
              <a:rPr lang="cs-CZ" dirty="0" err="1" smtClean="0"/>
              <a:t>F1</a:t>
            </a:r>
            <a:r>
              <a:rPr lang="cs-CZ" dirty="0" smtClean="0"/>
              <a:t> generace</a:t>
            </a:r>
            <a:endParaRPr lang="en-US" dirty="0"/>
          </a:p>
        </p:txBody>
      </p:sp>
      <p:sp>
        <p:nvSpPr>
          <p:cNvPr id="15" name="TextovéPole 14"/>
          <p:cNvSpPr txBox="1"/>
          <p:nvPr/>
        </p:nvSpPr>
        <p:spPr>
          <a:xfrm>
            <a:off x="406441" y="4915436"/>
            <a:ext cx="4194097" cy="400110"/>
          </a:xfrm>
          <a:prstGeom prst="rect">
            <a:avLst/>
          </a:prstGeom>
          <a:noFill/>
        </p:spPr>
        <p:txBody>
          <a:bodyPr wrap="none" rtlCol="0">
            <a:spAutoFit/>
          </a:bodyPr>
          <a:lstStyle/>
          <a:p>
            <a:r>
              <a:rPr lang="cs-CZ" sz="2000" dirty="0" smtClean="0"/>
              <a:t>Označíme si alely: černá – </a:t>
            </a:r>
            <a:r>
              <a:rPr lang="cs-CZ" sz="2000" i="1" dirty="0" smtClean="0"/>
              <a:t>H</a:t>
            </a:r>
            <a:r>
              <a:rPr lang="cs-CZ" sz="2000" dirty="0" smtClean="0"/>
              <a:t>, hnědá - </a:t>
            </a:r>
            <a:r>
              <a:rPr lang="cs-CZ" sz="2000" i="1" dirty="0" smtClean="0"/>
              <a:t>h</a:t>
            </a:r>
          </a:p>
        </p:txBody>
      </p:sp>
      <p:sp>
        <p:nvSpPr>
          <p:cNvPr id="16" name="TextovéPole 15"/>
          <p:cNvSpPr txBox="1"/>
          <p:nvPr/>
        </p:nvSpPr>
        <p:spPr>
          <a:xfrm>
            <a:off x="6348206" y="3346165"/>
            <a:ext cx="2710935" cy="400110"/>
          </a:xfrm>
          <a:prstGeom prst="rect">
            <a:avLst/>
          </a:prstGeom>
          <a:noFill/>
        </p:spPr>
        <p:txBody>
          <a:bodyPr wrap="none" rtlCol="0">
            <a:spAutoFit/>
          </a:bodyPr>
          <a:lstStyle/>
          <a:p>
            <a:r>
              <a:rPr lang="cs-CZ" sz="2000" dirty="0" smtClean="0">
                <a:solidFill>
                  <a:srgbClr val="FF0000"/>
                </a:solidFill>
              </a:rPr>
              <a:t>Všichni černí </a:t>
            </a:r>
            <a:r>
              <a:rPr lang="cs-CZ" sz="2000" dirty="0" smtClean="0">
                <a:solidFill>
                  <a:srgbClr val="FF0000"/>
                </a:solidFill>
                <a:sym typeface="Wingdings" panose="05000000000000000000" pitchFamily="2" charset="2"/>
              </a:rPr>
              <a:t></a:t>
            </a:r>
            <a:r>
              <a:rPr lang="en-US" sz="2000" dirty="0" smtClean="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souhla</a:t>
            </a:r>
            <a:r>
              <a:rPr lang="cs-CZ" sz="2000" dirty="0" err="1" smtClean="0">
                <a:solidFill>
                  <a:srgbClr val="FF0000"/>
                </a:solidFill>
                <a:sym typeface="Wingdings" panose="05000000000000000000" pitchFamily="2" charset="2"/>
              </a:rPr>
              <a:t>sí</a:t>
            </a:r>
            <a:endParaRPr lang="cs-CZ" sz="2000" dirty="0" smtClean="0">
              <a:solidFill>
                <a:srgbClr val="FF0000"/>
              </a:solidFill>
            </a:endParaRPr>
          </a:p>
        </p:txBody>
      </p:sp>
      <p:sp>
        <p:nvSpPr>
          <p:cNvPr id="17" name="Šipka dolů 16"/>
          <p:cNvSpPr/>
          <p:nvPr/>
        </p:nvSpPr>
        <p:spPr>
          <a:xfrm>
            <a:off x="7501362" y="3840173"/>
            <a:ext cx="368947" cy="361062"/>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5945187" y="6289317"/>
            <a:ext cx="3207929" cy="400110"/>
          </a:xfrm>
          <a:prstGeom prst="rect">
            <a:avLst/>
          </a:prstGeom>
          <a:noFill/>
        </p:spPr>
        <p:txBody>
          <a:bodyPr wrap="none" rtlCol="0">
            <a:spAutoFit/>
          </a:bodyPr>
          <a:lstStyle/>
          <a:p>
            <a:r>
              <a:rPr lang="cs-CZ" sz="2000" dirty="0" smtClean="0">
                <a:solidFill>
                  <a:srgbClr val="FF0000"/>
                </a:solidFill>
              </a:rPr>
              <a:t>¾ černí + ¼ hnědí </a:t>
            </a:r>
            <a:r>
              <a:rPr lang="cs-CZ" sz="2000" dirty="0" smtClean="0">
                <a:solidFill>
                  <a:srgbClr val="FF0000"/>
                </a:solidFill>
                <a:sym typeface="Wingdings" panose="05000000000000000000" pitchFamily="2" charset="2"/>
              </a:rPr>
              <a:t></a:t>
            </a:r>
            <a:r>
              <a:rPr lang="en-US" sz="2000" dirty="0">
                <a:solidFill>
                  <a:srgbClr val="FF0000"/>
                </a:solidFill>
                <a:sym typeface="Wingdings" panose="05000000000000000000" pitchFamily="2" charset="2"/>
              </a:rPr>
              <a:t> </a:t>
            </a:r>
            <a:r>
              <a:rPr lang="en-US" sz="2000" dirty="0" err="1" smtClean="0">
                <a:solidFill>
                  <a:srgbClr val="FF0000"/>
                </a:solidFill>
                <a:sym typeface="Wingdings" panose="05000000000000000000" pitchFamily="2" charset="2"/>
              </a:rPr>
              <a:t>souhlas</a:t>
            </a:r>
            <a:r>
              <a:rPr lang="cs-CZ" sz="2000" dirty="0" smtClean="0">
                <a:solidFill>
                  <a:srgbClr val="FF0000"/>
                </a:solidFill>
                <a:sym typeface="Wingdings" panose="05000000000000000000" pitchFamily="2" charset="2"/>
              </a:rPr>
              <a:t>í</a:t>
            </a:r>
            <a:endParaRPr lang="cs-CZ" sz="2000" dirty="0" smtClean="0">
              <a:solidFill>
                <a:srgbClr val="FF0000"/>
              </a:solidFill>
            </a:endParaRPr>
          </a:p>
        </p:txBody>
      </p:sp>
      <p:sp>
        <p:nvSpPr>
          <p:cNvPr id="19" name="TextovéPole 18"/>
          <p:cNvSpPr txBox="1"/>
          <p:nvPr/>
        </p:nvSpPr>
        <p:spPr>
          <a:xfrm>
            <a:off x="406441" y="5469000"/>
            <a:ext cx="4805611" cy="400110"/>
          </a:xfrm>
          <a:prstGeom prst="rect">
            <a:avLst/>
          </a:prstGeom>
          <a:noFill/>
        </p:spPr>
        <p:txBody>
          <a:bodyPr wrap="none" rtlCol="0">
            <a:spAutoFit/>
          </a:bodyPr>
          <a:lstStyle/>
          <a:p>
            <a:r>
              <a:rPr lang="cs-CZ" sz="2000" dirty="0" err="1" smtClean="0"/>
              <a:t>F2</a:t>
            </a:r>
            <a:r>
              <a:rPr lang="cs-CZ" sz="2000" dirty="0" smtClean="0"/>
              <a:t> by měla štěpit v poměru 3 černí : 1 hnědý</a:t>
            </a:r>
            <a:endParaRPr lang="en-US" sz="2000" dirty="0"/>
          </a:p>
        </p:txBody>
      </p:sp>
      <p:sp>
        <p:nvSpPr>
          <p:cNvPr id="20" name="TextovéPole 19"/>
          <p:cNvSpPr txBox="1"/>
          <p:nvPr/>
        </p:nvSpPr>
        <p:spPr>
          <a:xfrm>
            <a:off x="406441" y="5978787"/>
            <a:ext cx="5364439" cy="707886"/>
          </a:xfrm>
          <a:prstGeom prst="rect">
            <a:avLst/>
          </a:prstGeom>
          <a:noFill/>
        </p:spPr>
        <p:txBody>
          <a:bodyPr wrap="square" rtlCol="0">
            <a:spAutoFit/>
          </a:bodyPr>
          <a:lstStyle/>
          <a:p>
            <a:r>
              <a:rPr lang="cs-CZ" sz="2000" dirty="0" smtClean="0"/>
              <a:t>Skutečný pozorovaný poměr 2,9 černých : 1,1 hnědých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smtClean="0">
                <a:solidFill>
                  <a:srgbClr val="FF0000"/>
                </a:solidFill>
                <a:sym typeface="Wingdings" panose="05000000000000000000" pitchFamily="2" charset="2"/>
              </a:rPr>
              <a:t>hypo</a:t>
            </a:r>
            <a:r>
              <a:rPr lang="cs-CZ" sz="2000" dirty="0" err="1" smtClean="0">
                <a:solidFill>
                  <a:srgbClr val="FF0000"/>
                </a:solidFill>
                <a:sym typeface="Wingdings" panose="05000000000000000000" pitchFamily="2" charset="2"/>
              </a:rPr>
              <a:t>téza</a:t>
            </a:r>
            <a:r>
              <a:rPr lang="cs-CZ" sz="2000" dirty="0" smtClean="0">
                <a:solidFill>
                  <a:srgbClr val="FF0000"/>
                </a:solidFill>
                <a:sym typeface="Wingdings" panose="05000000000000000000" pitchFamily="2" charset="2"/>
              </a:rPr>
              <a:t> OK.</a:t>
            </a:r>
            <a:endParaRPr lang="en-US" sz="2000" dirty="0">
              <a:solidFill>
                <a:srgbClr val="FF0000"/>
              </a:solidFill>
            </a:endParaRPr>
          </a:p>
        </p:txBody>
      </p:sp>
    </p:spTree>
    <p:extLst>
      <p:ext uri="{BB962C8B-B14F-4D97-AF65-F5344CB8AC3E}">
        <p14:creationId xmlns:p14="http://schemas.microsoft.com/office/powerpoint/2010/main" val="225654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18" grpId="0"/>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Sledování dvou a více genů - rekapitulace</a:t>
            </a:r>
          </a:p>
        </p:txBody>
      </p:sp>
      <p:sp>
        <p:nvSpPr>
          <p:cNvPr id="3" name="TextovéPole 2"/>
          <p:cNvSpPr txBox="1"/>
          <p:nvPr/>
        </p:nvSpPr>
        <p:spPr>
          <a:xfrm>
            <a:off x="628650" y="1981200"/>
            <a:ext cx="7886700" cy="429348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Dva geny – kombinační čtverec OK, jinak </a:t>
            </a:r>
            <a:r>
              <a:rPr lang="cs-CZ" sz="2200" dirty="0" err="1" smtClean="0"/>
              <a:t>rozvětvovací</a:t>
            </a:r>
            <a:r>
              <a:rPr lang="cs-CZ" sz="2200" dirty="0" smtClean="0"/>
              <a:t> metoda.</a:t>
            </a:r>
          </a:p>
          <a:p>
            <a:pPr marL="342900" indent="-342900">
              <a:spcBef>
                <a:spcPts val="1800"/>
              </a:spcBef>
              <a:buFont typeface="Arial" panose="020B0604020202020204" pitchFamily="34" charset="0"/>
              <a:buChar char="•"/>
            </a:pPr>
            <a:r>
              <a:rPr lang="cs-CZ" sz="2200" dirty="0" smtClean="0"/>
              <a:t>Do kombinačního čtverce dávám možné genotypy gamet rodičů!</a:t>
            </a:r>
          </a:p>
          <a:p>
            <a:pPr marL="342900" indent="-342900">
              <a:spcBef>
                <a:spcPts val="1800"/>
              </a:spcBef>
              <a:buFont typeface="Arial" panose="020B0604020202020204" pitchFamily="34" charset="0"/>
              <a:buChar char="•"/>
            </a:pPr>
            <a:r>
              <a:rPr lang="cs-CZ" sz="2200" smtClean="0"/>
              <a:t>Analytické </a:t>
            </a:r>
            <a:r>
              <a:rPr lang="cs-CZ" sz="2200" dirty="0" smtClean="0"/>
              <a:t>křížení = křížení testovaného jedince s recesivním homozygotem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zj</a:t>
            </a:r>
            <a:r>
              <a:rPr lang="cs-CZ" sz="2200" dirty="0" err="1" smtClean="0">
                <a:sym typeface="Wingdings" panose="05000000000000000000" pitchFamily="2" charset="2"/>
              </a:rPr>
              <a:t>istím</a:t>
            </a:r>
            <a:r>
              <a:rPr lang="cs-CZ" sz="2200" dirty="0" smtClean="0">
                <a:sym typeface="Wingdings" panose="05000000000000000000" pitchFamily="2" charset="2"/>
              </a:rPr>
              <a:t>, jaké gamety testovaný jedinec dělá. </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Fenotypový štěpný poměr F2: 9 AB : 3 Ab: 3 </a:t>
            </a:r>
            <a:r>
              <a:rPr lang="cs-CZ" sz="2200" dirty="0" err="1" smtClean="0">
                <a:sym typeface="Wingdings" panose="05000000000000000000" pitchFamily="2" charset="2"/>
              </a:rPr>
              <a:t>aB</a:t>
            </a:r>
            <a:r>
              <a:rPr lang="cs-CZ" sz="2200" dirty="0" smtClean="0">
                <a:sym typeface="Wingdings" panose="05000000000000000000" pitchFamily="2" charset="2"/>
              </a:rPr>
              <a:t> : 1 ab</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Fenotypový štěpný poměr B1: 1 </a:t>
            </a:r>
            <a:r>
              <a:rPr lang="cs-CZ" sz="2200" dirty="0">
                <a:sym typeface="Wingdings" panose="05000000000000000000" pitchFamily="2" charset="2"/>
              </a:rPr>
              <a:t>AB : </a:t>
            </a:r>
            <a:r>
              <a:rPr lang="cs-CZ" sz="2200" dirty="0" smtClean="0">
                <a:sym typeface="Wingdings" panose="05000000000000000000" pitchFamily="2" charset="2"/>
              </a:rPr>
              <a:t>1 </a:t>
            </a:r>
            <a:r>
              <a:rPr lang="cs-CZ" sz="2200" dirty="0">
                <a:sym typeface="Wingdings" panose="05000000000000000000" pitchFamily="2" charset="2"/>
              </a:rPr>
              <a:t>Ab: </a:t>
            </a:r>
            <a:r>
              <a:rPr lang="cs-CZ" sz="2200" dirty="0" smtClean="0">
                <a:sym typeface="Wingdings" panose="05000000000000000000" pitchFamily="2" charset="2"/>
              </a:rPr>
              <a:t>1 </a:t>
            </a:r>
            <a:r>
              <a:rPr lang="cs-CZ" sz="2200" dirty="0" err="1">
                <a:sym typeface="Wingdings" panose="05000000000000000000" pitchFamily="2" charset="2"/>
              </a:rPr>
              <a:t>aB</a:t>
            </a:r>
            <a:r>
              <a:rPr lang="cs-CZ" sz="2200" dirty="0">
                <a:sym typeface="Wingdings" panose="05000000000000000000" pitchFamily="2" charset="2"/>
              </a:rPr>
              <a:t> : 1 </a:t>
            </a:r>
            <a:r>
              <a:rPr lang="cs-CZ" sz="2200" dirty="0" smtClean="0">
                <a:sym typeface="Wingdings" panose="05000000000000000000" pitchFamily="2" charset="2"/>
              </a:rPr>
              <a:t>ab</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Postup při genetické analýze: extrahovat data, vymyslet H</a:t>
            </a:r>
            <a:r>
              <a:rPr lang="cs-CZ" sz="2200" baseline="-25000" dirty="0" smtClean="0">
                <a:sym typeface="Wingdings" panose="05000000000000000000" pitchFamily="2" charset="2"/>
              </a:rPr>
              <a:t>0</a:t>
            </a:r>
            <a:r>
              <a:rPr lang="cs-CZ" sz="2200" dirty="0" smtClean="0">
                <a:sym typeface="Wingdings" panose="05000000000000000000" pitchFamily="2" charset="2"/>
              </a:rPr>
              <a:t>, ověřit, jestli data sedí, získaný a očekávaný fenotypový poměr ověřit X</a:t>
            </a:r>
            <a:r>
              <a:rPr lang="cs-CZ" sz="2200" baseline="30000" dirty="0" smtClean="0">
                <a:sym typeface="Wingdings" panose="05000000000000000000" pitchFamily="2" charset="2"/>
              </a:rPr>
              <a:t>2</a:t>
            </a:r>
            <a:r>
              <a:rPr lang="cs-CZ" sz="2200" dirty="0" smtClean="0">
                <a:sym typeface="Wingdings" panose="05000000000000000000" pitchFamily="2" charset="2"/>
              </a:rPr>
              <a:t>.</a:t>
            </a:r>
            <a:r>
              <a:rPr lang="en-US" sz="2200" dirty="0" smtClean="0">
                <a:sym typeface="Wingdings" panose="05000000000000000000" pitchFamily="2" charset="2"/>
              </a:rPr>
              <a:t> </a:t>
            </a:r>
            <a:endParaRPr lang="cs-CZ" sz="2200" dirty="0">
              <a:sym typeface="Wingdings" panose="05000000000000000000" pitchFamily="2" charset="2"/>
            </a:endParaRPr>
          </a:p>
        </p:txBody>
      </p:sp>
    </p:spTree>
    <p:extLst>
      <p:ext uri="{BB962C8B-B14F-4D97-AF65-F5344CB8AC3E}">
        <p14:creationId xmlns:p14="http://schemas.microsoft.com/office/powerpoint/2010/main" val="355319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6752" y="0"/>
            <a:ext cx="7886700" cy="1325563"/>
          </a:xfrm>
        </p:spPr>
        <p:txBody>
          <a:bodyPr>
            <a:normAutofit/>
          </a:bodyPr>
          <a:lstStyle/>
          <a:p>
            <a:pPr algn="ctr"/>
            <a:r>
              <a:rPr lang="cs-CZ" sz="4000" dirty="0" smtClean="0">
                <a:solidFill>
                  <a:srgbClr val="C00000"/>
                </a:solidFill>
              </a:rPr>
              <a:t>Test na alelismus</a:t>
            </a:r>
            <a:endParaRPr lang="en-US" sz="4000" dirty="0">
              <a:solidFill>
                <a:srgbClr val="C00000"/>
              </a:solidFill>
            </a:endParaRPr>
          </a:p>
        </p:txBody>
      </p:sp>
      <p:pic>
        <p:nvPicPr>
          <p:cNvPr id="10242" name="Picture 2" descr="Mice are often used in obesity experiments. These mice are from a different, earlier experiment, involving genetics, in Sea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136" y="2557780"/>
            <a:ext cx="2364070" cy="14775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763" y="2467267"/>
            <a:ext cx="2845907" cy="1601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65300" y="4069238"/>
            <a:ext cx="2799741" cy="430887"/>
          </a:xfrm>
          <a:prstGeom prst="rect">
            <a:avLst/>
          </a:prstGeom>
          <a:noFill/>
        </p:spPr>
        <p:txBody>
          <a:bodyPr wrap="none" rtlCol="0">
            <a:spAutoFit/>
          </a:bodyPr>
          <a:lstStyle/>
          <a:p>
            <a:r>
              <a:rPr lang="cs-CZ" sz="2200" dirty="0" smtClean="0"/>
              <a:t>Obézní myš z laborky 1</a:t>
            </a:r>
            <a:endParaRPr lang="en-US" sz="2200" dirty="0" smtClean="0"/>
          </a:p>
        </p:txBody>
      </p:sp>
      <p:sp>
        <p:nvSpPr>
          <p:cNvPr id="5" name="TextovéPole 4"/>
          <p:cNvSpPr txBox="1"/>
          <p:nvPr/>
        </p:nvSpPr>
        <p:spPr>
          <a:xfrm>
            <a:off x="6002383" y="4087231"/>
            <a:ext cx="2685287" cy="430887"/>
          </a:xfrm>
          <a:prstGeom prst="rect">
            <a:avLst/>
          </a:prstGeom>
          <a:noFill/>
        </p:spPr>
        <p:txBody>
          <a:bodyPr wrap="none" rtlCol="0">
            <a:spAutoFit/>
          </a:bodyPr>
          <a:lstStyle/>
          <a:p>
            <a:r>
              <a:rPr lang="cs-CZ" sz="2200" dirty="0" smtClean="0"/>
              <a:t>Tlustá myš z laborky 2</a:t>
            </a:r>
            <a:endParaRPr lang="en-US" sz="2200" dirty="0" smtClean="0"/>
          </a:p>
        </p:txBody>
      </p:sp>
      <p:sp>
        <p:nvSpPr>
          <p:cNvPr id="6" name="Šipka dolů 5"/>
          <p:cNvSpPr/>
          <p:nvPr/>
        </p:nvSpPr>
        <p:spPr>
          <a:xfrm>
            <a:off x="4338343" y="5504319"/>
            <a:ext cx="403520" cy="45161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ovéPole 6"/>
          <p:cNvSpPr txBox="1"/>
          <p:nvPr/>
        </p:nvSpPr>
        <p:spPr>
          <a:xfrm>
            <a:off x="2541699" y="4622131"/>
            <a:ext cx="3827204" cy="769441"/>
          </a:xfrm>
          <a:prstGeom prst="rect">
            <a:avLst/>
          </a:prstGeom>
          <a:noFill/>
        </p:spPr>
        <p:txBody>
          <a:bodyPr wrap="square" rtlCol="0">
            <a:spAutoFit/>
          </a:bodyPr>
          <a:lstStyle/>
          <a:p>
            <a:pPr algn="ctr"/>
            <a:r>
              <a:rPr lang="cs-CZ" sz="2200" dirty="0" smtClean="0"/>
              <a:t>Křížením vytvořit čisté (tj. homozygotní obézní linie</a:t>
            </a:r>
            <a:endParaRPr lang="en-US" sz="2200" dirty="0" smtClean="0"/>
          </a:p>
        </p:txBody>
      </p:sp>
      <p:sp>
        <p:nvSpPr>
          <p:cNvPr id="8" name="TextovéPole 7"/>
          <p:cNvSpPr txBox="1"/>
          <p:nvPr/>
        </p:nvSpPr>
        <p:spPr>
          <a:xfrm>
            <a:off x="2284293" y="6100518"/>
            <a:ext cx="4511620" cy="430887"/>
          </a:xfrm>
          <a:prstGeom prst="rect">
            <a:avLst/>
          </a:prstGeom>
          <a:noFill/>
        </p:spPr>
        <p:txBody>
          <a:bodyPr wrap="none" rtlCol="0">
            <a:spAutoFit/>
          </a:bodyPr>
          <a:lstStyle/>
          <a:p>
            <a:r>
              <a:rPr lang="cs-CZ" sz="2200" dirty="0" smtClean="0"/>
              <a:t>Zkřížit jedince z obou linií mezi sebou</a:t>
            </a:r>
            <a:endParaRPr lang="en-US" sz="2200" dirty="0" smtClean="0"/>
          </a:p>
        </p:txBody>
      </p:sp>
      <p:sp>
        <p:nvSpPr>
          <p:cNvPr id="9" name="TextovéPole 8"/>
          <p:cNvSpPr txBox="1"/>
          <p:nvPr/>
        </p:nvSpPr>
        <p:spPr>
          <a:xfrm>
            <a:off x="467833" y="1156156"/>
            <a:ext cx="8144540" cy="1107996"/>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Zjišťuje, zda je stejný znak způsobený alelami jednoho nebo dvou genů.</a:t>
            </a:r>
          </a:p>
          <a:p>
            <a:pPr marL="342900" indent="-342900">
              <a:buFont typeface="Arial" panose="020B0604020202020204" pitchFamily="34" charset="0"/>
              <a:buChar char="•"/>
            </a:pPr>
            <a:r>
              <a:rPr lang="cs-CZ" sz="2200" dirty="0" smtClean="0"/>
              <a:t>Funguje jen na </a:t>
            </a:r>
            <a:r>
              <a:rPr lang="cs-CZ" sz="2200" b="1" dirty="0" smtClean="0">
                <a:solidFill>
                  <a:srgbClr val="FF0000"/>
                </a:solidFill>
              </a:rPr>
              <a:t>recesivní </a:t>
            </a:r>
            <a:r>
              <a:rPr lang="cs-CZ" sz="2200" dirty="0" smtClean="0"/>
              <a:t>alely.</a:t>
            </a:r>
            <a:endParaRPr lang="en-US" sz="2200" dirty="0" smtClean="0"/>
          </a:p>
        </p:txBody>
      </p:sp>
      <p:sp>
        <p:nvSpPr>
          <p:cNvPr id="10" name="TextovéPole 9"/>
          <p:cNvSpPr txBox="1"/>
          <p:nvPr/>
        </p:nvSpPr>
        <p:spPr>
          <a:xfrm>
            <a:off x="3365041" y="2557780"/>
            <a:ext cx="2658140" cy="1107996"/>
          </a:xfrm>
          <a:prstGeom prst="rect">
            <a:avLst/>
          </a:prstGeom>
          <a:noFill/>
        </p:spPr>
        <p:txBody>
          <a:bodyPr wrap="square" rtlCol="0">
            <a:spAutoFit/>
          </a:bodyPr>
          <a:lstStyle/>
          <a:p>
            <a:pPr algn="ctr"/>
            <a:r>
              <a:rPr lang="cs-CZ" sz="2200" dirty="0" smtClean="0"/>
              <a:t>Je obezita způsobena alelami jednoho nebo dvou genů? </a:t>
            </a:r>
            <a:endParaRPr lang="en-US" sz="2200" dirty="0" smtClean="0"/>
          </a:p>
        </p:txBody>
      </p:sp>
      <p:sp>
        <p:nvSpPr>
          <p:cNvPr id="11" name="Šipka doprava 10"/>
          <p:cNvSpPr/>
          <p:nvPr/>
        </p:nvSpPr>
        <p:spPr>
          <a:xfrm rot="2528716">
            <a:off x="3306725" y="4035094"/>
            <a:ext cx="701749" cy="403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Šipka doprava 13"/>
          <p:cNvSpPr/>
          <p:nvPr/>
        </p:nvSpPr>
        <p:spPr>
          <a:xfrm rot="8699757">
            <a:off x="5143056" y="4037900"/>
            <a:ext cx="701749" cy="4037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7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10" grpId="0"/>
      <p:bldP spid="11"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06056" y="963929"/>
            <a:ext cx="7846828" cy="2693045"/>
          </a:xfrm>
          <a:prstGeom prst="rect">
            <a:avLst/>
          </a:prstGeom>
          <a:noFill/>
        </p:spPr>
        <p:txBody>
          <a:bodyPr wrap="square" rtlCol="0">
            <a:spAutoFit/>
          </a:bodyPr>
          <a:lstStyle/>
          <a:p>
            <a:pPr>
              <a:spcAft>
                <a:spcPts val="1800"/>
              </a:spcAft>
            </a:pPr>
            <a:r>
              <a:rPr lang="cs-CZ" sz="2800" b="1" dirty="0" smtClean="0">
                <a:solidFill>
                  <a:srgbClr val="008000"/>
                </a:solidFill>
              </a:rPr>
              <a:t>Otázka:</a:t>
            </a:r>
            <a:r>
              <a:rPr lang="cs-CZ" sz="2800" dirty="0" smtClean="0">
                <a:solidFill>
                  <a:srgbClr val="008000"/>
                </a:solidFill>
              </a:rPr>
              <a:t> </a:t>
            </a:r>
            <a:r>
              <a:rPr lang="cs-CZ" sz="2400" dirty="0" smtClean="0"/>
              <a:t>Pokud mají obě linie obézních myší mutaci ve stejné genu, pak bude všechno potomstvo:</a:t>
            </a:r>
          </a:p>
          <a:p>
            <a:pPr>
              <a:spcAft>
                <a:spcPts val="1800"/>
              </a:spcAft>
            </a:pPr>
            <a:endParaRPr lang="cs-CZ" sz="2400" dirty="0" smtClean="0"/>
          </a:p>
          <a:p>
            <a:pPr marL="342900" indent="-342900">
              <a:spcAft>
                <a:spcPts val="1800"/>
              </a:spcAft>
              <a:buFont typeface="Arial" panose="020B0604020202020204" pitchFamily="34" charset="0"/>
              <a:buChar char="•"/>
            </a:pPr>
            <a:r>
              <a:rPr lang="cs-CZ" sz="2400" dirty="0" smtClean="0"/>
              <a:t>Obézní</a:t>
            </a:r>
          </a:p>
          <a:p>
            <a:pPr marL="342900" indent="-342900">
              <a:spcAft>
                <a:spcPts val="1800"/>
              </a:spcAft>
              <a:buFont typeface="Arial" panose="020B0604020202020204" pitchFamily="34" charset="0"/>
              <a:buChar char="•"/>
            </a:pPr>
            <a:r>
              <a:rPr lang="cs-CZ" sz="2400" dirty="0" smtClean="0"/>
              <a:t>Normální</a:t>
            </a:r>
            <a:endParaRPr lang="en-US" sz="2400" dirty="0" smtClean="0"/>
          </a:p>
        </p:txBody>
      </p:sp>
    </p:spTree>
    <p:extLst>
      <p:ext uri="{BB962C8B-B14F-4D97-AF65-F5344CB8AC3E}">
        <p14:creationId xmlns:p14="http://schemas.microsoft.com/office/powerpoint/2010/main" val="14158654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06056" y="963929"/>
            <a:ext cx="7846828" cy="2693045"/>
          </a:xfrm>
          <a:prstGeom prst="rect">
            <a:avLst/>
          </a:prstGeom>
          <a:noFill/>
        </p:spPr>
        <p:txBody>
          <a:bodyPr wrap="square" rtlCol="0">
            <a:spAutoFit/>
          </a:bodyPr>
          <a:lstStyle/>
          <a:p>
            <a:pPr>
              <a:spcAft>
                <a:spcPts val="1800"/>
              </a:spcAft>
            </a:pPr>
            <a:r>
              <a:rPr lang="cs-CZ" sz="2800" b="1" dirty="0" smtClean="0">
                <a:solidFill>
                  <a:srgbClr val="008000"/>
                </a:solidFill>
              </a:rPr>
              <a:t>Otázka:</a:t>
            </a:r>
            <a:r>
              <a:rPr lang="cs-CZ" sz="2800" dirty="0" smtClean="0">
                <a:solidFill>
                  <a:srgbClr val="008000"/>
                </a:solidFill>
              </a:rPr>
              <a:t> </a:t>
            </a:r>
            <a:r>
              <a:rPr lang="cs-CZ" sz="2400" dirty="0" smtClean="0"/>
              <a:t>Pokud mají obě linie obézních myší mutaci ve stejné genu, pak bude všechno potomstvo:</a:t>
            </a:r>
          </a:p>
          <a:p>
            <a:pPr>
              <a:spcAft>
                <a:spcPts val="1800"/>
              </a:spcAft>
            </a:pPr>
            <a:endParaRPr lang="cs-CZ" sz="2400" dirty="0" smtClean="0"/>
          </a:p>
          <a:p>
            <a:pPr marL="342900" indent="-342900">
              <a:spcAft>
                <a:spcPts val="1800"/>
              </a:spcAft>
              <a:buFont typeface="Arial" panose="020B0604020202020204" pitchFamily="34" charset="0"/>
              <a:buChar char="•"/>
            </a:pPr>
            <a:r>
              <a:rPr lang="cs-CZ" sz="2400" b="1" dirty="0" smtClean="0">
                <a:solidFill>
                  <a:srgbClr val="33CC33"/>
                </a:solidFill>
              </a:rPr>
              <a:t>Obézní</a:t>
            </a:r>
          </a:p>
          <a:p>
            <a:pPr marL="342900" indent="-342900">
              <a:spcAft>
                <a:spcPts val="1800"/>
              </a:spcAft>
              <a:buFont typeface="Arial" panose="020B0604020202020204" pitchFamily="34" charset="0"/>
              <a:buChar char="•"/>
            </a:pPr>
            <a:r>
              <a:rPr lang="cs-CZ" sz="2400" dirty="0" smtClean="0"/>
              <a:t>Normální</a:t>
            </a:r>
            <a:endParaRPr lang="en-US" sz="2400" dirty="0" smtClean="0"/>
          </a:p>
        </p:txBody>
      </p:sp>
    </p:spTree>
    <p:extLst>
      <p:ext uri="{BB962C8B-B14F-4D97-AF65-F5344CB8AC3E}">
        <p14:creationId xmlns:p14="http://schemas.microsoft.com/office/powerpoint/2010/main" val="2258801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4452" y="0"/>
            <a:ext cx="7886700" cy="1325563"/>
          </a:xfrm>
        </p:spPr>
        <p:txBody>
          <a:bodyPr>
            <a:normAutofit/>
          </a:bodyPr>
          <a:lstStyle/>
          <a:p>
            <a:pPr algn="ctr"/>
            <a:r>
              <a:rPr lang="cs-CZ" sz="4000" dirty="0">
                <a:solidFill>
                  <a:srgbClr val="C00000"/>
                </a:solidFill>
              </a:rPr>
              <a:t>Mendelovy analýzy</a:t>
            </a:r>
            <a:endParaRPr lang="en-US" sz="4000" dirty="0">
              <a:solidFill>
                <a:srgbClr val="C00000"/>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3248" y="2513171"/>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Skupina 3"/>
          <p:cNvGrpSpPr/>
          <p:nvPr/>
        </p:nvGrpSpPr>
        <p:grpSpPr>
          <a:xfrm>
            <a:off x="389617" y="1806762"/>
            <a:ext cx="568286" cy="1840746"/>
            <a:chOff x="1333661" y="1674688"/>
            <a:chExt cx="1337619" cy="4332712"/>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ovéPole 4"/>
          <p:cNvSpPr txBox="1"/>
          <p:nvPr/>
        </p:nvSpPr>
        <p:spPr>
          <a:xfrm>
            <a:off x="209534" y="1130933"/>
            <a:ext cx="1991469" cy="707886"/>
          </a:xfrm>
          <a:prstGeom prst="rect">
            <a:avLst/>
          </a:prstGeom>
          <a:noFill/>
        </p:spPr>
        <p:txBody>
          <a:bodyPr wrap="square" rtlCol="0">
            <a:spAutoFit/>
          </a:bodyPr>
          <a:lstStyle/>
          <a:p>
            <a:r>
              <a:rPr lang="cs-CZ" sz="2000" dirty="0" smtClean="0"/>
              <a:t>Křížení vysoké rostliny s nízkou</a:t>
            </a:r>
            <a:endParaRPr lang="en-US" sz="2000" dirty="0"/>
          </a:p>
        </p:txBody>
      </p:sp>
      <p:sp>
        <p:nvSpPr>
          <p:cNvPr id="7" name="TextovéPole 6"/>
          <p:cNvSpPr txBox="1"/>
          <p:nvPr/>
        </p:nvSpPr>
        <p:spPr>
          <a:xfrm>
            <a:off x="389617" y="3863668"/>
            <a:ext cx="1344772" cy="400110"/>
          </a:xfrm>
          <a:prstGeom prst="rect">
            <a:avLst/>
          </a:prstGeom>
          <a:noFill/>
        </p:spPr>
        <p:txBody>
          <a:bodyPr wrap="square" rtlCol="0">
            <a:spAutoFit/>
          </a:bodyPr>
          <a:lstStyle/>
          <a:p>
            <a:r>
              <a:rPr lang="cs-CZ" sz="2000" dirty="0" smtClean="0"/>
              <a:t>P generace</a:t>
            </a:r>
          </a:p>
        </p:txBody>
      </p:sp>
      <p:sp>
        <p:nvSpPr>
          <p:cNvPr id="8" name="TextovéPole 7"/>
          <p:cNvSpPr txBox="1"/>
          <p:nvPr/>
        </p:nvSpPr>
        <p:spPr>
          <a:xfrm>
            <a:off x="1027290" y="2630974"/>
            <a:ext cx="355958" cy="707886"/>
          </a:xfrm>
          <a:prstGeom prst="rect">
            <a:avLst/>
          </a:prstGeom>
          <a:noFill/>
        </p:spPr>
        <p:txBody>
          <a:bodyPr wrap="square" rtlCol="0">
            <a:spAutoFit/>
          </a:bodyPr>
          <a:lstStyle/>
          <a:p>
            <a:r>
              <a:rPr lang="cs-CZ" sz="4000" dirty="0" smtClean="0"/>
              <a:t>X</a:t>
            </a:r>
            <a:endParaRPr lang="en-US" sz="4000" dirty="0"/>
          </a:p>
        </p:txBody>
      </p:sp>
      <p:sp>
        <p:nvSpPr>
          <p:cNvPr id="25" name="TextovéPole 24"/>
          <p:cNvSpPr txBox="1"/>
          <p:nvPr/>
        </p:nvSpPr>
        <p:spPr>
          <a:xfrm>
            <a:off x="3108598" y="3863668"/>
            <a:ext cx="1579204" cy="400110"/>
          </a:xfrm>
          <a:prstGeom prst="rect">
            <a:avLst/>
          </a:prstGeom>
          <a:noFill/>
        </p:spPr>
        <p:txBody>
          <a:bodyPr wrap="square" rtlCol="0">
            <a:spAutoFit/>
          </a:bodyPr>
          <a:lstStyle/>
          <a:p>
            <a:r>
              <a:rPr lang="cs-CZ" sz="2000" dirty="0" err="1" smtClean="0"/>
              <a:t>F1</a:t>
            </a:r>
            <a:r>
              <a:rPr lang="cs-CZ" sz="2000" dirty="0" smtClean="0"/>
              <a:t> generace</a:t>
            </a:r>
            <a:endParaRPr lang="en-US" sz="2000" dirty="0"/>
          </a:p>
        </p:txBody>
      </p:sp>
      <p:grpSp>
        <p:nvGrpSpPr>
          <p:cNvPr id="26" name="Skupina 25"/>
          <p:cNvGrpSpPr/>
          <p:nvPr/>
        </p:nvGrpSpPr>
        <p:grpSpPr>
          <a:xfrm>
            <a:off x="2987747" y="1822148"/>
            <a:ext cx="568286" cy="1840746"/>
            <a:chOff x="1333661" y="1674688"/>
            <a:chExt cx="1337619" cy="4332712"/>
          </a:xfrm>
        </p:grpSpPr>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bdélník 27"/>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délník 28"/>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Skupina 29"/>
          <p:cNvGrpSpPr/>
          <p:nvPr/>
        </p:nvGrpSpPr>
        <p:grpSpPr>
          <a:xfrm>
            <a:off x="3967685" y="1806762"/>
            <a:ext cx="568286" cy="1840746"/>
            <a:chOff x="1333661" y="1674688"/>
            <a:chExt cx="1337619" cy="4332712"/>
          </a:xfrm>
        </p:grpSpPr>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Obdélník 31"/>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délník 32"/>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Šipka doprava 10"/>
          <p:cNvSpPr/>
          <p:nvPr/>
        </p:nvSpPr>
        <p:spPr>
          <a:xfrm>
            <a:off x="2199297" y="2857534"/>
            <a:ext cx="584885"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Skupina 38"/>
          <p:cNvGrpSpPr/>
          <p:nvPr/>
        </p:nvGrpSpPr>
        <p:grpSpPr>
          <a:xfrm>
            <a:off x="5720394" y="1878784"/>
            <a:ext cx="568286" cy="1840746"/>
            <a:chOff x="1333661" y="1674688"/>
            <a:chExt cx="1337619" cy="4332712"/>
          </a:xfrm>
        </p:grpSpPr>
        <p:pic>
          <p:nvPicPr>
            <p:cNvPr id="4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bdélník 40"/>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Šipka doprava 42"/>
          <p:cNvSpPr/>
          <p:nvPr/>
        </p:nvSpPr>
        <p:spPr>
          <a:xfrm>
            <a:off x="4897452" y="2857534"/>
            <a:ext cx="584885" cy="3497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Skupina 43"/>
          <p:cNvGrpSpPr/>
          <p:nvPr/>
        </p:nvGrpSpPr>
        <p:grpSpPr>
          <a:xfrm>
            <a:off x="6440038" y="1878784"/>
            <a:ext cx="568286" cy="1840746"/>
            <a:chOff x="1333661" y="1674688"/>
            <a:chExt cx="1337619" cy="4332712"/>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Obdélník 45"/>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bdélník 46"/>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Skupina 47"/>
          <p:cNvGrpSpPr/>
          <p:nvPr/>
        </p:nvGrpSpPr>
        <p:grpSpPr>
          <a:xfrm>
            <a:off x="7149997" y="1884714"/>
            <a:ext cx="568286" cy="1840746"/>
            <a:chOff x="1333661" y="1674688"/>
            <a:chExt cx="1337619" cy="4332712"/>
          </a:xfrm>
        </p:grpSpPr>
        <p:pic>
          <p:nvPicPr>
            <p:cNvPr id="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661" y="1747122"/>
              <a:ext cx="1337619" cy="426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Obdélník 49"/>
            <p:cNvSpPr/>
            <p:nvPr/>
          </p:nvSpPr>
          <p:spPr>
            <a:xfrm>
              <a:off x="1333661" y="1674688"/>
              <a:ext cx="515687"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bdélník 50"/>
            <p:cNvSpPr/>
            <p:nvPr/>
          </p:nvSpPr>
          <p:spPr>
            <a:xfrm>
              <a:off x="2277171" y="2628792"/>
              <a:ext cx="394109" cy="33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2370" y="2578848"/>
            <a:ext cx="608221" cy="118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ovéPole 53"/>
          <p:cNvSpPr txBox="1"/>
          <p:nvPr/>
        </p:nvSpPr>
        <p:spPr>
          <a:xfrm>
            <a:off x="6218722" y="3863668"/>
            <a:ext cx="1579204" cy="400110"/>
          </a:xfrm>
          <a:prstGeom prst="rect">
            <a:avLst/>
          </a:prstGeom>
          <a:noFill/>
        </p:spPr>
        <p:txBody>
          <a:bodyPr wrap="square" rtlCol="0">
            <a:spAutoFit/>
          </a:bodyPr>
          <a:lstStyle/>
          <a:p>
            <a:r>
              <a:rPr lang="cs-CZ" sz="2000" dirty="0" err="1" smtClean="0"/>
              <a:t>F2</a:t>
            </a:r>
            <a:r>
              <a:rPr lang="cs-CZ" sz="2000" dirty="0" smtClean="0"/>
              <a:t> generace</a:t>
            </a:r>
            <a:endParaRPr lang="en-US" sz="2000" dirty="0"/>
          </a:p>
        </p:txBody>
      </p:sp>
      <p:sp>
        <p:nvSpPr>
          <p:cNvPr id="38" name="TextovéPole 37"/>
          <p:cNvSpPr txBox="1"/>
          <p:nvPr/>
        </p:nvSpPr>
        <p:spPr>
          <a:xfrm>
            <a:off x="2500883" y="1406652"/>
            <a:ext cx="2624373" cy="400110"/>
          </a:xfrm>
          <a:prstGeom prst="rect">
            <a:avLst/>
          </a:prstGeom>
          <a:noFill/>
        </p:spPr>
        <p:txBody>
          <a:bodyPr wrap="none" rtlCol="0">
            <a:spAutoFit/>
          </a:bodyPr>
          <a:lstStyle/>
          <a:p>
            <a:r>
              <a:rPr lang="cs-CZ" sz="2000" dirty="0" smtClean="0"/>
              <a:t>Všechny rostliny vysoké</a:t>
            </a:r>
            <a:endParaRPr lang="en-US" sz="2000" dirty="0"/>
          </a:p>
        </p:txBody>
      </p:sp>
      <p:sp>
        <p:nvSpPr>
          <p:cNvPr id="53" name="TextovéPole 52"/>
          <p:cNvSpPr txBox="1"/>
          <p:nvPr/>
        </p:nvSpPr>
        <p:spPr>
          <a:xfrm>
            <a:off x="6121243" y="1362013"/>
            <a:ext cx="2107628" cy="400110"/>
          </a:xfrm>
          <a:prstGeom prst="rect">
            <a:avLst/>
          </a:prstGeom>
          <a:noFill/>
        </p:spPr>
        <p:txBody>
          <a:bodyPr wrap="none" rtlCol="0">
            <a:spAutoFit/>
          </a:bodyPr>
          <a:lstStyle/>
          <a:p>
            <a:r>
              <a:rPr lang="cs-CZ" sz="2000" dirty="0" smtClean="0"/>
              <a:t>cca ¼ rostlin nízká </a:t>
            </a:r>
            <a:endParaRPr lang="en-US" sz="2000" dirty="0"/>
          </a:p>
        </p:txBody>
      </p:sp>
      <p:sp>
        <p:nvSpPr>
          <p:cNvPr id="57" name="TextovéPole 56"/>
          <p:cNvSpPr txBox="1"/>
          <p:nvPr/>
        </p:nvSpPr>
        <p:spPr>
          <a:xfrm>
            <a:off x="3595465" y="2630974"/>
            <a:ext cx="355958" cy="707886"/>
          </a:xfrm>
          <a:prstGeom prst="rect">
            <a:avLst/>
          </a:prstGeom>
          <a:noFill/>
        </p:spPr>
        <p:txBody>
          <a:bodyPr wrap="square" rtlCol="0">
            <a:spAutoFit/>
          </a:bodyPr>
          <a:lstStyle/>
          <a:p>
            <a:r>
              <a:rPr lang="cs-CZ" sz="4000" dirty="0" smtClean="0"/>
              <a:t>X</a:t>
            </a:r>
            <a:endParaRPr lang="en-US" sz="4000" dirty="0"/>
          </a:p>
        </p:txBody>
      </p:sp>
      <p:sp>
        <p:nvSpPr>
          <p:cNvPr id="55" name="TextovéPole 54"/>
          <p:cNvSpPr txBox="1"/>
          <p:nvPr/>
        </p:nvSpPr>
        <p:spPr>
          <a:xfrm>
            <a:off x="320157" y="4485469"/>
            <a:ext cx="8264189" cy="2246769"/>
          </a:xfrm>
          <a:prstGeom prst="rect">
            <a:avLst/>
          </a:prstGeom>
          <a:noFill/>
        </p:spPr>
        <p:txBody>
          <a:bodyPr wrap="square" rtlCol="0">
            <a:spAutoFit/>
          </a:bodyPr>
          <a:lstStyle/>
          <a:p>
            <a:pPr>
              <a:spcBef>
                <a:spcPts val="600"/>
              </a:spcBef>
            </a:pPr>
            <a:r>
              <a:rPr lang="cs-CZ" sz="2000" dirty="0" smtClean="0"/>
              <a:t>Faktor pro nízký vzrůst zmizel v </a:t>
            </a:r>
            <a:r>
              <a:rPr lang="cs-CZ" sz="2000" dirty="0" err="1" smtClean="0"/>
              <a:t>F1</a:t>
            </a:r>
            <a:r>
              <a:rPr lang="cs-CZ" sz="2000" dirty="0" smtClean="0"/>
              <a:t> a objevil se u části potomstva </a:t>
            </a:r>
            <a:r>
              <a:rPr lang="cs-CZ" sz="2000" dirty="0" err="1" smtClean="0"/>
              <a:t>F2</a:t>
            </a:r>
            <a:r>
              <a:rPr lang="en-US" sz="2000" dirty="0" smtClean="0"/>
              <a:t> </a:t>
            </a:r>
            <a:r>
              <a:rPr lang="en-US" sz="2000" dirty="0" smtClean="0">
                <a:sym typeface="Wingdings" panose="05000000000000000000" pitchFamily="2" charset="2"/>
              </a:rPr>
              <a:t> </a:t>
            </a:r>
            <a:r>
              <a:rPr lang="en-US" sz="2000" dirty="0" err="1" smtClean="0">
                <a:sym typeface="Wingdings" panose="05000000000000000000" pitchFamily="2" charset="2"/>
              </a:rPr>
              <a:t>byl</a:t>
            </a:r>
            <a:r>
              <a:rPr lang="en-US" sz="2000" dirty="0" smtClean="0">
                <a:sym typeface="Wingdings" panose="05000000000000000000" pitchFamily="2" charset="2"/>
              </a:rPr>
              <a:t> </a:t>
            </a:r>
            <a:r>
              <a:rPr lang="cs-CZ" sz="2000" dirty="0" smtClean="0">
                <a:sym typeface="Wingdings" panose="05000000000000000000" pitchFamily="2" charset="2"/>
              </a:rPr>
              <a:t>přítomen i v F1. </a:t>
            </a:r>
          </a:p>
          <a:p>
            <a:pPr marL="342900" indent="-342900">
              <a:spcBef>
                <a:spcPts val="600"/>
              </a:spcBef>
              <a:buFont typeface="Wingdings"/>
              <a:buChar char="à"/>
            </a:pPr>
            <a:r>
              <a:rPr lang="cs-CZ" sz="2000" dirty="0" smtClean="0">
                <a:sym typeface="Wingdings" panose="05000000000000000000" pitchFamily="2" charset="2"/>
              </a:rPr>
              <a:t>Každý organismus má dvě kopie dědičného faktoru.</a:t>
            </a:r>
          </a:p>
          <a:p>
            <a:pPr marL="342900" indent="-342900">
              <a:spcBef>
                <a:spcPts val="600"/>
              </a:spcBef>
              <a:buFont typeface="Wingdings"/>
              <a:buChar char="à"/>
            </a:pPr>
            <a:r>
              <a:rPr lang="cs-CZ" sz="2000" dirty="0" smtClean="0">
                <a:sym typeface="Wingdings" panose="05000000000000000000" pitchFamily="2" charset="2"/>
              </a:rPr>
              <a:t>Jedinci z F1 mají vysokou i nízkou verzi.</a:t>
            </a:r>
          </a:p>
          <a:p>
            <a:pPr marL="342900" indent="-342900">
              <a:spcBef>
                <a:spcPts val="600"/>
              </a:spcBef>
              <a:buFont typeface="Wingdings"/>
              <a:buChar char="à"/>
            </a:pPr>
            <a:r>
              <a:rPr lang="cs-CZ" sz="2000" dirty="0" smtClean="0">
                <a:sym typeface="Wingdings" panose="05000000000000000000" pitchFamily="2" charset="2"/>
              </a:rPr>
              <a:t>Jedinci s dlouhou verzí jsou vysocí.</a:t>
            </a:r>
          </a:p>
          <a:p>
            <a:pPr marL="342900" indent="-342900">
              <a:spcBef>
                <a:spcPts val="600"/>
              </a:spcBef>
              <a:buFont typeface="Wingdings"/>
              <a:buChar char="à"/>
            </a:pPr>
            <a:r>
              <a:rPr lang="cs-CZ" sz="2000" dirty="0" smtClean="0">
                <a:sym typeface="Wingdings" panose="05000000000000000000" pitchFamily="2" charset="2"/>
              </a:rPr>
              <a:t>V F2 jsou nové kombinace těchto faktorů.</a:t>
            </a:r>
            <a:endParaRPr lang="en-US" sz="2000" dirty="0"/>
          </a:p>
        </p:txBody>
      </p:sp>
    </p:spTree>
    <p:extLst>
      <p:ext uri="{BB962C8B-B14F-4D97-AF65-F5344CB8AC3E}">
        <p14:creationId xmlns:p14="http://schemas.microsoft.com/office/powerpoint/2010/main" val="166005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animBg="1"/>
      <p:bldP spid="43" grpId="0" animBg="1"/>
      <p:bldP spid="54" grpId="0"/>
      <p:bldP spid="38" grpId="0"/>
      <p:bldP spid="53" grpId="0"/>
      <p:bldP spid="5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300" y="0"/>
            <a:ext cx="7886700" cy="1325563"/>
          </a:xfrm>
        </p:spPr>
        <p:txBody>
          <a:bodyPr>
            <a:normAutofit/>
          </a:bodyPr>
          <a:lstStyle/>
          <a:p>
            <a:pPr algn="ctr"/>
            <a:r>
              <a:rPr lang="cs-CZ" sz="4000" dirty="0" smtClean="0">
                <a:solidFill>
                  <a:srgbClr val="C00000"/>
                </a:solidFill>
              </a:rPr>
              <a:t>Test na alelismus- alely 1 genu</a:t>
            </a:r>
            <a:endParaRPr lang="en-US" sz="4000" dirty="0">
              <a:solidFill>
                <a:srgbClr val="C00000"/>
              </a:solidFill>
            </a:endParaRPr>
          </a:p>
        </p:txBody>
      </p:sp>
      <p:pic>
        <p:nvPicPr>
          <p:cNvPr id="10242" name="Picture 2" descr="Mice are often used in obesity experiments. These mice are from a different, earlier experiment, involving genetics, in Sea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136" y="2557780"/>
            <a:ext cx="2364070" cy="14775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763" y="2467267"/>
            <a:ext cx="2845907" cy="1601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46349" y="4087231"/>
            <a:ext cx="2128083" cy="769441"/>
          </a:xfrm>
          <a:prstGeom prst="rect">
            <a:avLst/>
          </a:prstGeom>
          <a:noFill/>
        </p:spPr>
        <p:txBody>
          <a:bodyPr wrap="none" rtlCol="0">
            <a:spAutoFit/>
          </a:bodyPr>
          <a:lstStyle/>
          <a:p>
            <a:pPr algn="ctr"/>
            <a:r>
              <a:rPr lang="cs-CZ" sz="2200" dirty="0" smtClean="0"/>
              <a:t>Linie obézní myši</a:t>
            </a:r>
          </a:p>
          <a:p>
            <a:pPr algn="ctr"/>
            <a:r>
              <a:rPr lang="cs-CZ" sz="2200" dirty="0" smtClean="0"/>
              <a:t> z laborky 1</a:t>
            </a:r>
            <a:endParaRPr lang="en-US" sz="2200" dirty="0" smtClean="0"/>
          </a:p>
        </p:txBody>
      </p:sp>
      <p:sp>
        <p:nvSpPr>
          <p:cNvPr id="5" name="TextovéPole 4"/>
          <p:cNvSpPr txBox="1"/>
          <p:nvPr/>
        </p:nvSpPr>
        <p:spPr>
          <a:xfrm>
            <a:off x="6368903" y="4069238"/>
            <a:ext cx="2192011" cy="769441"/>
          </a:xfrm>
          <a:prstGeom prst="rect">
            <a:avLst/>
          </a:prstGeom>
          <a:noFill/>
        </p:spPr>
        <p:txBody>
          <a:bodyPr wrap="none" rtlCol="0">
            <a:spAutoFit/>
          </a:bodyPr>
          <a:lstStyle/>
          <a:p>
            <a:pPr algn="ctr"/>
            <a:r>
              <a:rPr lang="cs-CZ" sz="2200" dirty="0" smtClean="0"/>
              <a:t>Linie tlusté myši z</a:t>
            </a:r>
          </a:p>
          <a:p>
            <a:pPr algn="ctr"/>
            <a:r>
              <a:rPr lang="cs-CZ" sz="2200" dirty="0" smtClean="0"/>
              <a:t> laborky 2</a:t>
            </a:r>
            <a:endParaRPr lang="en-US" sz="2200" dirty="0" smtClean="0"/>
          </a:p>
        </p:txBody>
      </p:sp>
      <p:sp>
        <p:nvSpPr>
          <p:cNvPr id="8" name="TextovéPole 7"/>
          <p:cNvSpPr txBox="1"/>
          <p:nvPr/>
        </p:nvSpPr>
        <p:spPr>
          <a:xfrm>
            <a:off x="2529260" y="5321742"/>
            <a:ext cx="4009752" cy="461665"/>
          </a:xfrm>
          <a:prstGeom prst="rect">
            <a:avLst/>
          </a:prstGeom>
          <a:noFill/>
        </p:spPr>
        <p:txBody>
          <a:bodyPr wrap="none" rtlCol="0">
            <a:spAutoFit/>
          </a:bodyPr>
          <a:lstStyle/>
          <a:p>
            <a:r>
              <a:rPr lang="cs-CZ" sz="2400" b="1" dirty="0" smtClean="0">
                <a:solidFill>
                  <a:srgbClr val="008000"/>
                </a:solidFill>
              </a:rPr>
              <a:t>Všechno potomstvo je obézní.</a:t>
            </a:r>
            <a:endParaRPr lang="en-US" sz="2400" b="1" dirty="0" smtClean="0">
              <a:solidFill>
                <a:srgbClr val="008000"/>
              </a:solidFill>
            </a:endParaRPr>
          </a:p>
        </p:txBody>
      </p:sp>
      <p:sp>
        <p:nvSpPr>
          <p:cNvPr id="13" name="TextovéPole 12"/>
          <p:cNvSpPr txBox="1"/>
          <p:nvPr/>
        </p:nvSpPr>
        <p:spPr>
          <a:xfrm>
            <a:off x="1674402" y="2007074"/>
            <a:ext cx="752129" cy="523220"/>
          </a:xfrm>
          <a:prstGeom prst="rect">
            <a:avLst/>
          </a:prstGeom>
          <a:noFill/>
        </p:spPr>
        <p:txBody>
          <a:bodyPr wrap="none" rtlCol="0">
            <a:spAutoFit/>
          </a:bodyPr>
          <a:lstStyle/>
          <a:p>
            <a:r>
              <a:rPr lang="cs-CZ" sz="2800" i="1" dirty="0" smtClean="0"/>
              <a:t>mm</a:t>
            </a:r>
            <a:endParaRPr lang="en-US" sz="2800" i="1" dirty="0" smtClean="0"/>
          </a:p>
        </p:txBody>
      </p:sp>
      <p:sp>
        <p:nvSpPr>
          <p:cNvPr id="17" name="TextovéPole 16"/>
          <p:cNvSpPr txBox="1"/>
          <p:nvPr/>
        </p:nvSpPr>
        <p:spPr>
          <a:xfrm>
            <a:off x="6928726" y="2007074"/>
            <a:ext cx="752129" cy="523220"/>
          </a:xfrm>
          <a:prstGeom prst="rect">
            <a:avLst/>
          </a:prstGeom>
          <a:noFill/>
        </p:spPr>
        <p:txBody>
          <a:bodyPr wrap="none" rtlCol="0">
            <a:spAutoFit/>
          </a:bodyPr>
          <a:lstStyle/>
          <a:p>
            <a:r>
              <a:rPr lang="cs-CZ" sz="2800" i="1" dirty="0" smtClean="0"/>
              <a:t>mm</a:t>
            </a:r>
            <a:endParaRPr lang="en-US" sz="2800" i="1" dirty="0" smtClean="0"/>
          </a:p>
        </p:txBody>
      </p:sp>
      <p:sp>
        <p:nvSpPr>
          <p:cNvPr id="18" name="TextovéPole 17"/>
          <p:cNvSpPr txBox="1"/>
          <p:nvPr/>
        </p:nvSpPr>
        <p:spPr>
          <a:xfrm>
            <a:off x="3708765" y="3172045"/>
            <a:ext cx="2032929" cy="1384995"/>
          </a:xfrm>
          <a:prstGeom prst="rect">
            <a:avLst/>
          </a:prstGeom>
          <a:noFill/>
        </p:spPr>
        <p:txBody>
          <a:bodyPr wrap="none" rtlCol="0">
            <a:spAutoFit/>
          </a:bodyPr>
          <a:lstStyle/>
          <a:p>
            <a:r>
              <a:rPr lang="cs-CZ" sz="2800" dirty="0" smtClean="0"/>
              <a:t>P: </a:t>
            </a:r>
            <a:r>
              <a:rPr lang="cs-CZ" sz="2800" i="1" dirty="0" smtClean="0"/>
              <a:t>mm </a:t>
            </a:r>
            <a:r>
              <a:rPr lang="cs-CZ" sz="2800" dirty="0" smtClean="0"/>
              <a:t>X</a:t>
            </a:r>
            <a:r>
              <a:rPr lang="cs-CZ" sz="2800" i="1" dirty="0" smtClean="0"/>
              <a:t> mm</a:t>
            </a:r>
          </a:p>
          <a:p>
            <a:endParaRPr lang="cs-CZ" sz="2800" dirty="0" smtClean="0"/>
          </a:p>
          <a:p>
            <a:r>
              <a:rPr lang="cs-CZ" sz="2800" dirty="0" err="1" smtClean="0"/>
              <a:t>F1</a:t>
            </a:r>
            <a:r>
              <a:rPr lang="cs-CZ" sz="2800" dirty="0" smtClean="0"/>
              <a:t>:     </a:t>
            </a:r>
            <a:r>
              <a:rPr lang="cs-CZ" sz="2800" i="1" dirty="0" smtClean="0"/>
              <a:t>mm</a:t>
            </a:r>
            <a:endParaRPr lang="en-US" sz="2800" i="1" dirty="0" smtClean="0"/>
          </a:p>
        </p:txBody>
      </p:sp>
      <p:sp>
        <p:nvSpPr>
          <p:cNvPr id="15" name="TextovéPole 14"/>
          <p:cNvSpPr txBox="1"/>
          <p:nvPr/>
        </p:nvSpPr>
        <p:spPr>
          <a:xfrm>
            <a:off x="669851" y="1228120"/>
            <a:ext cx="2077492" cy="800219"/>
          </a:xfrm>
          <a:prstGeom prst="rect">
            <a:avLst/>
          </a:prstGeom>
          <a:noFill/>
        </p:spPr>
        <p:txBody>
          <a:bodyPr wrap="none" rtlCol="0">
            <a:spAutoFit/>
          </a:bodyPr>
          <a:lstStyle/>
          <a:p>
            <a:r>
              <a:rPr lang="cs-CZ" sz="2400" dirty="0"/>
              <a:t>Gen </a:t>
            </a:r>
            <a:r>
              <a:rPr lang="cs-CZ" sz="2400" i="1" dirty="0"/>
              <a:t>m </a:t>
            </a:r>
            <a:r>
              <a:rPr lang="cs-CZ" sz="2400" dirty="0"/>
              <a:t>(</a:t>
            </a:r>
            <a:r>
              <a:rPr lang="cs-CZ" sz="2400" i="1" dirty="0" err="1"/>
              <a:t>macek</a:t>
            </a:r>
            <a:r>
              <a:rPr lang="cs-CZ" sz="2400" dirty="0"/>
              <a:t>)</a:t>
            </a:r>
          </a:p>
          <a:p>
            <a:endParaRPr lang="en-US" sz="2200" dirty="0" smtClean="0"/>
          </a:p>
        </p:txBody>
      </p:sp>
    </p:spTree>
    <p:extLst>
      <p:ext uri="{BB962C8B-B14F-4D97-AF65-F5344CB8AC3E}">
        <p14:creationId xmlns:p14="http://schemas.microsoft.com/office/powerpoint/2010/main" val="406777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7" grpId="0"/>
      <p:bldP spid="18"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786" y="5040"/>
            <a:ext cx="7886700" cy="1325563"/>
          </a:xfrm>
        </p:spPr>
        <p:txBody>
          <a:bodyPr>
            <a:normAutofit/>
          </a:bodyPr>
          <a:lstStyle/>
          <a:p>
            <a:pPr algn="ctr"/>
            <a:r>
              <a:rPr lang="cs-CZ" sz="4000" dirty="0" smtClean="0">
                <a:solidFill>
                  <a:srgbClr val="C00000"/>
                </a:solidFill>
              </a:rPr>
              <a:t>Test na alelismus- alely 2 genů</a:t>
            </a:r>
            <a:endParaRPr lang="en-US" sz="4000" dirty="0">
              <a:solidFill>
                <a:srgbClr val="C00000"/>
              </a:solidFill>
            </a:endParaRPr>
          </a:p>
        </p:txBody>
      </p:sp>
      <p:pic>
        <p:nvPicPr>
          <p:cNvPr id="10242" name="Picture 2" descr="Mice are often used in obesity experiments. These mice are from a different, earlier experiment, involving genetics, in Sea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311" y="2568413"/>
            <a:ext cx="2364070" cy="14775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745" y="2593221"/>
            <a:ext cx="2845907" cy="1601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80524" y="4204960"/>
            <a:ext cx="2128083" cy="769441"/>
          </a:xfrm>
          <a:prstGeom prst="rect">
            <a:avLst/>
          </a:prstGeom>
          <a:noFill/>
        </p:spPr>
        <p:txBody>
          <a:bodyPr wrap="none" rtlCol="0">
            <a:spAutoFit/>
          </a:bodyPr>
          <a:lstStyle/>
          <a:p>
            <a:pPr algn="ctr"/>
            <a:r>
              <a:rPr lang="cs-CZ" sz="2200" dirty="0" smtClean="0"/>
              <a:t>Linie obézní myši</a:t>
            </a:r>
          </a:p>
          <a:p>
            <a:pPr algn="ctr"/>
            <a:r>
              <a:rPr lang="cs-CZ" sz="2200" dirty="0" smtClean="0"/>
              <a:t> z laborky 1</a:t>
            </a:r>
            <a:endParaRPr lang="en-US" sz="2200" dirty="0" smtClean="0"/>
          </a:p>
        </p:txBody>
      </p:sp>
      <p:sp>
        <p:nvSpPr>
          <p:cNvPr id="5" name="TextovéPole 4"/>
          <p:cNvSpPr txBox="1"/>
          <p:nvPr/>
        </p:nvSpPr>
        <p:spPr>
          <a:xfrm>
            <a:off x="6645361" y="4204960"/>
            <a:ext cx="2192011" cy="769441"/>
          </a:xfrm>
          <a:prstGeom prst="rect">
            <a:avLst/>
          </a:prstGeom>
          <a:noFill/>
        </p:spPr>
        <p:txBody>
          <a:bodyPr wrap="none" rtlCol="0">
            <a:spAutoFit/>
          </a:bodyPr>
          <a:lstStyle/>
          <a:p>
            <a:pPr algn="ctr"/>
            <a:r>
              <a:rPr lang="cs-CZ" sz="2200" dirty="0" smtClean="0"/>
              <a:t>Linie tlusté myši z</a:t>
            </a:r>
          </a:p>
          <a:p>
            <a:pPr algn="ctr"/>
            <a:r>
              <a:rPr lang="cs-CZ" sz="2200" dirty="0" smtClean="0"/>
              <a:t> laborky 2</a:t>
            </a:r>
            <a:endParaRPr lang="en-US" sz="2200" dirty="0" smtClean="0"/>
          </a:p>
        </p:txBody>
      </p:sp>
      <p:sp>
        <p:nvSpPr>
          <p:cNvPr id="8" name="TextovéPole 7"/>
          <p:cNvSpPr txBox="1"/>
          <p:nvPr/>
        </p:nvSpPr>
        <p:spPr>
          <a:xfrm>
            <a:off x="2529260" y="5332374"/>
            <a:ext cx="4322145" cy="461665"/>
          </a:xfrm>
          <a:prstGeom prst="rect">
            <a:avLst/>
          </a:prstGeom>
          <a:noFill/>
        </p:spPr>
        <p:txBody>
          <a:bodyPr wrap="none" rtlCol="0">
            <a:spAutoFit/>
          </a:bodyPr>
          <a:lstStyle/>
          <a:p>
            <a:r>
              <a:rPr lang="cs-CZ" sz="2400" b="1" dirty="0" smtClean="0">
                <a:solidFill>
                  <a:srgbClr val="008000"/>
                </a:solidFill>
              </a:rPr>
              <a:t>Všechno potomstvo je normální.</a:t>
            </a:r>
            <a:endParaRPr lang="en-US" sz="2400" b="1" dirty="0" smtClean="0">
              <a:solidFill>
                <a:srgbClr val="008000"/>
              </a:solidFill>
            </a:endParaRPr>
          </a:p>
        </p:txBody>
      </p:sp>
      <p:sp>
        <p:nvSpPr>
          <p:cNvPr id="13" name="TextovéPole 12"/>
          <p:cNvSpPr txBox="1"/>
          <p:nvPr/>
        </p:nvSpPr>
        <p:spPr>
          <a:xfrm>
            <a:off x="1408577" y="2017707"/>
            <a:ext cx="989630" cy="523220"/>
          </a:xfrm>
          <a:prstGeom prst="rect">
            <a:avLst/>
          </a:prstGeom>
          <a:noFill/>
        </p:spPr>
        <p:txBody>
          <a:bodyPr wrap="none" rtlCol="0">
            <a:spAutoFit/>
          </a:bodyPr>
          <a:lstStyle/>
          <a:p>
            <a:r>
              <a:rPr lang="cs-CZ" sz="2800" i="1" dirty="0" err="1" smtClean="0"/>
              <a:t>oo</a:t>
            </a:r>
            <a:r>
              <a:rPr lang="cs-CZ" sz="2800" i="1" dirty="0" smtClean="0"/>
              <a:t> </a:t>
            </a:r>
            <a:r>
              <a:rPr lang="cs-CZ" sz="2800" i="1" dirty="0" err="1" smtClean="0"/>
              <a:t>TT</a:t>
            </a:r>
            <a:endParaRPr lang="en-US" sz="2800" i="1" baseline="30000" dirty="0" smtClean="0"/>
          </a:p>
        </p:txBody>
      </p:sp>
      <p:sp>
        <p:nvSpPr>
          <p:cNvPr id="18" name="TextovéPole 17"/>
          <p:cNvSpPr txBox="1"/>
          <p:nvPr/>
        </p:nvSpPr>
        <p:spPr>
          <a:xfrm>
            <a:off x="3125972" y="3182678"/>
            <a:ext cx="2990773" cy="1241365"/>
          </a:xfrm>
          <a:prstGeom prst="rect">
            <a:avLst/>
          </a:prstGeom>
          <a:noFill/>
        </p:spPr>
        <p:txBody>
          <a:bodyPr wrap="square" rtlCol="0">
            <a:spAutoFit/>
          </a:bodyPr>
          <a:lstStyle/>
          <a:p>
            <a:r>
              <a:rPr lang="cs-CZ" sz="2800" dirty="0" smtClean="0"/>
              <a:t>P: </a:t>
            </a:r>
            <a:r>
              <a:rPr lang="cs-CZ" sz="2800" i="1" dirty="0" err="1"/>
              <a:t>oo</a:t>
            </a:r>
            <a:r>
              <a:rPr lang="cs-CZ" sz="2800" i="1" dirty="0"/>
              <a:t> </a:t>
            </a:r>
            <a:r>
              <a:rPr lang="cs-CZ" sz="2800" i="1" dirty="0" err="1" smtClean="0"/>
              <a:t>TT</a:t>
            </a:r>
            <a:r>
              <a:rPr lang="cs-CZ" sz="2800" i="1" dirty="0" smtClean="0"/>
              <a:t> </a:t>
            </a:r>
            <a:r>
              <a:rPr lang="cs-CZ" sz="2800" dirty="0" smtClean="0"/>
              <a:t>X</a:t>
            </a:r>
            <a:r>
              <a:rPr lang="cs-CZ" sz="2800" i="1" dirty="0"/>
              <a:t> </a:t>
            </a:r>
            <a:r>
              <a:rPr lang="cs-CZ" sz="2800" i="1" dirty="0" err="1" smtClean="0"/>
              <a:t>OO</a:t>
            </a:r>
            <a:r>
              <a:rPr lang="cs-CZ" sz="2800" i="1" dirty="0" smtClean="0"/>
              <a:t> </a:t>
            </a:r>
            <a:r>
              <a:rPr lang="cs-CZ" sz="2800" i="1" dirty="0" err="1" smtClean="0"/>
              <a:t>tt</a:t>
            </a:r>
            <a:endParaRPr lang="cs-CZ" sz="2800" i="1" dirty="0" smtClean="0"/>
          </a:p>
          <a:p>
            <a:endParaRPr lang="en-US" sz="2800" i="1" baseline="30000" dirty="0"/>
          </a:p>
          <a:p>
            <a:r>
              <a:rPr lang="cs-CZ" sz="2800" dirty="0" err="1" smtClean="0"/>
              <a:t>F1</a:t>
            </a:r>
            <a:r>
              <a:rPr lang="cs-CZ" sz="2800" dirty="0" smtClean="0"/>
              <a:t>:       </a:t>
            </a:r>
            <a:r>
              <a:rPr lang="cs-CZ" sz="2800" i="1" dirty="0" err="1" smtClean="0"/>
              <a:t>Oo</a:t>
            </a:r>
            <a:r>
              <a:rPr lang="cs-CZ" sz="2800" i="1" dirty="0" smtClean="0"/>
              <a:t> </a:t>
            </a:r>
            <a:r>
              <a:rPr lang="cs-CZ" sz="2800" i="1" dirty="0" err="1" smtClean="0"/>
              <a:t>Tt</a:t>
            </a:r>
            <a:r>
              <a:rPr lang="cs-CZ" sz="2800" i="1" dirty="0" smtClean="0"/>
              <a:t> </a:t>
            </a:r>
            <a:endParaRPr lang="en-US" sz="2800" i="1" dirty="0" smtClean="0"/>
          </a:p>
        </p:txBody>
      </p:sp>
      <p:sp>
        <p:nvSpPr>
          <p:cNvPr id="3" name="TextovéPole 2"/>
          <p:cNvSpPr txBox="1"/>
          <p:nvPr/>
        </p:nvSpPr>
        <p:spPr>
          <a:xfrm>
            <a:off x="584791" y="1446029"/>
            <a:ext cx="4253152" cy="430887"/>
          </a:xfrm>
          <a:prstGeom prst="rect">
            <a:avLst/>
          </a:prstGeom>
          <a:noFill/>
        </p:spPr>
        <p:txBody>
          <a:bodyPr wrap="none" rtlCol="0">
            <a:spAutoFit/>
          </a:bodyPr>
          <a:lstStyle/>
          <a:p>
            <a:r>
              <a:rPr lang="cs-CZ" sz="2200" dirty="0" smtClean="0"/>
              <a:t>Geny </a:t>
            </a:r>
            <a:r>
              <a:rPr lang="cs-CZ" sz="2200" i="1" dirty="0" smtClean="0"/>
              <a:t>tlustá my</a:t>
            </a:r>
            <a:r>
              <a:rPr lang="cs-CZ" sz="2200" dirty="0" smtClean="0"/>
              <a:t>š (</a:t>
            </a:r>
            <a:r>
              <a:rPr lang="cs-CZ" sz="2200" i="1" dirty="0" smtClean="0"/>
              <a:t>t</a:t>
            </a:r>
            <a:r>
              <a:rPr lang="cs-CZ" sz="2200" dirty="0" smtClean="0"/>
              <a:t>) a </a:t>
            </a:r>
            <a:r>
              <a:rPr lang="cs-CZ" sz="2200" i="1" dirty="0" smtClean="0"/>
              <a:t>obézní myš </a:t>
            </a:r>
            <a:r>
              <a:rPr lang="cs-CZ" sz="2200" dirty="0" smtClean="0"/>
              <a:t>(</a:t>
            </a:r>
            <a:r>
              <a:rPr lang="cs-CZ" sz="2200" i="1" dirty="0" smtClean="0"/>
              <a:t>o</a:t>
            </a:r>
            <a:r>
              <a:rPr lang="cs-CZ" sz="2200" dirty="0" smtClean="0"/>
              <a:t>)</a:t>
            </a:r>
            <a:endParaRPr lang="en-US" sz="2200" dirty="0" smtClean="0"/>
          </a:p>
        </p:txBody>
      </p:sp>
      <p:sp>
        <p:nvSpPr>
          <p:cNvPr id="12" name="TextovéPole 11"/>
          <p:cNvSpPr txBox="1"/>
          <p:nvPr/>
        </p:nvSpPr>
        <p:spPr>
          <a:xfrm>
            <a:off x="6984771" y="2017707"/>
            <a:ext cx="975203" cy="523220"/>
          </a:xfrm>
          <a:prstGeom prst="rect">
            <a:avLst/>
          </a:prstGeom>
          <a:noFill/>
        </p:spPr>
        <p:txBody>
          <a:bodyPr wrap="none" rtlCol="0">
            <a:spAutoFit/>
          </a:bodyPr>
          <a:lstStyle/>
          <a:p>
            <a:r>
              <a:rPr lang="cs-CZ" sz="2800" i="1" dirty="0" err="1" smtClean="0"/>
              <a:t>OO</a:t>
            </a:r>
            <a:r>
              <a:rPr lang="cs-CZ" sz="2800" i="1" dirty="0" smtClean="0"/>
              <a:t> </a:t>
            </a:r>
            <a:r>
              <a:rPr lang="cs-CZ" sz="2800" i="1" dirty="0" err="1" smtClean="0"/>
              <a:t>tt</a:t>
            </a:r>
            <a:endParaRPr lang="en-US" sz="2800" i="1" baseline="30000" dirty="0" smtClean="0"/>
          </a:p>
        </p:txBody>
      </p:sp>
    </p:spTree>
    <p:extLst>
      <p:ext uri="{BB962C8B-B14F-4D97-AF65-F5344CB8AC3E}">
        <p14:creationId xmlns:p14="http://schemas.microsoft.com/office/powerpoint/2010/main" val="25974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8" grpId="0"/>
      <p:bldP spid="3"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Proč test na alelismus funguje jen na recesivní alely? </a:t>
            </a:r>
            <a:endParaRPr lang="en-US" sz="4000" dirty="0">
              <a:solidFill>
                <a:srgbClr val="C00000"/>
              </a:solidFill>
            </a:endParaRPr>
          </a:p>
        </p:txBody>
      </p:sp>
      <p:sp>
        <p:nvSpPr>
          <p:cNvPr id="4" name="TextovéPole 3"/>
          <p:cNvSpPr txBox="1"/>
          <p:nvPr/>
        </p:nvSpPr>
        <p:spPr>
          <a:xfrm>
            <a:off x="5295013" y="3832918"/>
            <a:ext cx="2990773" cy="1241365"/>
          </a:xfrm>
          <a:prstGeom prst="rect">
            <a:avLst/>
          </a:prstGeom>
          <a:noFill/>
        </p:spPr>
        <p:txBody>
          <a:bodyPr wrap="square" rtlCol="0">
            <a:spAutoFit/>
          </a:bodyPr>
          <a:lstStyle/>
          <a:p>
            <a:r>
              <a:rPr lang="cs-CZ" sz="2800" dirty="0" smtClean="0"/>
              <a:t>P: </a:t>
            </a:r>
            <a:r>
              <a:rPr lang="cs-CZ" sz="2800" i="1" dirty="0" err="1" smtClean="0"/>
              <a:t>oo</a:t>
            </a:r>
            <a:r>
              <a:rPr lang="cs-CZ" sz="2800" i="1" dirty="0" smtClean="0"/>
              <a:t> TT </a:t>
            </a:r>
            <a:r>
              <a:rPr lang="cs-CZ" sz="2800" dirty="0" smtClean="0"/>
              <a:t>X</a:t>
            </a:r>
            <a:r>
              <a:rPr lang="cs-CZ" sz="2800" i="1" dirty="0"/>
              <a:t> </a:t>
            </a:r>
            <a:r>
              <a:rPr lang="cs-CZ" sz="2800" i="1" dirty="0" smtClean="0"/>
              <a:t>OO </a:t>
            </a:r>
            <a:r>
              <a:rPr lang="cs-CZ" sz="2800" i="1" dirty="0" err="1" smtClean="0"/>
              <a:t>tt</a:t>
            </a:r>
            <a:endParaRPr lang="cs-CZ" sz="2800" i="1" dirty="0" smtClean="0"/>
          </a:p>
          <a:p>
            <a:endParaRPr lang="en-US" sz="2800" i="1" baseline="30000" dirty="0"/>
          </a:p>
          <a:p>
            <a:r>
              <a:rPr lang="cs-CZ" sz="2800" dirty="0" smtClean="0"/>
              <a:t>F1:       </a:t>
            </a:r>
            <a:r>
              <a:rPr lang="cs-CZ" sz="2800" i="1" dirty="0" err="1" smtClean="0"/>
              <a:t>Oo</a:t>
            </a:r>
            <a:r>
              <a:rPr lang="cs-CZ" sz="2800" i="1" dirty="0" smtClean="0"/>
              <a:t> </a:t>
            </a:r>
            <a:r>
              <a:rPr lang="cs-CZ" sz="2800" i="1" dirty="0" err="1" smtClean="0"/>
              <a:t>Tt</a:t>
            </a:r>
            <a:r>
              <a:rPr lang="cs-CZ" sz="2800" i="1" dirty="0" smtClean="0"/>
              <a:t> </a:t>
            </a:r>
            <a:endParaRPr lang="en-US" sz="2800" i="1" dirty="0" smtClean="0"/>
          </a:p>
        </p:txBody>
      </p:sp>
      <p:sp>
        <p:nvSpPr>
          <p:cNvPr id="5" name="TextovéPole 4"/>
          <p:cNvSpPr txBox="1"/>
          <p:nvPr/>
        </p:nvSpPr>
        <p:spPr>
          <a:xfrm>
            <a:off x="5295013" y="5336405"/>
            <a:ext cx="3342966" cy="430887"/>
          </a:xfrm>
          <a:prstGeom prst="rect">
            <a:avLst/>
          </a:prstGeom>
          <a:noFill/>
        </p:spPr>
        <p:txBody>
          <a:bodyPr wrap="none" rtlCol="0">
            <a:spAutoFit/>
          </a:bodyPr>
          <a:lstStyle/>
          <a:p>
            <a:r>
              <a:rPr lang="cs-CZ" sz="2200" dirty="0" smtClean="0"/>
              <a:t>Všechno potomstvo obézní.</a:t>
            </a:r>
            <a:endParaRPr lang="en-US" sz="2200" dirty="0" smtClean="0"/>
          </a:p>
        </p:txBody>
      </p:sp>
      <p:sp>
        <p:nvSpPr>
          <p:cNvPr id="6" name="TextovéPole 5"/>
          <p:cNvSpPr txBox="1"/>
          <p:nvPr/>
        </p:nvSpPr>
        <p:spPr>
          <a:xfrm>
            <a:off x="6466327" y="3202054"/>
            <a:ext cx="1012521" cy="461665"/>
          </a:xfrm>
          <a:prstGeom prst="rect">
            <a:avLst/>
          </a:prstGeom>
          <a:noFill/>
        </p:spPr>
        <p:txBody>
          <a:bodyPr wrap="none" rtlCol="0">
            <a:spAutoFit/>
          </a:bodyPr>
          <a:lstStyle/>
          <a:p>
            <a:r>
              <a:rPr lang="cs-CZ" sz="2400" b="1" dirty="0" smtClean="0">
                <a:solidFill>
                  <a:srgbClr val="008000"/>
                </a:solidFill>
              </a:rPr>
              <a:t>2 geny</a:t>
            </a:r>
            <a:endParaRPr lang="en-US" sz="2400" b="1" dirty="0" smtClean="0">
              <a:solidFill>
                <a:srgbClr val="008000"/>
              </a:solidFill>
            </a:endParaRPr>
          </a:p>
        </p:txBody>
      </p:sp>
      <p:sp>
        <p:nvSpPr>
          <p:cNvPr id="7" name="TextovéPole 6"/>
          <p:cNvSpPr txBox="1"/>
          <p:nvPr/>
        </p:nvSpPr>
        <p:spPr>
          <a:xfrm>
            <a:off x="1199481" y="3832918"/>
            <a:ext cx="2129109" cy="1107996"/>
          </a:xfrm>
          <a:prstGeom prst="rect">
            <a:avLst/>
          </a:prstGeom>
          <a:noFill/>
        </p:spPr>
        <p:txBody>
          <a:bodyPr wrap="none" rtlCol="0">
            <a:spAutoFit/>
          </a:bodyPr>
          <a:lstStyle/>
          <a:p>
            <a:pPr>
              <a:spcBef>
                <a:spcPts val="1200"/>
              </a:spcBef>
            </a:pPr>
            <a:r>
              <a:rPr lang="cs-CZ" sz="2800" dirty="0" smtClean="0"/>
              <a:t>P: </a:t>
            </a:r>
            <a:r>
              <a:rPr lang="cs-CZ" sz="2800" i="1" dirty="0" smtClean="0"/>
              <a:t>MM </a:t>
            </a:r>
            <a:r>
              <a:rPr lang="cs-CZ" sz="2800" dirty="0" smtClean="0"/>
              <a:t>X</a:t>
            </a:r>
            <a:r>
              <a:rPr lang="cs-CZ" sz="2800" i="1" dirty="0" smtClean="0"/>
              <a:t> MM</a:t>
            </a:r>
          </a:p>
          <a:p>
            <a:pPr>
              <a:spcBef>
                <a:spcPts val="1200"/>
              </a:spcBef>
            </a:pPr>
            <a:r>
              <a:rPr lang="cs-CZ" sz="2800" dirty="0" err="1" smtClean="0"/>
              <a:t>F1</a:t>
            </a:r>
            <a:r>
              <a:rPr lang="cs-CZ" sz="2800" dirty="0" smtClean="0"/>
              <a:t>:     </a:t>
            </a:r>
            <a:r>
              <a:rPr lang="cs-CZ" sz="2800" i="1" dirty="0" smtClean="0"/>
              <a:t>MM</a:t>
            </a:r>
            <a:endParaRPr lang="en-US" sz="2800" i="1" dirty="0" smtClean="0"/>
          </a:p>
        </p:txBody>
      </p:sp>
      <p:sp>
        <p:nvSpPr>
          <p:cNvPr id="8" name="TextovéPole 7"/>
          <p:cNvSpPr txBox="1"/>
          <p:nvPr/>
        </p:nvSpPr>
        <p:spPr>
          <a:xfrm>
            <a:off x="907310" y="5336404"/>
            <a:ext cx="3342966" cy="430887"/>
          </a:xfrm>
          <a:prstGeom prst="rect">
            <a:avLst/>
          </a:prstGeom>
          <a:noFill/>
        </p:spPr>
        <p:txBody>
          <a:bodyPr wrap="none" rtlCol="0">
            <a:spAutoFit/>
          </a:bodyPr>
          <a:lstStyle/>
          <a:p>
            <a:r>
              <a:rPr lang="cs-CZ" sz="2200" dirty="0" smtClean="0"/>
              <a:t>Všechno potomstvo obézní.</a:t>
            </a:r>
            <a:endParaRPr lang="en-US" sz="2200" dirty="0" smtClean="0"/>
          </a:p>
        </p:txBody>
      </p:sp>
      <p:sp>
        <p:nvSpPr>
          <p:cNvPr id="9" name="TextovéPole 8"/>
          <p:cNvSpPr txBox="1"/>
          <p:nvPr/>
        </p:nvSpPr>
        <p:spPr>
          <a:xfrm>
            <a:off x="1757774" y="3219775"/>
            <a:ext cx="872226" cy="461665"/>
          </a:xfrm>
          <a:prstGeom prst="rect">
            <a:avLst/>
          </a:prstGeom>
          <a:noFill/>
        </p:spPr>
        <p:txBody>
          <a:bodyPr wrap="none" rtlCol="0">
            <a:spAutoFit/>
          </a:bodyPr>
          <a:lstStyle/>
          <a:p>
            <a:r>
              <a:rPr lang="cs-CZ" sz="2400" b="1" dirty="0" smtClean="0">
                <a:solidFill>
                  <a:srgbClr val="008000"/>
                </a:solidFill>
              </a:rPr>
              <a:t>1 gen</a:t>
            </a:r>
            <a:endParaRPr lang="en-US" sz="2400" b="1" dirty="0" smtClean="0">
              <a:solidFill>
                <a:srgbClr val="008000"/>
              </a:solidFill>
            </a:endParaRPr>
          </a:p>
        </p:txBody>
      </p:sp>
      <p:sp>
        <p:nvSpPr>
          <p:cNvPr id="3" name="TextovéPole 2"/>
          <p:cNvSpPr txBox="1"/>
          <p:nvPr/>
        </p:nvSpPr>
        <p:spPr>
          <a:xfrm>
            <a:off x="684492" y="1967508"/>
            <a:ext cx="3018790" cy="646331"/>
          </a:xfrm>
          <a:prstGeom prst="rect">
            <a:avLst/>
          </a:prstGeom>
          <a:noFill/>
        </p:spPr>
        <p:txBody>
          <a:bodyPr wrap="square" rtlCol="0">
            <a:spAutoFit/>
          </a:bodyPr>
          <a:lstStyle/>
          <a:p>
            <a:r>
              <a:rPr lang="cs-CZ" i="1" dirty="0" smtClean="0"/>
              <a:t>M</a:t>
            </a:r>
            <a:r>
              <a:rPr lang="cs-CZ" dirty="0" smtClean="0"/>
              <a:t> – dominantní mutantní alela genu </a:t>
            </a:r>
            <a:r>
              <a:rPr lang="cs-CZ" i="1" dirty="0" smtClean="0"/>
              <a:t>M</a:t>
            </a:r>
          </a:p>
        </p:txBody>
      </p:sp>
      <p:sp>
        <p:nvSpPr>
          <p:cNvPr id="10" name="Obdélník 9"/>
          <p:cNvSpPr/>
          <p:nvPr/>
        </p:nvSpPr>
        <p:spPr>
          <a:xfrm>
            <a:off x="4903183" y="1952811"/>
            <a:ext cx="3774431" cy="646331"/>
          </a:xfrm>
          <a:prstGeom prst="rect">
            <a:avLst/>
          </a:prstGeom>
        </p:spPr>
        <p:txBody>
          <a:bodyPr wrap="none">
            <a:spAutoFit/>
          </a:bodyPr>
          <a:lstStyle/>
          <a:p>
            <a:r>
              <a:rPr lang="cs-CZ" i="1" dirty="0"/>
              <a:t>O</a:t>
            </a:r>
            <a:r>
              <a:rPr lang="cs-CZ" dirty="0" smtClean="0"/>
              <a:t> </a:t>
            </a:r>
            <a:r>
              <a:rPr lang="cs-CZ" dirty="0"/>
              <a:t>– dominantní mutantní alela genu </a:t>
            </a:r>
            <a:r>
              <a:rPr lang="cs-CZ" i="1" dirty="0" smtClean="0"/>
              <a:t>O</a:t>
            </a:r>
          </a:p>
          <a:p>
            <a:r>
              <a:rPr lang="cs-CZ" i="1" dirty="0" smtClean="0"/>
              <a:t>T - </a:t>
            </a:r>
            <a:r>
              <a:rPr lang="cs-CZ" dirty="0"/>
              <a:t>dominantní mutantní alela genu </a:t>
            </a:r>
            <a:r>
              <a:rPr lang="cs-CZ" i="1" dirty="0" smtClean="0"/>
              <a:t>T</a:t>
            </a:r>
            <a:endParaRPr lang="cs-CZ" i="1" dirty="0"/>
          </a:p>
        </p:txBody>
      </p:sp>
    </p:spTree>
    <p:extLst>
      <p:ext uri="{BB962C8B-B14F-4D97-AF65-F5344CB8AC3E}">
        <p14:creationId xmlns:p14="http://schemas.microsoft.com/office/powerpoint/2010/main" val="13375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3"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251179"/>
            <a:ext cx="6972475" cy="5209201"/>
          </a:xfrm>
          <a:prstGeom prst="rect">
            <a:avLst/>
          </a:prstGeom>
        </p:spPr>
      </p:pic>
      <p:sp>
        <p:nvSpPr>
          <p:cNvPr id="2" name="Nadpis 1"/>
          <p:cNvSpPr>
            <a:spLocks noGrp="1"/>
          </p:cNvSpPr>
          <p:nvPr>
            <p:ph type="title"/>
          </p:nvPr>
        </p:nvSpPr>
        <p:spPr>
          <a:xfrm>
            <a:off x="646632" y="59904"/>
            <a:ext cx="7886700" cy="1325563"/>
          </a:xfrm>
        </p:spPr>
        <p:txBody>
          <a:bodyPr>
            <a:normAutofit/>
          </a:bodyPr>
          <a:lstStyle/>
          <a:p>
            <a:pPr algn="ctr"/>
            <a:r>
              <a:rPr lang="cs-CZ" sz="4000" dirty="0">
                <a:solidFill>
                  <a:srgbClr val="C00000"/>
                </a:solidFill>
              </a:rPr>
              <a:t>Vysvětlivky k rodokmenům</a:t>
            </a:r>
            <a:endParaRPr lang="en-US" sz="4000" dirty="0">
              <a:solidFill>
                <a:srgbClr val="C00000"/>
              </a:solidFill>
            </a:endParaRPr>
          </a:p>
        </p:txBody>
      </p:sp>
      <p:sp>
        <p:nvSpPr>
          <p:cNvPr id="6" name="Obdélník 5"/>
          <p:cNvSpPr/>
          <p:nvPr/>
        </p:nvSpPr>
        <p:spPr>
          <a:xfrm>
            <a:off x="949569" y="2414954"/>
            <a:ext cx="3727939" cy="1172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1066799" y="3587261"/>
            <a:ext cx="3727939" cy="1500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1130925" y="5087814"/>
            <a:ext cx="3727939" cy="15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5298830" y="1137137"/>
            <a:ext cx="3727939" cy="15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5134706" y="2785355"/>
            <a:ext cx="3727939" cy="15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5298830" y="4489936"/>
            <a:ext cx="3727939" cy="2133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0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708" y="1144203"/>
            <a:ext cx="6647612" cy="3317263"/>
          </a:xfrm>
          <a:prstGeom prst="rect">
            <a:avLst/>
          </a:prstGeom>
        </p:spPr>
      </p:pic>
      <p:sp>
        <p:nvSpPr>
          <p:cNvPr id="2" name="Nadpis 1"/>
          <p:cNvSpPr>
            <a:spLocks noGrp="1"/>
          </p:cNvSpPr>
          <p:nvPr>
            <p:ph type="title"/>
          </p:nvPr>
        </p:nvSpPr>
        <p:spPr>
          <a:xfrm>
            <a:off x="547370" y="0"/>
            <a:ext cx="8291830" cy="1325563"/>
          </a:xfrm>
        </p:spPr>
        <p:txBody>
          <a:bodyPr>
            <a:normAutofit/>
          </a:bodyPr>
          <a:lstStyle/>
          <a:p>
            <a:r>
              <a:rPr lang="cs-CZ" sz="4000" dirty="0" smtClean="0">
                <a:solidFill>
                  <a:srgbClr val="C00000"/>
                </a:solidFill>
              </a:rPr>
              <a:t>Dvojvaječná </a:t>
            </a:r>
            <a:r>
              <a:rPr lang="cs-CZ" sz="4000" dirty="0">
                <a:solidFill>
                  <a:srgbClr val="C00000"/>
                </a:solidFill>
              </a:rPr>
              <a:t>vs. </a:t>
            </a:r>
            <a:r>
              <a:rPr lang="cs-CZ" sz="4000" dirty="0" smtClean="0">
                <a:solidFill>
                  <a:srgbClr val="C00000"/>
                </a:solidFill>
              </a:rPr>
              <a:t>jednovaječná </a:t>
            </a:r>
            <a:r>
              <a:rPr lang="cs-CZ" sz="4000" dirty="0">
                <a:solidFill>
                  <a:srgbClr val="C00000"/>
                </a:solidFill>
              </a:rPr>
              <a:t>dvojčata</a:t>
            </a:r>
            <a:endParaRPr lang="en-US" sz="4000" dirty="0">
              <a:solidFill>
                <a:srgbClr val="C00000"/>
              </a:solidFill>
            </a:endParaRPr>
          </a:p>
        </p:txBody>
      </p:sp>
      <p:pic>
        <p:nvPicPr>
          <p:cNvPr id="6148" name="Picture 4" descr="Související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815" y="3874192"/>
            <a:ext cx="1843074" cy="27612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5156" y="4608829"/>
            <a:ext cx="2266925" cy="170019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275385" y="1045029"/>
            <a:ext cx="2763296" cy="3416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3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10308" y="422031"/>
            <a:ext cx="8042030" cy="5632311"/>
          </a:xfrm>
          <a:prstGeom prst="rect">
            <a:avLst/>
          </a:prstGeom>
          <a:noFill/>
        </p:spPr>
        <p:txBody>
          <a:bodyPr wrap="square" rtlCol="0">
            <a:spAutoFit/>
          </a:bodyPr>
          <a:lstStyle/>
          <a:p>
            <a:r>
              <a:rPr lang="cs-CZ" sz="2200" b="1" dirty="0" smtClean="0">
                <a:solidFill>
                  <a:srgbClr val="00B050"/>
                </a:solidFill>
              </a:rPr>
              <a:t>Úkol: </a:t>
            </a:r>
            <a:r>
              <a:rPr lang="en-US" sz="2200" dirty="0" smtClean="0"/>
              <a:t>Jana </a:t>
            </a:r>
            <a:r>
              <a:rPr lang="en-US" sz="2200" dirty="0" err="1"/>
              <a:t>má</a:t>
            </a:r>
            <a:r>
              <a:rPr lang="en-US" sz="2200" dirty="0"/>
              <a:t> </a:t>
            </a:r>
            <a:r>
              <a:rPr lang="en-US" sz="2200" dirty="0" err="1"/>
              <a:t>brachydaktylii</a:t>
            </a:r>
            <a:r>
              <a:rPr lang="en-US" sz="2200" dirty="0"/>
              <a:t> (</a:t>
            </a:r>
            <a:r>
              <a:rPr lang="en-US" sz="2200" dirty="0" err="1"/>
              <a:t>krátké</a:t>
            </a:r>
            <a:r>
              <a:rPr lang="en-US" sz="2200" dirty="0"/>
              <a:t> </a:t>
            </a:r>
            <a:r>
              <a:rPr lang="en-US" sz="2200" dirty="0" err="1"/>
              <a:t>prsty</a:t>
            </a:r>
            <a:r>
              <a:rPr lang="en-US" sz="2200" dirty="0"/>
              <a:t>). </a:t>
            </a:r>
            <a:endParaRPr lang="cs-CZ" sz="2200" dirty="0" smtClean="0"/>
          </a:p>
          <a:p>
            <a:r>
              <a:rPr lang="en-US" sz="2200" dirty="0" err="1" smtClean="0"/>
              <a:t>Má</a:t>
            </a:r>
            <a:r>
              <a:rPr lang="en-US" sz="2200" dirty="0" smtClean="0"/>
              <a:t> </a:t>
            </a:r>
            <a:r>
              <a:rPr lang="en-US" sz="2200" dirty="0" err="1"/>
              <a:t>dva</a:t>
            </a:r>
            <a:r>
              <a:rPr lang="en-US" sz="2200" dirty="0"/>
              <a:t> </a:t>
            </a:r>
            <a:r>
              <a:rPr lang="en-US" sz="2200" dirty="0" err="1"/>
              <a:t>bratry</a:t>
            </a:r>
            <a:r>
              <a:rPr lang="en-US" sz="2200" dirty="0"/>
              <a:t> (</a:t>
            </a:r>
            <a:r>
              <a:rPr lang="en-US" sz="2200" dirty="0" err="1"/>
              <a:t>jednovaječná</a:t>
            </a:r>
            <a:r>
              <a:rPr lang="en-US" sz="2200" dirty="0"/>
              <a:t> </a:t>
            </a:r>
            <a:r>
              <a:rPr lang="en-US" sz="2200" dirty="0" err="1"/>
              <a:t>dvojčata</a:t>
            </a:r>
            <a:r>
              <a:rPr lang="en-US" sz="2200" dirty="0"/>
              <a:t>), </a:t>
            </a:r>
            <a:r>
              <a:rPr lang="en-US" sz="2200" dirty="0" err="1"/>
              <a:t>kteří</a:t>
            </a:r>
            <a:r>
              <a:rPr lang="en-US" sz="2200" dirty="0"/>
              <a:t> </a:t>
            </a:r>
            <a:r>
              <a:rPr lang="en-US" sz="2200" dirty="0" err="1"/>
              <a:t>také</a:t>
            </a:r>
            <a:r>
              <a:rPr lang="en-US" sz="2200" dirty="0"/>
              <a:t> </a:t>
            </a:r>
            <a:r>
              <a:rPr lang="en-US" sz="2200" dirty="0" err="1"/>
              <a:t>mají</a:t>
            </a:r>
            <a:r>
              <a:rPr lang="en-US" sz="2200" dirty="0"/>
              <a:t> </a:t>
            </a:r>
            <a:r>
              <a:rPr lang="en-US" sz="2200" dirty="0" err="1"/>
              <a:t>brachydaktylii</a:t>
            </a:r>
            <a:r>
              <a:rPr lang="en-US" sz="2200" dirty="0"/>
              <a:t>. </a:t>
            </a:r>
            <a:endParaRPr lang="cs-CZ" sz="2200" dirty="0" smtClean="0"/>
          </a:p>
          <a:p>
            <a:r>
              <a:rPr lang="en-US" sz="2200" dirty="0" err="1" smtClean="0"/>
              <a:t>Janiny</a:t>
            </a:r>
            <a:r>
              <a:rPr lang="en-US" sz="2200" dirty="0" smtClean="0"/>
              <a:t> </a:t>
            </a:r>
            <a:r>
              <a:rPr lang="en-US" sz="2200" dirty="0" err="1"/>
              <a:t>dvě</a:t>
            </a:r>
            <a:r>
              <a:rPr lang="en-US" sz="2200" dirty="0"/>
              <a:t> </a:t>
            </a:r>
            <a:r>
              <a:rPr lang="en-US" sz="2200" dirty="0" err="1"/>
              <a:t>sestry</a:t>
            </a:r>
            <a:r>
              <a:rPr lang="en-US" sz="2200" dirty="0"/>
              <a:t> </a:t>
            </a:r>
            <a:r>
              <a:rPr lang="en-US" sz="2200" dirty="0" err="1"/>
              <a:t>mají</a:t>
            </a:r>
            <a:r>
              <a:rPr lang="en-US" sz="2200" dirty="0"/>
              <a:t> </a:t>
            </a:r>
            <a:r>
              <a:rPr lang="en-US" sz="2200" dirty="0" err="1"/>
              <a:t>normální</a:t>
            </a:r>
            <a:r>
              <a:rPr lang="en-US" sz="2200" dirty="0"/>
              <a:t> </a:t>
            </a:r>
            <a:r>
              <a:rPr lang="en-US" sz="2200" dirty="0" err="1"/>
              <a:t>prsty</a:t>
            </a:r>
            <a:r>
              <a:rPr lang="en-US" sz="2200" dirty="0" smtClean="0"/>
              <a:t>.</a:t>
            </a:r>
            <a:endParaRPr lang="cs-CZ" sz="2200" dirty="0" smtClean="0"/>
          </a:p>
          <a:p>
            <a:r>
              <a:rPr lang="en-US" sz="2200" dirty="0" smtClean="0"/>
              <a:t>Janina </a:t>
            </a:r>
            <a:r>
              <a:rPr lang="en-US" sz="2200" dirty="0" err="1"/>
              <a:t>matka</a:t>
            </a:r>
            <a:r>
              <a:rPr lang="en-US" sz="2200" dirty="0"/>
              <a:t> </a:t>
            </a:r>
            <a:r>
              <a:rPr lang="en-US" sz="2200" dirty="0" err="1"/>
              <a:t>má</a:t>
            </a:r>
            <a:r>
              <a:rPr lang="en-US" sz="2200" dirty="0"/>
              <a:t> </a:t>
            </a:r>
            <a:r>
              <a:rPr lang="en-US" sz="2200" dirty="0" err="1"/>
              <a:t>normální</a:t>
            </a:r>
            <a:r>
              <a:rPr lang="en-US" sz="2200" dirty="0"/>
              <a:t> </a:t>
            </a:r>
            <a:r>
              <a:rPr lang="en-US" sz="2200" dirty="0" err="1"/>
              <a:t>prsty</a:t>
            </a:r>
            <a:r>
              <a:rPr lang="en-US" sz="2200" dirty="0"/>
              <a:t>, </a:t>
            </a:r>
            <a:r>
              <a:rPr lang="en-US" sz="2200" dirty="0" err="1"/>
              <a:t>otec</a:t>
            </a:r>
            <a:r>
              <a:rPr lang="en-US" sz="2200" dirty="0"/>
              <a:t> </a:t>
            </a:r>
            <a:r>
              <a:rPr lang="en-US" sz="2200" dirty="0" err="1"/>
              <a:t>má</a:t>
            </a:r>
            <a:r>
              <a:rPr lang="en-US" sz="2200" dirty="0"/>
              <a:t> </a:t>
            </a:r>
            <a:r>
              <a:rPr lang="en-US" sz="2200" dirty="0" err="1"/>
              <a:t>brachydaktylii</a:t>
            </a:r>
            <a:r>
              <a:rPr lang="en-US" sz="2200" dirty="0"/>
              <a:t>. </a:t>
            </a:r>
            <a:endParaRPr lang="cs-CZ" sz="2200" dirty="0" smtClean="0"/>
          </a:p>
          <a:p>
            <a:r>
              <a:rPr lang="en-US" sz="2200" dirty="0" smtClean="0"/>
              <a:t>Janina </a:t>
            </a:r>
            <a:r>
              <a:rPr lang="en-US" sz="2200" dirty="0" err="1"/>
              <a:t>paternální</a:t>
            </a:r>
            <a:r>
              <a:rPr lang="en-US" sz="2200" dirty="0"/>
              <a:t> </a:t>
            </a:r>
            <a:r>
              <a:rPr lang="en-US" sz="2200" dirty="0" err="1"/>
              <a:t>babička</a:t>
            </a:r>
            <a:r>
              <a:rPr lang="en-US" sz="2200" dirty="0"/>
              <a:t> (</a:t>
            </a:r>
            <a:r>
              <a:rPr lang="en-US" sz="2200" dirty="0" err="1"/>
              <a:t>tj</a:t>
            </a:r>
            <a:r>
              <a:rPr lang="en-US" sz="2200" dirty="0"/>
              <a:t>. </a:t>
            </a:r>
            <a:r>
              <a:rPr lang="en-US" sz="2200" dirty="0" err="1"/>
              <a:t>matka</a:t>
            </a:r>
            <a:r>
              <a:rPr lang="en-US" sz="2200" dirty="0"/>
              <a:t> </a:t>
            </a:r>
            <a:r>
              <a:rPr lang="en-US" sz="2200" dirty="0" err="1"/>
              <a:t>jejího</a:t>
            </a:r>
            <a:r>
              <a:rPr lang="en-US" sz="2200" dirty="0"/>
              <a:t> </a:t>
            </a:r>
            <a:r>
              <a:rPr lang="en-US" sz="2200" dirty="0" err="1"/>
              <a:t>otce</a:t>
            </a:r>
            <a:r>
              <a:rPr lang="en-US" sz="2200" dirty="0"/>
              <a:t>) </a:t>
            </a:r>
            <a:r>
              <a:rPr lang="en-US" sz="2200" dirty="0" err="1"/>
              <a:t>má</a:t>
            </a:r>
            <a:r>
              <a:rPr lang="en-US" sz="2200" dirty="0"/>
              <a:t> </a:t>
            </a:r>
            <a:r>
              <a:rPr lang="en-US" sz="2200" dirty="0" err="1"/>
              <a:t>brachydaktylii</a:t>
            </a:r>
            <a:r>
              <a:rPr lang="en-US" sz="2200" dirty="0"/>
              <a:t>. </a:t>
            </a:r>
            <a:endParaRPr lang="cs-CZ" sz="2200" dirty="0" smtClean="0"/>
          </a:p>
          <a:p>
            <a:r>
              <a:rPr lang="en-US" sz="2200" dirty="0" err="1" smtClean="0"/>
              <a:t>Její</a:t>
            </a:r>
            <a:r>
              <a:rPr lang="en-US" sz="2200" dirty="0" smtClean="0"/>
              <a:t> </a:t>
            </a:r>
            <a:r>
              <a:rPr lang="en-US" sz="2200" dirty="0" err="1"/>
              <a:t>paternální</a:t>
            </a:r>
            <a:r>
              <a:rPr lang="en-US" sz="2200" dirty="0"/>
              <a:t> </a:t>
            </a:r>
            <a:r>
              <a:rPr lang="en-US" sz="2200" dirty="0" err="1"/>
              <a:t>dědeček</a:t>
            </a:r>
            <a:r>
              <a:rPr lang="en-US" sz="2200" dirty="0"/>
              <a:t>, </a:t>
            </a:r>
            <a:r>
              <a:rPr lang="en-US" sz="2200" dirty="0" err="1"/>
              <a:t>již</a:t>
            </a:r>
            <a:r>
              <a:rPr lang="en-US" sz="2200" dirty="0"/>
              <a:t> </a:t>
            </a:r>
            <a:r>
              <a:rPr lang="en-US" sz="2200" dirty="0" err="1"/>
              <a:t>zesnulý</a:t>
            </a:r>
            <a:r>
              <a:rPr lang="en-US" sz="2200" dirty="0"/>
              <a:t>, </a:t>
            </a:r>
            <a:r>
              <a:rPr lang="en-US" sz="2200" dirty="0" err="1"/>
              <a:t>měl</a:t>
            </a:r>
            <a:r>
              <a:rPr lang="en-US" sz="2200" dirty="0"/>
              <a:t> </a:t>
            </a:r>
            <a:r>
              <a:rPr lang="en-US" sz="2200" dirty="0" err="1"/>
              <a:t>normální</a:t>
            </a:r>
            <a:r>
              <a:rPr lang="en-US" sz="2200" dirty="0"/>
              <a:t> </a:t>
            </a:r>
            <a:r>
              <a:rPr lang="en-US" sz="2200" dirty="0" err="1"/>
              <a:t>prsty</a:t>
            </a:r>
            <a:r>
              <a:rPr lang="en-US" sz="2200" dirty="0"/>
              <a:t>. </a:t>
            </a:r>
            <a:endParaRPr lang="cs-CZ" sz="2200" dirty="0" smtClean="0"/>
          </a:p>
          <a:p>
            <a:r>
              <a:rPr lang="en-US" sz="2200" dirty="0" smtClean="0"/>
              <a:t>Oba </a:t>
            </a:r>
            <a:r>
              <a:rPr lang="en-US" sz="2200" dirty="0" err="1"/>
              <a:t>maternální</a:t>
            </a:r>
            <a:r>
              <a:rPr lang="en-US" sz="2200" dirty="0"/>
              <a:t> </a:t>
            </a:r>
            <a:r>
              <a:rPr lang="en-US" sz="2200" dirty="0" err="1"/>
              <a:t>prarodiče</a:t>
            </a:r>
            <a:r>
              <a:rPr lang="en-US" sz="2200" dirty="0"/>
              <a:t> </a:t>
            </a:r>
            <a:r>
              <a:rPr lang="en-US" sz="2200" dirty="0" err="1"/>
              <a:t>mají</a:t>
            </a:r>
            <a:r>
              <a:rPr lang="en-US" sz="2200" dirty="0"/>
              <a:t> </a:t>
            </a:r>
            <a:r>
              <a:rPr lang="en-US" sz="2200" dirty="0" err="1"/>
              <a:t>normální</a:t>
            </a:r>
            <a:r>
              <a:rPr lang="en-US" sz="2200" dirty="0"/>
              <a:t> </a:t>
            </a:r>
            <a:r>
              <a:rPr lang="en-US" sz="2200" dirty="0" err="1"/>
              <a:t>prsty</a:t>
            </a:r>
            <a:r>
              <a:rPr lang="en-US" sz="2200" dirty="0"/>
              <a:t>. </a:t>
            </a:r>
            <a:endParaRPr lang="cs-CZ" sz="2200" dirty="0" smtClean="0"/>
          </a:p>
          <a:p>
            <a:r>
              <a:rPr lang="en-US" sz="2200" dirty="0" smtClean="0"/>
              <a:t>Jana </a:t>
            </a:r>
            <a:r>
              <a:rPr lang="en-US" sz="2200" dirty="0" err="1"/>
              <a:t>si</a:t>
            </a:r>
            <a:r>
              <a:rPr lang="en-US" sz="2200" dirty="0"/>
              <a:t> </a:t>
            </a:r>
            <a:r>
              <a:rPr lang="en-US" sz="2200" dirty="0" err="1"/>
              <a:t>vezme</a:t>
            </a:r>
            <a:r>
              <a:rPr lang="en-US" sz="2200" dirty="0"/>
              <a:t> </a:t>
            </a:r>
            <a:r>
              <a:rPr lang="en-US" sz="2200" dirty="0" err="1"/>
              <a:t>Tondu</a:t>
            </a:r>
            <a:r>
              <a:rPr lang="en-US" sz="2200" dirty="0"/>
              <a:t>, </a:t>
            </a:r>
            <a:r>
              <a:rPr lang="en-US" sz="2200" dirty="0" err="1"/>
              <a:t>který</a:t>
            </a:r>
            <a:r>
              <a:rPr lang="en-US" sz="2200" dirty="0"/>
              <a:t> </a:t>
            </a:r>
            <a:r>
              <a:rPr lang="en-US" sz="2200" dirty="0" err="1"/>
              <a:t>má</a:t>
            </a:r>
            <a:r>
              <a:rPr lang="en-US" sz="2200" dirty="0"/>
              <a:t> </a:t>
            </a:r>
            <a:r>
              <a:rPr lang="en-US" sz="2200" dirty="0" err="1"/>
              <a:t>normální</a:t>
            </a:r>
            <a:r>
              <a:rPr lang="en-US" sz="2200" dirty="0"/>
              <a:t> </a:t>
            </a:r>
            <a:r>
              <a:rPr lang="cs-CZ" sz="2200" dirty="0" smtClean="0"/>
              <a:t>p</a:t>
            </a:r>
            <a:r>
              <a:rPr lang="en-US" sz="2200" dirty="0" err="1" smtClean="0"/>
              <a:t>rsty</a:t>
            </a:r>
            <a:r>
              <a:rPr lang="en-US" sz="2200" dirty="0"/>
              <a:t>. </a:t>
            </a:r>
            <a:endParaRPr lang="cs-CZ" sz="2200" dirty="0" smtClean="0"/>
          </a:p>
          <a:p>
            <a:r>
              <a:rPr lang="en-US" sz="2200" dirty="0" err="1" smtClean="0"/>
              <a:t>Adoptují</a:t>
            </a:r>
            <a:r>
              <a:rPr lang="en-US" sz="2200" dirty="0" smtClean="0"/>
              <a:t> </a:t>
            </a:r>
            <a:r>
              <a:rPr lang="en-US" sz="2200" dirty="0" err="1"/>
              <a:t>Pepu</a:t>
            </a:r>
            <a:r>
              <a:rPr lang="en-US" sz="2200" dirty="0"/>
              <a:t>, </a:t>
            </a:r>
            <a:r>
              <a:rPr lang="en-US" sz="2200" dirty="0" err="1"/>
              <a:t>jehož</a:t>
            </a:r>
            <a:r>
              <a:rPr lang="en-US" sz="2200" dirty="0"/>
              <a:t> </a:t>
            </a:r>
            <a:r>
              <a:rPr lang="en-US" sz="2200" dirty="0" err="1"/>
              <a:t>biologičtí</a:t>
            </a:r>
            <a:r>
              <a:rPr lang="en-US" sz="2200" dirty="0"/>
              <a:t> </a:t>
            </a:r>
            <a:r>
              <a:rPr lang="en-US" sz="2200" dirty="0" err="1"/>
              <a:t>rodiče</a:t>
            </a:r>
            <a:r>
              <a:rPr lang="en-US" sz="2200" dirty="0"/>
              <a:t> </a:t>
            </a:r>
            <a:r>
              <a:rPr lang="en-US" sz="2200" dirty="0" err="1"/>
              <a:t>mají</a:t>
            </a:r>
            <a:r>
              <a:rPr lang="en-US" sz="2200" dirty="0"/>
              <a:t> </a:t>
            </a:r>
            <a:r>
              <a:rPr lang="en-US" sz="2200" dirty="0" err="1"/>
              <a:t>normální</a:t>
            </a:r>
            <a:r>
              <a:rPr lang="en-US" sz="2200" dirty="0"/>
              <a:t> </a:t>
            </a:r>
            <a:r>
              <a:rPr lang="en-US" sz="2200" dirty="0" err="1"/>
              <a:t>prsty</a:t>
            </a:r>
            <a:r>
              <a:rPr lang="en-US" sz="2200" dirty="0"/>
              <a:t>. </a:t>
            </a:r>
            <a:endParaRPr lang="cs-CZ" sz="2200" dirty="0" smtClean="0"/>
          </a:p>
          <a:p>
            <a:r>
              <a:rPr lang="en-US" sz="2200" dirty="0" smtClean="0"/>
              <a:t>Pak </a:t>
            </a:r>
            <a:r>
              <a:rPr lang="en-US" sz="2200" dirty="0"/>
              <a:t>se </a:t>
            </a:r>
            <a:r>
              <a:rPr lang="en-US" sz="2200" dirty="0" err="1"/>
              <a:t>jim</a:t>
            </a:r>
            <a:r>
              <a:rPr lang="en-US" sz="2200" dirty="0"/>
              <a:t> </a:t>
            </a:r>
            <a:r>
              <a:rPr lang="en-US" sz="2200" dirty="0" err="1"/>
              <a:t>narodí</a:t>
            </a:r>
            <a:r>
              <a:rPr lang="en-US" sz="2200" dirty="0"/>
              <a:t> </a:t>
            </a:r>
            <a:r>
              <a:rPr lang="en-US" sz="2200" dirty="0" err="1"/>
              <a:t>dvě</a:t>
            </a:r>
            <a:r>
              <a:rPr lang="en-US" sz="2200" dirty="0"/>
              <a:t> </a:t>
            </a:r>
            <a:r>
              <a:rPr lang="en-US" sz="2200" dirty="0" err="1"/>
              <a:t>děti</a:t>
            </a:r>
            <a:r>
              <a:rPr lang="en-US" sz="2200" dirty="0"/>
              <a:t>: </a:t>
            </a:r>
            <a:r>
              <a:rPr lang="en-US" sz="2200" dirty="0" err="1"/>
              <a:t>dcera</a:t>
            </a:r>
            <a:r>
              <a:rPr lang="en-US" sz="2200" dirty="0"/>
              <a:t> s </a:t>
            </a:r>
            <a:r>
              <a:rPr lang="en-US" sz="2200" dirty="0" err="1"/>
              <a:t>brachydaktylií</a:t>
            </a:r>
            <a:r>
              <a:rPr lang="en-US" sz="2200" dirty="0"/>
              <a:t> a </a:t>
            </a:r>
            <a:r>
              <a:rPr lang="en-US" sz="2200" dirty="0" err="1"/>
              <a:t>syn</a:t>
            </a:r>
            <a:r>
              <a:rPr lang="en-US" sz="2200" dirty="0"/>
              <a:t> s </a:t>
            </a:r>
            <a:r>
              <a:rPr lang="en-US" sz="2200" dirty="0" err="1"/>
              <a:t>normálními</a:t>
            </a:r>
            <a:r>
              <a:rPr lang="en-US" sz="2200" dirty="0"/>
              <a:t> </a:t>
            </a:r>
            <a:r>
              <a:rPr lang="en-US" sz="2200" dirty="0" err="1"/>
              <a:t>prsty</a:t>
            </a:r>
            <a:r>
              <a:rPr lang="en-US" sz="2200" dirty="0"/>
              <a:t>. </a:t>
            </a:r>
          </a:p>
          <a:p>
            <a:pPr>
              <a:spcBef>
                <a:spcPts val="1200"/>
              </a:spcBef>
            </a:pPr>
            <a:r>
              <a:rPr lang="en-US" sz="2200" dirty="0"/>
              <a:t>1) </a:t>
            </a:r>
            <a:r>
              <a:rPr lang="en-US" sz="2200" dirty="0" err="1"/>
              <a:t>Nakreslete</a:t>
            </a:r>
            <a:r>
              <a:rPr lang="en-US" sz="2200" dirty="0"/>
              <a:t> </a:t>
            </a:r>
            <a:r>
              <a:rPr lang="en-US" sz="2200" dirty="0" err="1"/>
              <a:t>rodokmen</a:t>
            </a:r>
            <a:r>
              <a:rPr lang="en-US" sz="2200" dirty="0"/>
              <a:t> </a:t>
            </a:r>
            <a:r>
              <a:rPr lang="en-US" sz="2200" dirty="0" err="1"/>
              <a:t>rodiny</a:t>
            </a:r>
            <a:r>
              <a:rPr lang="en-US" sz="2200" dirty="0"/>
              <a:t>.</a:t>
            </a:r>
          </a:p>
          <a:p>
            <a:pPr>
              <a:spcBef>
                <a:spcPts val="1200"/>
              </a:spcBef>
            </a:pPr>
            <a:r>
              <a:rPr lang="en-US" sz="2200" dirty="0"/>
              <a:t>2) </a:t>
            </a:r>
            <a:r>
              <a:rPr lang="cs-CZ" sz="2200" dirty="0" smtClean="0"/>
              <a:t>Je </a:t>
            </a:r>
            <a:r>
              <a:rPr lang="en-US" sz="2200" dirty="0" err="1" smtClean="0"/>
              <a:t>brachydaktylie</a:t>
            </a:r>
            <a:r>
              <a:rPr lang="cs-CZ" sz="2200" dirty="0" smtClean="0"/>
              <a:t> způsobena dominantní nebo recesivní alelou</a:t>
            </a:r>
            <a:r>
              <a:rPr lang="en-US" sz="2200" dirty="0" smtClean="0"/>
              <a:t>? </a:t>
            </a:r>
            <a:endParaRPr lang="en-US" sz="2200" dirty="0"/>
          </a:p>
          <a:p>
            <a:pPr>
              <a:spcBef>
                <a:spcPts val="1200"/>
              </a:spcBef>
            </a:pPr>
            <a:r>
              <a:rPr lang="en-US" sz="2200" dirty="0"/>
              <a:t>3) </a:t>
            </a:r>
            <a:r>
              <a:rPr lang="en-US" sz="2200" dirty="0" err="1"/>
              <a:t>Kdyby</a:t>
            </a:r>
            <a:r>
              <a:rPr lang="en-US" sz="2200" dirty="0"/>
              <a:t> Jana a </a:t>
            </a:r>
            <a:r>
              <a:rPr lang="en-US" sz="2200" dirty="0" err="1"/>
              <a:t>Tonda</a:t>
            </a:r>
            <a:r>
              <a:rPr lang="en-US" sz="2200" dirty="0"/>
              <a:t> </a:t>
            </a:r>
            <a:r>
              <a:rPr lang="en-US" sz="2200" dirty="0" err="1"/>
              <a:t>měli</a:t>
            </a:r>
            <a:r>
              <a:rPr lang="en-US" sz="2200" dirty="0"/>
              <a:t> </a:t>
            </a:r>
            <a:r>
              <a:rPr lang="en-US" sz="2200" dirty="0" err="1"/>
              <a:t>další</a:t>
            </a:r>
            <a:r>
              <a:rPr lang="en-US" sz="2200" dirty="0"/>
              <a:t> </a:t>
            </a:r>
            <a:r>
              <a:rPr lang="en-US" sz="2200" dirty="0" err="1"/>
              <a:t>dítě</a:t>
            </a:r>
            <a:r>
              <a:rPr lang="en-US" sz="2200" dirty="0"/>
              <a:t>, s </a:t>
            </a:r>
            <a:r>
              <a:rPr lang="en-US" sz="2200" dirty="0" err="1"/>
              <a:t>jakou</a:t>
            </a:r>
            <a:r>
              <a:rPr lang="en-US" sz="2200" dirty="0"/>
              <a:t> </a:t>
            </a:r>
            <a:r>
              <a:rPr lang="en-US" sz="2200" dirty="0" err="1"/>
              <a:t>pravděpodobností</a:t>
            </a:r>
            <a:r>
              <a:rPr lang="en-US" sz="2200" dirty="0"/>
              <a:t> </a:t>
            </a:r>
            <a:r>
              <a:rPr lang="en-US" sz="2200" dirty="0" err="1"/>
              <a:t>bude</a:t>
            </a:r>
            <a:r>
              <a:rPr lang="en-US" sz="2200" dirty="0"/>
              <a:t> </a:t>
            </a:r>
            <a:r>
              <a:rPr lang="en-US" sz="2200" dirty="0" err="1"/>
              <a:t>mít</a:t>
            </a:r>
            <a:r>
              <a:rPr lang="en-US" sz="2200" dirty="0"/>
              <a:t> </a:t>
            </a:r>
            <a:r>
              <a:rPr lang="en-US" sz="2200" dirty="0" err="1"/>
              <a:t>brachydaktylii</a:t>
            </a:r>
            <a:r>
              <a:rPr lang="en-US" sz="2200" dirty="0"/>
              <a:t>? </a:t>
            </a:r>
            <a:endParaRPr lang="en-US" sz="2200" dirty="0" smtClean="0"/>
          </a:p>
        </p:txBody>
      </p:sp>
    </p:spTree>
    <p:extLst>
      <p:ext uri="{BB962C8B-B14F-4D97-AF65-F5344CB8AC3E}">
        <p14:creationId xmlns:p14="http://schemas.microsoft.com/office/powerpoint/2010/main" val="35695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251511"/>
            <a:ext cx="4913376" cy="3489960"/>
          </a:xfrm>
          <a:prstGeom prst="rect">
            <a:avLst/>
          </a:prstGeom>
        </p:spPr>
      </p:pic>
      <p:sp>
        <p:nvSpPr>
          <p:cNvPr id="4" name="TextovéPole 3"/>
          <p:cNvSpPr txBox="1"/>
          <p:nvPr/>
        </p:nvSpPr>
        <p:spPr>
          <a:xfrm>
            <a:off x="82062" y="128954"/>
            <a:ext cx="8581292" cy="3139321"/>
          </a:xfrm>
          <a:prstGeom prst="rect">
            <a:avLst/>
          </a:prstGeom>
          <a:noFill/>
        </p:spPr>
        <p:txBody>
          <a:bodyPr wrap="square" rtlCol="0">
            <a:spAutoFit/>
          </a:bodyPr>
          <a:lstStyle/>
          <a:p>
            <a:r>
              <a:rPr lang="cs-CZ" b="1" dirty="0">
                <a:solidFill>
                  <a:srgbClr val="00B050"/>
                </a:solidFill>
              </a:rPr>
              <a:t>Úkol: </a:t>
            </a:r>
            <a:r>
              <a:rPr lang="en-US" dirty="0"/>
              <a:t>Jana </a:t>
            </a:r>
            <a:r>
              <a:rPr lang="en-US" dirty="0" err="1"/>
              <a:t>má</a:t>
            </a:r>
            <a:r>
              <a:rPr lang="en-US" dirty="0"/>
              <a:t> </a:t>
            </a:r>
            <a:r>
              <a:rPr lang="en-US" dirty="0" err="1"/>
              <a:t>brachydaktylii</a:t>
            </a:r>
            <a:r>
              <a:rPr lang="en-US" dirty="0"/>
              <a:t> (</a:t>
            </a:r>
            <a:r>
              <a:rPr lang="en-US" dirty="0" err="1"/>
              <a:t>krátké</a:t>
            </a:r>
            <a:r>
              <a:rPr lang="en-US" dirty="0"/>
              <a:t> </a:t>
            </a:r>
            <a:r>
              <a:rPr lang="en-US" dirty="0" err="1"/>
              <a:t>prsty</a:t>
            </a:r>
            <a:r>
              <a:rPr lang="en-US" dirty="0"/>
              <a:t>). </a:t>
            </a:r>
            <a:endParaRPr lang="cs-CZ" dirty="0"/>
          </a:p>
          <a:p>
            <a:r>
              <a:rPr lang="en-US" dirty="0" err="1"/>
              <a:t>Má</a:t>
            </a:r>
            <a:r>
              <a:rPr lang="en-US" dirty="0"/>
              <a:t> </a:t>
            </a:r>
            <a:r>
              <a:rPr lang="en-US" dirty="0" err="1"/>
              <a:t>dva</a:t>
            </a:r>
            <a:r>
              <a:rPr lang="en-US" dirty="0"/>
              <a:t> </a:t>
            </a:r>
            <a:r>
              <a:rPr lang="en-US" dirty="0" err="1"/>
              <a:t>bratry</a:t>
            </a:r>
            <a:r>
              <a:rPr lang="en-US" dirty="0"/>
              <a:t> (</a:t>
            </a:r>
            <a:r>
              <a:rPr lang="en-US" dirty="0" err="1"/>
              <a:t>jednovaječná</a:t>
            </a:r>
            <a:r>
              <a:rPr lang="en-US" dirty="0"/>
              <a:t> </a:t>
            </a:r>
            <a:r>
              <a:rPr lang="en-US" dirty="0" err="1"/>
              <a:t>dvojčata</a:t>
            </a:r>
            <a:r>
              <a:rPr lang="en-US" dirty="0"/>
              <a:t>), </a:t>
            </a:r>
            <a:r>
              <a:rPr lang="en-US" dirty="0" err="1"/>
              <a:t>kteří</a:t>
            </a:r>
            <a:r>
              <a:rPr lang="en-US" dirty="0"/>
              <a:t> </a:t>
            </a:r>
            <a:r>
              <a:rPr lang="en-US" dirty="0" err="1"/>
              <a:t>také</a:t>
            </a:r>
            <a:r>
              <a:rPr lang="en-US" dirty="0"/>
              <a:t> </a:t>
            </a:r>
            <a:r>
              <a:rPr lang="en-US" dirty="0" err="1"/>
              <a:t>mají</a:t>
            </a:r>
            <a:r>
              <a:rPr lang="en-US" dirty="0"/>
              <a:t> </a:t>
            </a:r>
            <a:r>
              <a:rPr lang="en-US" dirty="0" err="1"/>
              <a:t>brachydaktylii</a:t>
            </a:r>
            <a:r>
              <a:rPr lang="en-US" dirty="0"/>
              <a:t>. </a:t>
            </a:r>
            <a:endParaRPr lang="cs-CZ" dirty="0"/>
          </a:p>
          <a:p>
            <a:r>
              <a:rPr lang="en-US" dirty="0" err="1"/>
              <a:t>Janiny</a:t>
            </a:r>
            <a:r>
              <a:rPr lang="en-US" dirty="0"/>
              <a:t> </a:t>
            </a:r>
            <a:r>
              <a:rPr lang="en-US" dirty="0" err="1"/>
              <a:t>dvě</a:t>
            </a:r>
            <a:r>
              <a:rPr lang="en-US" dirty="0"/>
              <a:t> </a:t>
            </a:r>
            <a:r>
              <a:rPr lang="en-US" dirty="0" err="1"/>
              <a:t>sestry</a:t>
            </a:r>
            <a:r>
              <a:rPr lang="en-US" dirty="0"/>
              <a:t> </a:t>
            </a:r>
            <a:r>
              <a:rPr lang="en-US" dirty="0" err="1"/>
              <a:t>mají</a:t>
            </a:r>
            <a:r>
              <a:rPr lang="en-US" dirty="0"/>
              <a:t> </a:t>
            </a:r>
            <a:r>
              <a:rPr lang="en-US" dirty="0" err="1"/>
              <a:t>normální</a:t>
            </a:r>
            <a:r>
              <a:rPr lang="en-US" dirty="0"/>
              <a:t> </a:t>
            </a:r>
            <a:r>
              <a:rPr lang="en-US" dirty="0" err="1"/>
              <a:t>prsty</a:t>
            </a:r>
            <a:r>
              <a:rPr lang="en-US" dirty="0"/>
              <a:t>.</a:t>
            </a:r>
            <a:endParaRPr lang="cs-CZ" dirty="0"/>
          </a:p>
          <a:p>
            <a:r>
              <a:rPr lang="en-US" dirty="0"/>
              <a:t>Janina </a:t>
            </a:r>
            <a:r>
              <a:rPr lang="en-US" dirty="0" err="1"/>
              <a:t>matka</a:t>
            </a:r>
            <a:r>
              <a:rPr lang="en-US" dirty="0"/>
              <a:t> </a:t>
            </a:r>
            <a:r>
              <a:rPr lang="en-US" dirty="0" err="1"/>
              <a:t>má</a:t>
            </a:r>
            <a:r>
              <a:rPr lang="en-US" dirty="0"/>
              <a:t> </a:t>
            </a:r>
            <a:r>
              <a:rPr lang="en-US" dirty="0" err="1"/>
              <a:t>normální</a:t>
            </a:r>
            <a:r>
              <a:rPr lang="en-US" dirty="0"/>
              <a:t> </a:t>
            </a:r>
            <a:r>
              <a:rPr lang="en-US" dirty="0" err="1"/>
              <a:t>prsty</a:t>
            </a:r>
            <a:r>
              <a:rPr lang="en-US" dirty="0"/>
              <a:t>, </a:t>
            </a:r>
            <a:r>
              <a:rPr lang="en-US" dirty="0" err="1"/>
              <a:t>otec</a:t>
            </a:r>
            <a:r>
              <a:rPr lang="en-US" dirty="0"/>
              <a:t> </a:t>
            </a:r>
            <a:r>
              <a:rPr lang="en-US" dirty="0" err="1"/>
              <a:t>má</a:t>
            </a:r>
            <a:r>
              <a:rPr lang="en-US" dirty="0"/>
              <a:t> </a:t>
            </a:r>
            <a:r>
              <a:rPr lang="en-US" dirty="0" err="1"/>
              <a:t>brachydaktylii</a:t>
            </a:r>
            <a:r>
              <a:rPr lang="en-US" dirty="0"/>
              <a:t>. </a:t>
            </a:r>
            <a:endParaRPr lang="cs-CZ" dirty="0"/>
          </a:p>
          <a:p>
            <a:r>
              <a:rPr lang="en-US" dirty="0"/>
              <a:t>Janina </a:t>
            </a:r>
            <a:r>
              <a:rPr lang="en-US" dirty="0" err="1"/>
              <a:t>paternální</a:t>
            </a:r>
            <a:r>
              <a:rPr lang="en-US" dirty="0"/>
              <a:t> </a:t>
            </a:r>
            <a:r>
              <a:rPr lang="en-US" dirty="0" err="1"/>
              <a:t>babička</a:t>
            </a:r>
            <a:r>
              <a:rPr lang="en-US" dirty="0"/>
              <a:t> (</a:t>
            </a:r>
            <a:r>
              <a:rPr lang="en-US" dirty="0" err="1"/>
              <a:t>tj</a:t>
            </a:r>
            <a:r>
              <a:rPr lang="en-US" dirty="0"/>
              <a:t>. </a:t>
            </a:r>
            <a:r>
              <a:rPr lang="en-US" dirty="0" err="1"/>
              <a:t>matka</a:t>
            </a:r>
            <a:r>
              <a:rPr lang="en-US" dirty="0"/>
              <a:t> </a:t>
            </a:r>
            <a:r>
              <a:rPr lang="en-US" dirty="0" err="1"/>
              <a:t>jejího</a:t>
            </a:r>
            <a:r>
              <a:rPr lang="en-US" dirty="0"/>
              <a:t> </a:t>
            </a:r>
            <a:r>
              <a:rPr lang="en-US" dirty="0" err="1"/>
              <a:t>otce</a:t>
            </a:r>
            <a:r>
              <a:rPr lang="en-US" dirty="0"/>
              <a:t>) </a:t>
            </a:r>
            <a:r>
              <a:rPr lang="en-US" dirty="0" err="1"/>
              <a:t>má</a:t>
            </a:r>
            <a:r>
              <a:rPr lang="en-US" dirty="0"/>
              <a:t> </a:t>
            </a:r>
            <a:r>
              <a:rPr lang="en-US" dirty="0" err="1"/>
              <a:t>brachydaktylii</a:t>
            </a:r>
            <a:r>
              <a:rPr lang="en-US" dirty="0"/>
              <a:t>. </a:t>
            </a:r>
            <a:endParaRPr lang="cs-CZ" dirty="0"/>
          </a:p>
          <a:p>
            <a:r>
              <a:rPr lang="en-US" dirty="0" err="1"/>
              <a:t>Její</a:t>
            </a:r>
            <a:r>
              <a:rPr lang="en-US" dirty="0"/>
              <a:t> </a:t>
            </a:r>
            <a:r>
              <a:rPr lang="en-US" dirty="0" err="1"/>
              <a:t>paternální</a:t>
            </a:r>
            <a:r>
              <a:rPr lang="en-US" dirty="0"/>
              <a:t> </a:t>
            </a:r>
            <a:r>
              <a:rPr lang="en-US" dirty="0" err="1"/>
              <a:t>dědeček</a:t>
            </a:r>
            <a:r>
              <a:rPr lang="en-US" dirty="0"/>
              <a:t>, </a:t>
            </a:r>
            <a:r>
              <a:rPr lang="en-US" dirty="0" err="1"/>
              <a:t>již</a:t>
            </a:r>
            <a:r>
              <a:rPr lang="en-US" dirty="0"/>
              <a:t> </a:t>
            </a:r>
            <a:r>
              <a:rPr lang="en-US" dirty="0" err="1"/>
              <a:t>zesnulý</a:t>
            </a:r>
            <a:r>
              <a:rPr lang="en-US" dirty="0"/>
              <a:t>, </a:t>
            </a:r>
            <a:r>
              <a:rPr lang="en-US" dirty="0" err="1"/>
              <a:t>měl</a:t>
            </a:r>
            <a:r>
              <a:rPr lang="en-US" dirty="0"/>
              <a:t> </a:t>
            </a:r>
            <a:r>
              <a:rPr lang="en-US" dirty="0" err="1"/>
              <a:t>normální</a:t>
            </a:r>
            <a:r>
              <a:rPr lang="en-US" dirty="0"/>
              <a:t> </a:t>
            </a:r>
            <a:r>
              <a:rPr lang="en-US" dirty="0" err="1"/>
              <a:t>prsty</a:t>
            </a:r>
            <a:r>
              <a:rPr lang="en-US" dirty="0"/>
              <a:t>. </a:t>
            </a:r>
            <a:endParaRPr lang="cs-CZ" dirty="0"/>
          </a:p>
          <a:p>
            <a:r>
              <a:rPr lang="en-US" dirty="0"/>
              <a:t>Oba </a:t>
            </a:r>
            <a:r>
              <a:rPr lang="en-US" dirty="0" err="1"/>
              <a:t>maternální</a:t>
            </a:r>
            <a:r>
              <a:rPr lang="en-US" dirty="0"/>
              <a:t> </a:t>
            </a:r>
            <a:r>
              <a:rPr lang="en-US" dirty="0" err="1"/>
              <a:t>prarodiče</a:t>
            </a:r>
            <a:r>
              <a:rPr lang="en-US" dirty="0"/>
              <a:t> </a:t>
            </a:r>
            <a:r>
              <a:rPr lang="en-US" dirty="0" err="1"/>
              <a:t>mají</a:t>
            </a:r>
            <a:r>
              <a:rPr lang="en-US" dirty="0"/>
              <a:t> </a:t>
            </a:r>
            <a:r>
              <a:rPr lang="en-US" dirty="0" err="1"/>
              <a:t>normální</a:t>
            </a:r>
            <a:r>
              <a:rPr lang="en-US" dirty="0"/>
              <a:t> </a:t>
            </a:r>
            <a:r>
              <a:rPr lang="en-US" dirty="0" err="1"/>
              <a:t>prsty</a:t>
            </a:r>
            <a:r>
              <a:rPr lang="en-US" dirty="0"/>
              <a:t>. </a:t>
            </a:r>
            <a:endParaRPr lang="cs-CZ" dirty="0"/>
          </a:p>
          <a:p>
            <a:r>
              <a:rPr lang="en-US" dirty="0"/>
              <a:t>Jana </a:t>
            </a:r>
            <a:r>
              <a:rPr lang="en-US" dirty="0" err="1"/>
              <a:t>si</a:t>
            </a:r>
            <a:r>
              <a:rPr lang="en-US" dirty="0"/>
              <a:t> </a:t>
            </a:r>
            <a:r>
              <a:rPr lang="en-US" dirty="0" err="1"/>
              <a:t>vezme</a:t>
            </a:r>
            <a:r>
              <a:rPr lang="en-US" dirty="0"/>
              <a:t> </a:t>
            </a:r>
            <a:r>
              <a:rPr lang="en-US" dirty="0" err="1"/>
              <a:t>Tondu</a:t>
            </a:r>
            <a:r>
              <a:rPr lang="en-US" dirty="0"/>
              <a:t>, </a:t>
            </a:r>
            <a:r>
              <a:rPr lang="en-US" dirty="0" err="1"/>
              <a:t>který</a:t>
            </a:r>
            <a:r>
              <a:rPr lang="en-US" dirty="0"/>
              <a:t> </a:t>
            </a:r>
            <a:r>
              <a:rPr lang="en-US" dirty="0" err="1"/>
              <a:t>má</a:t>
            </a:r>
            <a:r>
              <a:rPr lang="en-US" dirty="0"/>
              <a:t> </a:t>
            </a:r>
            <a:r>
              <a:rPr lang="en-US" dirty="0" err="1"/>
              <a:t>normální</a:t>
            </a:r>
            <a:r>
              <a:rPr lang="en-US" dirty="0"/>
              <a:t> </a:t>
            </a:r>
            <a:r>
              <a:rPr lang="cs-CZ" dirty="0"/>
              <a:t>p</a:t>
            </a:r>
            <a:r>
              <a:rPr lang="en-US" dirty="0" err="1"/>
              <a:t>rsty</a:t>
            </a:r>
            <a:r>
              <a:rPr lang="en-US" dirty="0"/>
              <a:t>. </a:t>
            </a:r>
            <a:endParaRPr lang="cs-CZ" dirty="0"/>
          </a:p>
          <a:p>
            <a:r>
              <a:rPr lang="en-US" dirty="0" err="1"/>
              <a:t>Adoptují</a:t>
            </a:r>
            <a:r>
              <a:rPr lang="en-US" dirty="0"/>
              <a:t> </a:t>
            </a:r>
            <a:r>
              <a:rPr lang="en-US" dirty="0" err="1"/>
              <a:t>Pepu</a:t>
            </a:r>
            <a:r>
              <a:rPr lang="en-US" dirty="0"/>
              <a:t>, </a:t>
            </a:r>
            <a:r>
              <a:rPr lang="en-US" dirty="0" err="1"/>
              <a:t>jehož</a:t>
            </a:r>
            <a:r>
              <a:rPr lang="en-US" dirty="0"/>
              <a:t> </a:t>
            </a:r>
            <a:r>
              <a:rPr lang="en-US" dirty="0" err="1"/>
              <a:t>biologičtí</a:t>
            </a:r>
            <a:r>
              <a:rPr lang="en-US" dirty="0"/>
              <a:t> </a:t>
            </a:r>
            <a:r>
              <a:rPr lang="en-US" dirty="0" err="1"/>
              <a:t>rodiče</a:t>
            </a:r>
            <a:r>
              <a:rPr lang="en-US" dirty="0"/>
              <a:t> </a:t>
            </a:r>
            <a:r>
              <a:rPr lang="en-US" dirty="0" err="1"/>
              <a:t>mají</a:t>
            </a:r>
            <a:r>
              <a:rPr lang="en-US" dirty="0"/>
              <a:t> </a:t>
            </a:r>
            <a:r>
              <a:rPr lang="en-US" dirty="0" err="1"/>
              <a:t>normální</a:t>
            </a:r>
            <a:r>
              <a:rPr lang="en-US" dirty="0"/>
              <a:t> </a:t>
            </a:r>
            <a:r>
              <a:rPr lang="en-US" dirty="0" err="1"/>
              <a:t>prsty</a:t>
            </a:r>
            <a:r>
              <a:rPr lang="en-US" dirty="0"/>
              <a:t>. </a:t>
            </a:r>
            <a:endParaRPr lang="cs-CZ" dirty="0"/>
          </a:p>
          <a:p>
            <a:r>
              <a:rPr lang="en-US" dirty="0"/>
              <a:t>Pak se </a:t>
            </a:r>
            <a:r>
              <a:rPr lang="en-US" dirty="0" err="1"/>
              <a:t>jim</a:t>
            </a:r>
            <a:r>
              <a:rPr lang="en-US" dirty="0"/>
              <a:t> </a:t>
            </a:r>
            <a:r>
              <a:rPr lang="en-US" dirty="0" err="1"/>
              <a:t>narodí</a:t>
            </a:r>
            <a:r>
              <a:rPr lang="en-US" dirty="0"/>
              <a:t> </a:t>
            </a:r>
            <a:r>
              <a:rPr lang="en-US" dirty="0" err="1"/>
              <a:t>dvě</a:t>
            </a:r>
            <a:r>
              <a:rPr lang="en-US" dirty="0"/>
              <a:t> </a:t>
            </a:r>
            <a:r>
              <a:rPr lang="en-US" dirty="0" err="1"/>
              <a:t>děti</a:t>
            </a:r>
            <a:r>
              <a:rPr lang="en-US" dirty="0"/>
              <a:t>: </a:t>
            </a:r>
            <a:r>
              <a:rPr lang="en-US" dirty="0" err="1"/>
              <a:t>dcera</a:t>
            </a:r>
            <a:r>
              <a:rPr lang="en-US" dirty="0"/>
              <a:t> s </a:t>
            </a:r>
            <a:r>
              <a:rPr lang="en-US" dirty="0" err="1"/>
              <a:t>brachydaktylií</a:t>
            </a:r>
            <a:r>
              <a:rPr lang="en-US" dirty="0"/>
              <a:t> a </a:t>
            </a:r>
            <a:r>
              <a:rPr lang="en-US" dirty="0" err="1"/>
              <a:t>syn</a:t>
            </a:r>
            <a:r>
              <a:rPr lang="en-US" dirty="0"/>
              <a:t> s </a:t>
            </a:r>
            <a:r>
              <a:rPr lang="en-US" dirty="0" err="1"/>
              <a:t>normálními</a:t>
            </a:r>
            <a:r>
              <a:rPr lang="en-US" dirty="0"/>
              <a:t> </a:t>
            </a:r>
            <a:r>
              <a:rPr lang="en-US" dirty="0" err="1"/>
              <a:t>prsty</a:t>
            </a:r>
            <a:r>
              <a:rPr lang="en-US" dirty="0"/>
              <a:t>. </a:t>
            </a:r>
          </a:p>
          <a:p>
            <a:endParaRPr lang="en-US" sz="1600" dirty="0" smtClean="0"/>
          </a:p>
        </p:txBody>
      </p:sp>
      <p:sp>
        <p:nvSpPr>
          <p:cNvPr id="6" name="Obdélník 5"/>
          <p:cNvSpPr/>
          <p:nvPr/>
        </p:nvSpPr>
        <p:spPr>
          <a:xfrm>
            <a:off x="3305908" y="3915509"/>
            <a:ext cx="5627077" cy="90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3212124" y="3112480"/>
            <a:ext cx="2813538" cy="90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kupina 9"/>
          <p:cNvGrpSpPr/>
          <p:nvPr/>
        </p:nvGrpSpPr>
        <p:grpSpPr>
          <a:xfrm>
            <a:off x="6346288" y="5105166"/>
            <a:ext cx="814988" cy="899394"/>
            <a:chOff x="6353908" y="5111262"/>
            <a:chExt cx="814988" cy="820615"/>
          </a:xfrm>
        </p:grpSpPr>
        <p:sp>
          <p:nvSpPr>
            <p:cNvPr id="8" name="Obdélník 7"/>
            <p:cNvSpPr/>
            <p:nvPr/>
          </p:nvSpPr>
          <p:spPr>
            <a:xfrm>
              <a:off x="6353908" y="5111262"/>
              <a:ext cx="679938" cy="82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6986016" y="5111262"/>
              <a:ext cx="182880" cy="410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Skupina 14"/>
          <p:cNvGrpSpPr/>
          <p:nvPr/>
        </p:nvGrpSpPr>
        <p:grpSpPr>
          <a:xfrm>
            <a:off x="3482340" y="5105166"/>
            <a:ext cx="4503420" cy="1684254"/>
            <a:chOff x="3482340" y="5105166"/>
            <a:chExt cx="4503420" cy="1684254"/>
          </a:xfrm>
        </p:grpSpPr>
        <p:sp>
          <p:nvSpPr>
            <p:cNvPr id="12" name="Obdélník 11"/>
            <p:cNvSpPr/>
            <p:nvPr/>
          </p:nvSpPr>
          <p:spPr>
            <a:xfrm>
              <a:off x="4023360" y="5105166"/>
              <a:ext cx="1379220" cy="1531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délník 12"/>
            <p:cNvSpPr/>
            <p:nvPr/>
          </p:nvSpPr>
          <p:spPr>
            <a:xfrm>
              <a:off x="5402580" y="5871093"/>
              <a:ext cx="2583180" cy="918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p:cNvSpPr/>
            <p:nvPr/>
          </p:nvSpPr>
          <p:spPr>
            <a:xfrm>
              <a:off x="3482340" y="6164580"/>
              <a:ext cx="670560" cy="472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bdélník 15"/>
          <p:cNvSpPr/>
          <p:nvPr/>
        </p:nvSpPr>
        <p:spPr>
          <a:xfrm>
            <a:off x="6178062" y="3112480"/>
            <a:ext cx="2813538" cy="90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5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52" y="1842790"/>
            <a:ext cx="5481954" cy="3893820"/>
          </a:xfrm>
          <a:prstGeom prst="rect">
            <a:avLst/>
          </a:prstGeom>
        </p:spPr>
      </p:pic>
      <p:sp>
        <p:nvSpPr>
          <p:cNvPr id="3" name="TextovéPole 2"/>
          <p:cNvSpPr txBox="1"/>
          <p:nvPr/>
        </p:nvSpPr>
        <p:spPr>
          <a:xfrm>
            <a:off x="327661" y="281940"/>
            <a:ext cx="8442960" cy="1446550"/>
          </a:xfrm>
          <a:prstGeom prst="rect">
            <a:avLst/>
          </a:prstGeom>
          <a:noFill/>
        </p:spPr>
        <p:txBody>
          <a:bodyPr wrap="square" rtlCol="0">
            <a:spAutoFit/>
          </a:bodyPr>
          <a:lstStyle/>
          <a:p>
            <a:r>
              <a:rPr lang="en-US" sz="2200" dirty="0"/>
              <a:t>2) </a:t>
            </a:r>
            <a:r>
              <a:rPr lang="cs-CZ" sz="2200" dirty="0"/>
              <a:t>Je </a:t>
            </a:r>
            <a:r>
              <a:rPr lang="en-US" sz="2200" dirty="0" err="1"/>
              <a:t>brachydaktylie</a:t>
            </a:r>
            <a:r>
              <a:rPr lang="cs-CZ" sz="2200" dirty="0"/>
              <a:t> způsobena dominantní nebo recesivní alelou</a:t>
            </a:r>
            <a:r>
              <a:rPr lang="en-US" sz="2200" dirty="0"/>
              <a:t>? </a:t>
            </a:r>
          </a:p>
          <a:p>
            <a:r>
              <a:rPr lang="en-US" sz="2200" dirty="0"/>
              <a:t>3) </a:t>
            </a:r>
            <a:r>
              <a:rPr lang="en-US" sz="2200" dirty="0" err="1"/>
              <a:t>Kdyby</a:t>
            </a:r>
            <a:r>
              <a:rPr lang="en-US" sz="2200" dirty="0"/>
              <a:t> Jana a </a:t>
            </a:r>
            <a:r>
              <a:rPr lang="en-US" sz="2200" dirty="0" err="1"/>
              <a:t>Tonda</a:t>
            </a:r>
            <a:r>
              <a:rPr lang="en-US" sz="2200" dirty="0"/>
              <a:t> </a:t>
            </a:r>
            <a:r>
              <a:rPr lang="en-US" sz="2200" dirty="0" err="1"/>
              <a:t>měli</a:t>
            </a:r>
            <a:r>
              <a:rPr lang="en-US" sz="2200" dirty="0"/>
              <a:t> </a:t>
            </a:r>
            <a:r>
              <a:rPr lang="en-US" sz="2200" dirty="0" err="1"/>
              <a:t>další</a:t>
            </a:r>
            <a:r>
              <a:rPr lang="en-US" sz="2200" dirty="0"/>
              <a:t> </a:t>
            </a:r>
            <a:r>
              <a:rPr lang="en-US" sz="2200" dirty="0" err="1"/>
              <a:t>dítě</a:t>
            </a:r>
            <a:r>
              <a:rPr lang="en-US" sz="2200" dirty="0"/>
              <a:t>, s </a:t>
            </a:r>
            <a:r>
              <a:rPr lang="en-US" sz="2200" dirty="0" err="1"/>
              <a:t>jakou</a:t>
            </a:r>
            <a:r>
              <a:rPr lang="en-US" sz="2200" dirty="0"/>
              <a:t> </a:t>
            </a:r>
            <a:r>
              <a:rPr lang="en-US" sz="2200" dirty="0" err="1"/>
              <a:t>pravděpodobností</a:t>
            </a:r>
            <a:r>
              <a:rPr lang="en-US" sz="2200" dirty="0"/>
              <a:t> </a:t>
            </a:r>
            <a:r>
              <a:rPr lang="en-US" sz="2200" dirty="0" err="1"/>
              <a:t>bude</a:t>
            </a:r>
            <a:r>
              <a:rPr lang="en-US" sz="2200" dirty="0"/>
              <a:t> </a:t>
            </a:r>
            <a:r>
              <a:rPr lang="en-US" sz="2200" dirty="0" err="1"/>
              <a:t>mít</a:t>
            </a:r>
            <a:r>
              <a:rPr lang="en-US" sz="2200" dirty="0"/>
              <a:t> </a:t>
            </a:r>
            <a:r>
              <a:rPr lang="en-US" sz="2200" dirty="0" err="1"/>
              <a:t>brachydaktylii</a:t>
            </a:r>
            <a:r>
              <a:rPr lang="en-US" sz="2200" dirty="0"/>
              <a:t>? </a:t>
            </a:r>
          </a:p>
          <a:p>
            <a:endParaRPr lang="en-US" sz="2200" dirty="0" smtClean="0"/>
          </a:p>
        </p:txBody>
      </p:sp>
      <p:sp>
        <p:nvSpPr>
          <p:cNvPr id="8" name="TextovéPole 7"/>
          <p:cNvSpPr txBox="1"/>
          <p:nvPr/>
        </p:nvSpPr>
        <p:spPr>
          <a:xfrm>
            <a:off x="3406141" y="4445913"/>
            <a:ext cx="579120" cy="430887"/>
          </a:xfrm>
          <a:prstGeom prst="rect">
            <a:avLst/>
          </a:prstGeom>
          <a:solidFill>
            <a:schemeClr val="bg1"/>
          </a:solidFill>
        </p:spPr>
        <p:txBody>
          <a:bodyPr wrap="square" rtlCol="0">
            <a:spAutoFit/>
          </a:bodyPr>
          <a:lstStyle/>
          <a:p>
            <a:r>
              <a:rPr lang="cs-CZ" sz="2200" i="1" dirty="0" err="1" smtClean="0"/>
              <a:t>aa</a:t>
            </a:r>
            <a:endParaRPr lang="en-US" sz="2200" i="1" dirty="0" smtClean="0"/>
          </a:p>
        </p:txBody>
      </p:sp>
      <p:sp>
        <p:nvSpPr>
          <p:cNvPr id="9" name="TextovéPole 8"/>
          <p:cNvSpPr txBox="1"/>
          <p:nvPr/>
        </p:nvSpPr>
        <p:spPr>
          <a:xfrm>
            <a:off x="4140516" y="4418886"/>
            <a:ext cx="492443" cy="430887"/>
          </a:xfrm>
          <a:prstGeom prst="rect">
            <a:avLst/>
          </a:prstGeom>
          <a:solidFill>
            <a:schemeClr val="bg1"/>
          </a:solidFill>
        </p:spPr>
        <p:txBody>
          <a:bodyPr wrap="none" rtlCol="0">
            <a:spAutoFit/>
          </a:bodyPr>
          <a:lstStyle/>
          <a:p>
            <a:r>
              <a:rPr lang="cs-CZ" sz="2200" i="1" dirty="0" err="1" smtClean="0"/>
              <a:t>Aa</a:t>
            </a:r>
            <a:endParaRPr lang="en-US" sz="2200" i="1" dirty="0" smtClean="0"/>
          </a:p>
        </p:txBody>
      </p:sp>
      <p:sp>
        <p:nvSpPr>
          <p:cNvPr id="11" name="TextovéPole 10"/>
          <p:cNvSpPr txBox="1"/>
          <p:nvPr/>
        </p:nvSpPr>
        <p:spPr>
          <a:xfrm>
            <a:off x="3833334" y="5539026"/>
            <a:ext cx="492443" cy="430887"/>
          </a:xfrm>
          <a:prstGeom prst="rect">
            <a:avLst/>
          </a:prstGeom>
          <a:solidFill>
            <a:schemeClr val="bg1"/>
          </a:solidFill>
        </p:spPr>
        <p:txBody>
          <a:bodyPr wrap="none" rtlCol="0">
            <a:spAutoFit/>
          </a:bodyPr>
          <a:lstStyle/>
          <a:p>
            <a:r>
              <a:rPr lang="cs-CZ" sz="2200" i="1" dirty="0" err="1" smtClean="0"/>
              <a:t>Aa</a:t>
            </a:r>
            <a:endParaRPr lang="en-US" sz="2200" i="1" dirty="0" smtClean="0"/>
          </a:p>
        </p:txBody>
      </p:sp>
      <p:sp>
        <p:nvSpPr>
          <p:cNvPr id="12" name="TextovéPole 11"/>
          <p:cNvSpPr txBox="1"/>
          <p:nvPr/>
        </p:nvSpPr>
        <p:spPr>
          <a:xfrm>
            <a:off x="4409597" y="5530870"/>
            <a:ext cx="579120" cy="430887"/>
          </a:xfrm>
          <a:prstGeom prst="rect">
            <a:avLst/>
          </a:prstGeom>
          <a:solidFill>
            <a:schemeClr val="bg1"/>
          </a:solidFill>
        </p:spPr>
        <p:txBody>
          <a:bodyPr wrap="square" rtlCol="0">
            <a:spAutoFit/>
          </a:bodyPr>
          <a:lstStyle/>
          <a:p>
            <a:r>
              <a:rPr lang="cs-CZ" sz="2200" i="1" dirty="0" err="1" smtClean="0"/>
              <a:t>aa</a:t>
            </a:r>
            <a:endParaRPr lang="en-US" sz="2200" i="1" dirty="0" smtClean="0"/>
          </a:p>
        </p:txBody>
      </p:sp>
      <p:graphicFrame>
        <p:nvGraphicFramePr>
          <p:cNvPr id="13" name="Tabulka 12"/>
          <p:cNvGraphicFramePr>
            <a:graphicFrameLocks noGrp="1"/>
          </p:cNvGraphicFramePr>
          <p:nvPr>
            <p:extLst>
              <p:ext uri="{D42A27DB-BD31-4B8C-83A1-F6EECF244321}">
                <p14:modId xmlns:p14="http://schemas.microsoft.com/office/powerpoint/2010/main" val="708768251"/>
              </p:ext>
            </p:extLst>
          </p:nvPr>
        </p:nvGraphicFramePr>
        <p:xfrm>
          <a:off x="6479935" y="4634329"/>
          <a:ext cx="2595481" cy="1167066"/>
        </p:xfrm>
        <a:graphic>
          <a:graphicData uri="http://schemas.openxmlformats.org/drawingml/2006/table">
            <a:tbl>
              <a:tblPr firstRow="1" firstCol="1">
                <a:tableStyleId>{93296810-A885-4BE3-A3E7-6D5BEEA58F35}</a:tableStyleId>
              </a:tblPr>
              <a:tblGrid>
                <a:gridCol w="903462"/>
                <a:gridCol w="862907"/>
                <a:gridCol w="829112"/>
              </a:tblGrid>
              <a:tr h="581280">
                <a:tc>
                  <a:txBody>
                    <a:bodyPr/>
                    <a:lstStyle/>
                    <a:p>
                      <a:pPr algn="ctr"/>
                      <a:endParaRPr lang="cs-CZ" sz="2100"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100" i="1" dirty="0" smtClean="0">
                          <a:solidFill>
                            <a:schemeClr val="tx1"/>
                          </a:solidFill>
                        </a:rPr>
                        <a:t>a</a:t>
                      </a:r>
                      <a:endParaRPr lang="cs-CZ" sz="2100" i="1" dirty="0">
                        <a:solidFill>
                          <a:schemeClr val="tx1"/>
                        </a:solidFill>
                      </a:endParaRP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585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100" i="1" dirty="0" smtClean="0">
                          <a:solidFill>
                            <a:schemeClr val="tx1"/>
                          </a:solidFill>
                        </a:rPr>
                        <a:t>a</a:t>
                      </a:r>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cs-CZ" sz="2100" i="1" dirty="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s-CZ" sz="2100" i="1" dirty="0" smtClean="0"/>
                    </a:p>
                  </a:txBody>
                  <a:tcPr marL="107564" marR="107564" marT="53783" marB="537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5" name="Obdélník 14"/>
          <p:cNvSpPr/>
          <p:nvPr/>
        </p:nvSpPr>
        <p:spPr>
          <a:xfrm>
            <a:off x="8462104" y="5246886"/>
            <a:ext cx="502061" cy="461665"/>
          </a:xfrm>
          <a:prstGeom prst="rect">
            <a:avLst/>
          </a:prstGeom>
        </p:spPr>
        <p:txBody>
          <a:bodyPr wrap="none">
            <a:spAutoFit/>
          </a:bodyPr>
          <a:lstStyle/>
          <a:p>
            <a:r>
              <a:rPr lang="cs-CZ" sz="2400" i="1" dirty="0" err="1"/>
              <a:t>a</a:t>
            </a:r>
            <a:r>
              <a:rPr lang="cs-CZ" sz="2400" i="1" dirty="0" err="1" smtClean="0"/>
              <a:t>a</a:t>
            </a:r>
            <a:endParaRPr lang="en-US" sz="2400" i="1" dirty="0"/>
          </a:p>
        </p:txBody>
      </p:sp>
      <p:sp>
        <p:nvSpPr>
          <p:cNvPr id="16" name="Obdélník 15"/>
          <p:cNvSpPr/>
          <p:nvPr/>
        </p:nvSpPr>
        <p:spPr>
          <a:xfrm>
            <a:off x="7570031" y="5259346"/>
            <a:ext cx="835327" cy="461665"/>
          </a:xfrm>
          <a:prstGeom prst="rect">
            <a:avLst/>
          </a:prstGeom>
        </p:spPr>
        <p:txBody>
          <a:bodyPr wrap="square">
            <a:spAutoFit/>
          </a:bodyPr>
          <a:lstStyle/>
          <a:p>
            <a:r>
              <a:rPr lang="cs-CZ" sz="2400" i="1" dirty="0" err="1" smtClean="0"/>
              <a:t>Aa</a:t>
            </a:r>
            <a:endParaRPr lang="en-US" sz="2400" i="1" dirty="0"/>
          </a:p>
        </p:txBody>
      </p:sp>
      <p:sp>
        <p:nvSpPr>
          <p:cNvPr id="18" name="TextovéPole 17"/>
          <p:cNvSpPr txBox="1"/>
          <p:nvPr/>
        </p:nvSpPr>
        <p:spPr>
          <a:xfrm>
            <a:off x="7324805" y="4068886"/>
            <a:ext cx="1806072" cy="430887"/>
          </a:xfrm>
          <a:prstGeom prst="rect">
            <a:avLst/>
          </a:prstGeom>
          <a:noFill/>
        </p:spPr>
        <p:txBody>
          <a:bodyPr wrap="none" rtlCol="0">
            <a:spAutoFit/>
          </a:bodyPr>
          <a:lstStyle/>
          <a:p>
            <a:r>
              <a:rPr lang="cs-CZ" sz="2200" dirty="0" smtClean="0"/>
              <a:t>Janiny gamety</a:t>
            </a:r>
            <a:endParaRPr lang="en-US" sz="2200" i="1" dirty="0" smtClean="0"/>
          </a:p>
        </p:txBody>
      </p:sp>
      <p:sp>
        <p:nvSpPr>
          <p:cNvPr id="19" name="TextovéPole 18"/>
          <p:cNvSpPr txBox="1"/>
          <p:nvPr/>
        </p:nvSpPr>
        <p:spPr>
          <a:xfrm rot="16200000">
            <a:off x="5225378" y="4883853"/>
            <a:ext cx="2060821" cy="430887"/>
          </a:xfrm>
          <a:prstGeom prst="rect">
            <a:avLst/>
          </a:prstGeom>
          <a:noFill/>
        </p:spPr>
        <p:txBody>
          <a:bodyPr wrap="none" rtlCol="0">
            <a:spAutoFit/>
          </a:bodyPr>
          <a:lstStyle/>
          <a:p>
            <a:r>
              <a:rPr lang="cs-CZ" sz="2200" dirty="0" smtClean="0"/>
              <a:t>Tondovy gamety</a:t>
            </a:r>
            <a:endParaRPr lang="en-US" sz="2200" i="1" dirty="0" smtClean="0"/>
          </a:p>
        </p:txBody>
      </p:sp>
      <p:sp>
        <p:nvSpPr>
          <p:cNvPr id="20" name="TextovéPole 19"/>
          <p:cNvSpPr txBox="1"/>
          <p:nvPr/>
        </p:nvSpPr>
        <p:spPr>
          <a:xfrm>
            <a:off x="5039517" y="5522535"/>
            <a:ext cx="579120" cy="430887"/>
          </a:xfrm>
          <a:prstGeom prst="rect">
            <a:avLst/>
          </a:prstGeom>
          <a:solidFill>
            <a:schemeClr val="bg1"/>
          </a:solidFill>
        </p:spPr>
        <p:txBody>
          <a:bodyPr wrap="square" rtlCol="0">
            <a:spAutoFit/>
          </a:bodyPr>
          <a:lstStyle/>
          <a:p>
            <a:r>
              <a:rPr lang="cs-CZ" sz="2200" dirty="0" smtClean="0"/>
              <a:t>1/2</a:t>
            </a:r>
            <a:endParaRPr lang="en-US" sz="2200" dirty="0" smtClean="0"/>
          </a:p>
        </p:txBody>
      </p:sp>
      <p:grpSp>
        <p:nvGrpSpPr>
          <p:cNvPr id="23" name="Skupina 22"/>
          <p:cNvGrpSpPr/>
          <p:nvPr/>
        </p:nvGrpSpPr>
        <p:grpSpPr>
          <a:xfrm>
            <a:off x="4632959" y="4849773"/>
            <a:ext cx="985678" cy="627945"/>
            <a:chOff x="4632959" y="4849773"/>
            <a:chExt cx="985678" cy="627945"/>
          </a:xfrm>
        </p:grpSpPr>
        <p:sp>
          <p:nvSpPr>
            <p:cNvPr id="21" name="Obdélník 20"/>
            <p:cNvSpPr/>
            <p:nvPr/>
          </p:nvSpPr>
          <p:spPr>
            <a:xfrm>
              <a:off x="4632959" y="4849773"/>
              <a:ext cx="873761" cy="169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p:cNvSpPr/>
            <p:nvPr/>
          </p:nvSpPr>
          <p:spPr>
            <a:xfrm>
              <a:off x="5039517" y="4876800"/>
              <a:ext cx="579120" cy="60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ál 1"/>
          <p:cNvSpPr/>
          <p:nvPr/>
        </p:nvSpPr>
        <p:spPr>
          <a:xfrm>
            <a:off x="7445829" y="5177259"/>
            <a:ext cx="782012" cy="6608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1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5" grpId="0"/>
      <p:bldP spid="16" grpId="0"/>
      <p:bldP spid="18" grpId="0"/>
      <p:bldP spid="19" grpId="0"/>
      <p:bldP spid="2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624" y="2665389"/>
            <a:ext cx="4059915" cy="3055620"/>
          </a:xfrm>
          <a:prstGeom prst="rect">
            <a:avLst/>
          </a:prstGeom>
        </p:spPr>
      </p:pic>
      <p:sp>
        <p:nvSpPr>
          <p:cNvPr id="2" name="TextovéPole 1"/>
          <p:cNvSpPr txBox="1"/>
          <p:nvPr/>
        </p:nvSpPr>
        <p:spPr>
          <a:xfrm>
            <a:off x="314960" y="304800"/>
            <a:ext cx="8473440" cy="1938992"/>
          </a:xfrm>
          <a:prstGeom prst="rect">
            <a:avLst/>
          </a:prstGeom>
          <a:noFill/>
        </p:spPr>
        <p:txBody>
          <a:bodyPr wrap="square" rtlCol="0">
            <a:spAutoFit/>
          </a:bodyPr>
          <a:lstStyle/>
          <a:p>
            <a:r>
              <a:rPr lang="cs-CZ" sz="2000" b="1" dirty="0">
                <a:solidFill>
                  <a:srgbClr val="00B050"/>
                </a:solidFill>
              </a:rPr>
              <a:t>Úkol: </a:t>
            </a:r>
            <a:r>
              <a:rPr lang="cs-CZ" sz="2000" dirty="0"/>
              <a:t>Cystická fibróza (</a:t>
            </a:r>
            <a:r>
              <a:rPr lang="cs-CZ" sz="2000" dirty="0" err="1"/>
              <a:t>CF</a:t>
            </a:r>
            <a:r>
              <a:rPr lang="cs-CZ" sz="2000" dirty="0"/>
              <a:t>) je autosomálně recesivní choroba. Mladí manželé čekají potomka a navštívili genetickou poradnu, protože oba mají </a:t>
            </a:r>
            <a:r>
              <a:rPr lang="cs-CZ" sz="2000" dirty="0" smtClean="0"/>
              <a:t>bratra, </a:t>
            </a:r>
            <a:r>
              <a:rPr lang="cs-CZ" sz="2000" dirty="0"/>
              <a:t>který je postižený </a:t>
            </a:r>
            <a:r>
              <a:rPr lang="cs-CZ" sz="2000" dirty="0" err="1"/>
              <a:t>CF</a:t>
            </a:r>
            <a:r>
              <a:rPr lang="cs-CZ" sz="2000" dirty="0"/>
              <a:t>. Sami postiženi nejsou a jejich rodiče jsou také zdraví. </a:t>
            </a:r>
          </a:p>
          <a:p>
            <a:r>
              <a:rPr lang="cs-CZ" sz="2000" dirty="0"/>
              <a:t>a) Sestavte rodokmen této rodiny.</a:t>
            </a:r>
          </a:p>
          <a:p>
            <a:r>
              <a:rPr lang="cs-CZ" sz="2000" dirty="0"/>
              <a:t>b) Jaká je pravděpodobnost, že žena z tohoto páru je přenašečka </a:t>
            </a:r>
            <a:r>
              <a:rPr lang="cs-CZ" sz="2000" dirty="0" err="1"/>
              <a:t>CF</a:t>
            </a:r>
            <a:r>
              <a:rPr lang="cs-CZ" sz="2000" dirty="0"/>
              <a:t>? </a:t>
            </a:r>
          </a:p>
          <a:p>
            <a:r>
              <a:rPr lang="cs-CZ" sz="2000" dirty="0"/>
              <a:t>c) Jaká je pravděpodobnost, že očekávaný potomek bude mít </a:t>
            </a:r>
            <a:r>
              <a:rPr lang="cs-CZ" sz="2000" dirty="0" err="1"/>
              <a:t>CF</a:t>
            </a:r>
            <a:r>
              <a:rPr lang="cs-CZ" sz="2000" dirty="0"/>
              <a:t>? </a:t>
            </a:r>
            <a:endParaRPr lang="en-US" sz="2000" dirty="0" smtClean="0"/>
          </a:p>
        </p:txBody>
      </p:sp>
      <p:sp>
        <p:nvSpPr>
          <p:cNvPr id="4" name="TextovéPole 3"/>
          <p:cNvSpPr txBox="1"/>
          <p:nvPr/>
        </p:nvSpPr>
        <p:spPr>
          <a:xfrm>
            <a:off x="784666" y="2641768"/>
            <a:ext cx="492443" cy="430887"/>
          </a:xfrm>
          <a:prstGeom prst="rect">
            <a:avLst/>
          </a:prstGeom>
          <a:noFill/>
        </p:spPr>
        <p:txBody>
          <a:bodyPr wrap="none" rtlCol="0">
            <a:spAutoFit/>
          </a:bodyPr>
          <a:lstStyle/>
          <a:p>
            <a:r>
              <a:rPr lang="cs-CZ" sz="2200" i="1" dirty="0" err="1" smtClean="0"/>
              <a:t>Aa</a:t>
            </a:r>
            <a:endParaRPr lang="en-US" sz="2200" i="1" dirty="0" smtClean="0"/>
          </a:p>
        </p:txBody>
      </p:sp>
      <p:sp>
        <p:nvSpPr>
          <p:cNvPr id="5" name="TextovéPole 4"/>
          <p:cNvSpPr txBox="1"/>
          <p:nvPr/>
        </p:nvSpPr>
        <p:spPr>
          <a:xfrm>
            <a:off x="2891850" y="2641768"/>
            <a:ext cx="492443" cy="430887"/>
          </a:xfrm>
          <a:prstGeom prst="rect">
            <a:avLst/>
          </a:prstGeom>
          <a:noFill/>
        </p:spPr>
        <p:txBody>
          <a:bodyPr wrap="none" rtlCol="0">
            <a:spAutoFit/>
          </a:bodyPr>
          <a:lstStyle/>
          <a:p>
            <a:r>
              <a:rPr lang="cs-CZ" sz="2200" i="1" dirty="0" err="1" smtClean="0"/>
              <a:t>Aa</a:t>
            </a:r>
            <a:endParaRPr lang="en-US" sz="2200" i="1" dirty="0" smtClean="0"/>
          </a:p>
        </p:txBody>
      </p:sp>
      <p:sp>
        <p:nvSpPr>
          <p:cNvPr id="6" name="TextovéPole 5"/>
          <p:cNvSpPr txBox="1"/>
          <p:nvPr/>
        </p:nvSpPr>
        <p:spPr>
          <a:xfrm>
            <a:off x="3437338" y="2638720"/>
            <a:ext cx="492443" cy="430887"/>
          </a:xfrm>
          <a:prstGeom prst="rect">
            <a:avLst/>
          </a:prstGeom>
          <a:noFill/>
        </p:spPr>
        <p:txBody>
          <a:bodyPr wrap="none" rtlCol="0">
            <a:spAutoFit/>
          </a:bodyPr>
          <a:lstStyle/>
          <a:p>
            <a:r>
              <a:rPr lang="cs-CZ" sz="2200" i="1" dirty="0" err="1" smtClean="0"/>
              <a:t>Aa</a:t>
            </a:r>
            <a:endParaRPr lang="en-US" sz="2200" i="1" dirty="0" smtClean="0"/>
          </a:p>
        </p:txBody>
      </p:sp>
      <p:sp>
        <p:nvSpPr>
          <p:cNvPr id="7" name="TextovéPole 6"/>
          <p:cNvSpPr txBox="1"/>
          <p:nvPr/>
        </p:nvSpPr>
        <p:spPr>
          <a:xfrm>
            <a:off x="5440251" y="2626528"/>
            <a:ext cx="492443" cy="430887"/>
          </a:xfrm>
          <a:prstGeom prst="rect">
            <a:avLst/>
          </a:prstGeom>
          <a:noFill/>
        </p:spPr>
        <p:txBody>
          <a:bodyPr wrap="none" rtlCol="0">
            <a:spAutoFit/>
          </a:bodyPr>
          <a:lstStyle/>
          <a:p>
            <a:r>
              <a:rPr lang="cs-CZ" sz="2200" i="1" dirty="0" err="1" smtClean="0"/>
              <a:t>Aa</a:t>
            </a:r>
            <a:endParaRPr lang="en-US" sz="2200" i="1" dirty="0" smtClean="0"/>
          </a:p>
        </p:txBody>
      </p:sp>
      <p:sp>
        <p:nvSpPr>
          <p:cNvPr id="8" name="TextovéPole 7"/>
          <p:cNvSpPr txBox="1"/>
          <p:nvPr/>
        </p:nvSpPr>
        <p:spPr>
          <a:xfrm>
            <a:off x="781414" y="4211488"/>
            <a:ext cx="473206" cy="430887"/>
          </a:xfrm>
          <a:prstGeom prst="rect">
            <a:avLst/>
          </a:prstGeom>
          <a:noFill/>
        </p:spPr>
        <p:txBody>
          <a:bodyPr wrap="none" rtlCol="0">
            <a:spAutoFit/>
          </a:bodyPr>
          <a:lstStyle/>
          <a:p>
            <a:r>
              <a:rPr lang="cs-CZ" sz="2200" i="1" dirty="0" err="1" smtClean="0"/>
              <a:t>aa</a:t>
            </a:r>
            <a:endParaRPr lang="en-US" sz="2200" i="1" dirty="0" smtClean="0"/>
          </a:p>
        </p:txBody>
      </p:sp>
      <p:sp>
        <p:nvSpPr>
          <p:cNvPr id="9" name="TextovéPole 8"/>
          <p:cNvSpPr txBox="1"/>
          <p:nvPr/>
        </p:nvSpPr>
        <p:spPr>
          <a:xfrm>
            <a:off x="5554582" y="4193199"/>
            <a:ext cx="473206" cy="430887"/>
          </a:xfrm>
          <a:prstGeom prst="rect">
            <a:avLst/>
          </a:prstGeom>
          <a:noFill/>
        </p:spPr>
        <p:txBody>
          <a:bodyPr wrap="none" rtlCol="0">
            <a:spAutoFit/>
          </a:bodyPr>
          <a:lstStyle/>
          <a:p>
            <a:r>
              <a:rPr lang="cs-CZ" sz="2200" i="1" dirty="0" err="1" smtClean="0"/>
              <a:t>aa</a:t>
            </a:r>
            <a:endParaRPr lang="en-US" sz="2200" i="1" dirty="0" smtClean="0"/>
          </a:p>
        </p:txBody>
      </p:sp>
      <p:sp>
        <p:nvSpPr>
          <p:cNvPr id="11" name="TextovéPole 10"/>
          <p:cNvSpPr txBox="1"/>
          <p:nvPr/>
        </p:nvSpPr>
        <p:spPr>
          <a:xfrm>
            <a:off x="5097966" y="5450631"/>
            <a:ext cx="3690434" cy="430887"/>
          </a:xfrm>
          <a:prstGeom prst="rect">
            <a:avLst/>
          </a:prstGeom>
          <a:noFill/>
        </p:spPr>
        <p:txBody>
          <a:bodyPr wrap="none" rtlCol="0">
            <a:spAutoFit/>
          </a:bodyPr>
          <a:lstStyle/>
          <a:p>
            <a:r>
              <a:rPr lang="cs-CZ" sz="2200" i="1" dirty="0" err="1" smtClean="0"/>
              <a:t>p</a:t>
            </a:r>
            <a:r>
              <a:rPr lang="cs-CZ" sz="2200" i="1" baseline="-25000" dirty="0" err="1" smtClean="0"/>
              <a:t>aa</a:t>
            </a:r>
            <a:r>
              <a:rPr lang="cs-CZ" sz="2200" dirty="0" smtClean="0"/>
              <a:t> = 2/3 . 2/3 . ¼ =  4/18 = 2/9</a:t>
            </a:r>
            <a:endParaRPr lang="en-US" sz="2200" dirty="0" smtClean="0"/>
          </a:p>
        </p:txBody>
      </p:sp>
      <p:graphicFrame>
        <p:nvGraphicFramePr>
          <p:cNvPr id="12" name="Tabulka 11"/>
          <p:cNvGraphicFramePr>
            <a:graphicFrameLocks noGrp="1"/>
          </p:cNvGraphicFramePr>
          <p:nvPr>
            <p:extLst>
              <p:ext uri="{D42A27DB-BD31-4B8C-83A1-F6EECF244321}">
                <p14:modId xmlns:p14="http://schemas.microsoft.com/office/powerpoint/2010/main" val="2490941719"/>
              </p:ext>
            </p:extLst>
          </p:nvPr>
        </p:nvGraphicFramePr>
        <p:xfrm>
          <a:off x="7131720" y="2766240"/>
          <a:ext cx="1571626" cy="1279374"/>
        </p:xfrm>
        <a:graphic>
          <a:graphicData uri="http://schemas.openxmlformats.org/drawingml/2006/table">
            <a:tbl>
              <a:tblPr firstRow="1" firstCol="1">
                <a:tableStyleId>{93296810-A885-4BE3-A3E7-6D5BEEA58F35}</a:tableStyleId>
              </a:tblPr>
              <a:tblGrid>
                <a:gridCol w="504826"/>
                <a:gridCol w="514350"/>
                <a:gridCol w="552450"/>
              </a:tblGrid>
              <a:tr h="426458">
                <a:tc>
                  <a:txBody>
                    <a:bodyPr/>
                    <a:lstStyle/>
                    <a:p>
                      <a:pPr algn="ctr"/>
                      <a:endParaRPr lang="cs-CZ" sz="1800"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smtClean="0">
                          <a:solidFill>
                            <a:schemeClr val="tx1"/>
                          </a:solidFill>
                        </a:rPr>
                        <a:t>a</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426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smtClean="0">
                          <a:solidFill>
                            <a:schemeClr val="tx1"/>
                          </a:solidFill>
                        </a:rPr>
                        <a:t>A</a:t>
                      </a: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err="1" smtClean="0"/>
                        <a:t>AA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i="1" dirty="0" err="1" smtClean="0"/>
                        <a:t>Aa</a:t>
                      </a:r>
                      <a:endParaRPr lang="cs-CZ" sz="1800" i="1" dirty="0" smtClean="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6458">
                <a:tc>
                  <a:txBody>
                    <a:bodyPr/>
                    <a:lstStyle/>
                    <a:p>
                      <a:pPr algn="ctr"/>
                      <a:r>
                        <a:rPr lang="cs-CZ" sz="1800" i="1" dirty="0" smtClean="0">
                          <a:solidFill>
                            <a:schemeClr val="tx1"/>
                          </a:solidFill>
                        </a:rPr>
                        <a:t>a</a:t>
                      </a:r>
                      <a:endParaRPr lang="cs-CZ" sz="1800" i="1" dirty="0">
                        <a:solidFill>
                          <a:schemeClr val="tx1"/>
                        </a:solidFill>
                      </a:endParaRPr>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1800" i="1" dirty="0" err="1" smtClean="0"/>
                        <a:t>Aa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800" i="1" dirty="0" err="1" smtClean="0"/>
                        <a:t>aa</a:t>
                      </a:r>
                      <a:endParaRPr lang="cs-CZ" sz="1800" i="1" dirty="0"/>
                    </a:p>
                  </a:txBody>
                  <a:tcPr marL="60922" marR="60922" marT="30461" marB="304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3" name="TextovéPole 12"/>
          <p:cNvSpPr txBox="1"/>
          <p:nvPr/>
        </p:nvSpPr>
        <p:spPr>
          <a:xfrm>
            <a:off x="7372356" y="4140189"/>
            <a:ext cx="1197764" cy="430887"/>
          </a:xfrm>
          <a:prstGeom prst="rect">
            <a:avLst/>
          </a:prstGeom>
          <a:noFill/>
        </p:spPr>
        <p:txBody>
          <a:bodyPr wrap="none" rtlCol="0">
            <a:spAutoFit/>
          </a:bodyPr>
          <a:lstStyle/>
          <a:p>
            <a:r>
              <a:rPr lang="cs-CZ" sz="2200" i="1" dirty="0" err="1" smtClean="0"/>
              <a:t>p</a:t>
            </a:r>
            <a:r>
              <a:rPr lang="cs-CZ" sz="2200" i="1" baseline="-25000" dirty="0" err="1" smtClean="0"/>
              <a:t>Aa</a:t>
            </a:r>
            <a:r>
              <a:rPr lang="cs-CZ" sz="2200" i="1" dirty="0" smtClean="0"/>
              <a:t> </a:t>
            </a:r>
            <a:r>
              <a:rPr lang="cs-CZ" sz="2200" dirty="0" smtClean="0"/>
              <a:t>= 2/3</a:t>
            </a:r>
            <a:endParaRPr lang="cs-CZ" sz="2200" i="1" dirty="0" smtClean="0"/>
          </a:p>
        </p:txBody>
      </p:sp>
      <p:sp>
        <p:nvSpPr>
          <p:cNvPr id="15" name="TextovéPole 14"/>
          <p:cNvSpPr txBox="1"/>
          <p:nvPr/>
        </p:nvSpPr>
        <p:spPr>
          <a:xfrm>
            <a:off x="3880224" y="4668055"/>
            <a:ext cx="556563" cy="430887"/>
          </a:xfrm>
          <a:prstGeom prst="rect">
            <a:avLst/>
          </a:prstGeom>
          <a:noFill/>
        </p:spPr>
        <p:txBody>
          <a:bodyPr wrap="none" rtlCol="0">
            <a:spAutoFit/>
          </a:bodyPr>
          <a:lstStyle/>
          <a:p>
            <a:r>
              <a:rPr lang="cs-CZ" sz="2200" i="1" dirty="0" err="1" smtClean="0"/>
              <a:t>Aa</a:t>
            </a:r>
            <a:r>
              <a:rPr lang="cs-CZ" sz="2200" i="1" dirty="0" smtClean="0"/>
              <a:t> </a:t>
            </a:r>
            <a:endParaRPr lang="en-US" sz="2200" i="1" dirty="0" smtClean="0"/>
          </a:p>
        </p:txBody>
      </p:sp>
      <p:sp>
        <p:nvSpPr>
          <p:cNvPr id="16" name="TextovéPole 15"/>
          <p:cNvSpPr txBox="1"/>
          <p:nvPr/>
        </p:nvSpPr>
        <p:spPr>
          <a:xfrm>
            <a:off x="2465082" y="4658007"/>
            <a:ext cx="492443" cy="430887"/>
          </a:xfrm>
          <a:prstGeom prst="rect">
            <a:avLst/>
          </a:prstGeom>
          <a:noFill/>
        </p:spPr>
        <p:txBody>
          <a:bodyPr wrap="none" rtlCol="0">
            <a:spAutoFit/>
          </a:bodyPr>
          <a:lstStyle/>
          <a:p>
            <a:r>
              <a:rPr lang="cs-CZ" sz="2200" i="1" dirty="0" err="1" smtClean="0"/>
              <a:t>Aa</a:t>
            </a:r>
            <a:endParaRPr lang="en-US" sz="2200" i="1" dirty="0" smtClean="0"/>
          </a:p>
        </p:txBody>
      </p:sp>
      <p:sp>
        <p:nvSpPr>
          <p:cNvPr id="18" name="TextovéPole 17"/>
          <p:cNvSpPr txBox="1"/>
          <p:nvPr/>
        </p:nvSpPr>
        <p:spPr>
          <a:xfrm>
            <a:off x="3880224" y="5029795"/>
            <a:ext cx="937924" cy="430887"/>
          </a:xfrm>
          <a:prstGeom prst="rect">
            <a:avLst/>
          </a:prstGeom>
          <a:noFill/>
        </p:spPr>
        <p:txBody>
          <a:bodyPr wrap="square" rtlCol="0">
            <a:spAutoFit/>
          </a:bodyPr>
          <a:lstStyle/>
          <a:p>
            <a:r>
              <a:rPr lang="cs-CZ" sz="2200" dirty="0" smtClean="0"/>
              <a:t>2/3</a:t>
            </a:r>
            <a:endParaRPr lang="en-US" sz="2200" dirty="0" smtClean="0"/>
          </a:p>
        </p:txBody>
      </p:sp>
      <p:sp>
        <p:nvSpPr>
          <p:cNvPr id="19" name="TextovéPole 18"/>
          <p:cNvSpPr txBox="1"/>
          <p:nvPr/>
        </p:nvSpPr>
        <p:spPr>
          <a:xfrm>
            <a:off x="2422888" y="5029794"/>
            <a:ext cx="937924" cy="430887"/>
          </a:xfrm>
          <a:prstGeom prst="rect">
            <a:avLst/>
          </a:prstGeom>
          <a:noFill/>
        </p:spPr>
        <p:txBody>
          <a:bodyPr wrap="square" rtlCol="0">
            <a:spAutoFit/>
          </a:bodyPr>
          <a:lstStyle/>
          <a:p>
            <a:r>
              <a:rPr lang="cs-CZ" sz="2200" dirty="0" smtClean="0"/>
              <a:t>2/3</a:t>
            </a:r>
            <a:endParaRPr lang="en-US" sz="2200" dirty="0" smtClean="0"/>
          </a:p>
        </p:txBody>
      </p:sp>
      <p:sp>
        <p:nvSpPr>
          <p:cNvPr id="20" name="TextovéPole 19"/>
          <p:cNvSpPr txBox="1"/>
          <p:nvPr/>
        </p:nvSpPr>
        <p:spPr>
          <a:xfrm>
            <a:off x="3133622" y="5721009"/>
            <a:ext cx="937924" cy="430887"/>
          </a:xfrm>
          <a:prstGeom prst="rect">
            <a:avLst/>
          </a:prstGeom>
          <a:noFill/>
        </p:spPr>
        <p:txBody>
          <a:bodyPr wrap="square" rtlCol="0">
            <a:spAutoFit/>
          </a:bodyPr>
          <a:lstStyle/>
          <a:p>
            <a:r>
              <a:rPr lang="cs-CZ" sz="2200" dirty="0" smtClean="0"/>
              <a:t>1/4</a:t>
            </a:r>
            <a:endParaRPr lang="en-US" sz="2200" dirty="0" smtClean="0"/>
          </a:p>
        </p:txBody>
      </p:sp>
      <p:cxnSp>
        <p:nvCxnSpPr>
          <p:cNvPr id="22" name="Přímá spojnice 21"/>
          <p:cNvCxnSpPr/>
          <p:nvPr/>
        </p:nvCxnSpPr>
        <p:spPr>
          <a:xfrm flipV="1">
            <a:off x="8189407" y="3649825"/>
            <a:ext cx="454416" cy="318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8189407" y="3657600"/>
            <a:ext cx="472272" cy="3114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285810" y="4631580"/>
            <a:ext cx="351378" cy="523220"/>
          </a:xfrm>
          <a:prstGeom prst="rect">
            <a:avLst/>
          </a:prstGeom>
          <a:noFill/>
        </p:spPr>
        <p:txBody>
          <a:bodyPr wrap="none" rtlCol="0">
            <a:spAutoFit/>
          </a:bodyPr>
          <a:lstStyle/>
          <a:p>
            <a:r>
              <a:rPr lang="cs-CZ" sz="2800" b="1" dirty="0" smtClean="0"/>
              <a:t>?</a:t>
            </a:r>
            <a:endParaRPr lang="en-US" sz="2800" b="1" dirty="0" smtClean="0"/>
          </a:p>
        </p:txBody>
      </p:sp>
    </p:spTree>
    <p:extLst>
      <p:ext uri="{BB962C8B-B14F-4D97-AF65-F5344CB8AC3E}">
        <p14:creationId xmlns:p14="http://schemas.microsoft.com/office/powerpoint/2010/main" val="170113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3" grpId="0"/>
      <p:bldP spid="15" grpId="0"/>
      <p:bldP spid="16" grpId="0"/>
      <p:bldP spid="18" grpId="0"/>
      <p:bldP spid="19" grpId="0"/>
      <p:bldP spid="20" grpId="0"/>
      <p:bldP spid="26" grpId="0"/>
      <p:bldP spid="26"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84614" y="347870"/>
            <a:ext cx="8189844" cy="1477328"/>
          </a:xfrm>
          <a:prstGeom prst="rect">
            <a:avLst/>
          </a:prstGeom>
          <a:noFill/>
        </p:spPr>
        <p:txBody>
          <a:bodyPr wrap="square" rtlCol="0">
            <a:spAutoFit/>
          </a:bodyPr>
          <a:lstStyle/>
          <a:p>
            <a:r>
              <a:rPr lang="cs-CZ" sz="2400" b="1" dirty="0" smtClean="0">
                <a:solidFill>
                  <a:srgbClr val="009900"/>
                </a:solidFill>
              </a:rPr>
              <a:t>Úloha: </a:t>
            </a:r>
            <a:r>
              <a:rPr lang="cs-CZ" sz="2200" dirty="0" smtClean="0"/>
              <a:t>Vrozená hluchota je se u lidí dědí jako recesivní znak. V rodokmenu jsou uvedeni dva neslyšící jedinci, kteří jsou pravděpodobně homozygotní pro recesivní mutantní alelu. Tito jedinci spolu mají čtyři normálně slyšící děti.  Jak to? </a:t>
            </a:r>
            <a:endParaRPr lang="en-US" sz="22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78" y="2201398"/>
            <a:ext cx="4018061" cy="190506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871" y="3652871"/>
            <a:ext cx="1941576" cy="914400"/>
          </a:xfrm>
          <a:prstGeom prst="rect">
            <a:avLst/>
          </a:prstGeom>
        </p:spPr>
      </p:pic>
      <p:sp>
        <p:nvSpPr>
          <p:cNvPr id="6" name="TextovéPole 5"/>
          <p:cNvSpPr txBox="1"/>
          <p:nvPr/>
        </p:nvSpPr>
        <p:spPr>
          <a:xfrm>
            <a:off x="7334546" y="3153933"/>
            <a:ext cx="1173719" cy="461665"/>
          </a:xfrm>
          <a:prstGeom prst="rect">
            <a:avLst/>
          </a:prstGeom>
          <a:noFill/>
        </p:spPr>
        <p:txBody>
          <a:bodyPr wrap="none" rtlCol="0">
            <a:spAutoFit/>
          </a:bodyPr>
          <a:lstStyle/>
          <a:p>
            <a:r>
              <a:rPr lang="cs-CZ" sz="2400" i="1" dirty="0" err="1" smtClean="0"/>
              <a:t>hh</a:t>
            </a:r>
            <a:r>
              <a:rPr lang="cs-CZ" sz="2400" i="1" dirty="0" smtClean="0"/>
              <a:t> </a:t>
            </a:r>
            <a:r>
              <a:rPr lang="cs-CZ" sz="2400" i="1" dirty="0" err="1" smtClean="0"/>
              <a:t>N</a:t>
            </a:r>
            <a:r>
              <a:rPr lang="cs-CZ" sz="2400" i="1" baseline="30000" dirty="0" err="1" smtClean="0"/>
              <a:t>+</a:t>
            </a:r>
            <a:r>
              <a:rPr lang="cs-CZ" sz="2400" i="1" dirty="0" err="1" smtClean="0"/>
              <a:t>N</a:t>
            </a:r>
            <a:r>
              <a:rPr lang="cs-CZ" sz="2400" i="1" baseline="30000" dirty="0"/>
              <a:t>+</a:t>
            </a:r>
            <a:endParaRPr lang="en-US" sz="2400" i="1" baseline="30000" dirty="0"/>
          </a:p>
        </p:txBody>
      </p:sp>
      <p:sp>
        <p:nvSpPr>
          <p:cNvPr id="7" name="TextovéPole 6"/>
          <p:cNvSpPr txBox="1"/>
          <p:nvPr/>
        </p:nvSpPr>
        <p:spPr>
          <a:xfrm>
            <a:off x="5741635" y="3153932"/>
            <a:ext cx="1160895" cy="461665"/>
          </a:xfrm>
          <a:prstGeom prst="rect">
            <a:avLst/>
          </a:prstGeom>
          <a:noFill/>
        </p:spPr>
        <p:txBody>
          <a:bodyPr wrap="none" rtlCol="0">
            <a:spAutoFit/>
          </a:bodyPr>
          <a:lstStyle/>
          <a:p>
            <a:r>
              <a:rPr lang="cs-CZ" sz="2400" i="1" dirty="0" err="1" smtClean="0"/>
              <a:t>H</a:t>
            </a:r>
            <a:r>
              <a:rPr lang="cs-CZ" sz="2400" i="1" baseline="30000" dirty="0" err="1" smtClean="0"/>
              <a:t>+</a:t>
            </a:r>
            <a:r>
              <a:rPr lang="cs-CZ" sz="2400" i="1" dirty="0" err="1" smtClean="0"/>
              <a:t>H</a:t>
            </a:r>
            <a:r>
              <a:rPr lang="cs-CZ" sz="2400" i="1" baseline="30000" dirty="0" smtClean="0"/>
              <a:t>+</a:t>
            </a:r>
            <a:r>
              <a:rPr lang="cs-CZ" sz="2400" i="1" dirty="0" smtClean="0"/>
              <a:t> </a:t>
            </a:r>
            <a:r>
              <a:rPr lang="cs-CZ" sz="2400" i="1" dirty="0" err="1" smtClean="0"/>
              <a:t>nn</a:t>
            </a:r>
            <a:endParaRPr lang="en-US" sz="2400" i="1" dirty="0" smtClean="0"/>
          </a:p>
        </p:txBody>
      </p:sp>
      <p:sp>
        <p:nvSpPr>
          <p:cNvPr id="9" name="TextovéPole 8"/>
          <p:cNvSpPr txBox="1"/>
          <p:nvPr/>
        </p:nvSpPr>
        <p:spPr>
          <a:xfrm>
            <a:off x="6496210" y="4629164"/>
            <a:ext cx="1215757" cy="461665"/>
          </a:xfrm>
          <a:prstGeom prst="rect">
            <a:avLst/>
          </a:prstGeom>
          <a:noFill/>
        </p:spPr>
        <p:txBody>
          <a:bodyPr wrap="square" rtlCol="0">
            <a:spAutoFit/>
          </a:bodyPr>
          <a:lstStyle/>
          <a:p>
            <a:r>
              <a:rPr lang="cs-CZ" sz="2400" i="1" dirty="0" err="1" smtClean="0"/>
              <a:t>H</a:t>
            </a:r>
            <a:r>
              <a:rPr lang="cs-CZ" sz="2400" i="1" baseline="30000" dirty="0" err="1" smtClean="0"/>
              <a:t>+</a:t>
            </a:r>
            <a:r>
              <a:rPr lang="cs-CZ" sz="2400" i="1" dirty="0" err="1" smtClean="0"/>
              <a:t>h</a:t>
            </a:r>
            <a:r>
              <a:rPr lang="cs-CZ" sz="2400" i="1" dirty="0" smtClean="0"/>
              <a:t> </a:t>
            </a:r>
            <a:r>
              <a:rPr lang="cs-CZ" sz="2400" i="1" dirty="0" err="1" smtClean="0"/>
              <a:t>N</a:t>
            </a:r>
            <a:r>
              <a:rPr lang="cs-CZ" sz="2400" i="1" baseline="30000" dirty="0" err="1" smtClean="0"/>
              <a:t>+</a:t>
            </a:r>
            <a:r>
              <a:rPr lang="cs-CZ" sz="2400" i="1" dirty="0" err="1" smtClean="0"/>
              <a:t>n</a:t>
            </a:r>
            <a:endParaRPr lang="en-US" sz="2400" i="1" dirty="0" smtClean="0"/>
          </a:p>
        </p:txBody>
      </p:sp>
      <p:sp>
        <p:nvSpPr>
          <p:cNvPr id="10" name="TextovéPole 9"/>
          <p:cNvSpPr txBox="1"/>
          <p:nvPr/>
        </p:nvSpPr>
        <p:spPr>
          <a:xfrm>
            <a:off x="5585858" y="2008505"/>
            <a:ext cx="3179909" cy="769441"/>
          </a:xfrm>
          <a:prstGeom prst="rect">
            <a:avLst/>
          </a:prstGeom>
          <a:noFill/>
        </p:spPr>
        <p:txBody>
          <a:bodyPr wrap="none" rtlCol="0">
            <a:spAutoFit/>
          </a:bodyPr>
          <a:lstStyle/>
          <a:p>
            <a:r>
              <a:rPr lang="cs-CZ" sz="2200" b="1" dirty="0" smtClean="0">
                <a:solidFill>
                  <a:srgbClr val="009900"/>
                </a:solidFill>
              </a:rPr>
              <a:t>Důležité </a:t>
            </a:r>
            <a:r>
              <a:rPr lang="cs-CZ" sz="2200" b="1" dirty="0" err="1" smtClean="0">
                <a:solidFill>
                  <a:srgbClr val="009900"/>
                </a:solidFill>
              </a:rPr>
              <a:t>info</a:t>
            </a:r>
            <a:r>
              <a:rPr lang="cs-CZ" sz="2200" b="1" dirty="0" smtClean="0">
                <a:solidFill>
                  <a:srgbClr val="009900"/>
                </a:solidFill>
              </a:rPr>
              <a:t>:</a:t>
            </a:r>
          </a:p>
          <a:p>
            <a:r>
              <a:rPr lang="cs-CZ" sz="2200" b="1" dirty="0" smtClean="0">
                <a:solidFill>
                  <a:srgbClr val="009900"/>
                </a:solidFill>
              </a:rPr>
              <a:t>hluchota je recesivní znak</a:t>
            </a:r>
            <a:endParaRPr lang="en-US" sz="2200" b="1" dirty="0" smtClean="0">
              <a:solidFill>
                <a:srgbClr val="009900"/>
              </a:solidFill>
            </a:endParaRPr>
          </a:p>
        </p:txBody>
      </p:sp>
      <p:sp>
        <p:nvSpPr>
          <p:cNvPr id="11" name="TextovéPole 10"/>
          <p:cNvSpPr txBox="1"/>
          <p:nvPr/>
        </p:nvSpPr>
        <p:spPr>
          <a:xfrm>
            <a:off x="4343400" y="5213333"/>
            <a:ext cx="4800599" cy="707886"/>
          </a:xfrm>
          <a:prstGeom prst="rect">
            <a:avLst/>
          </a:prstGeom>
          <a:noFill/>
        </p:spPr>
        <p:txBody>
          <a:bodyPr wrap="square" rtlCol="0">
            <a:spAutoFit/>
          </a:bodyPr>
          <a:lstStyle/>
          <a:p>
            <a:r>
              <a:rPr lang="cs-CZ" sz="2000" i="1" dirty="0" smtClean="0"/>
              <a:t>H</a:t>
            </a:r>
            <a:r>
              <a:rPr lang="cs-CZ" sz="2000" i="1" baseline="30000" dirty="0" smtClean="0"/>
              <a:t>+ </a:t>
            </a:r>
            <a:r>
              <a:rPr lang="cs-CZ" sz="2000" dirty="0" smtClean="0"/>
              <a:t>a</a:t>
            </a:r>
            <a:r>
              <a:rPr lang="cs-CZ" sz="2000" i="1" dirty="0" smtClean="0"/>
              <a:t> N</a:t>
            </a:r>
            <a:r>
              <a:rPr lang="cs-CZ" sz="2000" i="1" baseline="30000" dirty="0" smtClean="0"/>
              <a:t>+ - </a:t>
            </a:r>
            <a:r>
              <a:rPr lang="cs-CZ" sz="2000" dirty="0" smtClean="0"/>
              <a:t>standardní alely</a:t>
            </a:r>
          </a:p>
          <a:p>
            <a:r>
              <a:rPr lang="cs-CZ" sz="2000" i="1" dirty="0" smtClean="0"/>
              <a:t>h</a:t>
            </a:r>
            <a:r>
              <a:rPr lang="cs-CZ" sz="2000" dirty="0" smtClean="0"/>
              <a:t> a </a:t>
            </a:r>
            <a:r>
              <a:rPr lang="cs-CZ" sz="2000" i="1" dirty="0" smtClean="0"/>
              <a:t>n</a:t>
            </a:r>
            <a:r>
              <a:rPr lang="cs-CZ" sz="2000" dirty="0" smtClean="0"/>
              <a:t> – mutantní alely způsobující hluchotu</a:t>
            </a:r>
            <a:endParaRPr lang="en-US" sz="2000" dirty="0" smtClean="0"/>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212" y="5223266"/>
            <a:ext cx="1941576" cy="914400"/>
          </a:xfrm>
          <a:prstGeom prst="rect">
            <a:avLst/>
          </a:prstGeom>
        </p:spPr>
      </p:pic>
      <p:sp>
        <p:nvSpPr>
          <p:cNvPr id="13" name="TextovéPole 12"/>
          <p:cNvSpPr txBox="1"/>
          <p:nvPr/>
        </p:nvSpPr>
        <p:spPr>
          <a:xfrm>
            <a:off x="2402887" y="4724328"/>
            <a:ext cx="570990" cy="461665"/>
          </a:xfrm>
          <a:prstGeom prst="rect">
            <a:avLst/>
          </a:prstGeom>
          <a:noFill/>
        </p:spPr>
        <p:txBody>
          <a:bodyPr wrap="none" rtlCol="0">
            <a:spAutoFit/>
          </a:bodyPr>
          <a:lstStyle/>
          <a:p>
            <a:r>
              <a:rPr lang="cs-CZ" sz="2400" i="1" dirty="0" err="1" smtClean="0"/>
              <a:t>hh</a:t>
            </a:r>
            <a:r>
              <a:rPr lang="cs-CZ" sz="2400" i="1" dirty="0" smtClean="0"/>
              <a:t> </a:t>
            </a:r>
            <a:endParaRPr lang="en-US" sz="2400" i="1" baseline="30000" dirty="0"/>
          </a:p>
        </p:txBody>
      </p:sp>
      <p:sp>
        <p:nvSpPr>
          <p:cNvPr id="14" name="TextovéPole 13"/>
          <p:cNvSpPr txBox="1"/>
          <p:nvPr/>
        </p:nvSpPr>
        <p:spPr>
          <a:xfrm>
            <a:off x="1312037" y="4754903"/>
            <a:ext cx="502061" cy="461665"/>
          </a:xfrm>
          <a:prstGeom prst="rect">
            <a:avLst/>
          </a:prstGeom>
          <a:noFill/>
        </p:spPr>
        <p:txBody>
          <a:bodyPr wrap="none" rtlCol="0">
            <a:spAutoFit/>
          </a:bodyPr>
          <a:lstStyle/>
          <a:p>
            <a:r>
              <a:rPr lang="cs-CZ" sz="2400" i="1" dirty="0" err="1" smtClean="0"/>
              <a:t>hh</a:t>
            </a:r>
            <a:endParaRPr lang="en-US" sz="2400" i="1" dirty="0" smtClean="0"/>
          </a:p>
        </p:txBody>
      </p:sp>
      <p:sp>
        <p:nvSpPr>
          <p:cNvPr id="15" name="TextovéPole 14"/>
          <p:cNvSpPr txBox="1"/>
          <p:nvPr/>
        </p:nvSpPr>
        <p:spPr>
          <a:xfrm>
            <a:off x="1957814" y="6234464"/>
            <a:ext cx="1215757" cy="461665"/>
          </a:xfrm>
          <a:prstGeom prst="rect">
            <a:avLst/>
          </a:prstGeom>
          <a:noFill/>
        </p:spPr>
        <p:txBody>
          <a:bodyPr wrap="square" rtlCol="0">
            <a:spAutoFit/>
          </a:bodyPr>
          <a:lstStyle/>
          <a:p>
            <a:r>
              <a:rPr lang="cs-CZ" sz="2400" i="1" dirty="0" err="1" smtClean="0"/>
              <a:t>hh</a:t>
            </a:r>
            <a:endParaRPr lang="en-US" sz="2400" i="1" dirty="0" smtClean="0"/>
          </a:p>
        </p:txBody>
      </p:sp>
      <p:cxnSp>
        <p:nvCxnSpPr>
          <p:cNvPr id="17" name="Přímá spojnice 16"/>
          <p:cNvCxnSpPr/>
          <p:nvPr/>
        </p:nvCxnSpPr>
        <p:spPr>
          <a:xfrm>
            <a:off x="934278" y="4577204"/>
            <a:ext cx="2494722" cy="2118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H="1">
            <a:off x="894519" y="4501003"/>
            <a:ext cx="2451652" cy="2271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4402952" y="6002887"/>
            <a:ext cx="4422367" cy="769441"/>
          </a:xfrm>
          <a:prstGeom prst="rect">
            <a:avLst/>
          </a:prstGeom>
          <a:noFill/>
        </p:spPr>
        <p:txBody>
          <a:bodyPr wrap="square" rtlCol="0">
            <a:spAutoFit/>
          </a:bodyPr>
          <a:lstStyle/>
          <a:p>
            <a:r>
              <a:rPr lang="cs-CZ" sz="2200" b="1" dirty="0" smtClean="0">
                <a:solidFill>
                  <a:srgbClr val="FF0000"/>
                </a:solidFill>
              </a:rPr>
              <a:t>Hluchota je způsobena recesivními alelami 2 genů.  </a:t>
            </a:r>
            <a:endParaRPr lang="en-US" sz="2200" b="1" dirty="0" smtClean="0">
              <a:solidFill>
                <a:srgbClr val="FF0000"/>
              </a:solidFill>
            </a:endParaRPr>
          </a:p>
        </p:txBody>
      </p:sp>
    </p:spTree>
    <p:extLst>
      <p:ext uri="{BB962C8B-B14F-4D97-AF65-F5344CB8AC3E}">
        <p14:creationId xmlns:p14="http://schemas.microsoft.com/office/powerpoint/2010/main" val="34183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3" grpId="0"/>
      <p:bldP spid="14" grpId="0"/>
      <p:bldP spid="15"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Co Mendel u hrachu objevil</a:t>
            </a:r>
            <a:endParaRPr lang="en-US" sz="4000" dirty="0">
              <a:solidFill>
                <a:srgbClr val="C00000"/>
              </a:solidFill>
            </a:endParaRPr>
          </a:p>
        </p:txBody>
      </p:sp>
      <p:sp>
        <p:nvSpPr>
          <p:cNvPr id="3" name="TextovéPole 2"/>
          <p:cNvSpPr txBox="1"/>
          <p:nvPr/>
        </p:nvSpPr>
        <p:spPr>
          <a:xfrm>
            <a:off x="513936" y="1591003"/>
            <a:ext cx="5584157" cy="430887"/>
          </a:xfrm>
          <a:prstGeom prst="rect">
            <a:avLst/>
          </a:prstGeom>
          <a:noFill/>
        </p:spPr>
        <p:txBody>
          <a:bodyPr wrap="none" rtlCol="0">
            <a:spAutoFit/>
          </a:bodyPr>
          <a:lstStyle/>
          <a:p>
            <a:r>
              <a:rPr lang="cs-CZ" sz="2200" dirty="0" smtClean="0"/>
              <a:t>Každý znak je řízen jedním faktorem (= genem).</a:t>
            </a:r>
          </a:p>
        </p:txBody>
      </p:sp>
      <p:sp>
        <p:nvSpPr>
          <p:cNvPr id="5" name="TextovéPole 4"/>
          <p:cNvSpPr txBox="1"/>
          <p:nvPr/>
        </p:nvSpPr>
        <p:spPr>
          <a:xfrm>
            <a:off x="513936" y="2052668"/>
            <a:ext cx="4721292" cy="769441"/>
          </a:xfrm>
          <a:prstGeom prst="rect">
            <a:avLst/>
          </a:prstGeom>
          <a:noFill/>
        </p:spPr>
        <p:txBody>
          <a:bodyPr wrap="none" rtlCol="0">
            <a:spAutoFit/>
          </a:bodyPr>
          <a:lstStyle>
            <a:defPPr>
              <a:defRPr lang="cs-CZ"/>
            </a:defPPr>
            <a:lvl1pPr>
              <a:defRPr sz="2400" b="1">
                <a:solidFill>
                  <a:srgbClr val="009900"/>
                </a:solidFill>
              </a:defRPr>
            </a:lvl1pPr>
          </a:lstStyle>
          <a:p>
            <a:r>
              <a:rPr lang="cs-CZ" sz="2200" dirty="0">
                <a:sym typeface="Wingdings" panose="05000000000000000000" pitchFamily="2" charset="2"/>
              </a:rPr>
              <a:t></a:t>
            </a:r>
            <a:r>
              <a:rPr lang="en-US" sz="2200" dirty="0">
                <a:sym typeface="Wingdings" panose="05000000000000000000" pitchFamily="2" charset="2"/>
              </a:rPr>
              <a:t> </a:t>
            </a:r>
            <a:r>
              <a:rPr lang="cs-CZ" sz="2200" dirty="0" smtClean="0">
                <a:sym typeface="Wingdings" panose="05000000000000000000" pitchFamily="2" charset="2"/>
              </a:rPr>
              <a:t>V</a:t>
            </a:r>
            <a:r>
              <a:rPr lang="en-US" sz="2200" dirty="0" err="1" smtClean="0">
                <a:sym typeface="Wingdings" panose="05000000000000000000" pitchFamily="2" charset="2"/>
              </a:rPr>
              <a:t>ytvo</a:t>
            </a:r>
            <a:r>
              <a:rPr lang="cs-CZ" sz="2200" dirty="0">
                <a:sym typeface="Wingdings" panose="05000000000000000000" pitchFamily="2" charset="2"/>
              </a:rPr>
              <a:t>ř</a:t>
            </a:r>
            <a:r>
              <a:rPr lang="en-US" sz="2200" dirty="0" err="1">
                <a:sym typeface="Wingdings" panose="05000000000000000000" pitchFamily="2" charset="2"/>
              </a:rPr>
              <a:t>il</a:t>
            </a:r>
            <a:r>
              <a:rPr lang="en-US" sz="2200" dirty="0">
                <a:sym typeface="Wingdings" panose="05000000000000000000" pitchFamily="2" charset="2"/>
              </a:rPr>
              <a:t> </a:t>
            </a:r>
            <a:r>
              <a:rPr lang="en-US" sz="2200" dirty="0" err="1">
                <a:sym typeface="Wingdings" panose="05000000000000000000" pitchFamily="2" charset="2"/>
              </a:rPr>
              <a:t>koncept</a:t>
            </a:r>
            <a:r>
              <a:rPr lang="en-US" sz="2200" dirty="0">
                <a:sym typeface="Wingdings" panose="05000000000000000000" pitchFamily="2" charset="2"/>
              </a:rPr>
              <a:t> </a:t>
            </a:r>
            <a:r>
              <a:rPr lang="en-US" sz="2200" dirty="0" err="1">
                <a:sym typeface="Wingdings" panose="05000000000000000000" pitchFamily="2" charset="2"/>
              </a:rPr>
              <a:t>genotyp</a:t>
            </a:r>
            <a:r>
              <a:rPr lang="en-US" sz="2200" dirty="0">
                <a:sym typeface="Wingdings" panose="05000000000000000000" pitchFamily="2" charset="2"/>
              </a:rPr>
              <a:t> </a:t>
            </a:r>
            <a:r>
              <a:rPr lang="en-US" sz="2200" dirty="0" smtClean="0">
                <a:sym typeface="Wingdings" panose="05000000000000000000" pitchFamily="2" charset="2"/>
              </a:rPr>
              <a:t>– </a:t>
            </a:r>
            <a:r>
              <a:rPr lang="en-US" sz="2200" dirty="0" err="1" smtClean="0">
                <a:sym typeface="Wingdings" panose="05000000000000000000" pitchFamily="2" charset="2"/>
              </a:rPr>
              <a:t>fenotyp</a:t>
            </a:r>
            <a:r>
              <a:rPr lang="cs-CZ" sz="2200" dirty="0" smtClean="0">
                <a:sym typeface="Wingdings" panose="05000000000000000000" pitchFamily="2" charset="2"/>
              </a:rPr>
              <a:t>.</a:t>
            </a:r>
            <a:endParaRPr lang="en-US" sz="2200" dirty="0"/>
          </a:p>
          <a:p>
            <a:endParaRPr lang="en-US" sz="2200" dirty="0"/>
          </a:p>
        </p:txBody>
      </p:sp>
      <p:sp>
        <p:nvSpPr>
          <p:cNvPr id="6" name="TextovéPole 5"/>
          <p:cNvSpPr txBox="1"/>
          <p:nvPr/>
        </p:nvSpPr>
        <p:spPr>
          <a:xfrm>
            <a:off x="513936" y="2958726"/>
            <a:ext cx="6326925" cy="430887"/>
          </a:xfrm>
          <a:prstGeom prst="rect">
            <a:avLst/>
          </a:prstGeom>
          <a:noFill/>
        </p:spPr>
        <p:txBody>
          <a:bodyPr wrap="none" rtlCol="0">
            <a:spAutoFit/>
          </a:bodyPr>
          <a:lstStyle/>
          <a:p>
            <a:r>
              <a:rPr lang="cs-CZ" sz="2200" dirty="0" smtClean="0"/>
              <a:t>Rostliny hrachu mají dvě verze každého genu (= alely).</a:t>
            </a:r>
          </a:p>
        </p:txBody>
      </p:sp>
      <p:sp>
        <p:nvSpPr>
          <p:cNvPr id="7" name="TextovéPole 6"/>
          <p:cNvSpPr txBox="1"/>
          <p:nvPr/>
        </p:nvSpPr>
        <p:spPr>
          <a:xfrm>
            <a:off x="513936" y="3558733"/>
            <a:ext cx="4044569" cy="769441"/>
          </a:xfrm>
          <a:prstGeom prst="rect">
            <a:avLst/>
          </a:prstGeom>
          <a:noFill/>
        </p:spPr>
        <p:txBody>
          <a:bodyPr wrap="none" rtlCol="0">
            <a:spAutoFit/>
          </a:bodyPr>
          <a:lstStyle/>
          <a:p>
            <a:r>
              <a:rPr lang="cs-CZ" sz="2200" b="1" dirty="0">
                <a:solidFill>
                  <a:srgbClr val="009900"/>
                </a:solidFill>
                <a:sym typeface="Wingdings" panose="05000000000000000000" pitchFamily="2" charset="2"/>
              </a:rPr>
              <a:t></a:t>
            </a:r>
            <a:r>
              <a:rPr lang="en-US" sz="2200" b="1" dirty="0">
                <a:solidFill>
                  <a:srgbClr val="009900"/>
                </a:solidFill>
                <a:sym typeface="Wingdings" panose="05000000000000000000" pitchFamily="2" charset="2"/>
              </a:rPr>
              <a:t> </a:t>
            </a:r>
            <a:r>
              <a:rPr lang="cs-CZ" sz="2200" b="1" dirty="0" smtClean="0">
                <a:solidFill>
                  <a:srgbClr val="009900"/>
                </a:solidFill>
                <a:sym typeface="Wingdings" panose="05000000000000000000" pitchFamily="2" charset="2"/>
              </a:rPr>
              <a:t>Rostliny hrachu jsou diploidní.</a:t>
            </a:r>
            <a:endParaRPr lang="en-US" sz="2200" b="1" dirty="0">
              <a:solidFill>
                <a:srgbClr val="009900"/>
              </a:solidFill>
            </a:endParaRPr>
          </a:p>
          <a:p>
            <a:endParaRPr lang="en-US" sz="2200" b="1" dirty="0">
              <a:solidFill>
                <a:srgbClr val="009900"/>
              </a:solidFill>
            </a:endParaRPr>
          </a:p>
        </p:txBody>
      </p:sp>
      <p:sp>
        <p:nvSpPr>
          <p:cNvPr id="8" name="TextovéPole 7"/>
          <p:cNvSpPr txBox="1"/>
          <p:nvPr/>
        </p:nvSpPr>
        <p:spPr>
          <a:xfrm>
            <a:off x="513936" y="4657650"/>
            <a:ext cx="7892097" cy="769441"/>
          </a:xfrm>
          <a:prstGeom prst="rect">
            <a:avLst/>
          </a:prstGeom>
          <a:noFill/>
        </p:spPr>
        <p:txBody>
          <a:bodyPr wrap="square" rtlCol="0">
            <a:spAutoFit/>
          </a:bodyPr>
          <a:lstStyle/>
          <a:p>
            <a:r>
              <a:rPr lang="cs-CZ" sz="2200" dirty="0" smtClean="0"/>
              <a:t>Vaječné buňky a pylová zrna mají jen jednu verzi genu, náhodně vybranou z těch, které má rostlina, která je vyprodukovala.</a:t>
            </a:r>
          </a:p>
        </p:txBody>
      </p:sp>
      <p:sp>
        <p:nvSpPr>
          <p:cNvPr id="9" name="TextovéPole 8"/>
          <p:cNvSpPr txBox="1"/>
          <p:nvPr/>
        </p:nvSpPr>
        <p:spPr>
          <a:xfrm>
            <a:off x="513936" y="5634805"/>
            <a:ext cx="3236463" cy="769441"/>
          </a:xfrm>
          <a:prstGeom prst="rect">
            <a:avLst/>
          </a:prstGeom>
          <a:noFill/>
        </p:spPr>
        <p:txBody>
          <a:bodyPr wrap="none" rtlCol="0">
            <a:spAutoFit/>
          </a:bodyPr>
          <a:lstStyle/>
          <a:p>
            <a:r>
              <a:rPr lang="cs-CZ" sz="2200" b="1" dirty="0">
                <a:solidFill>
                  <a:srgbClr val="009900"/>
                </a:solidFill>
                <a:sym typeface="Wingdings" panose="05000000000000000000" pitchFamily="2" charset="2"/>
              </a:rPr>
              <a:t></a:t>
            </a:r>
            <a:r>
              <a:rPr lang="en-US" sz="2200" b="1" dirty="0">
                <a:solidFill>
                  <a:srgbClr val="009900"/>
                </a:solidFill>
                <a:sym typeface="Wingdings" panose="05000000000000000000" pitchFamily="2" charset="2"/>
              </a:rPr>
              <a:t> </a:t>
            </a:r>
            <a:r>
              <a:rPr lang="cs-CZ" sz="2200" b="1" dirty="0" smtClean="0">
                <a:solidFill>
                  <a:srgbClr val="009900"/>
                </a:solidFill>
                <a:sym typeface="Wingdings" panose="05000000000000000000" pitchFamily="2" charset="2"/>
              </a:rPr>
              <a:t>Gamety jsou haploidní.</a:t>
            </a:r>
            <a:endParaRPr lang="en-US" sz="2200" b="1" dirty="0">
              <a:solidFill>
                <a:srgbClr val="009900"/>
              </a:solidFill>
            </a:endParaRPr>
          </a:p>
          <a:p>
            <a:endParaRPr lang="en-US" sz="2200" b="1" dirty="0">
              <a:solidFill>
                <a:srgbClr val="009900"/>
              </a:solidFill>
            </a:endParaRPr>
          </a:p>
        </p:txBody>
      </p:sp>
    </p:spTree>
    <p:extLst>
      <p:ext uri="{BB962C8B-B14F-4D97-AF65-F5344CB8AC3E}">
        <p14:creationId xmlns:p14="http://schemas.microsoft.com/office/powerpoint/2010/main" val="15820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rmAutofit/>
          </a:bodyPr>
          <a:lstStyle/>
          <a:p>
            <a:pPr algn="ctr"/>
            <a:r>
              <a:rPr lang="cs-CZ" sz="4000" dirty="0">
                <a:solidFill>
                  <a:srgbClr val="C00000"/>
                </a:solidFill>
              </a:rPr>
              <a:t>Krevní systém </a:t>
            </a:r>
            <a:r>
              <a:rPr lang="cs-CZ" sz="4000" dirty="0" err="1" smtClean="0">
                <a:solidFill>
                  <a:srgbClr val="C00000"/>
                </a:solidFill>
              </a:rPr>
              <a:t>AB0</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72" y="1688859"/>
            <a:ext cx="7798085" cy="3392012"/>
          </a:xfrm>
          <a:prstGeom prst="rect">
            <a:avLst/>
          </a:prstGeom>
        </p:spPr>
      </p:pic>
      <p:sp>
        <p:nvSpPr>
          <p:cNvPr id="3" name="TextovéPole 2"/>
          <p:cNvSpPr txBox="1"/>
          <p:nvPr/>
        </p:nvSpPr>
        <p:spPr>
          <a:xfrm>
            <a:off x="307322" y="5350332"/>
            <a:ext cx="8521430" cy="126188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Alely </a:t>
            </a:r>
            <a:r>
              <a:rPr lang="cs-CZ" sz="2200" i="1" dirty="0" smtClean="0"/>
              <a:t>I</a:t>
            </a:r>
            <a:r>
              <a:rPr lang="cs-CZ" sz="2200" i="1" baseline="30000" dirty="0" smtClean="0"/>
              <a:t>A</a:t>
            </a:r>
            <a:r>
              <a:rPr lang="cs-CZ" sz="2200" dirty="0" smtClean="0"/>
              <a:t> a </a:t>
            </a:r>
            <a:r>
              <a:rPr lang="cs-CZ" sz="2200" i="1" dirty="0" smtClean="0"/>
              <a:t>I</a:t>
            </a:r>
            <a:r>
              <a:rPr lang="cs-CZ" sz="2200" i="1" baseline="30000" dirty="0" smtClean="0"/>
              <a:t>B</a:t>
            </a:r>
            <a:r>
              <a:rPr lang="cs-CZ" sz="2200" i="1" dirty="0" smtClean="0"/>
              <a:t> </a:t>
            </a:r>
            <a:r>
              <a:rPr lang="cs-CZ" sz="2200" dirty="0" smtClean="0"/>
              <a:t>– kódují </a:t>
            </a:r>
            <a:r>
              <a:rPr lang="cs-CZ" sz="2200" dirty="0" err="1" smtClean="0"/>
              <a:t>glykosyltransferázy</a:t>
            </a:r>
            <a:r>
              <a:rPr lang="cs-CZ" sz="2200" dirty="0" smtClean="0"/>
              <a:t> – modifikace cukrů na povrchu červených krvinek</a:t>
            </a:r>
          </a:p>
          <a:p>
            <a:pPr marL="342900" indent="-342900">
              <a:spcBef>
                <a:spcPts val="1200"/>
              </a:spcBef>
              <a:buFont typeface="Arial" panose="020B0604020202020204" pitchFamily="34" charset="0"/>
              <a:buChar char="•"/>
            </a:pPr>
            <a:r>
              <a:rPr lang="cs-CZ" sz="2200" dirty="0" smtClean="0"/>
              <a:t>Alela</a:t>
            </a:r>
            <a:r>
              <a:rPr lang="cs-CZ" sz="2200" i="1" dirty="0" smtClean="0"/>
              <a:t> i </a:t>
            </a:r>
            <a:r>
              <a:rPr lang="cs-CZ" sz="2200" dirty="0" smtClean="0"/>
              <a:t>– nefunkční protein (posun čtecího rámce)</a:t>
            </a:r>
            <a:endParaRPr lang="cs-CZ" sz="2200" dirty="0"/>
          </a:p>
        </p:txBody>
      </p:sp>
      <p:sp>
        <p:nvSpPr>
          <p:cNvPr id="5" name="Mrak 4"/>
          <p:cNvSpPr/>
          <p:nvPr/>
        </p:nvSpPr>
        <p:spPr>
          <a:xfrm>
            <a:off x="2992361" y="1320309"/>
            <a:ext cx="883471" cy="663484"/>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Mrak 20"/>
          <p:cNvSpPr/>
          <p:nvPr/>
        </p:nvSpPr>
        <p:spPr>
          <a:xfrm>
            <a:off x="4488434" y="1334087"/>
            <a:ext cx="883471" cy="663484"/>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Mrak 21"/>
          <p:cNvSpPr/>
          <p:nvPr/>
        </p:nvSpPr>
        <p:spPr>
          <a:xfrm>
            <a:off x="5673149" y="1381174"/>
            <a:ext cx="883471" cy="663484"/>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Mrak 22"/>
          <p:cNvSpPr/>
          <p:nvPr/>
        </p:nvSpPr>
        <p:spPr>
          <a:xfrm>
            <a:off x="6034149" y="1502205"/>
            <a:ext cx="883471" cy="663484"/>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254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71789" y="492369"/>
            <a:ext cx="8279842" cy="430887"/>
          </a:xfrm>
          <a:prstGeom prst="rect">
            <a:avLst/>
          </a:prstGeom>
          <a:noFill/>
        </p:spPr>
        <p:txBody>
          <a:bodyPr wrap="square" rtlCol="0">
            <a:spAutoFit/>
          </a:bodyPr>
          <a:lstStyle/>
          <a:p>
            <a:r>
              <a:rPr lang="cs-CZ" sz="2200" b="1" dirty="0" smtClean="0">
                <a:solidFill>
                  <a:srgbClr val="00B050"/>
                </a:solidFill>
              </a:rPr>
              <a:t>Úkol:</a:t>
            </a:r>
            <a:r>
              <a:rPr lang="cs-CZ" sz="2200" dirty="0" smtClean="0"/>
              <a:t> Doplňte do rodokmenu krevní skupiny </a:t>
            </a:r>
            <a:r>
              <a:rPr lang="cs-CZ" sz="2200" dirty="0" err="1" smtClean="0"/>
              <a:t>AB0</a:t>
            </a:r>
            <a:r>
              <a:rPr lang="cs-CZ" sz="2200" dirty="0" smtClean="0"/>
              <a:t> a jejich genotypy.</a:t>
            </a:r>
            <a:endParaRPr lang="en-US" sz="2200" dirty="0" smtClean="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120" y="1561363"/>
            <a:ext cx="4848194" cy="4538415"/>
          </a:xfrm>
          <a:prstGeom prst="rect">
            <a:avLst/>
          </a:prstGeom>
        </p:spPr>
      </p:pic>
      <p:sp>
        <p:nvSpPr>
          <p:cNvPr id="4" name="TextovéPole 3"/>
          <p:cNvSpPr txBox="1"/>
          <p:nvPr/>
        </p:nvSpPr>
        <p:spPr>
          <a:xfrm>
            <a:off x="5437630" y="1499615"/>
            <a:ext cx="537327"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A</a:t>
            </a:r>
            <a:r>
              <a:rPr lang="cs-CZ" sz="2200" i="1" dirty="0" err="1" smtClean="0">
                <a:solidFill>
                  <a:srgbClr val="FF0000"/>
                </a:solidFill>
              </a:rPr>
              <a:t>I</a:t>
            </a:r>
            <a:r>
              <a:rPr lang="cs-CZ" sz="2200" i="1" baseline="30000" dirty="0" err="1" smtClean="0">
                <a:solidFill>
                  <a:srgbClr val="FF0000"/>
                </a:solidFill>
              </a:rPr>
              <a:t>B</a:t>
            </a:r>
            <a:endParaRPr lang="en-US" sz="2200" i="1" baseline="30000" dirty="0" smtClean="0">
              <a:solidFill>
                <a:srgbClr val="FF0000"/>
              </a:solidFill>
            </a:endParaRPr>
          </a:p>
        </p:txBody>
      </p:sp>
      <p:sp>
        <p:nvSpPr>
          <p:cNvPr id="5" name="TextovéPole 4"/>
          <p:cNvSpPr txBox="1"/>
          <p:nvPr/>
        </p:nvSpPr>
        <p:spPr>
          <a:xfrm>
            <a:off x="3736845" y="1499614"/>
            <a:ext cx="537327"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A</a:t>
            </a:r>
            <a:r>
              <a:rPr lang="cs-CZ" sz="2200" i="1" dirty="0" err="1" smtClean="0">
                <a:solidFill>
                  <a:srgbClr val="FF0000"/>
                </a:solidFill>
              </a:rPr>
              <a:t>I</a:t>
            </a:r>
            <a:r>
              <a:rPr lang="cs-CZ" sz="2200" i="1" baseline="30000" dirty="0" err="1" smtClean="0">
                <a:solidFill>
                  <a:srgbClr val="FF0000"/>
                </a:solidFill>
              </a:rPr>
              <a:t>B</a:t>
            </a:r>
            <a:endParaRPr lang="en-US" sz="2200" i="1" baseline="30000" dirty="0" smtClean="0">
              <a:solidFill>
                <a:srgbClr val="FF0000"/>
              </a:solidFill>
            </a:endParaRPr>
          </a:p>
        </p:txBody>
      </p:sp>
      <p:sp>
        <p:nvSpPr>
          <p:cNvPr id="6" name="TextovéPole 5"/>
          <p:cNvSpPr txBox="1"/>
          <p:nvPr/>
        </p:nvSpPr>
        <p:spPr>
          <a:xfrm>
            <a:off x="4102605" y="2365246"/>
            <a:ext cx="537327" cy="430887"/>
          </a:xfrm>
          <a:prstGeom prst="rect">
            <a:avLst/>
          </a:prstGeom>
          <a:noFill/>
        </p:spPr>
        <p:txBody>
          <a:bodyPr wrap="none" rtlCol="0">
            <a:spAutoFit/>
          </a:bodyPr>
          <a:lstStyle/>
          <a:p>
            <a:r>
              <a:rPr lang="cs-CZ" sz="2200" i="1" dirty="0" err="1">
                <a:solidFill>
                  <a:srgbClr val="FF0000"/>
                </a:solidFill>
              </a:rPr>
              <a:t>I</a:t>
            </a:r>
            <a:r>
              <a:rPr lang="cs-CZ" sz="2200" i="1" baseline="30000" dirty="0" err="1">
                <a:solidFill>
                  <a:srgbClr val="FF0000"/>
                </a:solidFill>
              </a:rPr>
              <a:t>B</a:t>
            </a:r>
            <a:r>
              <a:rPr lang="cs-CZ" sz="2200" i="1" dirty="0" err="1">
                <a:solidFill>
                  <a:srgbClr val="FF0000"/>
                </a:solidFill>
              </a:rPr>
              <a:t>I</a:t>
            </a:r>
            <a:r>
              <a:rPr lang="cs-CZ" sz="2200" i="1" baseline="30000" dirty="0" err="1">
                <a:solidFill>
                  <a:srgbClr val="FF0000"/>
                </a:solidFill>
              </a:rPr>
              <a:t>B</a:t>
            </a:r>
            <a:endParaRPr lang="en-US" sz="2200" i="1" baseline="30000" dirty="0">
              <a:solidFill>
                <a:srgbClr val="FF0000"/>
              </a:solidFill>
            </a:endParaRPr>
          </a:p>
        </p:txBody>
      </p:sp>
      <p:sp>
        <p:nvSpPr>
          <p:cNvPr id="7" name="TextovéPole 6"/>
          <p:cNvSpPr txBox="1"/>
          <p:nvPr/>
        </p:nvSpPr>
        <p:spPr>
          <a:xfrm>
            <a:off x="5846061" y="2365246"/>
            <a:ext cx="421910"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err="1" smtClean="0">
                <a:solidFill>
                  <a:srgbClr val="FF0000"/>
                </a:solidFill>
              </a:rPr>
              <a:t>i</a:t>
            </a:r>
            <a:endParaRPr lang="en-US" sz="2200" i="1" baseline="30000" dirty="0" smtClean="0">
              <a:solidFill>
                <a:srgbClr val="FF0000"/>
              </a:solidFill>
            </a:endParaRPr>
          </a:p>
        </p:txBody>
      </p:sp>
      <p:sp>
        <p:nvSpPr>
          <p:cNvPr id="8" name="TextovéPole 7"/>
          <p:cNvSpPr txBox="1"/>
          <p:nvPr/>
        </p:nvSpPr>
        <p:spPr>
          <a:xfrm>
            <a:off x="3199518" y="2375507"/>
            <a:ext cx="421910"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err="1" smtClean="0">
                <a:solidFill>
                  <a:srgbClr val="FF0000"/>
                </a:solidFill>
              </a:rPr>
              <a:t>i</a:t>
            </a:r>
            <a:endParaRPr lang="en-US" sz="2200" i="1" baseline="30000" dirty="0">
              <a:solidFill>
                <a:srgbClr val="FF0000"/>
              </a:solidFill>
            </a:endParaRPr>
          </a:p>
        </p:txBody>
      </p:sp>
      <p:sp>
        <p:nvSpPr>
          <p:cNvPr id="9" name="TextovéPole 8"/>
          <p:cNvSpPr txBox="1"/>
          <p:nvPr/>
        </p:nvSpPr>
        <p:spPr>
          <a:xfrm>
            <a:off x="6108189" y="5718046"/>
            <a:ext cx="537327"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A</a:t>
            </a:r>
            <a:r>
              <a:rPr lang="cs-CZ" sz="2200" i="1" dirty="0" err="1" smtClean="0">
                <a:solidFill>
                  <a:srgbClr val="FF0000"/>
                </a:solidFill>
              </a:rPr>
              <a:t>I</a:t>
            </a:r>
            <a:r>
              <a:rPr lang="cs-CZ" sz="2200" i="1" baseline="30000" dirty="0" err="1" smtClean="0">
                <a:solidFill>
                  <a:srgbClr val="FF0000"/>
                </a:solidFill>
              </a:rPr>
              <a:t>B</a:t>
            </a:r>
            <a:endParaRPr lang="en-US" sz="2200" i="1" baseline="30000" dirty="0">
              <a:solidFill>
                <a:srgbClr val="FF0000"/>
              </a:solidFill>
            </a:endParaRPr>
          </a:p>
        </p:txBody>
      </p:sp>
      <p:sp>
        <p:nvSpPr>
          <p:cNvPr id="11" name="TextovéPole 10"/>
          <p:cNvSpPr txBox="1"/>
          <p:nvPr/>
        </p:nvSpPr>
        <p:spPr>
          <a:xfrm>
            <a:off x="1724727" y="3375298"/>
            <a:ext cx="312906" cy="430887"/>
          </a:xfrm>
          <a:prstGeom prst="rect">
            <a:avLst/>
          </a:prstGeom>
          <a:noFill/>
        </p:spPr>
        <p:txBody>
          <a:bodyPr wrap="none" rtlCol="0">
            <a:spAutoFit/>
          </a:bodyPr>
          <a:lstStyle/>
          <a:p>
            <a:r>
              <a:rPr lang="cs-CZ" sz="2200" i="1" dirty="0" err="1" smtClean="0">
                <a:solidFill>
                  <a:srgbClr val="FF0000"/>
                </a:solidFill>
              </a:rPr>
              <a:t>ii</a:t>
            </a:r>
            <a:endParaRPr lang="en-US" sz="2200" i="1" baseline="30000" dirty="0">
              <a:solidFill>
                <a:srgbClr val="FF0000"/>
              </a:solidFill>
            </a:endParaRPr>
          </a:p>
        </p:txBody>
      </p:sp>
      <p:sp>
        <p:nvSpPr>
          <p:cNvPr id="12" name="TextovéPole 11"/>
          <p:cNvSpPr txBox="1"/>
          <p:nvPr/>
        </p:nvSpPr>
        <p:spPr>
          <a:xfrm>
            <a:off x="2626935" y="4515250"/>
            <a:ext cx="312906" cy="430887"/>
          </a:xfrm>
          <a:prstGeom prst="rect">
            <a:avLst/>
          </a:prstGeom>
          <a:noFill/>
        </p:spPr>
        <p:txBody>
          <a:bodyPr wrap="none" rtlCol="0">
            <a:spAutoFit/>
          </a:bodyPr>
          <a:lstStyle/>
          <a:p>
            <a:r>
              <a:rPr lang="cs-CZ" sz="2200" i="1" dirty="0" err="1" smtClean="0">
                <a:solidFill>
                  <a:srgbClr val="FF0000"/>
                </a:solidFill>
              </a:rPr>
              <a:t>ii</a:t>
            </a:r>
            <a:endParaRPr lang="en-US" sz="2200" i="1" baseline="30000" dirty="0">
              <a:solidFill>
                <a:srgbClr val="FF0000"/>
              </a:solidFill>
            </a:endParaRPr>
          </a:p>
        </p:txBody>
      </p:sp>
      <p:sp>
        <p:nvSpPr>
          <p:cNvPr id="13" name="TextovéPole 12"/>
          <p:cNvSpPr txBox="1"/>
          <p:nvPr/>
        </p:nvSpPr>
        <p:spPr>
          <a:xfrm>
            <a:off x="6923314" y="3399683"/>
            <a:ext cx="312906" cy="430887"/>
          </a:xfrm>
          <a:prstGeom prst="rect">
            <a:avLst/>
          </a:prstGeom>
          <a:noFill/>
        </p:spPr>
        <p:txBody>
          <a:bodyPr wrap="none" rtlCol="0">
            <a:spAutoFit/>
          </a:bodyPr>
          <a:lstStyle/>
          <a:p>
            <a:r>
              <a:rPr lang="cs-CZ" sz="2200" i="1" dirty="0" err="1" smtClean="0">
                <a:solidFill>
                  <a:srgbClr val="FF0000"/>
                </a:solidFill>
              </a:rPr>
              <a:t>ii</a:t>
            </a:r>
            <a:endParaRPr lang="en-US" sz="2200" i="1" baseline="30000" dirty="0">
              <a:solidFill>
                <a:srgbClr val="FF0000"/>
              </a:solidFill>
            </a:endParaRPr>
          </a:p>
        </p:txBody>
      </p:sp>
      <p:sp>
        <p:nvSpPr>
          <p:cNvPr id="14" name="TextovéPole 13"/>
          <p:cNvSpPr txBox="1"/>
          <p:nvPr/>
        </p:nvSpPr>
        <p:spPr>
          <a:xfrm>
            <a:off x="3946152" y="5726423"/>
            <a:ext cx="312906" cy="430887"/>
          </a:xfrm>
          <a:prstGeom prst="rect">
            <a:avLst/>
          </a:prstGeom>
          <a:noFill/>
        </p:spPr>
        <p:txBody>
          <a:bodyPr wrap="none" rtlCol="0">
            <a:spAutoFit/>
          </a:bodyPr>
          <a:lstStyle/>
          <a:p>
            <a:r>
              <a:rPr lang="cs-CZ" sz="2200" i="1" dirty="0" err="1" smtClean="0">
                <a:solidFill>
                  <a:srgbClr val="FF0000"/>
                </a:solidFill>
              </a:rPr>
              <a:t>ii</a:t>
            </a:r>
            <a:endParaRPr lang="en-US" sz="2200" i="1" baseline="30000" dirty="0">
              <a:solidFill>
                <a:srgbClr val="FF0000"/>
              </a:solidFill>
            </a:endParaRPr>
          </a:p>
        </p:txBody>
      </p:sp>
      <p:sp>
        <p:nvSpPr>
          <p:cNvPr id="15" name="TextovéPole 14"/>
          <p:cNvSpPr txBox="1"/>
          <p:nvPr/>
        </p:nvSpPr>
        <p:spPr>
          <a:xfrm>
            <a:off x="2771196" y="3764923"/>
            <a:ext cx="42832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a:solidFill>
                  <a:srgbClr val="FF0000"/>
                </a:solidFill>
              </a:rPr>
              <a:t>A</a:t>
            </a:r>
            <a:r>
              <a:rPr lang="cs-CZ" sz="2200" i="1" dirty="0" err="1" smtClean="0">
                <a:solidFill>
                  <a:srgbClr val="FF0000"/>
                </a:solidFill>
              </a:rPr>
              <a:t>i</a:t>
            </a:r>
            <a:endParaRPr lang="en-US" sz="2200" i="1" baseline="30000" dirty="0">
              <a:solidFill>
                <a:srgbClr val="FF0000"/>
              </a:solidFill>
            </a:endParaRPr>
          </a:p>
        </p:txBody>
      </p:sp>
      <p:sp>
        <p:nvSpPr>
          <p:cNvPr id="16" name="TextovéPole 15"/>
          <p:cNvSpPr txBox="1"/>
          <p:nvPr/>
        </p:nvSpPr>
        <p:spPr>
          <a:xfrm>
            <a:off x="5803793" y="4946137"/>
            <a:ext cx="421910"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err="1" smtClean="0">
                <a:solidFill>
                  <a:srgbClr val="FF0000"/>
                </a:solidFill>
              </a:rPr>
              <a:t>i</a:t>
            </a:r>
            <a:endParaRPr lang="en-US" sz="2200" i="1" baseline="30000" dirty="0">
              <a:solidFill>
                <a:srgbClr val="FF0000"/>
              </a:solidFill>
            </a:endParaRPr>
          </a:p>
        </p:txBody>
      </p:sp>
      <p:sp>
        <p:nvSpPr>
          <p:cNvPr id="17" name="TextovéPole 16"/>
          <p:cNvSpPr txBox="1"/>
          <p:nvPr/>
        </p:nvSpPr>
        <p:spPr>
          <a:xfrm>
            <a:off x="6923314" y="4548012"/>
            <a:ext cx="312906" cy="430887"/>
          </a:xfrm>
          <a:prstGeom prst="rect">
            <a:avLst/>
          </a:prstGeom>
          <a:noFill/>
        </p:spPr>
        <p:txBody>
          <a:bodyPr wrap="none" rtlCol="0">
            <a:spAutoFit/>
          </a:bodyPr>
          <a:lstStyle/>
          <a:p>
            <a:r>
              <a:rPr lang="cs-CZ" sz="2200" i="1" dirty="0" err="1" smtClean="0">
                <a:solidFill>
                  <a:srgbClr val="FF0000"/>
                </a:solidFill>
              </a:rPr>
              <a:t>ii</a:t>
            </a:r>
            <a:endParaRPr lang="en-US" sz="2200" i="1" baseline="30000" dirty="0">
              <a:solidFill>
                <a:srgbClr val="FF0000"/>
              </a:solidFill>
            </a:endParaRPr>
          </a:p>
        </p:txBody>
      </p:sp>
      <p:sp>
        <p:nvSpPr>
          <p:cNvPr id="18" name="TextovéPole 17"/>
          <p:cNvSpPr txBox="1"/>
          <p:nvPr/>
        </p:nvSpPr>
        <p:spPr>
          <a:xfrm>
            <a:off x="5846061" y="4552519"/>
            <a:ext cx="324128" cy="400110"/>
          </a:xfrm>
          <a:prstGeom prst="rect">
            <a:avLst/>
          </a:prstGeom>
          <a:noFill/>
        </p:spPr>
        <p:txBody>
          <a:bodyPr wrap="none" rtlCol="0">
            <a:spAutoFit/>
          </a:bodyPr>
          <a:lstStyle/>
          <a:p>
            <a:r>
              <a:rPr lang="cs-CZ" sz="2000" dirty="0" smtClean="0">
                <a:solidFill>
                  <a:srgbClr val="0070C0"/>
                </a:solidFill>
              </a:rPr>
              <a:t>B</a:t>
            </a:r>
            <a:endParaRPr lang="en-US" sz="2000" dirty="0" smtClean="0">
              <a:solidFill>
                <a:srgbClr val="0070C0"/>
              </a:solidFill>
            </a:endParaRPr>
          </a:p>
        </p:txBody>
      </p:sp>
      <p:sp>
        <p:nvSpPr>
          <p:cNvPr id="19" name="TextovéPole 18"/>
          <p:cNvSpPr txBox="1"/>
          <p:nvPr/>
        </p:nvSpPr>
        <p:spPr>
          <a:xfrm>
            <a:off x="4711323" y="3416159"/>
            <a:ext cx="421910"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err="1" smtClean="0">
                <a:solidFill>
                  <a:srgbClr val="FF0000"/>
                </a:solidFill>
              </a:rPr>
              <a:t>i</a:t>
            </a:r>
            <a:endParaRPr lang="en-US" sz="2200" i="1" baseline="30000" dirty="0">
              <a:solidFill>
                <a:srgbClr val="FF0000"/>
              </a:solidFill>
            </a:endParaRPr>
          </a:p>
        </p:txBody>
      </p:sp>
      <p:sp>
        <p:nvSpPr>
          <p:cNvPr id="20" name="TextovéPole 19"/>
          <p:cNvSpPr txBox="1"/>
          <p:nvPr/>
        </p:nvSpPr>
        <p:spPr>
          <a:xfrm>
            <a:off x="5824205" y="3431548"/>
            <a:ext cx="324128" cy="400110"/>
          </a:xfrm>
          <a:prstGeom prst="rect">
            <a:avLst/>
          </a:prstGeom>
          <a:noFill/>
        </p:spPr>
        <p:txBody>
          <a:bodyPr wrap="none" rtlCol="0">
            <a:spAutoFit/>
          </a:bodyPr>
          <a:lstStyle/>
          <a:p>
            <a:r>
              <a:rPr lang="cs-CZ" sz="2000" dirty="0" smtClean="0">
                <a:solidFill>
                  <a:srgbClr val="0070C0"/>
                </a:solidFill>
              </a:rPr>
              <a:t>B</a:t>
            </a:r>
            <a:endParaRPr lang="en-US" sz="2000" dirty="0" smtClean="0">
              <a:solidFill>
                <a:srgbClr val="0070C0"/>
              </a:solidFill>
            </a:endParaRPr>
          </a:p>
        </p:txBody>
      </p:sp>
      <p:sp>
        <p:nvSpPr>
          <p:cNvPr id="21" name="TextovéPole 20"/>
          <p:cNvSpPr txBox="1"/>
          <p:nvPr/>
        </p:nvSpPr>
        <p:spPr>
          <a:xfrm>
            <a:off x="2075120" y="2380015"/>
            <a:ext cx="333746" cy="400110"/>
          </a:xfrm>
          <a:prstGeom prst="rect">
            <a:avLst/>
          </a:prstGeom>
          <a:noFill/>
        </p:spPr>
        <p:txBody>
          <a:bodyPr wrap="none" rtlCol="0">
            <a:spAutoFit/>
          </a:bodyPr>
          <a:lstStyle/>
          <a:p>
            <a:r>
              <a:rPr lang="cs-CZ" sz="2000" dirty="0" smtClean="0">
                <a:solidFill>
                  <a:srgbClr val="0070C0"/>
                </a:solidFill>
              </a:rPr>
              <a:t>A</a:t>
            </a:r>
            <a:endParaRPr lang="en-US" sz="2000" dirty="0" smtClean="0">
              <a:solidFill>
                <a:srgbClr val="0070C0"/>
              </a:solidFill>
            </a:endParaRPr>
          </a:p>
        </p:txBody>
      </p:sp>
      <p:sp>
        <p:nvSpPr>
          <p:cNvPr id="22" name="TextovéPole 21"/>
          <p:cNvSpPr txBox="1"/>
          <p:nvPr/>
        </p:nvSpPr>
        <p:spPr>
          <a:xfrm>
            <a:off x="5381883" y="3408060"/>
            <a:ext cx="421910"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err="1" smtClean="0">
                <a:solidFill>
                  <a:srgbClr val="FF0000"/>
                </a:solidFill>
              </a:rPr>
              <a:t>i</a:t>
            </a:r>
            <a:endParaRPr lang="en-US" sz="2200" i="1" baseline="30000" dirty="0">
              <a:solidFill>
                <a:srgbClr val="FF0000"/>
              </a:solidFill>
            </a:endParaRPr>
          </a:p>
        </p:txBody>
      </p:sp>
      <p:sp>
        <p:nvSpPr>
          <p:cNvPr id="23" name="TextovéPole 22"/>
          <p:cNvSpPr txBox="1"/>
          <p:nvPr/>
        </p:nvSpPr>
        <p:spPr>
          <a:xfrm>
            <a:off x="4360763" y="3428845"/>
            <a:ext cx="324128" cy="400110"/>
          </a:xfrm>
          <a:prstGeom prst="rect">
            <a:avLst/>
          </a:prstGeom>
          <a:noFill/>
        </p:spPr>
        <p:txBody>
          <a:bodyPr wrap="none" rtlCol="0">
            <a:spAutoFit/>
          </a:bodyPr>
          <a:lstStyle/>
          <a:p>
            <a:r>
              <a:rPr lang="cs-CZ" sz="2000" dirty="0" smtClean="0">
                <a:solidFill>
                  <a:srgbClr val="0070C0"/>
                </a:solidFill>
              </a:rPr>
              <a:t>B</a:t>
            </a:r>
            <a:endParaRPr lang="en-US" sz="2000" dirty="0" smtClean="0">
              <a:solidFill>
                <a:srgbClr val="0070C0"/>
              </a:solidFill>
            </a:endParaRPr>
          </a:p>
        </p:txBody>
      </p:sp>
      <p:sp>
        <p:nvSpPr>
          <p:cNvPr id="24" name="TextovéPole 23"/>
          <p:cNvSpPr txBox="1"/>
          <p:nvPr/>
        </p:nvSpPr>
        <p:spPr>
          <a:xfrm>
            <a:off x="4201505" y="4530021"/>
            <a:ext cx="333746" cy="400110"/>
          </a:xfrm>
          <a:prstGeom prst="rect">
            <a:avLst/>
          </a:prstGeom>
          <a:noFill/>
        </p:spPr>
        <p:txBody>
          <a:bodyPr wrap="none" rtlCol="0">
            <a:spAutoFit/>
          </a:bodyPr>
          <a:lstStyle/>
          <a:p>
            <a:r>
              <a:rPr lang="cs-CZ" sz="2000" dirty="0" smtClean="0">
                <a:solidFill>
                  <a:srgbClr val="0070C0"/>
                </a:solidFill>
              </a:rPr>
              <a:t>A</a:t>
            </a:r>
            <a:endParaRPr lang="en-US" sz="2000" dirty="0" smtClean="0">
              <a:solidFill>
                <a:srgbClr val="0070C0"/>
              </a:solidFill>
            </a:endParaRPr>
          </a:p>
        </p:txBody>
      </p:sp>
      <p:sp>
        <p:nvSpPr>
          <p:cNvPr id="25" name="TextovéPole 24"/>
          <p:cNvSpPr txBox="1"/>
          <p:nvPr/>
        </p:nvSpPr>
        <p:spPr>
          <a:xfrm>
            <a:off x="4160313" y="4928201"/>
            <a:ext cx="42832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a:solidFill>
                  <a:srgbClr val="FF0000"/>
                </a:solidFill>
              </a:rPr>
              <a:t>A</a:t>
            </a:r>
            <a:r>
              <a:rPr lang="cs-CZ" sz="2200" i="1" dirty="0" err="1" smtClean="0">
                <a:solidFill>
                  <a:srgbClr val="FF0000"/>
                </a:solidFill>
              </a:rPr>
              <a:t>i</a:t>
            </a:r>
            <a:endParaRPr lang="en-US" sz="2200" i="1" baseline="30000" dirty="0">
              <a:solidFill>
                <a:srgbClr val="FF0000"/>
              </a:solidFill>
            </a:endParaRPr>
          </a:p>
        </p:txBody>
      </p:sp>
      <p:sp>
        <p:nvSpPr>
          <p:cNvPr id="26" name="TextovéPole 25"/>
          <p:cNvSpPr txBox="1"/>
          <p:nvPr/>
        </p:nvSpPr>
        <p:spPr>
          <a:xfrm>
            <a:off x="1609311" y="2365245"/>
            <a:ext cx="42832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a:solidFill>
                  <a:srgbClr val="FF0000"/>
                </a:solidFill>
              </a:rPr>
              <a:t>A</a:t>
            </a:r>
            <a:r>
              <a:rPr lang="cs-CZ" sz="2200" i="1" dirty="0" err="1" smtClean="0">
                <a:solidFill>
                  <a:srgbClr val="FF0000"/>
                </a:solidFill>
              </a:rPr>
              <a:t>i</a:t>
            </a:r>
            <a:endParaRPr lang="en-US" sz="2200" i="1" baseline="30000" dirty="0">
              <a:solidFill>
                <a:srgbClr val="FF0000"/>
              </a:solidFill>
            </a:endParaRPr>
          </a:p>
        </p:txBody>
      </p:sp>
      <p:sp>
        <p:nvSpPr>
          <p:cNvPr id="27" name="TextovéPole 26"/>
          <p:cNvSpPr txBox="1"/>
          <p:nvPr/>
        </p:nvSpPr>
        <p:spPr>
          <a:xfrm>
            <a:off x="2820333" y="3402879"/>
            <a:ext cx="333746" cy="400110"/>
          </a:xfrm>
          <a:prstGeom prst="rect">
            <a:avLst/>
          </a:prstGeom>
          <a:noFill/>
        </p:spPr>
        <p:txBody>
          <a:bodyPr wrap="none" rtlCol="0">
            <a:spAutoFit/>
          </a:bodyPr>
          <a:lstStyle/>
          <a:p>
            <a:r>
              <a:rPr lang="cs-CZ" sz="2000" dirty="0" smtClean="0">
                <a:solidFill>
                  <a:srgbClr val="0070C0"/>
                </a:solidFill>
              </a:rPr>
              <a:t>A</a:t>
            </a:r>
            <a:endParaRPr lang="en-US" sz="2000" dirty="0" smtClean="0">
              <a:solidFill>
                <a:srgbClr val="0070C0"/>
              </a:solidFill>
            </a:endParaRPr>
          </a:p>
        </p:txBody>
      </p:sp>
      <p:sp>
        <p:nvSpPr>
          <p:cNvPr id="28" name="TextovéPole 27"/>
          <p:cNvSpPr txBox="1"/>
          <p:nvPr/>
        </p:nvSpPr>
        <p:spPr>
          <a:xfrm>
            <a:off x="4099353" y="2362799"/>
            <a:ext cx="44435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smtClean="0">
                <a:solidFill>
                  <a:srgbClr val="FF0000"/>
                </a:solidFill>
              </a:rPr>
              <a:t>-</a:t>
            </a:r>
            <a:endParaRPr lang="en-US" sz="2200" i="1" baseline="30000" dirty="0">
              <a:solidFill>
                <a:srgbClr val="FF0000"/>
              </a:solidFill>
            </a:endParaRPr>
          </a:p>
        </p:txBody>
      </p:sp>
      <p:sp>
        <p:nvSpPr>
          <p:cNvPr id="29" name="TextovéPole 28"/>
          <p:cNvSpPr txBox="1"/>
          <p:nvPr/>
        </p:nvSpPr>
        <p:spPr>
          <a:xfrm>
            <a:off x="3201864" y="2375656"/>
            <a:ext cx="44435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smtClean="0">
                <a:solidFill>
                  <a:srgbClr val="FF0000"/>
                </a:solidFill>
              </a:rPr>
              <a:t>-</a:t>
            </a:r>
            <a:endParaRPr lang="en-US" sz="2200" i="1" baseline="30000" dirty="0">
              <a:solidFill>
                <a:srgbClr val="FF0000"/>
              </a:solidFill>
            </a:endParaRPr>
          </a:p>
        </p:txBody>
      </p:sp>
      <p:sp>
        <p:nvSpPr>
          <p:cNvPr id="30" name="TextovéPole 29"/>
          <p:cNvSpPr txBox="1"/>
          <p:nvPr/>
        </p:nvSpPr>
        <p:spPr>
          <a:xfrm>
            <a:off x="5847913" y="2362799"/>
            <a:ext cx="444352" cy="430887"/>
          </a:xfrm>
          <a:prstGeom prst="rect">
            <a:avLst/>
          </a:prstGeom>
          <a:noFill/>
        </p:spPr>
        <p:txBody>
          <a:bodyPr wrap="none" rtlCol="0">
            <a:spAutoFit/>
          </a:bodyPr>
          <a:lstStyle/>
          <a:p>
            <a:r>
              <a:rPr lang="cs-CZ" sz="2200" i="1" dirty="0" err="1" smtClean="0">
                <a:solidFill>
                  <a:srgbClr val="FF0000"/>
                </a:solidFill>
              </a:rPr>
              <a:t>I</a:t>
            </a:r>
            <a:r>
              <a:rPr lang="cs-CZ" sz="2200" i="1" baseline="30000" dirty="0" err="1" smtClean="0">
                <a:solidFill>
                  <a:srgbClr val="FF0000"/>
                </a:solidFill>
              </a:rPr>
              <a:t>B</a:t>
            </a:r>
            <a:r>
              <a:rPr lang="cs-CZ" sz="2200" i="1" dirty="0" smtClean="0">
                <a:solidFill>
                  <a:srgbClr val="FF0000"/>
                </a:solidFill>
              </a:rPr>
              <a:t>-</a:t>
            </a:r>
            <a:endParaRPr lang="en-US" sz="2200" i="1" baseline="30000" dirty="0">
              <a:solidFill>
                <a:srgbClr val="FF0000"/>
              </a:solidFill>
            </a:endParaRPr>
          </a:p>
        </p:txBody>
      </p:sp>
      <p:sp>
        <p:nvSpPr>
          <p:cNvPr id="31" name="TextovéPole 30"/>
          <p:cNvSpPr txBox="1"/>
          <p:nvPr/>
        </p:nvSpPr>
        <p:spPr>
          <a:xfrm>
            <a:off x="5972924" y="4946136"/>
            <a:ext cx="335348" cy="430887"/>
          </a:xfrm>
          <a:prstGeom prst="rect">
            <a:avLst/>
          </a:prstGeom>
          <a:noFill/>
        </p:spPr>
        <p:txBody>
          <a:bodyPr wrap="none" rtlCol="0">
            <a:spAutoFit/>
          </a:bodyPr>
          <a:lstStyle/>
          <a:p>
            <a:r>
              <a:rPr lang="cs-CZ" sz="2200" i="1" dirty="0" smtClean="0">
                <a:solidFill>
                  <a:srgbClr val="FF0000"/>
                </a:solidFill>
              </a:rPr>
              <a:t>i-</a:t>
            </a:r>
            <a:endParaRPr lang="en-US" sz="2200" i="1" baseline="30000" dirty="0">
              <a:solidFill>
                <a:srgbClr val="FF0000"/>
              </a:solidFill>
            </a:endParaRPr>
          </a:p>
        </p:txBody>
      </p:sp>
      <p:sp>
        <p:nvSpPr>
          <p:cNvPr id="32" name="TextovéPole 31"/>
          <p:cNvSpPr txBox="1"/>
          <p:nvPr/>
        </p:nvSpPr>
        <p:spPr>
          <a:xfrm>
            <a:off x="4332034" y="4933179"/>
            <a:ext cx="335348" cy="430887"/>
          </a:xfrm>
          <a:prstGeom prst="rect">
            <a:avLst/>
          </a:prstGeom>
          <a:noFill/>
        </p:spPr>
        <p:txBody>
          <a:bodyPr wrap="none" rtlCol="0">
            <a:spAutoFit/>
          </a:bodyPr>
          <a:lstStyle/>
          <a:p>
            <a:r>
              <a:rPr lang="cs-CZ" sz="2200" i="1" dirty="0" smtClean="0">
                <a:solidFill>
                  <a:srgbClr val="FF0000"/>
                </a:solidFill>
              </a:rPr>
              <a:t>i-</a:t>
            </a:r>
            <a:endParaRPr lang="en-US" sz="2200" i="1" baseline="30000" dirty="0">
              <a:solidFill>
                <a:srgbClr val="FF0000"/>
              </a:solidFill>
            </a:endParaRPr>
          </a:p>
        </p:txBody>
      </p:sp>
    </p:spTree>
    <p:extLst>
      <p:ext uri="{BB962C8B-B14F-4D97-AF65-F5344CB8AC3E}">
        <p14:creationId xmlns:p14="http://schemas.microsoft.com/office/powerpoint/2010/main" val="41432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8" grpId="1"/>
      <p:bldP spid="29" grpId="0"/>
      <p:bldP spid="29" grpId="1"/>
      <p:bldP spid="30" grpId="0"/>
      <p:bldP spid="30" grpId="1"/>
      <p:bldP spid="31" grpId="0"/>
      <p:bldP spid="31" grpId="1"/>
      <p:bldP spid="32" grpId="0"/>
      <p:bldP spid="32"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1490" y="125096"/>
            <a:ext cx="7886700" cy="1325563"/>
          </a:xfrm>
        </p:spPr>
        <p:txBody>
          <a:bodyPr>
            <a:normAutofit/>
          </a:bodyPr>
          <a:lstStyle/>
          <a:p>
            <a:pPr algn="ctr"/>
            <a:r>
              <a:rPr lang="cs-CZ" sz="4000" dirty="0">
                <a:solidFill>
                  <a:srgbClr val="C00000"/>
                </a:solidFill>
              </a:rPr>
              <a:t>O čem to bylo</a:t>
            </a:r>
            <a:endParaRPr lang="en-US" sz="4000" dirty="0">
              <a:solidFill>
                <a:srgbClr val="C00000"/>
              </a:solidFill>
            </a:endParaRPr>
          </a:p>
        </p:txBody>
      </p:sp>
      <p:sp>
        <p:nvSpPr>
          <p:cNvPr id="3" name="TextovéPole 2"/>
          <p:cNvSpPr txBox="1"/>
          <p:nvPr/>
        </p:nvSpPr>
        <p:spPr>
          <a:xfrm>
            <a:off x="468630" y="1290842"/>
            <a:ext cx="7738110" cy="5293757"/>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cs-CZ" sz="2200" dirty="0" smtClean="0"/>
              <a:t>Johann Gregor Mendel provedl první genetickou analýzu.</a:t>
            </a:r>
          </a:p>
          <a:p>
            <a:pPr marL="342900" indent="-342900">
              <a:spcAft>
                <a:spcPts val="2400"/>
              </a:spcAft>
              <a:buFont typeface="Arial" panose="020B0604020202020204" pitchFamily="34" charset="0"/>
              <a:buChar char="•"/>
            </a:pPr>
            <a:r>
              <a:rPr lang="cs-CZ" sz="2200" dirty="0" smtClean="0"/>
              <a:t>Jak pojmenovat geny a alely pro vlastní zkoumání.</a:t>
            </a:r>
          </a:p>
          <a:p>
            <a:pPr marL="342900" indent="-342900">
              <a:spcAft>
                <a:spcPts val="2400"/>
              </a:spcAft>
              <a:buFont typeface="Arial" panose="020B0604020202020204" pitchFamily="34" charset="0"/>
              <a:buChar char="•"/>
            </a:pPr>
            <a:r>
              <a:rPr lang="cs-CZ" sz="2200" dirty="0" smtClean="0"/>
              <a:t>Jak z genomů rodičů odhadnout, jaké bude potomstvo.</a:t>
            </a:r>
          </a:p>
          <a:p>
            <a:pPr marL="342900" indent="-342900">
              <a:spcAft>
                <a:spcPts val="2400"/>
              </a:spcAft>
              <a:buFont typeface="Arial" panose="020B0604020202020204" pitchFamily="34" charset="0"/>
              <a:buChar char="•"/>
            </a:pPr>
            <a:r>
              <a:rPr lang="cs-CZ" sz="2200" dirty="0" smtClean="0"/>
              <a:t>Co se děje s genotypovým a fenotypovým štěpným poměrem, když: </a:t>
            </a:r>
          </a:p>
          <a:p>
            <a:pPr marL="800100" lvl="1" indent="-342900">
              <a:spcAft>
                <a:spcPts val="2400"/>
              </a:spcAft>
              <a:buFontTx/>
              <a:buChar char="-"/>
            </a:pPr>
            <a:r>
              <a:rPr lang="cs-CZ" sz="2200" dirty="0" smtClean="0"/>
              <a:t>sledujeme jeden, dva nebo více genů.</a:t>
            </a:r>
          </a:p>
          <a:p>
            <a:pPr marL="800100" lvl="1" indent="-342900">
              <a:spcAft>
                <a:spcPts val="2400"/>
              </a:spcAft>
              <a:buFontTx/>
              <a:buChar char="-"/>
            </a:pPr>
            <a:r>
              <a:rPr lang="cs-CZ" sz="2200" dirty="0" smtClean="0"/>
              <a:t>křížíme homozygoty, heterozygoty, …</a:t>
            </a:r>
          </a:p>
          <a:p>
            <a:pPr marL="342900" indent="-342900">
              <a:spcAft>
                <a:spcPts val="2400"/>
              </a:spcAft>
              <a:buFont typeface="Arial" panose="020B0604020202020204" pitchFamily="34" charset="0"/>
              <a:buChar char="•"/>
            </a:pPr>
            <a:r>
              <a:rPr lang="cs-CZ" sz="2200" dirty="0"/>
              <a:t>Test na alelismus. </a:t>
            </a:r>
            <a:endParaRPr lang="cs-CZ" sz="2200" dirty="0" smtClean="0"/>
          </a:p>
          <a:p>
            <a:pPr marL="342900" indent="-342900">
              <a:spcAft>
                <a:spcPts val="2400"/>
              </a:spcAft>
              <a:buFont typeface="Arial" panose="020B0604020202020204" pitchFamily="34" charset="0"/>
              <a:buChar char="•"/>
            </a:pPr>
            <a:r>
              <a:rPr lang="cs-CZ" sz="2200" dirty="0" smtClean="0"/>
              <a:t>Jak sestavit rodokmen</a:t>
            </a:r>
            <a:endParaRPr lang="en-US" sz="2200" dirty="0"/>
          </a:p>
        </p:txBody>
      </p:sp>
    </p:spTree>
    <p:extLst>
      <p:ext uri="{BB962C8B-B14F-4D97-AF65-F5344CB8AC3E}">
        <p14:creationId xmlns:p14="http://schemas.microsoft.com/office/powerpoint/2010/main" val="29603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31154309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6460" y="750137"/>
            <a:ext cx="7886700" cy="1325563"/>
          </a:xfrm>
        </p:spPr>
        <p:txBody>
          <a:bodyPr/>
          <a:lstStyle/>
          <a:p>
            <a:pPr algn="ctr"/>
            <a:r>
              <a:rPr lang="cs-CZ" b="1" dirty="0" smtClean="0">
                <a:solidFill>
                  <a:srgbClr val="33CC33"/>
                </a:solidFill>
              </a:rPr>
              <a:t>Bonus – Mendlovy geny</a:t>
            </a:r>
            <a:endParaRPr lang="en-US" b="1" dirty="0">
              <a:solidFill>
                <a:srgbClr val="33CC33"/>
              </a:solidFill>
            </a:endParaRPr>
          </a:p>
        </p:txBody>
      </p:sp>
    </p:spTree>
    <p:extLst>
      <p:ext uri="{BB962C8B-B14F-4D97-AF65-F5344CB8AC3E}">
        <p14:creationId xmlns:p14="http://schemas.microsoft.com/office/powerpoint/2010/main" val="33530987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Mutace v analyzovaných genech</a:t>
            </a:r>
            <a:endParaRPr lang="en-US" dirty="0"/>
          </a:p>
        </p:txBody>
      </p:sp>
      <p:sp>
        <p:nvSpPr>
          <p:cNvPr id="4" name="TextovéPole 3"/>
          <p:cNvSpPr txBox="1"/>
          <p:nvPr/>
        </p:nvSpPr>
        <p:spPr>
          <a:xfrm>
            <a:off x="3945173" y="4265435"/>
            <a:ext cx="4685015" cy="938719"/>
          </a:xfrm>
          <a:prstGeom prst="rect">
            <a:avLst/>
          </a:prstGeom>
          <a:noFill/>
        </p:spPr>
        <p:txBody>
          <a:bodyPr wrap="square" rtlCol="0">
            <a:spAutoFit/>
          </a:bodyPr>
          <a:lstStyle>
            <a:defPPr>
              <a:defRPr lang="cs-CZ"/>
            </a:defPPr>
            <a:lvl1pPr marL="342900" indent="-342900">
              <a:spcBef>
                <a:spcPts val="1800"/>
              </a:spcBef>
              <a:buFont typeface="Arial" panose="020B0604020202020204" pitchFamily="34" charset="0"/>
              <a:buChar char="•"/>
              <a:defRPr sz="2000"/>
            </a:lvl1pPr>
          </a:lstStyle>
          <a:p>
            <a:r>
              <a:rPr lang="cs-CZ" dirty="0"/>
              <a:t>Gen R – syntéza škrobu </a:t>
            </a:r>
          </a:p>
          <a:p>
            <a:r>
              <a:rPr lang="cs-CZ" dirty="0"/>
              <a:t>Alela r – </a:t>
            </a:r>
            <a:r>
              <a:rPr lang="cs-CZ" dirty="0" smtClean="0"/>
              <a:t>inzerce </a:t>
            </a:r>
            <a:r>
              <a:rPr lang="cs-CZ" dirty="0"/>
              <a:t>DNA </a:t>
            </a:r>
            <a:r>
              <a:rPr lang="cs-CZ" dirty="0" err="1"/>
              <a:t>transposonu</a:t>
            </a:r>
            <a:endParaRPr lang="cs-CZ"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89" y="1553859"/>
            <a:ext cx="2602279" cy="396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987" y="1999563"/>
            <a:ext cx="17240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577850" y="2193535"/>
            <a:ext cx="2914709" cy="400110"/>
          </a:xfrm>
          <a:prstGeom prst="rect">
            <a:avLst/>
          </a:prstGeom>
          <a:noFill/>
        </p:spPr>
        <p:txBody>
          <a:bodyPr wrap="none" rtlCol="0">
            <a:spAutoFit/>
          </a:bodyPr>
          <a:lstStyle/>
          <a:p>
            <a:r>
              <a:rPr lang="cs-CZ" sz="2000" dirty="0" smtClean="0"/>
              <a:t>Kulatá </a:t>
            </a:r>
            <a:r>
              <a:rPr lang="cs-CZ" sz="2000" dirty="0"/>
              <a:t>vs. svrasklá semena</a:t>
            </a:r>
            <a:endParaRPr lang="en-US" sz="2000" dirty="0"/>
          </a:p>
        </p:txBody>
      </p:sp>
    </p:spTree>
    <p:extLst>
      <p:ext uri="{BB962C8B-B14F-4D97-AF65-F5344CB8AC3E}">
        <p14:creationId xmlns:p14="http://schemas.microsoft.com/office/powerpoint/2010/main" val="15498744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Mutace v analyzovaných genech</a:t>
            </a:r>
            <a:endParaRPr lang="en-US" dirty="0"/>
          </a:p>
        </p:txBody>
      </p:sp>
      <p:sp>
        <p:nvSpPr>
          <p:cNvPr id="4" name="TextovéPole 3"/>
          <p:cNvSpPr txBox="1"/>
          <p:nvPr/>
        </p:nvSpPr>
        <p:spPr>
          <a:xfrm>
            <a:off x="4058294" y="4049361"/>
            <a:ext cx="4448710" cy="1785104"/>
          </a:xfrm>
          <a:prstGeom prst="rect">
            <a:avLst/>
          </a:prstGeom>
          <a:noFill/>
        </p:spPr>
        <p:txBody>
          <a:bodyPr wrap="square" rtlCol="0">
            <a:spAutoFit/>
          </a:bodyPr>
          <a:lstStyle>
            <a:defPPr>
              <a:defRPr lang="cs-CZ"/>
            </a:defPPr>
            <a:lvl1pPr marL="342900" indent="-342900">
              <a:spcBef>
                <a:spcPts val="1800"/>
              </a:spcBef>
              <a:buFont typeface="Arial" panose="020B0604020202020204" pitchFamily="34" charset="0"/>
              <a:buChar char="•"/>
              <a:defRPr sz="2000"/>
            </a:lvl1pPr>
          </a:lstStyle>
          <a:p>
            <a:r>
              <a:rPr lang="cs-CZ" dirty="0"/>
              <a:t>Gen I – nasměruje chlorofyl k degradaci</a:t>
            </a:r>
          </a:p>
          <a:p>
            <a:r>
              <a:rPr lang="cs-CZ" dirty="0"/>
              <a:t>Alela i – </a:t>
            </a:r>
            <a:r>
              <a:rPr lang="cs-CZ" dirty="0" smtClean="0"/>
              <a:t>inzerce </a:t>
            </a:r>
            <a:r>
              <a:rPr lang="cs-CZ" dirty="0"/>
              <a:t>6 </a:t>
            </a:r>
            <a:r>
              <a:rPr lang="cs-CZ" dirty="0" err="1"/>
              <a:t>bazí</a:t>
            </a:r>
            <a:r>
              <a:rPr lang="cs-CZ" dirty="0"/>
              <a:t> </a:t>
            </a:r>
            <a:r>
              <a:rPr lang="en-US" dirty="0">
                <a:sym typeface="Wingdings" panose="05000000000000000000" pitchFamily="2" charset="2"/>
              </a:rPr>
              <a:t> </a:t>
            </a:r>
            <a:r>
              <a:rPr lang="cs-CZ" dirty="0"/>
              <a:t>+2 </a:t>
            </a:r>
            <a:r>
              <a:rPr lang="cs-CZ" dirty="0" err="1"/>
              <a:t>aa</a:t>
            </a:r>
            <a:endParaRPr lang="en-US" dirty="0"/>
          </a:p>
          <a:p>
            <a:endParaRPr lang="en-US" dirty="0"/>
          </a:p>
        </p:txBody>
      </p:sp>
      <p:grpSp>
        <p:nvGrpSpPr>
          <p:cNvPr id="3" name="Skupina 2"/>
          <p:cNvGrpSpPr/>
          <p:nvPr/>
        </p:nvGrpSpPr>
        <p:grpSpPr>
          <a:xfrm>
            <a:off x="767671" y="1556160"/>
            <a:ext cx="2695746" cy="4063804"/>
            <a:chOff x="901235" y="1134920"/>
            <a:chExt cx="2695746" cy="406380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235" y="1134920"/>
              <a:ext cx="773336" cy="3995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223" y="1134920"/>
              <a:ext cx="1925758" cy="406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288" y="1953423"/>
            <a:ext cx="20478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6020657" y="1953423"/>
            <a:ext cx="2589088" cy="707886"/>
          </a:xfrm>
          <a:prstGeom prst="rect">
            <a:avLst/>
          </a:prstGeom>
          <a:noFill/>
        </p:spPr>
        <p:txBody>
          <a:bodyPr wrap="square" rtlCol="0">
            <a:spAutoFit/>
          </a:bodyPr>
          <a:lstStyle/>
          <a:p>
            <a:r>
              <a:rPr lang="cs-CZ" sz="2000" dirty="0" smtClean="0"/>
              <a:t>Žluté </a:t>
            </a:r>
            <a:r>
              <a:rPr lang="cs-CZ" sz="2000" dirty="0"/>
              <a:t>vs. zelené dělohy v semenech</a:t>
            </a:r>
            <a:endParaRPr lang="en-US" sz="2000" dirty="0"/>
          </a:p>
        </p:txBody>
      </p:sp>
    </p:spTree>
    <p:extLst>
      <p:ext uri="{BB962C8B-B14F-4D97-AF65-F5344CB8AC3E}">
        <p14:creationId xmlns:p14="http://schemas.microsoft.com/office/powerpoint/2010/main" val="34284792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Mutace v analyzovaných genech</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237" y="1628081"/>
            <a:ext cx="804758" cy="415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995" y="1648628"/>
            <a:ext cx="1956667" cy="419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Skupina 6"/>
          <p:cNvGrpSpPr/>
          <p:nvPr/>
        </p:nvGrpSpPr>
        <p:grpSpPr>
          <a:xfrm>
            <a:off x="4150761" y="1925079"/>
            <a:ext cx="2117119" cy="1514903"/>
            <a:chOff x="3143250" y="2409825"/>
            <a:chExt cx="2857500" cy="2038351"/>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2409825"/>
              <a:ext cx="28575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p:cNvSpPr/>
            <p:nvPr/>
          </p:nvSpPr>
          <p:spPr>
            <a:xfrm>
              <a:off x="5435029" y="3842536"/>
              <a:ext cx="565721" cy="605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ovéPole 2"/>
          <p:cNvSpPr txBox="1"/>
          <p:nvPr/>
        </p:nvSpPr>
        <p:spPr>
          <a:xfrm>
            <a:off x="4150761" y="4051718"/>
            <a:ext cx="4561725" cy="155427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Gen </a:t>
            </a:r>
            <a:r>
              <a:rPr lang="cs-CZ" sz="2000" i="1" dirty="0" smtClean="0"/>
              <a:t>A</a:t>
            </a:r>
            <a:r>
              <a:rPr lang="cs-CZ" sz="2000" dirty="0" smtClean="0"/>
              <a:t> – účast na biosyntéze </a:t>
            </a:r>
            <a:r>
              <a:rPr lang="cs-CZ" sz="2000" dirty="0" err="1" smtClean="0"/>
              <a:t>anthokyanů</a:t>
            </a:r>
            <a:endParaRPr lang="cs-CZ" sz="2000" dirty="0" smtClean="0"/>
          </a:p>
          <a:p>
            <a:pPr marL="342900" indent="-342900">
              <a:spcBef>
                <a:spcPts val="1800"/>
              </a:spcBef>
              <a:buFont typeface="Arial" panose="020B0604020202020204" pitchFamily="34" charset="0"/>
              <a:buChar char="•"/>
            </a:pPr>
            <a:r>
              <a:rPr lang="cs-CZ" sz="2000" dirty="0" smtClean="0"/>
              <a:t>Alela </a:t>
            </a:r>
            <a:r>
              <a:rPr lang="cs-CZ" sz="2000" i="1" dirty="0" smtClean="0"/>
              <a:t>a</a:t>
            </a:r>
            <a:r>
              <a:rPr lang="cs-CZ" sz="2000" dirty="0" smtClean="0"/>
              <a:t> – </a:t>
            </a:r>
            <a:r>
              <a:rPr lang="cs-CZ" sz="2000" dirty="0" err="1" smtClean="0"/>
              <a:t>SNP</a:t>
            </a:r>
            <a:r>
              <a:rPr lang="cs-CZ"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chyba</a:t>
            </a:r>
            <a:r>
              <a:rPr lang="en-US" sz="2000" dirty="0" smtClean="0">
                <a:sym typeface="Wingdings" panose="05000000000000000000" pitchFamily="2" charset="2"/>
              </a:rPr>
              <a:t> v </a:t>
            </a:r>
            <a:r>
              <a:rPr lang="en-US" sz="2000" dirty="0" err="1" smtClean="0">
                <a:sym typeface="Wingdings" panose="05000000000000000000" pitchFamily="2" charset="2"/>
              </a:rPr>
              <a:t>sest</a:t>
            </a:r>
            <a:r>
              <a:rPr lang="cs-CZ" sz="2000" dirty="0" err="1" smtClean="0">
                <a:sym typeface="Wingdings" panose="05000000000000000000" pitchFamily="2" charset="2"/>
              </a:rPr>
              <a:t>řižení</a:t>
            </a:r>
            <a:r>
              <a:rPr lang="cs-CZ" sz="2000" dirty="0" smtClean="0">
                <a:sym typeface="Wingdings" panose="05000000000000000000" pitchFamily="2" charset="2"/>
              </a:rPr>
              <a:t> </a:t>
            </a:r>
            <a:r>
              <a:rPr lang="en-US" sz="2000" dirty="0" err="1" smtClean="0">
                <a:sym typeface="Wingdings" panose="05000000000000000000" pitchFamily="2" charset="2"/>
              </a:rPr>
              <a:t>intronu</a:t>
            </a:r>
            <a:r>
              <a:rPr lang="cs-CZ" sz="2000" dirty="0" smtClean="0">
                <a:sym typeface="Wingdings" panose="05000000000000000000" pitchFamily="2" charset="2"/>
              </a:rPr>
              <a:t>  zkrácený protein</a:t>
            </a:r>
            <a:endParaRPr lang="en-US" sz="2000" dirty="0"/>
          </a:p>
        </p:txBody>
      </p:sp>
      <p:sp>
        <p:nvSpPr>
          <p:cNvPr id="5" name="TextovéPole 4"/>
          <p:cNvSpPr txBox="1"/>
          <p:nvPr/>
        </p:nvSpPr>
        <p:spPr>
          <a:xfrm>
            <a:off x="6411075" y="1974644"/>
            <a:ext cx="2558265" cy="707886"/>
          </a:xfrm>
          <a:prstGeom prst="rect">
            <a:avLst/>
          </a:prstGeom>
          <a:noFill/>
        </p:spPr>
        <p:txBody>
          <a:bodyPr wrap="square" rtlCol="0">
            <a:spAutoFit/>
          </a:bodyPr>
          <a:lstStyle/>
          <a:p>
            <a:r>
              <a:rPr lang="cs-CZ" sz="2000" dirty="0" smtClean="0"/>
              <a:t>Barevné vs. bezbarvé květy a povrch semen</a:t>
            </a:r>
            <a:endParaRPr lang="en-US" sz="2000" dirty="0"/>
          </a:p>
        </p:txBody>
      </p:sp>
    </p:spTree>
    <p:extLst>
      <p:ext uri="{BB962C8B-B14F-4D97-AF65-F5344CB8AC3E}">
        <p14:creationId xmlns:p14="http://schemas.microsoft.com/office/powerpoint/2010/main" val="3597167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Mutace v analyzovaných genech</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05" y="1792467"/>
            <a:ext cx="818978" cy="423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583" y="1823289"/>
            <a:ext cx="2143795" cy="427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Skupina 5"/>
          <p:cNvGrpSpPr/>
          <p:nvPr/>
        </p:nvGrpSpPr>
        <p:grpSpPr>
          <a:xfrm>
            <a:off x="4631290" y="1823289"/>
            <a:ext cx="1854545" cy="2920215"/>
            <a:chOff x="4775129" y="2083300"/>
            <a:chExt cx="2552701" cy="4019550"/>
          </a:xfrm>
        </p:grpSpPr>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129" y="2083300"/>
              <a:ext cx="255270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75129" y="2083300"/>
              <a:ext cx="331127" cy="320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6195318" y="2083300"/>
              <a:ext cx="1132512" cy="1366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ovéPole 6"/>
          <p:cNvSpPr txBox="1"/>
          <p:nvPr/>
        </p:nvSpPr>
        <p:spPr>
          <a:xfrm>
            <a:off x="4302517" y="5009167"/>
            <a:ext cx="4553807" cy="1554272"/>
          </a:xfrm>
          <a:prstGeom prst="rect">
            <a:avLst/>
          </a:prstGeom>
          <a:noFill/>
        </p:spPr>
        <p:txBody>
          <a:bodyPr wrap="square" rtlCol="0">
            <a:spAutoFit/>
          </a:bodyPr>
          <a:lstStyle>
            <a:defPPr>
              <a:defRPr lang="cs-CZ"/>
            </a:defPPr>
            <a:lvl1pPr marL="342900" indent="-342900">
              <a:spcBef>
                <a:spcPts val="1800"/>
              </a:spcBef>
              <a:buFont typeface="Arial" panose="020B0604020202020204" pitchFamily="34" charset="0"/>
              <a:buChar char="•"/>
              <a:defRPr sz="2000"/>
            </a:lvl1pPr>
          </a:lstStyle>
          <a:p>
            <a:r>
              <a:rPr lang="en-US" dirty="0"/>
              <a:t>Gen Le – </a:t>
            </a:r>
            <a:r>
              <a:rPr lang="en-US" dirty="0" err="1"/>
              <a:t>biosynt</a:t>
            </a:r>
            <a:r>
              <a:rPr lang="cs-CZ" dirty="0" err="1"/>
              <a:t>éza</a:t>
            </a:r>
            <a:r>
              <a:rPr lang="cs-CZ" dirty="0"/>
              <a:t> hormonu </a:t>
            </a:r>
            <a:r>
              <a:rPr lang="cs-CZ" dirty="0" err="1"/>
              <a:t>gibberellinu</a:t>
            </a:r>
            <a:endParaRPr lang="cs-CZ" dirty="0"/>
          </a:p>
          <a:p>
            <a:r>
              <a:rPr lang="cs-CZ" dirty="0"/>
              <a:t>Alela </a:t>
            </a:r>
            <a:r>
              <a:rPr lang="cs-CZ" dirty="0" err="1"/>
              <a:t>le</a:t>
            </a:r>
            <a:r>
              <a:rPr lang="cs-CZ" dirty="0"/>
              <a:t> – </a:t>
            </a:r>
            <a:r>
              <a:rPr lang="en-US" dirty="0"/>
              <a:t>SNP </a:t>
            </a:r>
            <a:r>
              <a:rPr lang="en-US" dirty="0">
                <a:sym typeface="Wingdings" panose="05000000000000000000" pitchFamily="2" charset="2"/>
              </a:rPr>
              <a:t> </a:t>
            </a:r>
            <a:r>
              <a:rPr lang="cs-CZ" dirty="0"/>
              <a:t>substituce </a:t>
            </a:r>
            <a:r>
              <a:rPr lang="en-US" dirty="0"/>
              <a:t>aa </a:t>
            </a:r>
            <a:r>
              <a:rPr lang="cs-CZ" dirty="0">
                <a:sym typeface="Wingdings" panose="05000000000000000000" pitchFamily="2" charset="2"/>
              </a:rPr>
              <a:t></a:t>
            </a:r>
            <a:r>
              <a:rPr lang="en-US" dirty="0">
                <a:sym typeface="Wingdings" panose="05000000000000000000" pitchFamily="2" charset="2"/>
              </a:rPr>
              <a:t> 5</a:t>
            </a:r>
            <a:r>
              <a:rPr lang="cs-CZ" dirty="0">
                <a:sym typeface="Wingdings" panose="05000000000000000000" pitchFamily="2" charset="2"/>
              </a:rPr>
              <a:t>% aktivita</a:t>
            </a:r>
            <a:endParaRPr lang="en-US" dirty="0"/>
          </a:p>
        </p:txBody>
      </p:sp>
      <p:sp>
        <p:nvSpPr>
          <p:cNvPr id="8" name="TextovéPole 7"/>
          <p:cNvSpPr txBox="1"/>
          <p:nvPr/>
        </p:nvSpPr>
        <p:spPr>
          <a:xfrm>
            <a:off x="6074448" y="1823289"/>
            <a:ext cx="2676182" cy="400110"/>
          </a:xfrm>
          <a:prstGeom prst="rect">
            <a:avLst/>
          </a:prstGeom>
          <a:noFill/>
        </p:spPr>
        <p:txBody>
          <a:bodyPr wrap="none" rtlCol="0">
            <a:spAutoFit/>
          </a:bodyPr>
          <a:lstStyle/>
          <a:p>
            <a:r>
              <a:rPr lang="cs-CZ" sz="2000" dirty="0" smtClean="0"/>
              <a:t>Vysoká vs. nízká rostlina</a:t>
            </a:r>
            <a:endParaRPr lang="en-US" sz="2000" dirty="0"/>
          </a:p>
        </p:txBody>
      </p:sp>
    </p:spTree>
    <p:extLst>
      <p:ext uri="{BB962C8B-B14F-4D97-AF65-F5344CB8AC3E}">
        <p14:creationId xmlns:p14="http://schemas.microsoft.com/office/powerpoint/2010/main" val="623990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19190" y="2188395"/>
            <a:ext cx="7743729" cy="430887"/>
          </a:xfrm>
          <a:prstGeom prst="rect">
            <a:avLst/>
          </a:prstGeom>
          <a:noFill/>
        </p:spPr>
        <p:txBody>
          <a:bodyPr wrap="square" rtlCol="0">
            <a:spAutoFit/>
          </a:bodyPr>
          <a:lstStyle>
            <a:defPPr>
              <a:defRPr lang="cs-CZ"/>
            </a:defPPr>
            <a:lvl1pPr>
              <a:defRPr sz="2400"/>
            </a:lvl1pPr>
          </a:lstStyle>
          <a:p>
            <a:r>
              <a:rPr lang="en-US" sz="2200" dirty="0" err="1"/>
              <a:t>Geny</a:t>
            </a:r>
            <a:r>
              <a:rPr lang="en-US" sz="2200" dirty="0"/>
              <a:t> a </a:t>
            </a:r>
            <a:r>
              <a:rPr lang="en-US" sz="2200" dirty="0" err="1"/>
              <a:t>alely</a:t>
            </a:r>
            <a:r>
              <a:rPr lang="en-US" sz="2200" dirty="0"/>
              <a:t> </a:t>
            </a:r>
            <a:r>
              <a:rPr lang="en-US" sz="2200" dirty="0" err="1"/>
              <a:t>jsou</a:t>
            </a:r>
            <a:r>
              <a:rPr lang="en-US" sz="2200" dirty="0"/>
              <a:t> </a:t>
            </a:r>
            <a:r>
              <a:rPr lang="en-US" sz="2200" dirty="0" err="1"/>
              <a:t>stálé</a:t>
            </a:r>
            <a:r>
              <a:rPr lang="en-US" sz="2200" dirty="0"/>
              <a:t>, </a:t>
            </a:r>
            <a:r>
              <a:rPr lang="en-US" sz="2200" dirty="0" err="1"/>
              <a:t>nemění</a:t>
            </a:r>
            <a:r>
              <a:rPr lang="en-US" sz="2200" dirty="0"/>
              <a:t> se z </a:t>
            </a:r>
            <a:r>
              <a:rPr lang="en-US" sz="2200" dirty="0" err="1"/>
              <a:t>generace</a:t>
            </a:r>
            <a:r>
              <a:rPr lang="en-US" sz="2200" dirty="0"/>
              <a:t> </a:t>
            </a:r>
            <a:r>
              <a:rPr lang="en-US" sz="2200" dirty="0" err="1"/>
              <a:t>na</a:t>
            </a:r>
            <a:r>
              <a:rPr lang="en-US" sz="2200" dirty="0"/>
              <a:t> </a:t>
            </a:r>
            <a:r>
              <a:rPr lang="en-US" sz="2200" dirty="0" err="1"/>
              <a:t>generaci</a:t>
            </a:r>
            <a:r>
              <a:rPr lang="en-US" sz="2200" dirty="0"/>
              <a:t>. </a:t>
            </a:r>
          </a:p>
        </p:txBody>
      </p:sp>
      <p:sp>
        <p:nvSpPr>
          <p:cNvPr id="4" name="TextovéPole 3"/>
          <p:cNvSpPr txBox="1"/>
          <p:nvPr/>
        </p:nvSpPr>
        <p:spPr>
          <a:xfrm>
            <a:off x="719190" y="3185825"/>
            <a:ext cx="7207201" cy="1107996"/>
          </a:xfrm>
          <a:prstGeom prst="rect">
            <a:avLst/>
          </a:prstGeom>
          <a:noFill/>
        </p:spPr>
        <p:txBody>
          <a:bodyPr wrap="square" rtlCol="0">
            <a:spAutoFit/>
          </a:bodyPr>
          <a:lstStyle>
            <a:defPPr>
              <a:defRPr lang="cs-CZ"/>
            </a:defPPr>
            <a:lvl1pPr>
              <a:defRPr sz="2400"/>
            </a:lvl1pPr>
          </a:lstStyle>
          <a:p>
            <a:r>
              <a:rPr lang="en-US" sz="2200" dirty="0" err="1"/>
              <a:t>Pokud</a:t>
            </a:r>
            <a:r>
              <a:rPr lang="en-US" sz="2200" dirty="0"/>
              <a:t> </a:t>
            </a:r>
            <a:r>
              <a:rPr lang="en-US" sz="2200" dirty="0" err="1"/>
              <a:t>má</a:t>
            </a:r>
            <a:r>
              <a:rPr lang="en-US" sz="2200" dirty="0"/>
              <a:t> </a:t>
            </a:r>
            <a:r>
              <a:rPr lang="en-US" sz="2200" dirty="0" err="1"/>
              <a:t>rostlina</a:t>
            </a:r>
            <a:r>
              <a:rPr lang="en-US" sz="2200" dirty="0"/>
              <a:t> </a:t>
            </a:r>
            <a:r>
              <a:rPr lang="en-US" sz="2200" dirty="0" err="1"/>
              <a:t>dvě</a:t>
            </a:r>
            <a:r>
              <a:rPr lang="en-US" sz="2200" dirty="0"/>
              <a:t> </a:t>
            </a:r>
            <a:r>
              <a:rPr lang="en-US" sz="2200" dirty="0" err="1"/>
              <a:t>různé</a:t>
            </a:r>
            <a:r>
              <a:rPr lang="en-US" sz="2200" dirty="0"/>
              <a:t> </a:t>
            </a:r>
            <a:r>
              <a:rPr lang="en-US" sz="2200" dirty="0" err="1"/>
              <a:t>alely</a:t>
            </a:r>
            <a:r>
              <a:rPr lang="en-US" sz="2200" dirty="0"/>
              <a:t> </a:t>
            </a:r>
            <a:r>
              <a:rPr lang="en-US" sz="2200" dirty="0" err="1"/>
              <a:t>jednoho</a:t>
            </a:r>
            <a:r>
              <a:rPr lang="en-US" sz="2200" dirty="0"/>
              <a:t> genu, </a:t>
            </a:r>
            <a:r>
              <a:rPr lang="en-US" sz="2200" dirty="0" err="1"/>
              <a:t>tyto</a:t>
            </a:r>
            <a:r>
              <a:rPr lang="en-US" sz="2200" dirty="0"/>
              <a:t> </a:t>
            </a:r>
            <a:r>
              <a:rPr lang="en-US" sz="2200" dirty="0" err="1"/>
              <a:t>alely</a:t>
            </a:r>
            <a:r>
              <a:rPr lang="en-US" sz="2200" dirty="0"/>
              <a:t> se </a:t>
            </a:r>
            <a:r>
              <a:rPr lang="en-US" sz="2200" dirty="0" err="1"/>
              <a:t>vzájemně</a:t>
            </a:r>
            <a:r>
              <a:rPr lang="en-US" sz="2200" dirty="0"/>
              <a:t> </a:t>
            </a:r>
            <a:r>
              <a:rPr lang="en-US" sz="2200" dirty="0" err="1"/>
              <a:t>neovlivňují</a:t>
            </a:r>
            <a:r>
              <a:rPr lang="en-US" sz="2200" dirty="0"/>
              <a:t> a </a:t>
            </a:r>
            <a:r>
              <a:rPr lang="en-US" sz="2200" dirty="0" err="1"/>
              <a:t>nezměněny</a:t>
            </a:r>
            <a:r>
              <a:rPr lang="en-US" sz="2200" dirty="0"/>
              <a:t> </a:t>
            </a:r>
            <a:r>
              <a:rPr lang="cs-CZ" sz="2200" dirty="0" smtClean="0"/>
              <a:t>se rozcházejí</a:t>
            </a:r>
            <a:r>
              <a:rPr lang="en-US" sz="2200" dirty="0" smtClean="0"/>
              <a:t> </a:t>
            </a:r>
            <a:r>
              <a:rPr lang="en-US" sz="2200" dirty="0"/>
              <a:t>do </a:t>
            </a:r>
            <a:r>
              <a:rPr lang="en-US" sz="2200" dirty="0" err="1"/>
              <a:t>gamet</a:t>
            </a:r>
            <a:r>
              <a:rPr lang="en-US" sz="2200" dirty="0"/>
              <a:t>. </a:t>
            </a:r>
          </a:p>
          <a:p>
            <a:endParaRPr lang="en-US" sz="2200" dirty="0"/>
          </a:p>
        </p:txBody>
      </p:sp>
      <p:sp>
        <p:nvSpPr>
          <p:cNvPr id="5" name="Nadpis 1"/>
          <p:cNvSpPr>
            <a:spLocks noGrp="1"/>
          </p:cNvSpPr>
          <p:nvPr>
            <p:ph type="title"/>
          </p:nvPr>
        </p:nvSpPr>
        <p:spPr>
          <a:xfrm>
            <a:off x="628650" y="365126"/>
            <a:ext cx="7886700" cy="1325563"/>
          </a:xfrm>
        </p:spPr>
        <p:txBody>
          <a:bodyPr>
            <a:normAutofit/>
          </a:bodyPr>
          <a:lstStyle/>
          <a:p>
            <a:pPr algn="ctr"/>
            <a:r>
              <a:rPr lang="cs-CZ" sz="4000" dirty="0">
                <a:solidFill>
                  <a:srgbClr val="C00000"/>
                </a:solidFill>
              </a:rPr>
              <a:t>Co Mendel u hrachu objevil</a:t>
            </a:r>
            <a:endParaRPr lang="en-US" sz="4000" dirty="0">
              <a:solidFill>
                <a:srgbClr val="C00000"/>
              </a:solidFill>
            </a:endParaRPr>
          </a:p>
        </p:txBody>
      </p:sp>
      <p:sp>
        <p:nvSpPr>
          <p:cNvPr id="6" name="TextovéPole 5"/>
          <p:cNvSpPr txBox="1"/>
          <p:nvPr/>
        </p:nvSpPr>
        <p:spPr>
          <a:xfrm>
            <a:off x="833501" y="4637298"/>
            <a:ext cx="3214085" cy="430887"/>
          </a:xfrm>
          <a:prstGeom prst="rect">
            <a:avLst/>
          </a:prstGeom>
          <a:noFill/>
        </p:spPr>
        <p:txBody>
          <a:bodyPr wrap="none" rtlCol="0">
            <a:spAutoFit/>
          </a:bodyPr>
          <a:lstStyle>
            <a:defPPr>
              <a:defRPr lang="cs-CZ"/>
            </a:defPPr>
            <a:lvl1pPr>
              <a:defRPr sz="2400" b="1">
                <a:solidFill>
                  <a:srgbClr val="009900"/>
                </a:solidFill>
              </a:defRPr>
            </a:lvl1pPr>
          </a:lstStyle>
          <a:p>
            <a:r>
              <a:rPr lang="cs-CZ" sz="2200" dirty="0" smtClean="0">
                <a:sym typeface="Wingdings" panose="05000000000000000000" pitchFamily="2" charset="2"/>
              </a:rPr>
              <a:t> </a:t>
            </a:r>
            <a:r>
              <a:rPr lang="cs-CZ" sz="2200" dirty="0" smtClean="0"/>
              <a:t>Geny </a:t>
            </a:r>
            <a:r>
              <a:rPr lang="cs-CZ" sz="2200" dirty="0"/>
              <a:t>a alely se nemění</a:t>
            </a:r>
            <a:endParaRPr lang="en-US" sz="2200" dirty="0"/>
          </a:p>
        </p:txBody>
      </p:sp>
    </p:spTree>
    <p:extLst>
      <p:ext uri="{BB962C8B-B14F-4D97-AF65-F5344CB8AC3E}">
        <p14:creationId xmlns:p14="http://schemas.microsoft.com/office/powerpoint/2010/main" val="1336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73315" y="1804931"/>
            <a:ext cx="6698751" cy="830997"/>
          </a:xfrm>
          <a:prstGeom prst="rect">
            <a:avLst/>
          </a:prstGeom>
          <a:noFill/>
        </p:spPr>
        <p:txBody>
          <a:bodyPr wrap="square" rtlCol="0">
            <a:spAutoFit/>
          </a:bodyPr>
          <a:lstStyle/>
          <a:p>
            <a:r>
              <a:rPr lang="en-US" sz="2400" dirty="0" err="1" smtClean="0"/>
              <a:t>Alela</a:t>
            </a:r>
            <a:r>
              <a:rPr lang="en-US" sz="2400" dirty="0" smtClean="0"/>
              <a:t> </a:t>
            </a:r>
            <a:r>
              <a:rPr lang="en-US" sz="2400" dirty="0"/>
              <a:t>se </a:t>
            </a:r>
            <a:r>
              <a:rPr lang="en-US" sz="2400" dirty="0" err="1"/>
              <a:t>projevuje</a:t>
            </a:r>
            <a:r>
              <a:rPr lang="en-US" sz="2400" dirty="0"/>
              <a:t> </a:t>
            </a:r>
            <a:r>
              <a:rPr lang="en-US" sz="2400" dirty="0" err="1"/>
              <a:t>stejně</a:t>
            </a:r>
            <a:r>
              <a:rPr lang="en-US" sz="2400" dirty="0"/>
              <a:t> </a:t>
            </a:r>
            <a:r>
              <a:rPr lang="en-US" sz="2400" dirty="0" smtClean="0"/>
              <a:t>be</a:t>
            </a:r>
            <a:r>
              <a:rPr lang="cs-CZ" sz="2400" dirty="0" smtClean="0"/>
              <a:t>z</a:t>
            </a:r>
            <a:r>
              <a:rPr lang="en-US" sz="2400" dirty="0" smtClean="0"/>
              <a:t> </a:t>
            </a:r>
            <a:r>
              <a:rPr lang="en-US" sz="2400" dirty="0" err="1"/>
              <a:t>ohledu</a:t>
            </a:r>
            <a:r>
              <a:rPr lang="en-US" sz="2400" dirty="0"/>
              <a:t> </a:t>
            </a:r>
            <a:r>
              <a:rPr lang="en-US" sz="2400" dirty="0" err="1"/>
              <a:t>na</a:t>
            </a:r>
            <a:r>
              <a:rPr lang="en-US" sz="2400" dirty="0"/>
              <a:t> to, </a:t>
            </a:r>
            <a:r>
              <a:rPr lang="en-US" sz="2400" dirty="0" err="1"/>
              <a:t>jestli</a:t>
            </a:r>
            <a:r>
              <a:rPr lang="en-US" sz="2400" dirty="0"/>
              <a:t> </a:t>
            </a:r>
            <a:r>
              <a:rPr lang="en-US" sz="2400" dirty="0" err="1"/>
              <a:t>přišla</a:t>
            </a:r>
            <a:r>
              <a:rPr lang="en-US" sz="2400" dirty="0"/>
              <a:t> z </a:t>
            </a:r>
            <a:r>
              <a:rPr lang="en-US" sz="2400" dirty="0" err="1"/>
              <a:t>vaječné</a:t>
            </a:r>
            <a:r>
              <a:rPr lang="en-US" sz="2400" dirty="0"/>
              <a:t> </a:t>
            </a:r>
            <a:r>
              <a:rPr lang="en-US" sz="2400" dirty="0" err="1"/>
              <a:t>buňky</a:t>
            </a:r>
            <a:r>
              <a:rPr lang="en-US" sz="2400" dirty="0"/>
              <a:t> </a:t>
            </a:r>
            <a:r>
              <a:rPr lang="en-US" sz="2400" dirty="0" err="1"/>
              <a:t>nebo</a:t>
            </a:r>
            <a:r>
              <a:rPr lang="en-US" sz="2400" dirty="0"/>
              <a:t> </a:t>
            </a:r>
            <a:r>
              <a:rPr lang="en-US" sz="2400" dirty="0" err="1"/>
              <a:t>pylového</a:t>
            </a:r>
            <a:r>
              <a:rPr lang="en-US" sz="2400" dirty="0"/>
              <a:t> </a:t>
            </a:r>
            <a:r>
              <a:rPr lang="en-US" sz="2400" dirty="0" err="1"/>
              <a:t>zrna</a:t>
            </a:r>
            <a:r>
              <a:rPr lang="en-US" sz="2400" dirty="0"/>
              <a:t>. </a:t>
            </a:r>
          </a:p>
        </p:txBody>
      </p:sp>
      <p:sp>
        <p:nvSpPr>
          <p:cNvPr id="4" name="TextovéPole 3"/>
          <p:cNvSpPr txBox="1"/>
          <p:nvPr/>
        </p:nvSpPr>
        <p:spPr>
          <a:xfrm>
            <a:off x="673315" y="3112855"/>
            <a:ext cx="7694508" cy="1200329"/>
          </a:xfrm>
          <a:prstGeom prst="rect">
            <a:avLst/>
          </a:prstGeom>
          <a:noFill/>
        </p:spPr>
        <p:txBody>
          <a:bodyPr wrap="square" rtlCol="0">
            <a:spAutoFit/>
          </a:bodyPr>
          <a:lstStyle/>
          <a:p>
            <a:r>
              <a:rPr lang="en-US" sz="2400" dirty="0" err="1"/>
              <a:t>Každé</a:t>
            </a:r>
            <a:r>
              <a:rPr lang="en-US" sz="2400" dirty="0"/>
              <a:t> </a:t>
            </a:r>
            <a:r>
              <a:rPr lang="en-US" sz="2400" dirty="0" err="1"/>
              <a:t>semeno</a:t>
            </a:r>
            <a:r>
              <a:rPr lang="en-US" sz="2400" dirty="0"/>
              <a:t> a </a:t>
            </a:r>
            <a:r>
              <a:rPr lang="en-US" sz="2400" dirty="0" err="1"/>
              <a:t>tedy</a:t>
            </a:r>
            <a:r>
              <a:rPr lang="en-US" sz="2400" dirty="0"/>
              <a:t> </a:t>
            </a:r>
            <a:r>
              <a:rPr lang="en-US" sz="2400" dirty="0" err="1"/>
              <a:t>každý</a:t>
            </a:r>
            <a:r>
              <a:rPr lang="en-US" sz="2400" dirty="0"/>
              <a:t> </a:t>
            </a:r>
            <a:r>
              <a:rPr lang="en-US" sz="2400" dirty="0" err="1"/>
              <a:t>organismus</a:t>
            </a:r>
            <a:r>
              <a:rPr lang="en-US" sz="2400" dirty="0"/>
              <a:t> </a:t>
            </a:r>
            <a:r>
              <a:rPr lang="en-US" sz="2400" dirty="0" err="1"/>
              <a:t>vzniká</a:t>
            </a:r>
            <a:r>
              <a:rPr lang="en-US" sz="2400" dirty="0"/>
              <a:t> </a:t>
            </a:r>
            <a:r>
              <a:rPr lang="en-US" sz="2400" dirty="0" err="1"/>
              <a:t>oplozením</a:t>
            </a:r>
            <a:r>
              <a:rPr lang="en-US" sz="2400" dirty="0"/>
              <a:t> </a:t>
            </a:r>
            <a:r>
              <a:rPr lang="en-US" sz="2400" dirty="0" err="1"/>
              <a:t>jedné</a:t>
            </a:r>
            <a:r>
              <a:rPr lang="en-US" sz="2400" dirty="0"/>
              <a:t> </a:t>
            </a:r>
            <a:r>
              <a:rPr lang="en-US" sz="2400" dirty="0" err="1"/>
              <a:t>vaječné</a:t>
            </a:r>
            <a:r>
              <a:rPr lang="en-US" sz="2400" dirty="0"/>
              <a:t> </a:t>
            </a:r>
            <a:r>
              <a:rPr lang="en-US" sz="2400" dirty="0" err="1"/>
              <a:t>buňky</a:t>
            </a:r>
            <a:r>
              <a:rPr lang="en-US" sz="2400" dirty="0"/>
              <a:t> </a:t>
            </a:r>
            <a:r>
              <a:rPr lang="en-US" sz="2400" dirty="0" err="1"/>
              <a:t>jedním</a:t>
            </a:r>
            <a:r>
              <a:rPr lang="en-US" sz="2400" dirty="0"/>
              <a:t> </a:t>
            </a:r>
            <a:r>
              <a:rPr lang="en-US" sz="2400" dirty="0" err="1"/>
              <a:t>pylovým</a:t>
            </a:r>
            <a:r>
              <a:rPr lang="en-US" sz="2400" dirty="0"/>
              <a:t> </a:t>
            </a:r>
            <a:r>
              <a:rPr lang="en-US" sz="2400" dirty="0" err="1"/>
              <a:t>zrnem</a:t>
            </a:r>
            <a:r>
              <a:rPr lang="en-US" sz="2400" dirty="0"/>
              <a:t>.</a:t>
            </a:r>
          </a:p>
          <a:p>
            <a:endParaRPr lang="en-US" sz="2400" dirty="0"/>
          </a:p>
        </p:txBody>
      </p:sp>
      <p:sp>
        <p:nvSpPr>
          <p:cNvPr id="5" name="TextovéPole 4"/>
          <p:cNvSpPr txBox="1"/>
          <p:nvPr/>
        </p:nvSpPr>
        <p:spPr>
          <a:xfrm>
            <a:off x="673315" y="4313184"/>
            <a:ext cx="7279557" cy="830997"/>
          </a:xfrm>
          <a:prstGeom prst="rect">
            <a:avLst/>
          </a:prstGeom>
          <a:noFill/>
        </p:spPr>
        <p:txBody>
          <a:bodyPr wrap="none" rtlCol="0">
            <a:spAutoFit/>
          </a:bodyPr>
          <a:lstStyle/>
          <a:p>
            <a:r>
              <a:rPr lang="en-US" sz="2400" dirty="0"/>
              <a:t>Oba </a:t>
            </a:r>
            <a:r>
              <a:rPr lang="en-US" sz="2400" dirty="0" err="1"/>
              <a:t>rodiče</a:t>
            </a:r>
            <a:r>
              <a:rPr lang="en-US" sz="2400" dirty="0"/>
              <a:t> se </a:t>
            </a:r>
            <a:r>
              <a:rPr lang="en-US" sz="2400" dirty="0" err="1"/>
              <a:t>stejnou</a:t>
            </a:r>
            <a:r>
              <a:rPr lang="en-US" sz="2400" dirty="0"/>
              <a:t> </a:t>
            </a:r>
            <a:r>
              <a:rPr lang="en-US" sz="2400" dirty="0" err="1"/>
              <a:t>měrou</a:t>
            </a:r>
            <a:r>
              <a:rPr lang="en-US" sz="2400" dirty="0"/>
              <a:t> </a:t>
            </a:r>
            <a:r>
              <a:rPr lang="en-US" sz="2400" dirty="0" err="1"/>
              <a:t>podílejí</a:t>
            </a:r>
            <a:r>
              <a:rPr lang="en-US" sz="2400" dirty="0"/>
              <a:t> </a:t>
            </a:r>
            <a:r>
              <a:rPr lang="en-US" sz="2400" dirty="0" err="1"/>
              <a:t>na</a:t>
            </a:r>
            <a:r>
              <a:rPr lang="en-US" sz="2400" dirty="0"/>
              <a:t> </a:t>
            </a:r>
            <a:r>
              <a:rPr lang="en-US" sz="2400" dirty="0" err="1"/>
              <a:t>znaku</a:t>
            </a:r>
            <a:r>
              <a:rPr lang="en-US" sz="2400" dirty="0"/>
              <a:t> </a:t>
            </a:r>
            <a:r>
              <a:rPr lang="en-US" sz="2400" dirty="0" err="1"/>
              <a:t>potomka</a:t>
            </a:r>
            <a:r>
              <a:rPr lang="en-US" sz="2400" dirty="0"/>
              <a:t>. </a:t>
            </a:r>
          </a:p>
          <a:p>
            <a:endParaRPr lang="en-US" sz="2400" dirty="0"/>
          </a:p>
        </p:txBody>
      </p:sp>
      <p:sp>
        <p:nvSpPr>
          <p:cNvPr id="6" name="TextovéPole 5"/>
          <p:cNvSpPr txBox="1"/>
          <p:nvPr/>
        </p:nvSpPr>
        <p:spPr>
          <a:xfrm flipH="1">
            <a:off x="689006" y="5395830"/>
            <a:ext cx="7263866" cy="830997"/>
          </a:xfrm>
          <a:prstGeom prst="rect">
            <a:avLst/>
          </a:prstGeom>
          <a:noFill/>
        </p:spPr>
        <p:txBody>
          <a:bodyPr wrap="square" rtlCol="0">
            <a:spAutoFit/>
          </a:bodyPr>
          <a:lstStyle/>
          <a:p>
            <a:r>
              <a:rPr lang="cs-CZ" sz="2400" b="1" dirty="0" smtClean="0">
                <a:solidFill>
                  <a:srgbClr val="009900"/>
                </a:solidFill>
                <a:sym typeface="Wingdings" panose="05000000000000000000" pitchFamily="2" charset="2"/>
              </a:rPr>
              <a:t></a:t>
            </a:r>
            <a:r>
              <a:rPr lang="en-US" sz="2400" b="1" dirty="0" smtClean="0">
                <a:solidFill>
                  <a:srgbClr val="009900"/>
                </a:solidFill>
                <a:sym typeface="Wingdings" panose="05000000000000000000" pitchFamily="2" charset="2"/>
              </a:rPr>
              <a:t> </a:t>
            </a:r>
            <a:r>
              <a:rPr lang="cs-CZ" sz="2400" b="1" dirty="0" smtClean="0">
                <a:solidFill>
                  <a:srgbClr val="009900"/>
                </a:solidFill>
              </a:rPr>
              <a:t>Mendelovy </a:t>
            </a:r>
            <a:r>
              <a:rPr lang="cs-CZ" sz="2400" b="1" dirty="0">
                <a:solidFill>
                  <a:srgbClr val="009900"/>
                </a:solidFill>
              </a:rPr>
              <a:t>výsledky ukazují </a:t>
            </a:r>
            <a:r>
              <a:rPr lang="cs-CZ" sz="2400" b="1" dirty="0" err="1">
                <a:solidFill>
                  <a:srgbClr val="009900"/>
                </a:solidFill>
              </a:rPr>
              <a:t>haplo</a:t>
            </a:r>
            <a:r>
              <a:rPr lang="cs-CZ" sz="2400" b="1" dirty="0">
                <a:solidFill>
                  <a:srgbClr val="009900"/>
                </a:solidFill>
              </a:rPr>
              <a:t>-diploidní </a:t>
            </a:r>
            <a:r>
              <a:rPr lang="cs-CZ" sz="2400" b="1" dirty="0" smtClean="0">
                <a:solidFill>
                  <a:srgbClr val="009900"/>
                </a:solidFill>
              </a:rPr>
              <a:t>cyklus pohlavního rozmnožování. </a:t>
            </a:r>
            <a:endParaRPr lang="en-US" sz="2400" b="1" dirty="0">
              <a:solidFill>
                <a:srgbClr val="009900"/>
              </a:solidFill>
            </a:endParaRPr>
          </a:p>
        </p:txBody>
      </p:sp>
      <p:sp>
        <p:nvSpPr>
          <p:cNvPr id="7"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Co Mendel u hrachu objevil</a:t>
            </a:r>
            <a:endParaRPr lang="en-US" sz="4000" dirty="0">
              <a:solidFill>
                <a:srgbClr val="C00000"/>
              </a:solidFill>
            </a:endParaRPr>
          </a:p>
        </p:txBody>
      </p:sp>
    </p:spTree>
    <p:extLst>
      <p:ext uri="{BB962C8B-B14F-4D97-AF65-F5344CB8AC3E}">
        <p14:creationId xmlns:p14="http://schemas.microsoft.com/office/powerpoint/2010/main" val="3158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3668</TotalTime>
  <Words>7639</Words>
  <Application>Microsoft Office PowerPoint</Application>
  <PresentationFormat>Předvádění na obrazovce (4:3)</PresentationFormat>
  <Paragraphs>1134</Paragraphs>
  <Slides>78</Slides>
  <Notes>45</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78</vt:i4>
      </vt:variant>
    </vt:vector>
  </HeadingPairs>
  <TitlesOfParts>
    <vt:vector size="85" baseType="lpstr">
      <vt:lpstr>Arial</vt:lpstr>
      <vt:lpstr>Calibri</vt:lpstr>
      <vt:lpstr>Calibri Light</vt:lpstr>
      <vt:lpstr>Symbol</vt:lpstr>
      <vt:lpstr>Wingdings</vt:lpstr>
      <vt:lpstr>Motiv Office</vt:lpstr>
      <vt:lpstr>Image</vt:lpstr>
      <vt:lpstr>Genetika 05</vt:lpstr>
      <vt:lpstr>Co už všechno víte:</vt:lpstr>
      <vt:lpstr>Johann Gregor Mendel</vt:lpstr>
      <vt:lpstr>Johann Gregor Mendel</vt:lpstr>
      <vt:lpstr>Mendelovy analýzy</vt:lpstr>
      <vt:lpstr>Mendelovy analýzy</vt:lpstr>
      <vt:lpstr>Co Mendel u hrachu objevil</vt:lpstr>
      <vt:lpstr>Co Mendel u hrachu objevil</vt:lpstr>
      <vt:lpstr>Co Mendel u hrachu objevil</vt:lpstr>
      <vt:lpstr>Co Mendel u hrachu objevil</vt:lpstr>
      <vt:lpstr>Závěry z první genetické analýzy</vt:lpstr>
      <vt:lpstr>Co Mendel neobjevil  (aneb co způsobuje odchylky od Mendelových zákonů)</vt:lpstr>
      <vt:lpstr>Proč Mendel neobjevil vazbu? </vt:lpstr>
      <vt:lpstr>Proč Mendel neobjevil mnohočetné alely v populaci, znaky řízené více geny a odchylky od dominance ? </vt:lpstr>
      <vt:lpstr>Proč Mendel neobjevil dědičnost vázanou na pohlaví, cytoplazmatickou dědičnost, genomový imprinting a paramutace? </vt:lpstr>
      <vt:lpstr>Když už toho o genech tolik víte …</vt:lpstr>
      <vt:lpstr>Identifikace nových genů</vt:lpstr>
      <vt:lpstr>Pojmenovávání genů</vt:lpstr>
      <vt:lpstr>Více jmen jednoho genu</vt:lpstr>
      <vt:lpstr>Pojmenovávání alel</vt:lpstr>
      <vt:lpstr>Jména genů pro vlastní genetickou analýzu</vt:lpstr>
      <vt:lpstr>Jména genů pro vlastní genetickou analýzu</vt:lpstr>
      <vt:lpstr>Genetická analýza …</vt:lpstr>
      <vt:lpstr>Prezentace aplikace PowerPoint</vt:lpstr>
      <vt:lpstr>Pravděpodobnost vzniku určitých genotypů/fenotypů</vt:lpstr>
      <vt:lpstr>Použití kombinačního čtverce</vt:lpstr>
      <vt:lpstr>Použití kombinačního čtverce</vt:lpstr>
      <vt:lpstr>Použití kombinačního čtverce</vt:lpstr>
      <vt:lpstr>Křížení homozygotů</vt:lpstr>
      <vt:lpstr>Křížení čistých linií – 3 generace</vt:lpstr>
      <vt:lpstr>Křížení čistých linií – 3 generace</vt:lpstr>
      <vt:lpstr>Úplná vs. neúplná dominance</vt:lpstr>
      <vt:lpstr>Sledování jednoho genu - rekapitulace</vt:lpstr>
      <vt:lpstr>Prezentace aplikace PowerPoint</vt:lpstr>
      <vt:lpstr>Sledování dvou genů</vt:lpstr>
      <vt:lpstr>Kombinační čtverec pro 2 geny</vt:lpstr>
      <vt:lpstr>Kombinační čtverec pro 2 geny</vt:lpstr>
      <vt:lpstr>Kombinační čtverec pro 2 geny</vt:lpstr>
      <vt:lpstr>Kombinační čtverec pro 2 geny</vt:lpstr>
      <vt:lpstr>Kombinační čtverec pro 2 geny</vt:lpstr>
      <vt:lpstr>Prezentace aplikace PowerPoint</vt:lpstr>
      <vt:lpstr>Rozvětvovací metoda</vt:lpstr>
      <vt:lpstr>Rozvětvovací metoda</vt:lpstr>
      <vt:lpstr>Pravděpodobnost vzniku určitého genotypu</vt:lpstr>
      <vt:lpstr>Křížení heterozygota s homozygotem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Přestávka</vt:lpstr>
      <vt:lpstr>Jak dělat genetickou analýzu</vt:lpstr>
      <vt:lpstr>Prezentace aplikace PowerPoint</vt:lpstr>
      <vt:lpstr>Prezentace aplikace PowerPoint</vt:lpstr>
      <vt:lpstr>Sledování dvou a více genů - rekapitulace</vt:lpstr>
      <vt:lpstr>Test na alelismus</vt:lpstr>
      <vt:lpstr>Prezentace aplikace PowerPoint</vt:lpstr>
      <vt:lpstr>Prezentace aplikace PowerPoint</vt:lpstr>
      <vt:lpstr>Test na alelismus- alely 1 genu</vt:lpstr>
      <vt:lpstr>Test na alelismus- alely 2 genů</vt:lpstr>
      <vt:lpstr>Proč test na alelismus funguje jen na recesivní alely? </vt:lpstr>
      <vt:lpstr>Vysvětlivky k rodokmenům</vt:lpstr>
      <vt:lpstr>Dvojvaječná vs. jednovaječná dvojčata</vt:lpstr>
      <vt:lpstr>Prezentace aplikace PowerPoint</vt:lpstr>
      <vt:lpstr>Prezentace aplikace PowerPoint</vt:lpstr>
      <vt:lpstr>Prezentace aplikace PowerPoint</vt:lpstr>
      <vt:lpstr>Prezentace aplikace PowerPoint</vt:lpstr>
      <vt:lpstr>Prezentace aplikace PowerPoint</vt:lpstr>
      <vt:lpstr>Krevní systém AB0</vt:lpstr>
      <vt:lpstr>Prezentace aplikace PowerPoint</vt:lpstr>
      <vt:lpstr>O čem to bylo</vt:lpstr>
      <vt:lpstr>Konec! Děkuji za pozornost.</vt:lpstr>
      <vt:lpstr>Bonus – Mendlovy geny</vt:lpstr>
      <vt:lpstr>Mutace v analyzovaných genech</vt:lpstr>
      <vt:lpstr>Mutace v analyzovaných genech</vt:lpstr>
      <vt:lpstr>Mutace v analyzovaných genech</vt:lpstr>
      <vt:lpstr>Mutace v analyzovaných genech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345</cp:revision>
  <dcterms:created xsi:type="dcterms:W3CDTF">2016-08-10T06:27:11Z</dcterms:created>
  <dcterms:modified xsi:type="dcterms:W3CDTF">2019-03-20T08:33:40Z</dcterms:modified>
</cp:coreProperties>
</file>