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20" y="8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05.02.2021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05.02.2021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05.02.2021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emf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emf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em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Production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functions</a:t>
            </a:r>
            <a:r>
              <a:rPr lang="cs-CZ" dirty="0" smtClean="0">
                <a:latin typeface="+mj-lt"/>
              </a:rPr>
              <a:t> in </a:t>
            </a:r>
            <a:r>
              <a:rPr lang="cs-CZ" dirty="0" err="1" smtClean="0">
                <a:latin typeface="+mj-lt"/>
              </a:rPr>
              <a:t>financial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analysis</a:t>
            </a:r>
            <a:endParaRPr lang="cs-CZ" dirty="0">
              <a:latin typeface="+mj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Derived characteristics of </a:t>
            </a:r>
            <a:r>
              <a:rPr lang="en-US" dirty="0" smtClean="0">
                <a:latin typeface="+mj-lt"/>
              </a:rPr>
              <a:t>CDF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Elasticity of the function</a:t>
            </a:r>
          </a:p>
          <a:p>
            <a:pPr marL="0" indent="0">
              <a:buNone/>
            </a:pPr>
            <a:endParaRPr lang="cs-CZ" dirty="0" smtClean="0">
              <a:latin typeface="+mn-lt"/>
            </a:endParaRPr>
          </a:p>
          <a:p>
            <a:pPr marL="0" indent="0">
              <a:buNone/>
            </a:pP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Technical equipment of </a:t>
            </a:r>
            <a:r>
              <a:rPr lang="en-US" dirty="0" smtClean="0">
                <a:latin typeface="+mn-lt"/>
              </a:rPr>
              <a:t>work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263721" y="253612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263721" y="3796288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263721" y="4863088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593830"/>
              </p:ext>
            </p:extLst>
          </p:nvPr>
        </p:nvGraphicFramePr>
        <p:xfrm>
          <a:off x="1181528" y="1909948"/>
          <a:ext cx="37655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3" imgW="3771900" imgH="673100" progId="Equation.DSMT4">
                  <p:embed/>
                </p:oleObj>
              </mc:Choice>
              <mc:Fallback>
                <p:oleObj name="Equation" r:id="rId3" imgW="3771900" imgH="673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528" y="1909948"/>
                        <a:ext cx="37655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080044"/>
              </p:ext>
            </p:extLst>
          </p:nvPr>
        </p:nvGraphicFramePr>
        <p:xfrm>
          <a:off x="1181528" y="3040248"/>
          <a:ext cx="4000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5" imgW="4000500" imgH="673100" progId="Equation.DSMT4">
                  <p:embed/>
                </p:oleObj>
              </mc:Choice>
              <mc:Fallback>
                <p:oleObj name="Equation" r:id="rId5" imgW="4000500" imgH="673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528" y="3040248"/>
                        <a:ext cx="40005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181528" y="1452748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181528" y="2583048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276446"/>
              </p:ext>
            </p:extLst>
          </p:nvPr>
        </p:nvGraphicFramePr>
        <p:xfrm>
          <a:off x="1263721" y="5061835"/>
          <a:ext cx="1320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7" imgW="1320227" imgH="609336" progId="Equation.DSMT4">
                  <p:embed/>
                </p:oleObj>
              </mc:Choice>
              <mc:Fallback>
                <p:oleObj name="Equation" r:id="rId7" imgW="1320227" imgH="60933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721" y="5061835"/>
                        <a:ext cx="1320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917869"/>
              </p:ext>
            </p:extLst>
          </p:nvPr>
        </p:nvGraphicFramePr>
        <p:xfrm>
          <a:off x="1263721" y="6128635"/>
          <a:ext cx="16065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9" imgW="1600200" imgH="673100" progId="Equation.DSMT4">
                  <p:embed/>
                </p:oleObj>
              </mc:Choice>
              <mc:Fallback>
                <p:oleObj name="Equation" r:id="rId9" imgW="1600200" imgH="673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721" y="6128635"/>
                        <a:ext cx="16065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263721" y="4604635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263721" y="5671435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8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Substitution in </a:t>
            </a:r>
            <a:r>
              <a:rPr lang="en-US" dirty="0" smtClean="0">
                <a:latin typeface="+mj-lt"/>
              </a:rPr>
              <a:t>CDF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307624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CDF </a:t>
            </a:r>
            <a:r>
              <a:rPr lang="en-US" dirty="0">
                <a:latin typeface="+mn-lt"/>
              </a:rPr>
              <a:t>is a substitution function.</a:t>
            </a:r>
          </a:p>
          <a:p>
            <a:r>
              <a:rPr lang="en-US" dirty="0" smtClean="0">
                <a:latin typeface="+mn-lt"/>
              </a:rPr>
              <a:t>Isoquant</a:t>
            </a:r>
            <a:r>
              <a:rPr lang="cs-CZ" dirty="0" smtClean="0">
                <a:latin typeface="+mn-lt"/>
              </a:rPr>
              <a:t> </a:t>
            </a:r>
          </a:p>
          <a:p>
            <a:pPr lvl="1"/>
            <a:r>
              <a:rPr lang="en-US" dirty="0" smtClean="0">
                <a:latin typeface="+mn-lt"/>
              </a:rPr>
              <a:t>curve </a:t>
            </a:r>
            <a:r>
              <a:rPr lang="en-US" dirty="0">
                <a:latin typeface="+mn-lt"/>
              </a:rPr>
              <a:t>obtained by horizontal section of the production surface</a:t>
            </a:r>
          </a:p>
          <a:p>
            <a:pPr lvl="1"/>
            <a:r>
              <a:rPr lang="en-US" dirty="0">
                <a:latin typeface="+mn-lt"/>
              </a:rPr>
              <a:t>Combination of production factors while maintaining the same level of production.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01384" y="42637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604265"/>
              </p:ext>
            </p:extLst>
          </p:nvPr>
        </p:nvGraphicFramePr>
        <p:xfrm>
          <a:off x="801384" y="4263775"/>
          <a:ext cx="20129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2006600" imgH="825500" progId="Equation.DSMT4">
                  <p:embed/>
                </p:oleObj>
              </mc:Choice>
              <mc:Fallback>
                <p:oleObj name="Equation" r:id="rId3" imgW="2006600" imgH="825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84" y="4263775"/>
                        <a:ext cx="201295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515" y="3919572"/>
            <a:ext cx="4686300" cy="3433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744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Marginal rate of </a:t>
            </a:r>
            <a:r>
              <a:rPr lang="en-US" dirty="0" smtClean="0">
                <a:latin typeface="+mj-lt"/>
              </a:rPr>
              <a:t>substitution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It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is</a:t>
            </a:r>
            <a:r>
              <a:rPr lang="cs-CZ" dirty="0" smtClean="0">
                <a:latin typeface="+mn-lt"/>
              </a:rPr>
              <a:t> a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ratio in which one factor can be replaced by another without changing the total </a:t>
            </a:r>
            <a:r>
              <a:rPr lang="en-US" dirty="0" smtClean="0">
                <a:latin typeface="+mn-lt"/>
              </a:rPr>
              <a:t>production</a:t>
            </a:r>
            <a:r>
              <a:rPr lang="cs-CZ" dirty="0" smtClean="0">
                <a:latin typeface="+mn-lt"/>
              </a:rPr>
              <a:t>.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37690" y="2712377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635850"/>
              </p:ext>
            </p:extLst>
          </p:nvPr>
        </p:nvGraphicFramePr>
        <p:xfrm>
          <a:off x="1037690" y="2712377"/>
          <a:ext cx="61658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6159500" imgH="711200" progId="Equation.DSMT4">
                  <p:embed/>
                </p:oleObj>
              </mc:Choice>
              <mc:Fallback>
                <p:oleObj name="Equation" r:id="rId3" imgW="6159500" imgH="71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690" y="2712377"/>
                        <a:ext cx="616585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1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90" y="3669348"/>
            <a:ext cx="4572000" cy="3339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850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Elasticity of </a:t>
            </a:r>
            <a:r>
              <a:rPr lang="en-US" dirty="0" smtClean="0">
                <a:latin typeface="+mn-lt"/>
              </a:rPr>
              <a:t>substitution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Coefficient </a:t>
            </a:r>
            <a:r>
              <a:rPr lang="en-US" dirty="0">
                <a:latin typeface="+mn-lt"/>
              </a:rPr>
              <a:t>of elasticity of substitution</a:t>
            </a:r>
          </a:p>
          <a:p>
            <a:pPr marL="0" indent="0">
              <a:buNone/>
            </a:pPr>
            <a:endParaRPr lang="cs-CZ" dirty="0" smtClean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For CDF, σ = 1</a:t>
            </a:r>
            <a:r>
              <a:rPr lang="en-US" dirty="0" smtClean="0">
                <a:latin typeface="+mn-lt"/>
              </a:rPr>
              <a:t>.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279678"/>
              </p:ext>
            </p:extLst>
          </p:nvPr>
        </p:nvGraphicFramePr>
        <p:xfrm>
          <a:off x="1294544" y="2116477"/>
          <a:ext cx="18034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1803400" imgH="1219200" progId="Equation.DSMT4">
                  <p:embed/>
                </p:oleObj>
              </mc:Choice>
              <mc:Fallback>
                <p:oleObj name="Equation" r:id="rId3" imgW="1803400" imgH="1219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4544" y="2116477"/>
                        <a:ext cx="1803400" cy="121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77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Estimation of CDF </a:t>
            </a:r>
            <a:r>
              <a:rPr lang="en-US" dirty="0" smtClean="0">
                <a:latin typeface="+mj-lt"/>
              </a:rPr>
              <a:t>parameters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CD function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is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nonlinear in parameters, adjustment by logarithm</a:t>
            </a:r>
            <a:r>
              <a:rPr lang="en-US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Single-factor CDF</a:t>
            </a:r>
          </a:p>
          <a:p>
            <a:r>
              <a:rPr lang="en-US" dirty="0">
                <a:latin typeface="+mn-lt"/>
              </a:rPr>
              <a:t> 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Two-factor CDF</a:t>
            </a:r>
          </a:p>
          <a:p>
            <a:r>
              <a:rPr lang="en-US" dirty="0">
                <a:latin typeface="+mn-lt"/>
              </a:rPr>
              <a:t> 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Dynamic two-factor CDF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38382" y="2506894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202331"/>
              </p:ext>
            </p:extLst>
          </p:nvPr>
        </p:nvGraphicFramePr>
        <p:xfrm>
          <a:off x="1438382" y="2964094"/>
          <a:ext cx="2311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2311400" imgH="330200" progId="Equation.DSMT4">
                  <p:embed/>
                </p:oleObj>
              </mc:Choice>
              <mc:Fallback>
                <p:oleObj name="Equation" r:id="rId3" imgW="2311400" imgH="330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382" y="2964094"/>
                        <a:ext cx="2311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38382" y="476925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117564"/>
              </p:ext>
            </p:extLst>
          </p:nvPr>
        </p:nvGraphicFramePr>
        <p:xfrm>
          <a:off x="1438382" y="4769256"/>
          <a:ext cx="35750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5" imgW="3568700" imgH="330200" progId="Equation.DSMT4">
                  <p:embed/>
                </p:oleObj>
              </mc:Choice>
              <mc:Fallback>
                <p:oleObj name="Equation" r:id="rId5" imgW="3568700" imgH="33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382" y="4769256"/>
                        <a:ext cx="35750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38382" y="6545263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457715"/>
              </p:ext>
            </p:extLst>
          </p:nvPr>
        </p:nvGraphicFramePr>
        <p:xfrm>
          <a:off x="1438382" y="6545263"/>
          <a:ext cx="4013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7" imgW="4013200" imgH="330200" progId="Equation.DSMT4">
                  <p:embed/>
                </p:oleObj>
              </mc:Choice>
              <mc:Fallback>
                <p:oleObj name="Equation" r:id="rId7" imgW="4013200" imgH="330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382" y="6545263"/>
                        <a:ext cx="40132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51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Relative</a:t>
            </a:r>
            <a:r>
              <a:rPr lang="cs-CZ" dirty="0" smtClean="0">
                <a:latin typeface="+mj-lt"/>
              </a:rPr>
              <a:t> c</a:t>
            </a:r>
            <a:r>
              <a:rPr lang="en-US" dirty="0" err="1" smtClean="0">
                <a:latin typeface="+mj-lt"/>
              </a:rPr>
              <a:t>hange</a:t>
            </a:r>
            <a:r>
              <a:rPr lang="en-US" dirty="0" smtClean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in </a:t>
            </a:r>
            <a:r>
              <a:rPr lang="cs-CZ" dirty="0" err="1" smtClean="0">
                <a:latin typeface="+mj-lt"/>
              </a:rPr>
              <a:t>fixed</a:t>
            </a:r>
            <a:r>
              <a:rPr lang="en-US" dirty="0" smtClean="0">
                <a:latin typeface="+mj-lt"/>
              </a:rPr>
              <a:t> assets</a:t>
            </a:r>
            <a:r>
              <a:rPr lang="cs-CZ" dirty="0" smtClean="0">
                <a:latin typeface="+mj-lt"/>
              </a:rPr>
              <a:t> and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in the number of </a:t>
            </a:r>
            <a:r>
              <a:rPr lang="en-US" dirty="0" smtClean="0">
                <a:latin typeface="+mj-lt"/>
              </a:rPr>
              <a:t>employees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n-lt"/>
            </a:endParaRPr>
          </a:p>
          <a:p>
            <a:r>
              <a:rPr lang="cs-CZ" dirty="0" err="1" smtClean="0">
                <a:latin typeface="+mn-lt"/>
              </a:rPr>
              <a:t>Relative</a:t>
            </a:r>
            <a:r>
              <a:rPr lang="cs-CZ" dirty="0" smtClean="0">
                <a:latin typeface="+mn-lt"/>
              </a:rPr>
              <a:t> c</a:t>
            </a:r>
            <a:r>
              <a:rPr lang="en-US" dirty="0" err="1" smtClean="0">
                <a:latin typeface="+mn-lt"/>
              </a:rPr>
              <a:t>hange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in fixed assets due to their effectiveness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 </a:t>
            </a:r>
          </a:p>
          <a:p>
            <a:endParaRPr lang="en-US" dirty="0">
              <a:latin typeface="+mn-lt"/>
            </a:endParaRPr>
          </a:p>
          <a:p>
            <a:r>
              <a:rPr lang="cs-CZ" dirty="0" err="1" smtClean="0">
                <a:latin typeface="+mn-lt"/>
              </a:rPr>
              <a:t>Relative</a:t>
            </a:r>
            <a:r>
              <a:rPr lang="cs-CZ" dirty="0" smtClean="0">
                <a:latin typeface="+mn-lt"/>
              </a:rPr>
              <a:t> c</a:t>
            </a:r>
            <a:r>
              <a:rPr lang="en-US" dirty="0" err="1" smtClean="0">
                <a:latin typeface="+mn-lt"/>
              </a:rPr>
              <a:t>hange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in the number of employees due to </a:t>
            </a:r>
            <a:r>
              <a:rPr lang="en-US" dirty="0" err="1" smtClean="0">
                <a:latin typeface="+mn-lt"/>
              </a:rPr>
              <a:t>labo</a:t>
            </a:r>
            <a:r>
              <a:rPr lang="cs-CZ" smtClean="0">
                <a:latin typeface="+mn-lt"/>
              </a:rPr>
              <a:t>u</a:t>
            </a:r>
            <a:r>
              <a:rPr lang="en-US" smtClean="0">
                <a:latin typeface="+mn-lt"/>
              </a:rPr>
              <a:t>r </a:t>
            </a:r>
            <a:r>
              <a:rPr lang="en-US" dirty="0">
                <a:latin typeface="+mn-lt"/>
              </a:rPr>
              <a:t>productivity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124798"/>
              </p:ext>
            </p:extLst>
          </p:nvPr>
        </p:nvGraphicFramePr>
        <p:xfrm>
          <a:off x="1344202" y="2810061"/>
          <a:ext cx="33972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3" imgW="3403600" imgH="673100" progId="Equation.DSMT4">
                  <p:embed/>
                </p:oleObj>
              </mc:Choice>
              <mc:Fallback>
                <p:oleObj name="Equation" r:id="rId3" imgW="3403600" imgH="673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202" y="2810061"/>
                        <a:ext cx="33972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91802" y="4119938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145933"/>
              </p:ext>
            </p:extLst>
          </p:nvPr>
        </p:nvGraphicFramePr>
        <p:xfrm>
          <a:off x="1344202" y="5227826"/>
          <a:ext cx="35496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5" imgW="3556000" imgH="673100" progId="Equation.DSMT4">
                  <p:embed/>
                </p:oleObj>
              </mc:Choice>
              <mc:Fallback>
                <p:oleObj name="Equation" r:id="rId5" imgW="3556000" imgH="673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202" y="5227826"/>
                        <a:ext cx="35496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51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</a:rPr>
              <a:t>Production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analysis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Allows </a:t>
            </a:r>
            <a:r>
              <a:rPr lang="en-US" dirty="0">
                <a:latin typeface="+mn-lt"/>
              </a:rPr>
              <a:t>quantification of the relationship between inputs and outputs</a:t>
            </a:r>
            <a:r>
              <a:rPr lang="en-US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Inputs – </a:t>
            </a:r>
            <a:r>
              <a:rPr lang="cs-CZ" dirty="0" smtClean="0">
                <a:latin typeface="+mn-lt"/>
              </a:rPr>
              <a:t>p</a:t>
            </a:r>
            <a:r>
              <a:rPr lang="en-US" dirty="0" err="1" smtClean="0">
                <a:latin typeface="+mn-lt"/>
              </a:rPr>
              <a:t>roduction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factors</a:t>
            </a:r>
            <a:endParaRPr lang="en-US" dirty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land</a:t>
            </a:r>
            <a:r>
              <a:rPr lang="en-US" dirty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labo</a:t>
            </a:r>
            <a:r>
              <a:rPr lang="cs-CZ" dirty="0" smtClean="0">
                <a:latin typeface="+mn-lt"/>
              </a:rPr>
              <a:t>u</a:t>
            </a:r>
            <a:r>
              <a:rPr lang="en-US" dirty="0" smtClean="0">
                <a:latin typeface="+mn-lt"/>
              </a:rPr>
              <a:t>r </a:t>
            </a:r>
            <a:r>
              <a:rPr lang="en-US" dirty="0">
                <a:latin typeface="+mn-lt"/>
              </a:rPr>
              <a:t>and capital</a:t>
            </a:r>
          </a:p>
          <a:p>
            <a:pPr lvl="1"/>
            <a:r>
              <a:rPr lang="en-US" dirty="0" smtClean="0">
                <a:latin typeface="+mn-lt"/>
              </a:rPr>
              <a:t>information </a:t>
            </a:r>
            <a:r>
              <a:rPr lang="en-US" dirty="0">
                <a:latin typeface="+mn-lt"/>
              </a:rPr>
              <a:t>and knowledge</a:t>
            </a:r>
          </a:p>
          <a:p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relationship between inputs and outputs can be </a:t>
            </a:r>
            <a:r>
              <a:rPr lang="en-US" dirty="0" smtClean="0">
                <a:latin typeface="+mn-lt"/>
              </a:rPr>
              <a:t>expressed</a:t>
            </a:r>
            <a:r>
              <a:rPr lang="cs-CZ" dirty="0" smtClean="0">
                <a:latin typeface="+mn-lt"/>
              </a:rPr>
              <a:t> by</a:t>
            </a:r>
            <a:endParaRPr lang="en-US" dirty="0">
              <a:latin typeface="+mn-lt"/>
            </a:endParaRPr>
          </a:p>
          <a:p>
            <a:pPr lvl="1"/>
            <a:r>
              <a:rPr lang="cs-CZ" dirty="0" err="1" smtClean="0">
                <a:latin typeface="+mn-lt"/>
              </a:rPr>
              <a:t>the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mathematical </a:t>
            </a:r>
            <a:r>
              <a:rPr lang="en-US" dirty="0">
                <a:latin typeface="+mn-lt"/>
              </a:rPr>
              <a:t>function (equation)</a:t>
            </a:r>
          </a:p>
          <a:p>
            <a:pPr lvl="1"/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chart</a:t>
            </a:r>
          </a:p>
          <a:p>
            <a:pPr lvl="1"/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table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Production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function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production function is a formalized (mathematical) expression of the causal relationships between the inputs (production factors), the production technologies used and the outputs of the company or the whole economy</a:t>
            </a:r>
            <a:r>
              <a:rPr lang="en-US" dirty="0" smtClean="0">
                <a:latin typeface="+mn-lt"/>
              </a:rPr>
              <a:t>.</a:t>
            </a:r>
            <a:endParaRPr lang="cs-CZ" dirty="0" smtClean="0">
              <a:latin typeface="+mn-lt"/>
            </a:endParaRPr>
          </a:p>
          <a:p>
            <a:r>
              <a:rPr lang="cs-CZ" i="1" dirty="0">
                <a:latin typeface="+mn-lt"/>
              </a:rPr>
              <a:t>y</a:t>
            </a:r>
            <a:r>
              <a:rPr lang="cs-CZ" dirty="0">
                <a:latin typeface="+mn-lt"/>
              </a:rPr>
              <a:t> = </a:t>
            </a:r>
            <a:r>
              <a:rPr lang="cs-CZ" i="1" dirty="0">
                <a:latin typeface="+mn-lt"/>
              </a:rPr>
              <a:t>f</a:t>
            </a:r>
            <a:r>
              <a:rPr lang="cs-CZ" dirty="0">
                <a:latin typeface="+mn-lt"/>
              </a:rPr>
              <a:t> (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1</a:t>
            </a:r>
            <a:r>
              <a:rPr lang="cs-CZ" dirty="0">
                <a:latin typeface="+mn-lt"/>
              </a:rPr>
              <a:t>,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2</a:t>
            </a:r>
            <a:r>
              <a:rPr lang="cs-CZ" dirty="0">
                <a:latin typeface="+mn-lt"/>
              </a:rPr>
              <a:t>, …, </a:t>
            </a:r>
            <a:r>
              <a:rPr lang="cs-CZ" i="1" dirty="0" err="1">
                <a:latin typeface="+mn-lt"/>
              </a:rPr>
              <a:t>x</a:t>
            </a:r>
            <a:r>
              <a:rPr lang="cs-CZ" i="1" baseline="-25000" dirty="0" err="1">
                <a:latin typeface="+mn-lt"/>
              </a:rPr>
              <a:t>n</a:t>
            </a:r>
            <a:r>
              <a:rPr lang="cs-CZ" dirty="0">
                <a:latin typeface="+mn-lt"/>
              </a:rPr>
              <a:t>)</a:t>
            </a:r>
          </a:p>
          <a:p>
            <a:pPr lvl="1"/>
            <a:r>
              <a:rPr lang="cs-CZ" i="1" dirty="0">
                <a:latin typeface="+mn-lt"/>
              </a:rPr>
              <a:t>y</a:t>
            </a:r>
            <a:r>
              <a:rPr lang="cs-CZ" dirty="0">
                <a:latin typeface="+mn-lt"/>
              </a:rPr>
              <a:t> = </a:t>
            </a:r>
            <a:r>
              <a:rPr lang="cs-CZ" dirty="0" err="1" smtClean="0">
                <a:latin typeface="+mn-lt"/>
              </a:rPr>
              <a:t>production</a:t>
            </a:r>
            <a:r>
              <a:rPr lang="cs-CZ" dirty="0" smtClean="0">
                <a:latin typeface="+mn-lt"/>
              </a:rPr>
              <a:t>, </a:t>
            </a:r>
            <a:r>
              <a:rPr lang="cs-CZ" i="1" dirty="0" err="1">
                <a:latin typeface="+mn-lt"/>
              </a:rPr>
              <a:t>x</a:t>
            </a:r>
            <a:r>
              <a:rPr lang="cs-CZ" i="1" baseline="-25000" dirty="0" err="1">
                <a:latin typeface="+mn-lt"/>
              </a:rPr>
              <a:t>i</a:t>
            </a:r>
            <a:r>
              <a:rPr lang="cs-CZ" dirty="0">
                <a:latin typeface="+mn-lt"/>
              </a:rPr>
              <a:t> = </a:t>
            </a:r>
            <a:r>
              <a:rPr lang="cs-CZ" dirty="0" err="1" smtClean="0">
                <a:latin typeface="+mn-lt"/>
              </a:rPr>
              <a:t>production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factors</a:t>
            </a:r>
            <a:r>
              <a:rPr lang="cs-CZ" dirty="0" smtClean="0">
                <a:latin typeface="+mn-lt"/>
              </a:rPr>
              <a:t>, </a:t>
            </a:r>
            <a:r>
              <a:rPr lang="cs-CZ" i="1" dirty="0">
                <a:latin typeface="+mn-lt"/>
              </a:rPr>
              <a:t>i</a:t>
            </a:r>
            <a:r>
              <a:rPr lang="cs-CZ" dirty="0">
                <a:latin typeface="+mn-lt"/>
              </a:rPr>
              <a:t> = 1 ... </a:t>
            </a:r>
            <a:r>
              <a:rPr lang="cs-CZ" i="1" dirty="0" smtClean="0">
                <a:latin typeface="+mn-lt"/>
              </a:rPr>
              <a:t>n</a:t>
            </a:r>
          </a:p>
          <a:p>
            <a:pPr marL="57150" indent="0">
              <a:buNone/>
            </a:pPr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98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Production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functions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Use of production functions:</a:t>
            </a:r>
          </a:p>
          <a:p>
            <a:pPr lvl="1"/>
            <a:r>
              <a:rPr lang="en-US" dirty="0" smtClean="0">
                <a:latin typeface="+mn-lt"/>
              </a:rPr>
              <a:t>Determination </a:t>
            </a:r>
            <a:r>
              <a:rPr lang="en-US" dirty="0">
                <a:latin typeface="+mn-lt"/>
              </a:rPr>
              <a:t>of the efficiency of individual production factors with unchanged other factors.</a:t>
            </a:r>
          </a:p>
          <a:p>
            <a:pPr lvl="1"/>
            <a:r>
              <a:rPr lang="en-US" dirty="0" smtClean="0">
                <a:latin typeface="+mn-lt"/>
              </a:rPr>
              <a:t>Quantification </a:t>
            </a:r>
            <a:r>
              <a:rPr lang="en-US" dirty="0">
                <a:latin typeface="+mn-lt"/>
              </a:rPr>
              <a:t>of interchangeability of production factors and their consequences.</a:t>
            </a:r>
          </a:p>
          <a:p>
            <a:pPr lvl="1"/>
            <a:r>
              <a:rPr lang="en-US" dirty="0" smtClean="0">
                <a:latin typeface="+mn-lt"/>
              </a:rPr>
              <a:t>Determining </a:t>
            </a:r>
            <a:r>
              <a:rPr lang="en-US" dirty="0">
                <a:latin typeface="+mn-lt"/>
              </a:rPr>
              <a:t>the impact of technical progress.</a:t>
            </a:r>
          </a:p>
          <a:p>
            <a:pPr lvl="1"/>
            <a:r>
              <a:rPr lang="en-US" dirty="0" smtClean="0">
                <a:latin typeface="+mn-lt"/>
              </a:rPr>
              <a:t>Determination </a:t>
            </a:r>
            <a:r>
              <a:rPr lang="en-US" dirty="0">
                <a:latin typeface="+mn-lt"/>
              </a:rPr>
              <a:t>of production volume depending on changes in individual production factors.</a:t>
            </a:r>
          </a:p>
          <a:p>
            <a:pPr lvl="1"/>
            <a:r>
              <a:rPr lang="en-US" dirty="0" smtClean="0">
                <a:latin typeface="+mn-lt"/>
              </a:rPr>
              <a:t>Determining </a:t>
            </a:r>
            <a:r>
              <a:rPr lang="en-US" dirty="0">
                <a:latin typeface="+mn-lt"/>
              </a:rPr>
              <a:t>the range of the production factor at a given level of other production factors for the planned production volume.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35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Classificaton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of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production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functions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According to the number of production factors</a:t>
            </a:r>
          </a:p>
          <a:p>
            <a:pPr lvl="1"/>
            <a:r>
              <a:rPr lang="en-US" dirty="0" smtClean="0">
                <a:latin typeface="+mn-lt"/>
              </a:rPr>
              <a:t>single-factor</a:t>
            </a:r>
            <a:endParaRPr lang="en-US" dirty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multifactor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According </a:t>
            </a:r>
            <a:r>
              <a:rPr lang="en-US" dirty="0">
                <a:latin typeface="+mn-lt"/>
              </a:rPr>
              <a:t>to the substitution of production factors</a:t>
            </a:r>
          </a:p>
          <a:p>
            <a:pPr lvl="1"/>
            <a:r>
              <a:rPr lang="en-US" dirty="0" smtClean="0">
                <a:latin typeface="+mn-lt"/>
              </a:rPr>
              <a:t>complementary</a:t>
            </a:r>
            <a:endParaRPr lang="en-US" dirty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substitution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According </a:t>
            </a:r>
            <a:r>
              <a:rPr lang="en-US" dirty="0">
                <a:latin typeface="+mn-lt"/>
              </a:rPr>
              <a:t>to the inclusion of the time factor</a:t>
            </a:r>
          </a:p>
          <a:p>
            <a:pPr lvl="1"/>
            <a:r>
              <a:rPr lang="en-US" dirty="0" smtClean="0">
                <a:latin typeface="+mn-lt"/>
              </a:rPr>
              <a:t>static</a:t>
            </a:r>
            <a:endParaRPr lang="en-US" dirty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dynamic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17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j-lt"/>
              </a:rPr>
              <a:t>Basic characteristic </a:t>
            </a:r>
            <a:r>
              <a:rPr lang="cs-CZ" sz="4000" dirty="0" err="1" smtClean="0">
                <a:latin typeface="+mj-lt"/>
              </a:rPr>
              <a:t>of</a:t>
            </a:r>
            <a:r>
              <a:rPr lang="cs-CZ" sz="4000" dirty="0" smtClean="0">
                <a:latin typeface="+mj-lt"/>
              </a:rPr>
              <a:t> </a:t>
            </a:r>
            <a:r>
              <a:rPr lang="cs-CZ" sz="4000" dirty="0" err="1" smtClean="0">
                <a:latin typeface="+mj-lt"/>
              </a:rPr>
              <a:t>production</a:t>
            </a:r>
            <a:r>
              <a:rPr lang="cs-CZ" sz="4000" dirty="0" smtClean="0">
                <a:latin typeface="+mj-lt"/>
              </a:rPr>
              <a:t> </a:t>
            </a:r>
            <a:r>
              <a:rPr lang="cs-CZ" sz="4000" dirty="0" err="1" smtClean="0">
                <a:latin typeface="+mj-lt"/>
              </a:rPr>
              <a:t>functions</a:t>
            </a:r>
            <a:endParaRPr lang="en-US" sz="4000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f(x</a:t>
            </a:r>
            <a:r>
              <a:rPr lang="en-US" sz="2800" dirty="0">
                <a:latin typeface="+mn-lt"/>
              </a:rPr>
              <a:t>) ≥ 0, x ≥ 0</a:t>
            </a:r>
          </a:p>
          <a:p>
            <a:r>
              <a:rPr lang="en-US" sz="2800" dirty="0" smtClean="0">
                <a:latin typeface="+mn-lt"/>
              </a:rPr>
              <a:t>f(x</a:t>
            </a:r>
            <a:r>
              <a:rPr lang="en-US" sz="2800" dirty="0">
                <a:latin typeface="+mn-lt"/>
              </a:rPr>
              <a:t>) is a finite non-decreasing function</a:t>
            </a:r>
          </a:p>
          <a:p>
            <a:pPr marL="0" indent="0">
              <a:buNone/>
            </a:pPr>
            <a:endParaRPr lang="cs-CZ" sz="2800" dirty="0" smtClean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P</a:t>
            </a:r>
            <a:r>
              <a:rPr lang="cs-CZ" sz="2800" dirty="0" err="1" smtClean="0">
                <a:latin typeface="+mn-lt"/>
              </a:rPr>
              <a:t>roduction</a:t>
            </a:r>
            <a:r>
              <a:rPr lang="cs-CZ" sz="2800" dirty="0" smtClean="0">
                <a:latin typeface="+mn-lt"/>
              </a:rPr>
              <a:t> </a:t>
            </a:r>
            <a:r>
              <a:rPr lang="cs-CZ" sz="2800" dirty="0" err="1" smtClean="0">
                <a:latin typeface="+mn-lt"/>
              </a:rPr>
              <a:t>function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may </a:t>
            </a:r>
            <a:r>
              <a:rPr lang="en-US" sz="2800" dirty="0" smtClean="0">
                <a:latin typeface="+mn-lt"/>
              </a:rPr>
              <a:t>be a </a:t>
            </a:r>
            <a:r>
              <a:rPr lang="en-US" sz="2800" dirty="0">
                <a:latin typeface="+mn-lt"/>
              </a:rPr>
              <a:t>homogeneous function of any degree, as long as it satisfies the condition</a:t>
            </a:r>
          </a:p>
          <a:p>
            <a:pPr lvl="1"/>
            <a:r>
              <a:rPr lang="en-US" dirty="0" smtClean="0">
                <a:latin typeface="+mn-lt"/>
              </a:rPr>
              <a:t>f(λ </a:t>
            </a:r>
            <a:r>
              <a:rPr lang="en-US" dirty="0">
                <a:latin typeface="+mn-lt"/>
              </a:rPr>
              <a:t>VF</a:t>
            </a:r>
            <a:r>
              <a:rPr lang="en-US" baseline="-25000" dirty="0">
                <a:latin typeface="+mn-lt"/>
              </a:rPr>
              <a:t>1</a:t>
            </a:r>
            <a:r>
              <a:rPr lang="en-US" dirty="0">
                <a:latin typeface="+mn-lt"/>
              </a:rPr>
              <a:t>, λ VF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) = </a:t>
            </a:r>
            <a:r>
              <a:rPr lang="en-US" dirty="0" err="1">
                <a:latin typeface="+mn-lt"/>
              </a:rPr>
              <a:t>λ</a:t>
            </a:r>
            <a:r>
              <a:rPr lang="en-US" baseline="30000" dirty="0" err="1">
                <a:latin typeface="+mn-lt"/>
              </a:rPr>
              <a:t>r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f(VF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>
                <a:latin typeface="+mn-lt"/>
              </a:rPr>
              <a:t>, VF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) for </a:t>
            </a:r>
            <a:r>
              <a:rPr lang="en-US" dirty="0" smtClean="0">
                <a:latin typeface="+mn-lt"/>
              </a:rPr>
              <a:t>λ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&gt; </a:t>
            </a:r>
            <a:r>
              <a:rPr lang="en-US" dirty="0">
                <a:latin typeface="+mn-lt"/>
              </a:rPr>
              <a:t>0</a:t>
            </a:r>
          </a:p>
          <a:p>
            <a:r>
              <a:rPr lang="en-US" sz="2800" dirty="0" smtClean="0">
                <a:latin typeface="+mn-lt"/>
              </a:rPr>
              <a:t>r </a:t>
            </a:r>
            <a:r>
              <a:rPr lang="en-US" sz="2800" dirty="0">
                <a:latin typeface="+mn-lt"/>
              </a:rPr>
              <a:t>= degree of homogeneity of the production function, characterizes the effect of the growth of the production scale</a:t>
            </a:r>
          </a:p>
          <a:p>
            <a:r>
              <a:rPr lang="en-US" sz="2800" dirty="0">
                <a:latin typeface="+mn-lt"/>
              </a:rPr>
              <a:t>r = </a:t>
            </a:r>
            <a:r>
              <a:rPr lang="en-US" sz="2800" dirty="0" smtClean="0">
                <a:latin typeface="+mn-lt"/>
              </a:rPr>
              <a:t>1</a:t>
            </a:r>
            <a:r>
              <a:rPr lang="cs-CZ" sz="2800" dirty="0" smtClean="0">
                <a:latin typeface="+mn-lt"/>
              </a:rPr>
              <a:t> </a:t>
            </a:r>
            <a:r>
              <a:rPr lang="cs-CZ" sz="2800" dirty="0" smtClean="0">
                <a:latin typeface="+mn-lt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constant </a:t>
            </a:r>
            <a:r>
              <a:rPr lang="cs-CZ" sz="2800" dirty="0" err="1" smtClean="0">
                <a:latin typeface="+mn-lt"/>
              </a:rPr>
              <a:t>returns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with respect to the volume of production factors (PF </a:t>
            </a:r>
            <a:r>
              <a:rPr lang="cs-CZ" sz="2800" dirty="0" err="1" smtClean="0">
                <a:latin typeface="+mn-lt"/>
              </a:rPr>
              <a:t>is</a:t>
            </a:r>
            <a:r>
              <a:rPr lang="en-US" sz="2800" dirty="0" smtClean="0">
                <a:latin typeface="+mn-lt"/>
              </a:rPr>
              <a:t>homogeneous </a:t>
            </a:r>
            <a:r>
              <a:rPr lang="en-US" sz="2800" dirty="0">
                <a:latin typeface="+mn-lt"/>
              </a:rPr>
              <a:t>function of the first </a:t>
            </a:r>
            <a:r>
              <a:rPr lang="cs-CZ" sz="2800" dirty="0" err="1" smtClean="0">
                <a:latin typeface="+mn-lt"/>
              </a:rPr>
              <a:t>degree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800" dirty="0">
                <a:latin typeface="+mn-lt"/>
              </a:rPr>
              <a:t>PF linearly homogeneous)</a:t>
            </a:r>
            <a:endParaRPr lang="cs-CZ" sz="2800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71453"/>
              </p:ext>
            </p:extLst>
          </p:nvPr>
        </p:nvGraphicFramePr>
        <p:xfrm>
          <a:off x="1047075" y="2301052"/>
          <a:ext cx="11112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1117115" imgH="723586" progId="Equation.DSMT4">
                  <p:embed/>
                </p:oleObj>
              </mc:Choice>
              <mc:Fallback>
                <p:oleObj name="Equation" r:id="rId3" imgW="1117115" imgH="72358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075" y="2301052"/>
                        <a:ext cx="11112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670412" y="242434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705483"/>
              </p:ext>
            </p:extLst>
          </p:nvPr>
        </p:nvGraphicFramePr>
        <p:xfrm>
          <a:off x="2535474" y="2281413"/>
          <a:ext cx="12255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" imgW="1231900" imgH="736600" progId="Equation.DSMT4">
                  <p:embed/>
                </p:oleObj>
              </mc:Choice>
              <mc:Fallback>
                <p:oleObj name="Equation" r:id="rId5" imgW="1231900" imgH="736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474" y="2281413"/>
                        <a:ext cx="122555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8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Cobb-Douglas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production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function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306" y="4555512"/>
            <a:ext cx="9623425" cy="2453302"/>
          </a:xfrm>
        </p:spPr>
        <p:txBody>
          <a:bodyPr/>
          <a:lstStyle/>
          <a:p>
            <a:r>
              <a:rPr lang="en-US" dirty="0" err="1">
                <a:latin typeface="+mn-lt"/>
              </a:rPr>
              <a:t>e</a:t>
            </a:r>
            <a:r>
              <a:rPr lang="en-US" baseline="30000" dirty="0" err="1">
                <a:latin typeface="+mn-lt"/>
              </a:rPr>
              <a:t>rt</a:t>
            </a:r>
            <a:r>
              <a:rPr lang="en-US" dirty="0">
                <a:latin typeface="+mn-lt"/>
              </a:rPr>
              <a:t> expresses independent technical progress, t is time</a:t>
            </a:r>
          </a:p>
          <a:p>
            <a:r>
              <a:rPr lang="en-US" dirty="0">
                <a:latin typeface="+mn-lt"/>
              </a:rPr>
              <a:t>r indicates the increase in production due to </a:t>
            </a:r>
            <a:r>
              <a:rPr lang="cs-CZ" dirty="0" smtClean="0">
                <a:latin typeface="+mn-lt"/>
              </a:rPr>
              <a:t>independent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technical progress with a constant size of production factors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515069"/>
              </p:ext>
            </p:extLst>
          </p:nvPr>
        </p:nvGraphicFramePr>
        <p:xfrm>
          <a:off x="671450" y="1603739"/>
          <a:ext cx="21653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3" imgW="2159000" imgH="292100" progId="Equation.DSMT4">
                  <p:embed/>
                </p:oleObj>
              </mc:Choice>
              <mc:Fallback>
                <p:oleObj name="Equation" r:id="rId3" imgW="2159000" imgH="292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450" y="1603739"/>
                        <a:ext cx="216535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obrázek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019" y="1258284"/>
            <a:ext cx="3998913" cy="267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205706" y="1756881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205706" y="2214081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671450" y="2110447"/>
            <a:ext cx="37561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graph</a:t>
            </a:r>
            <a:r>
              <a:rPr kumimoji="0" lang="cs-CZ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: P</a:t>
            </a:r>
            <a:r>
              <a:rPr kumimoji="0" lang="cs-CZ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= 18,96 </a:t>
            </a:r>
            <a:r>
              <a:rPr kumimoji="0" lang="cs-CZ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DM</a:t>
            </a:r>
            <a:r>
              <a:rPr kumimoji="0" lang="cs-CZ" altLang="zh-CN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0,535</a:t>
            </a:r>
            <a:r>
              <a:rPr kumimoji="0" lang="cs-CZ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kumimoji="0" lang="cs-CZ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charset="-18"/>
                <a:ea typeface="SimSun" panose="02010600030101010101" pitchFamily="2" charset="-122"/>
                <a:cs typeface="Cambria Math" panose="02040503050406030204" pitchFamily="18" charset="0"/>
              </a:rPr>
              <a:t>⋅</a:t>
            </a:r>
            <a:r>
              <a:rPr kumimoji="0" lang="cs-CZ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PEP</a:t>
            </a:r>
            <a:r>
              <a:rPr kumimoji="0" lang="cs-CZ" altLang="zh-CN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0,544</a:t>
            </a:r>
            <a:endParaRPr kumimoji="0" lang="cs-CZ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r</a:t>
            </a:r>
            <a:r>
              <a:rPr kumimoji="0" lang="cs-CZ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= </a:t>
            </a:r>
            <a:r>
              <a:rPr kumimoji="0" lang="cs-CZ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b</a:t>
            </a:r>
            <a:r>
              <a:rPr kumimoji="0" lang="cs-CZ" altLang="zh-CN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1</a:t>
            </a:r>
            <a:r>
              <a:rPr kumimoji="0" lang="cs-CZ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+ </a:t>
            </a:r>
            <a:r>
              <a:rPr kumimoji="0" lang="cs-CZ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b</a:t>
            </a:r>
            <a:r>
              <a:rPr kumimoji="0" lang="cs-CZ" altLang="zh-CN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2</a:t>
            </a:r>
            <a:endParaRPr kumimoji="0" lang="cs-CZ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71450" y="3507091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40560"/>
              </p:ext>
            </p:extLst>
          </p:nvPr>
        </p:nvGraphicFramePr>
        <p:xfrm>
          <a:off x="671450" y="4075643"/>
          <a:ext cx="2260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6" imgW="2260600" imgH="292100" progId="Equation.DSMT4">
                  <p:embed/>
                </p:oleObj>
              </mc:Choice>
              <mc:Fallback>
                <p:oleObj name="Equation" r:id="rId6" imgW="2260600" imgH="2921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450" y="4075643"/>
                        <a:ext cx="22606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679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Partial </a:t>
            </a:r>
            <a:r>
              <a:rPr lang="en-US" dirty="0" smtClean="0">
                <a:latin typeface="+mj-lt"/>
              </a:rPr>
              <a:t>CDF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3"/>
            <a:ext cx="9623425" cy="3107066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partial CDF expresses the influence of one of the production factors on the production at a constant level of the other factor.</a:t>
            </a:r>
          </a:p>
          <a:p>
            <a:r>
              <a:rPr lang="en-US" dirty="0">
                <a:latin typeface="+mn-lt"/>
              </a:rPr>
              <a:t>The image is </a:t>
            </a:r>
            <a:r>
              <a:rPr lang="en-US" dirty="0" smtClean="0">
                <a:latin typeface="+mn-lt"/>
              </a:rPr>
              <a:t>curve </a:t>
            </a:r>
            <a:r>
              <a:rPr lang="en-US" dirty="0">
                <a:latin typeface="+mn-lt"/>
              </a:rPr>
              <a:t>obtained by cutting the production surface in a plane perpendicular to the axis of the fixed factor.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733" y="3771154"/>
            <a:ext cx="5144770" cy="37611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988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Derived characteristics of </a:t>
            </a:r>
            <a:r>
              <a:rPr lang="en-US" dirty="0" smtClean="0">
                <a:latin typeface="+mj-lt"/>
              </a:rPr>
              <a:t>CDF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Average </a:t>
            </a:r>
            <a:r>
              <a:rPr lang="en-US" dirty="0">
                <a:latin typeface="+mn-lt"/>
              </a:rPr>
              <a:t>efficiency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 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Marginal efficiency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28091"/>
              </p:ext>
            </p:extLst>
          </p:nvPr>
        </p:nvGraphicFramePr>
        <p:xfrm>
          <a:off x="1263721" y="1818525"/>
          <a:ext cx="49974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3" imgW="4991100" imgH="647700" progId="Equation.DSMT4">
                  <p:embed/>
                </p:oleObj>
              </mc:Choice>
              <mc:Fallback>
                <p:oleObj name="Equation" r:id="rId3" imgW="4991100" imgH="647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721" y="1818525"/>
                        <a:ext cx="49974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263721" y="253612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567696"/>
              </p:ext>
            </p:extLst>
          </p:nvPr>
        </p:nvGraphicFramePr>
        <p:xfrm>
          <a:off x="1263721" y="2536125"/>
          <a:ext cx="5105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5" imgW="5105400" imgH="647700" progId="Equation.DSMT4">
                  <p:embed/>
                </p:oleObj>
              </mc:Choice>
              <mc:Fallback>
                <p:oleObj name="Equation" r:id="rId5" imgW="5105400" imgH="647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721" y="2536125"/>
                        <a:ext cx="51054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880929"/>
              </p:ext>
            </p:extLst>
          </p:nvPr>
        </p:nvGraphicFramePr>
        <p:xfrm>
          <a:off x="1263721" y="4253488"/>
          <a:ext cx="47180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7" imgW="4711700" imgH="609600" progId="Equation.DSMT4">
                  <p:embed/>
                </p:oleObj>
              </mc:Choice>
              <mc:Fallback>
                <p:oleObj name="Equation" r:id="rId7" imgW="4711700" imgH="609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721" y="4253488"/>
                        <a:ext cx="47180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106681"/>
              </p:ext>
            </p:extLst>
          </p:nvPr>
        </p:nvGraphicFramePr>
        <p:xfrm>
          <a:off x="1263721" y="5320288"/>
          <a:ext cx="48831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9" imgW="4889500" imgH="609600" progId="Equation.DSMT4">
                  <p:embed/>
                </p:oleObj>
              </mc:Choice>
              <mc:Fallback>
                <p:oleObj name="Equation" r:id="rId9" imgW="4889500" imgH="60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721" y="5320288"/>
                        <a:ext cx="48831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263721" y="3796288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263721" y="4863088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61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</TotalTime>
  <Words>579</Words>
  <Application>Microsoft Office PowerPoint</Application>
  <PresentationFormat>Vlastní</PresentationFormat>
  <Paragraphs>105</Paragraphs>
  <Slides>15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宋体</vt:lpstr>
      <vt:lpstr>宋体</vt:lpstr>
      <vt:lpstr>Arial</vt:lpstr>
      <vt:lpstr>Calibri</vt:lpstr>
      <vt:lpstr>Cambria Math</vt:lpstr>
      <vt:lpstr>Clara Sans</vt:lpstr>
      <vt:lpstr>DejaVu Serif Condensed</vt:lpstr>
      <vt:lpstr>Wingdings</vt:lpstr>
      <vt:lpstr>JU_OPVVV</vt:lpstr>
      <vt:lpstr>Equation</vt:lpstr>
      <vt:lpstr>Production functions in financial analysis</vt:lpstr>
      <vt:lpstr>Production analysis</vt:lpstr>
      <vt:lpstr>Production function</vt:lpstr>
      <vt:lpstr>Production functions</vt:lpstr>
      <vt:lpstr>Classificaton of production functions</vt:lpstr>
      <vt:lpstr>Basic characteristic of production functions</vt:lpstr>
      <vt:lpstr>Cobb-Douglas production function</vt:lpstr>
      <vt:lpstr>Partial CDF</vt:lpstr>
      <vt:lpstr>Derived characteristics of CDF</vt:lpstr>
      <vt:lpstr>Derived characteristics of CDF</vt:lpstr>
      <vt:lpstr>Substitution in CDF</vt:lpstr>
      <vt:lpstr>Marginal rate of substitution</vt:lpstr>
      <vt:lpstr>Elasticity of substitution</vt:lpstr>
      <vt:lpstr>Estimation of CDF parameters</vt:lpstr>
      <vt:lpstr>Relative change in fixed assets and in the number of employees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Zdeněk Radek Ing. Ph.D.</cp:lastModifiedBy>
  <cp:revision>14</cp:revision>
  <dcterms:created xsi:type="dcterms:W3CDTF">2017-07-17T18:52:59Z</dcterms:created>
  <dcterms:modified xsi:type="dcterms:W3CDTF">2021-02-05T11:19:34Z</dcterms:modified>
</cp:coreProperties>
</file>