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56" r:id="rId1"/>
  </p:sldMasterIdLst>
  <p:notesMasterIdLst>
    <p:notesMasterId r:id="rId40"/>
  </p:notes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88" r:id="rId32"/>
    <p:sldId id="289" r:id="rId33"/>
    <p:sldId id="290" r:id="rId34"/>
    <p:sldId id="291" r:id="rId35"/>
    <p:sldId id="292" r:id="rId36"/>
    <p:sldId id="293" r:id="rId37"/>
    <p:sldId id="294" r:id="rId38"/>
    <p:sldId id="257" r:id="rId39"/>
  </p:sldIdLst>
  <p:sldSz cx="10693400" cy="7561263"/>
  <p:notesSz cx="6797675" cy="9926638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>
          <p15:clr>
            <a:srgbClr val="A4A3A4"/>
          </p15:clr>
        </p15:guide>
        <p15:guide id="2" pos="336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516" y="96"/>
      </p:cViewPr>
      <p:guideLst>
        <p:guide orient="horz" pos="2381"/>
        <p:guide pos="336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81D14C-5566-445D-BD74-763B41037513}" type="datetimeFigureOut">
              <a:rPr lang="cs-CZ" smtClean="0"/>
              <a:t>03.03.2019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030288" y="1241425"/>
            <a:ext cx="47371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DD68CE-66E3-4B61-B1C6-4A829A6259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06254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DD68CE-66E3-4B61-B1C6-4A829A625939}" type="slidenum">
              <a:rPr lang="cs-CZ" smtClean="0"/>
              <a:t>38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12246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/>
          <p:nvPr/>
        </p:nvSpPr>
        <p:spPr>
          <a:xfrm>
            <a:off x="0" y="0"/>
            <a:ext cx="10693400" cy="75612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Obdélník 13"/>
          <p:cNvSpPr/>
          <p:nvPr/>
        </p:nvSpPr>
        <p:spPr>
          <a:xfrm>
            <a:off x="0" y="1887568"/>
            <a:ext cx="10693400" cy="1890000"/>
          </a:xfrm>
          <a:prstGeom prst="rect">
            <a:avLst/>
          </a:prstGeom>
          <a:solidFill>
            <a:srgbClr val="E000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1165225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2800" dirty="0">
              <a:latin typeface="Clara Sans" pitchFamily="50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602284" y="2024330"/>
            <a:ext cx="8289110" cy="1503745"/>
          </a:xfrm>
        </p:spPr>
        <p:txBody>
          <a:bodyPr/>
          <a:lstStyle>
            <a:lvl1pPr marL="0" indent="0" algn="l">
              <a:defRPr sz="4400">
                <a:solidFill>
                  <a:schemeClr val="bg1"/>
                </a:solidFill>
                <a:latin typeface="Clara Sans" pitchFamily="50" charset="0"/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602284" y="3957618"/>
            <a:ext cx="8640960" cy="720080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>
                    <a:tint val="75000"/>
                  </a:schemeClr>
                </a:solidFill>
                <a:latin typeface="Clara Sans" pitchFamily="50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 dirty="0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lara Sans" pitchFamily="50" charset="0"/>
              </a:defRPr>
            </a:lvl1pPr>
          </a:lstStyle>
          <a:p>
            <a:pPr>
              <a:defRPr/>
            </a:pPr>
            <a:fld id="{861E5E6D-9964-443D-8A1A-2F174139E214}" type="datetime1">
              <a:rPr lang="cs-CZ" smtClean="0"/>
              <a:t>03.03.2019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lara Sans" pitchFamily="50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lara Sans" pitchFamily="50" charset="0"/>
              </a:defRPr>
            </a:lvl1pPr>
          </a:lstStyle>
          <a:p>
            <a:pPr>
              <a:defRPr/>
            </a:pPr>
            <a:fld id="{9251B02E-AEA4-4A25-B995-7FBC9F8D11D8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0" y="0"/>
            <a:ext cx="3030538" cy="126035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9" name="Picture 2" descr="I:\Mayna\!!_práce\RadkaF\JU České Budějovice\PPT prezentace\Podklady\HlavPapir Ekonomická fakult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140" y="212887"/>
            <a:ext cx="3973746" cy="1017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Obrázek 9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30913" y="6228903"/>
            <a:ext cx="4610100" cy="6381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90427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1A390B-2DF6-4A98-8CD3-57C620926EC6}" type="datetime1">
              <a:rPr lang="cs-CZ" smtClean="0"/>
              <a:t>03.03.2019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E80E49-5BFC-4E79-BF4D-A767D26BC07E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3362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752716" y="1044327"/>
            <a:ext cx="2406015" cy="5710054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34670" y="1044327"/>
            <a:ext cx="7039822" cy="5710054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BE73E3-272C-49D3-A172-02F9E4E9562B}" type="datetime1">
              <a:rPr lang="cs-CZ" smtClean="0"/>
              <a:t>03.03.2019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254864-5606-4A31-B3E2-746352118BF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2746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731325" y="180231"/>
            <a:ext cx="7427088" cy="662917"/>
          </a:xfrm>
        </p:spPr>
        <p:txBody>
          <a:bodyPr/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4988" y="1187532"/>
            <a:ext cx="9623425" cy="5567281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63D660-356F-4B7B-9477-B5CEBBE7ED6F}" type="datetime1">
              <a:rPr lang="cs-CZ" smtClean="0"/>
              <a:t>03.03.2019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911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44705" y="4858813"/>
            <a:ext cx="9089390" cy="1501751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44705" y="3204786"/>
            <a:ext cx="9089390" cy="165402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8E90E3-EF82-41EA-9CBB-69D0C1CE9A68}" type="datetime1">
              <a:rPr lang="cs-CZ" smtClean="0"/>
              <a:t>03.03.2019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C60EE9-DB36-4AC0-93AC-EAF55A4D2F9E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2983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34670" y="1764296"/>
            <a:ext cx="4722918" cy="499008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435812" y="1764296"/>
            <a:ext cx="4722918" cy="499008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BEF439-A903-4BAB-BE0E-D1DEB9C70BCB}" type="datetime1">
              <a:rPr lang="cs-CZ" smtClean="0"/>
              <a:t>03.03.2019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25203F-6002-47B2-BA6E-0944EEA53219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8873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22164" y="1188343"/>
            <a:ext cx="4724775" cy="70536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34671" y="1980431"/>
            <a:ext cx="4724775" cy="47739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5444605" y="1188343"/>
            <a:ext cx="4726631" cy="70536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5432100" y="1980431"/>
            <a:ext cx="4726631" cy="47739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3A1EA3-E2BC-48E8-A352-50577628A881}" type="datetime1">
              <a:rPr lang="cs-CZ" smtClean="0"/>
              <a:t>03.03.2019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744537-99EA-4D2E-83BE-317CA3E7C592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6685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DF245D-D6AC-44C9-87B3-4C6EEA36FB51}" type="datetime1">
              <a:rPr lang="cs-CZ" smtClean="0"/>
              <a:t>03.03.2019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C53024-765D-4A8F-A60F-9D142B3F1564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0941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E81568-6828-4203-9B7C-12AC327FE14E}" type="datetime1">
              <a:rPr lang="cs-CZ" smtClean="0"/>
              <a:t>03.03.2019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74965D-B6FC-48F4-BDEB-A25D835DCF79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468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4672" y="972318"/>
            <a:ext cx="3518055" cy="60994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180822" y="301052"/>
            <a:ext cx="5977908" cy="645332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34672" y="1582266"/>
            <a:ext cx="3518055" cy="517211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48B92B-E7FC-4C9D-A25B-8D733F1B7F04}" type="datetime1">
              <a:rPr lang="cs-CZ" smtClean="0"/>
              <a:t>03.03.2019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235B1B-A23A-4D82-B975-BDB1401989B8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0363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095981" y="5292884"/>
            <a:ext cx="6416040" cy="62485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095981" y="972319"/>
            <a:ext cx="6416040" cy="4240052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2095981" y="5917739"/>
            <a:ext cx="6416040" cy="88739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806EB7-D81F-404B-ACAE-5954E4C5B005}" type="datetime1">
              <a:rPr lang="cs-CZ" smtClean="0"/>
              <a:t>03.03.2019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20E438-300D-426D-956D-FF05AA67C7E2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0503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0" y="996333"/>
            <a:ext cx="10693400" cy="656493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3030538" y="145125"/>
            <a:ext cx="7488312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cs-CZ" dirty="0" smtClean="0"/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534988" y="1260475"/>
            <a:ext cx="9623425" cy="5494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534988" y="7008813"/>
            <a:ext cx="2495550" cy="401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Clara Sans" pitchFamily="50" charset="0"/>
              </a:defRPr>
            </a:lvl1pPr>
          </a:lstStyle>
          <a:p>
            <a:pPr>
              <a:defRPr/>
            </a:pPr>
            <a:fld id="{B5044EDA-262F-488C-9A1C-4884F878AF7B}" type="datetime1">
              <a:rPr lang="cs-CZ" smtClean="0"/>
              <a:t>03.03.2019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652838" y="7008813"/>
            <a:ext cx="3387725" cy="401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Clara Sans" pitchFamily="50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7662863" y="7008813"/>
            <a:ext cx="2495550" cy="401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Clara Sans" pitchFamily="50" charset="0"/>
              </a:defRPr>
            </a:lvl1pPr>
          </a:lstStyle>
          <a:p>
            <a:pPr>
              <a:defRPr/>
            </a:pPr>
            <a:fld id="{C0EA4A2D-1AC4-4A39-9436-83225DB5FE6C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pic>
        <p:nvPicPr>
          <p:cNvPr id="1031" name="Picture 2" descr="I:\Mayna\!!_práce\RadkaF\JU České Budějovice\PPT prezentace\Podklady\HlavPapir Ekonomická fakulta.jp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124" y="216823"/>
            <a:ext cx="2376264" cy="608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21233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/>
  <p:txStyles>
    <p:titleStyle>
      <a:lvl1pPr algn="r" rtl="0" eaLnBrk="1" fontAlgn="base" hangingPunct="1">
        <a:spcBef>
          <a:spcPct val="0"/>
        </a:spcBef>
        <a:spcAft>
          <a:spcPct val="0"/>
        </a:spcAft>
        <a:defRPr sz="2800" kern="1200">
          <a:solidFill>
            <a:schemeClr val="tx2"/>
          </a:solidFill>
          <a:latin typeface="Clara Sans" pitchFamily="50" charset="0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lara Sans" pitchFamily="50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lara Sans" pitchFamily="50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lara Sans" pitchFamily="50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lara Sans" pitchFamily="50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6.e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5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Data Mining and Data Warehousing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Data Warehousing</a:t>
            </a:r>
          </a:p>
        </p:txBody>
      </p:sp>
    </p:spTree>
    <p:extLst>
      <p:ext uri="{BB962C8B-B14F-4D97-AF65-F5344CB8AC3E}">
        <p14:creationId xmlns:p14="http://schemas.microsoft.com/office/powerpoint/2010/main" val="7741120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/>
          </p:cNvSpPr>
          <p:nvPr>
            <p:ph type="title" idx="4294967295"/>
          </p:nvPr>
        </p:nvSpPr>
        <p:spPr>
          <a:xfrm>
            <a:off x="809943" y="168028"/>
            <a:ext cx="9073515" cy="1260210"/>
          </a:xfrm>
        </p:spPr>
        <p:txBody>
          <a:bodyPr/>
          <a:lstStyle/>
          <a:p>
            <a:r>
              <a:rPr lang="en-US"/>
              <a:t>Data Warehouse - Integrated</a:t>
            </a:r>
          </a:p>
        </p:txBody>
      </p:sp>
      <p:sp>
        <p:nvSpPr>
          <p:cNvPr id="11267" name="Rectangle 3"/>
          <p:cNvSpPr>
            <a:spLocks noGrp="1"/>
          </p:cNvSpPr>
          <p:nvPr>
            <p:ph type="body" idx="4294967295"/>
          </p:nvPr>
        </p:nvSpPr>
        <p:spPr>
          <a:xfrm>
            <a:off x="725928" y="1260210"/>
            <a:ext cx="9157529" cy="6133024"/>
          </a:xfrm>
        </p:spPr>
        <p:txBody>
          <a:bodyPr/>
          <a:lstStyle/>
          <a:p>
            <a:r>
              <a:rPr lang="en-US"/>
              <a:t>Constructed by integrating multiple, heterogeneous data sources</a:t>
            </a:r>
          </a:p>
          <a:p>
            <a:pPr lvl="1">
              <a:lnSpc>
                <a:spcPct val="90000"/>
              </a:lnSpc>
            </a:pPr>
            <a:r>
              <a:rPr lang="en-US"/>
              <a:t>Relational databases, flat files, on-line transaction records</a:t>
            </a:r>
          </a:p>
          <a:p>
            <a:pPr>
              <a:lnSpc>
                <a:spcPct val="90000"/>
              </a:lnSpc>
            </a:pPr>
            <a:r>
              <a:rPr lang="en-US"/>
              <a:t>Data cleaning and data integration techniques are applied</a:t>
            </a:r>
          </a:p>
          <a:p>
            <a:pPr lvl="1">
              <a:lnSpc>
                <a:spcPct val="90000"/>
              </a:lnSpc>
            </a:pPr>
            <a:r>
              <a:rPr lang="en-US"/>
              <a:t>Ensure consistency in naming conventions, encoding structures, attribute measures, etc. among different data sources</a:t>
            </a:r>
          </a:p>
          <a:p>
            <a:pPr lvl="2">
              <a:lnSpc>
                <a:spcPct val="90000"/>
              </a:lnSpc>
            </a:pPr>
            <a:r>
              <a:rPr lang="en-US"/>
              <a:t>E.g., Hotel price: currency, tax, breakfast covered, etc.</a:t>
            </a:r>
          </a:p>
          <a:p>
            <a:pPr lvl="1">
              <a:lnSpc>
                <a:spcPct val="90000"/>
              </a:lnSpc>
            </a:pPr>
            <a:r>
              <a:rPr lang="en-US"/>
              <a:t>When data is moved to the warehouse, it is converted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5302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5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4190"/>
              <a:t>Data Warehouse – Integrated (cont…)</a:t>
            </a:r>
          </a:p>
        </p:txBody>
      </p:sp>
      <p:graphicFrame>
        <p:nvGraphicFramePr>
          <p:cNvPr id="12291" name="Object 2"/>
          <p:cNvGraphicFramePr>
            <a:graphicFrameLocks noGrp="1" noChangeAspect="1"/>
          </p:cNvGraphicFramePr>
          <p:nvPr>
            <p:ph idx="4294967295"/>
          </p:nvPr>
        </p:nvGraphicFramePr>
        <p:xfrm>
          <a:off x="1145999" y="2016336"/>
          <a:ext cx="8653445" cy="52088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r:id="rId3" imgW="4570920" imgH="3428640" progId="PowerPoint.Slide.8">
                  <p:embed/>
                </p:oleObj>
              </mc:Choice>
              <mc:Fallback>
                <p:oleObj r:id="rId3" imgW="4570920" imgH="3428640" progId="PowerPoint.Slide.8">
                  <p:embed/>
                  <p:pic>
                    <p:nvPicPr>
                      <p:cNvPr id="12291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5999" y="2016336"/>
                        <a:ext cx="8653445" cy="520887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87874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Data Warehouse - Time Variant</a:t>
            </a:r>
          </a:p>
        </p:txBody>
      </p:sp>
      <p:sp>
        <p:nvSpPr>
          <p:cNvPr id="13315" name="Rectangle 3"/>
          <p:cNvSpPr>
            <a:spLocks noGrp="1"/>
          </p:cNvSpPr>
          <p:nvPr>
            <p:ph type="body" idx="4294967295"/>
          </p:nvPr>
        </p:nvSpPr>
        <p:spPr>
          <a:xfrm>
            <a:off x="809943" y="1764294"/>
            <a:ext cx="9073515" cy="5124856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3087"/>
              <a:t>The time horizon for data warehouses is much longer than that of operational systems</a:t>
            </a:r>
          </a:p>
          <a:p>
            <a:pPr lvl="1">
              <a:lnSpc>
                <a:spcPct val="90000"/>
              </a:lnSpc>
            </a:pPr>
            <a:r>
              <a:rPr lang="en-US" sz="2646"/>
              <a:t>Operational database: current value data</a:t>
            </a:r>
          </a:p>
          <a:p>
            <a:pPr lvl="1">
              <a:lnSpc>
                <a:spcPct val="90000"/>
              </a:lnSpc>
            </a:pPr>
            <a:r>
              <a:rPr lang="en-US" sz="2646"/>
              <a:t>Data warehouse data: provide information from a historical perspective (e.g., past 5-10 years)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3087"/>
              <a:t>Every key structure in the data warehouse</a:t>
            </a:r>
          </a:p>
          <a:p>
            <a:pPr lvl="1">
              <a:lnSpc>
                <a:spcPct val="90000"/>
              </a:lnSpc>
            </a:pPr>
            <a:r>
              <a:rPr lang="en-US" sz="2646"/>
              <a:t>Contains an element of time, explicitly or implicitly</a:t>
            </a:r>
          </a:p>
          <a:p>
            <a:pPr lvl="1">
              <a:lnSpc>
                <a:spcPct val="90000"/>
              </a:lnSpc>
            </a:pPr>
            <a:r>
              <a:rPr lang="en-US" sz="2646"/>
              <a:t>But the key of operational data may or may not contain “time element”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3087"/>
              <a:t>Need to decide how frequently data warehouse is updated</a:t>
            </a:r>
          </a:p>
        </p:txBody>
      </p:sp>
    </p:spTree>
    <p:extLst>
      <p:ext uri="{BB962C8B-B14F-4D97-AF65-F5344CB8AC3E}">
        <p14:creationId xmlns:p14="http://schemas.microsoft.com/office/powerpoint/2010/main" val="25124739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Data Warehouse - Non-Volatile</a:t>
            </a:r>
          </a:p>
        </p:txBody>
      </p:sp>
      <p:sp>
        <p:nvSpPr>
          <p:cNvPr id="14339" name="Rectangle 3"/>
          <p:cNvSpPr>
            <a:spLocks noGrp="1"/>
          </p:cNvSpPr>
          <p:nvPr>
            <p:ph type="body" idx="4294967295"/>
          </p:nvPr>
        </p:nvSpPr>
        <p:spPr>
          <a:xfrm>
            <a:off x="809943" y="1512253"/>
            <a:ext cx="9073515" cy="4990084"/>
          </a:xfrm>
        </p:spPr>
        <p:txBody>
          <a:bodyPr/>
          <a:lstStyle/>
          <a:p>
            <a:pPr>
              <a:buFontTx/>
              <a:buNone/>
            </a:pPr>
            <a:r>
              <a:rPr lang="en-US"/>
              <a:t>A physically separate store of data transformed from the operational environment</a:t>
            </a:r>
          </a:p>
          <a:p>
            <a:pPr>
              <a:buFontTx/>
              <a:buNone/>
            </a:pPr>
            <a:r>
              <a:rPr lang="en-US"/>
              <a:t>Operational update of data does not occur in the data warehouse environment</a:t>
            </a:r>
          </a:p>
          <a:p>
            <a:pPr lvl="1"/>
            <a:r>
              <a:rPr lang="en-US"/>
              <a:t>Does not require transaction processing, recovery, and concurrency control mechanisms</a:t>
            </a:r>
          </a:p>
          <a:p>
            <a:pPr lvl="1"/>
            <a:r>
              <a:rPr lang="en-US"/>
              <a:t>Requires only two operations in data accessing: </a:t>
            </a:r>
          </a:p>
          <a:p>
            <a:pPr lvl="2"/>
            <a:r>
              <a:rPr lang="en-US"/>
              <a:t>Initial loading of data and access of data</a:t>
            </a:r>
          </a:p>
        </p:txBody>
      </p:sp>
    </p:spTree>
    <p:extLst>
      <p:ext uri="{BB962C8B-B14F-4D97-AF65-F5344CB8AC3E}">
        <p14:creationId xmlns:p14="http://schemas.microsoft.com/office/powerpoint/2010/main" val="1593391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3969"/>
              <a:t>Data Warehouse - Non-Volatile (cont…)</a:t>
            </a:r>
          </a:p>
        </p:txBody>
      </p:sp>
      <p:grpSp>
        <p:nvGrpSpPr>
          <p:cNvPr id="15363" name="Group 19"/>
          <p:cNvGrpSpPr>
            <a:grpSpLocks/>
          </p:cNvGrpSpPr>
          <p:nvPr/>
        </p:nvGrpSpPr>
        <p:grpSpPr bwMode="auto">
          <a:xfrm>
            <a:off x="690922" y="1778297"/>
            <a:ext cx="4590139" cy="2049614"/>
            <a:chOff x="285815" y="1663700"/>
            <a:chExt cx="4162970" cy="1858436"/>
          </a:xfrm>
        </p:grpSpPr>
        <p:sp>
          <p:nvSpPr>
            <p:cNvPr id="15364" name="TextBox 4"/>
            <p:cNvSpPr txBox="1">
              <a:spLocks noChangeArrowheads="1"/>
            </p:cNvSpPr>
            <p:nvPr/>
          </p:nvSpPr>
          <p:spPr bwMode="auto">
            <a:xfrm>
              <a:off x="387409" y="1663700"/>
              <a:ext cx="690857" cy="3348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IE">
                  <a:cs typeface="Arial" charset="0"/>
                </a:rPr>
                <a:t>Insert</a:t>
              </a:r>
            </a:p>
          </p:txBody>
        </p:sp>
        <p:sp>
          <p:nvSpPr>
            <p:cNvPr id="15365" name="TextBox 5"/>
            <p:cNvSpPr txBox="1">
              <a:spLocks noChangeArrowheads="1"/>
            </p:cNvSpPr>
            <p:nvPr/>
          </p:nvSpPr>
          <p:spPr bwMode="auto">
            <a:xfrm>
              <a:off x="285815" y="3187253"/>
              <a:ext cx="842054" cy="3348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IE">
                  <a:cs typeface="Arial" charset="0"/>
                </a:rPr>
                <a:t>Update</a:t>
              </a:r>
            </a:p>
          </p:txBody>
        </p:sp>
        <p:sp>
          <p:nvSpPr>
            <p:cNvPr id="15366" name="TextBox 6"/>
            <p:cNvSpPr txBox="1">
              <a:spLocks noChangeArrowheads="1"/>
            </p:cNvSpPr>
            <p:nvPr/>
          </p:nvSpPr>
          <p:spPr bwMode="auto">
            <a:xfrm>
              <a:off x="3676514" y="3187253"/>
              <a:ext cx="772271" cy="3348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IE">
                  <a:cs typeface="Arial" charset="0"/>
                </a:rPr>
                <a:t>Delete</a:t>
              </a:r>
            </a:p>
          </p:txBody>
        </p:sp>
        <p:sp>
          <p:nvSpPr>
            <p:cNvPr id="15367" name="TextBox 7"/>
            <p:cNvSpPr txBox="1">
              <a:spLocks noChangeArrowheads="1"/>
            </p:cNvSpPr>
            <p:nvPr/>
          </p:nvSpPr>
          <p:spPr bwMode="auto">
            <a:xfrm>
              <a:off x="3663815" y="1663700"/>
              <a:ext cx="667596" cy="3348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IE">
                  <a:cs typeface="Arial" charset="0"/>
                </a:rPr>
                <a:t>Read</a:t>
              </a:r>
            </a:p>
          </p:txBody>
        </p:sp>
        <p:cxnSp>
          <p:nvCxnSpPr>
            <p:cNvPr id="15368" name="Straight Connector 9"/>
            <p:cNvCxnSpPr>
              <a:cxnSpLocks noChangeShapeType="1"/>
              <a:endCxn id="15364" idx="3"/>
            </p:cNvCxnSpPr>
            <p:nvPr/>
          </p:nvCxnSpPr>
          <p:spPr bwMode="auto">
            <a:xfrm rot="10800000">
              <a:off x="1149162" y="1848366"/>
              <a:ext cx="832038" cy="36143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</p:cxnSp>
        <p:cxnSp>
          <p:nvCxnSpPr>
            <p:cNvPr id="15369" name="Straight Connector 10"/>
            <p:cNvCxnSpPr>
              <a:cxnSpLocks noChangeShapeType="1"/>
              <a:endCxn id="15365" idx="3"/>
            </p:cNvCxnSpPr>
            <p:nvPr/>
          </p:nvCxnSpPr>
          <p:spPr bwMode="auto">
            <a:xfrm rot="10800000" flipV="1">
              <a:off x="1214274" y="2921000"/>
              <a:ext cx="881226" cy="45136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</p:cxnSp>
        <p:cxnSp>
          <p:nvCxnSpPr>
            <p:cNvPr id="15370" name="Straight Connector 13"/>
            <p:cNvCxnSpPr>
              <a:cxnSpLocks noChangeShapeType="1"/>
              <a:stCxn id="15366" idx="1"/>
            </p:cNvCxnSpPr>
            <p:nvPr/>
          </p:nvCxnSpPr>
          <p:spPr bwMode="auto">
            <a:xfrm rot="10800000">
              <a:off x="2946401" y="2971800"/>
              <a:ext cx="729449" cy="40056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</p:cxnSp>
        <p:cxnSp>
          <p:nvCxnSpPr>
            <p:cNvPr id="15371" name="Straight Connector 14"/>
            <p:cNvCxnSpPr>
              <a:cxnSpLocks noChangeShapeType="1"/>
              <a:stCxn id="15367" idx="1"/>
            </p:cNvCxnSpPr>
            <p:nvPr/>
          </p:nvCxnSpPr>
          <p:spPr bwMode="auto">
            <a:xfrm rot="10800000" flipV="1">
              <a:off x="2743201" y="1848366"/>
              <a:ext cx="921065" cy="42493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</p:cxnSp>
        <p:sp>
          <p:nvSpPr>
            <p:cNvPr id="15372" name="Flowchart: Magnetic Disk 3"/>
            <p:cNvSpPr>
              <a:spLocks noChangeArrowheads="1"/>
            </p:cNvSpPr>
            <p:nvPr/>
          </p:nvSpPr>
          <p:spPr bwMode="auto">
            <a:xfrm>
              <a:off x="1682813" y="1765300"/>
              <a:ext cx="1447800" cy="1663700"/>
            </a:xfrm>
            <a:prstGeom prst="flowChartMagneticDisk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IE">
                  <a:cs typeface="Arial" charset="0"/>
                </a:rPr>
                <a:t>Operational Application</a:t>
              </a:r>
            </a:p>
          </p:txBody>
        </p:sp>
      </p:grpSp>
      <p:grpSp>
        <p:nvGrpSpPr>
          <p:cNvPr id="15373" name="Group 20"/>
          <p:cNvGrpSpPr>
            <a:grpSpLocks/>
          </p:cNvGrpSpPr>
          <p:nvPr/>
        </p:nvGrpSpPr>
        <p:grpSpPr bwMode="auto">
          <a:xfrm>
            <a:off x="690922" y="4564762"/>
            <a:ext cx="4590139" cy="2049614"/>
            <a:chOff x="285815" y="1663700"/>
            <a:chExt cx="4162970" cy="1858436"/>
          </a:xfrm>
        </p:grpSpPr>
        <p:sp>
          <p:nvSpPr>
            <p:cNvPr id="15374" name="TextBox 21"/>
            <p:cNvSpPr txBox="1">
              <a:spLocks noChangeArrowheads="1"/>
            </p:cNvSpPr>
            <p:nvPr/>
          </p:nvSpPr>
          <p:spPr bwMode="auto">
            <a:xfrm>
              <a:off x="387409" y="1663700"/>
              <a:ext cx="690857" cy="3348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IE">
                  <a:cs typeface="Arial" charset="0"/>
                </a:rPr>
                <a:t>Insert</a:t>
              </a:r>
            </a:p>
          </p:txBody>
        </p:sp>
        <p:sp>
          <p:nvSpPr>
            <p:cNvPr id="15375" name="TextBox 22"/>
            <p:cNvSpPr txBox="1">
              <a:spLocks noChangeArrowheads="1"/>
            </p:cNvSpPr>
            <p:nvPr/>
          </p:nvSpPr>
          <p:spPr bwMode="auto">
            <a:xfrm>
              <a:off x="285815" y="3187253"/>
              <a:ext cx="842054" cy="3348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IE">
                  <a:cs typeface="Arial" charset="0"/>
                </a:rPr>
                <a:t>Update</a:t>
              </a:r>
            </a:p>
          </p:txBody>
        </p:sp>
        <p:sp>
          <p:nvSpPr>
            <p:cNvPr id="15376" name="TextBox 23"/>
            <p:cNvSpPr txBox="1">
              <a:spLocks noChangeArrowheads="1"/>
            </p:cNvSpPr>
            <p:nvPr/>
          </p:nvSpPr>
          <p:spPr bwMode="auto">
            <a:xfrm>
              <a:off x="3676514" y="3187253"/>
              <a:ext cx="772271" cy="3348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IE">
                  <a:cs typeface="Arial" charset="0"/>
                </a:rPr>
                <a:t>Delete</a:t>
              </a:r>
            </a:p>
          </p:txBody>
        </p:sp>
        <p:sp>
          <p:nvSpPr>
            <p:cNvPr id="15377" name="TextBox 24"/>
            <p:cNvSpPr txBox="1">
              <a:spLocks noChangeArrowheads="1"/>
            </p:cNvSpPr>
            <p:nvPr/>
          </p:nvSpPr>
          <p:spPr bwMode="auto">
            <a:xfrm>
              <a:off x="3663815" y="1663700"/>
              <a:ext cx="667596" cy="3348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IE">
                  <a:cs typeface="Arial" charset="0"/>
                </a:rPr>
                <a:t>Read</a:t>
              </a:r>
            </a:p>
          </p:txBody>
        </p:sp>
        <p:cxnSp>
          <p:nvCxnSpPr>
            <p:cNvPr id="15378" name="Straight Connector 25"/>
            <p:cNvCxnSpPr>
              <a:cxnSpLocks noChangeShapeType="1"/>
              <a:endCxn id="15374" idx="3"/>
            </p:cNvCxnSpPr>
            <p:nvPr/>
          </p:nvCxnSpPr>
          <p:spPr bwMode="auto">
            <a:xfrm rot="10800000">
              <a:off x="1149162" y="1848366"/>
              <a:ext cx="832038" cy="36143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</p:cxnSp>
        <p:cxnSp>
          <p:nvCxnSpPr>
            <p:cNvPr id="15379" name="Straight Connector 26"/>
            <p:cNvCxnSpPr>
              <a:cxnSpLocks noChangeShapeType="1"/>
              <a:endCxn id="15375" idx="3"/>
            </p:cNvCxnSpPr>
            <p:nvPr/>
          </p:nvCxnSpPr>
          <p:spPr bwMode="auto">
            <a:xfrm rot="10800000" flipV="1">
              <a:off x="1214274" y="2921000"/>
              <a:ext cx="881226" cy="45136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</p:cxnSp>
        <p:cxnSp>
          <p:nvCxnSpPr>
            <p:cNvPr id="15380" name="Straight Connector 27"/>
            <p:cNvCxnSpPr>
              <a:cxnSpLocks noChangeShapeType="1"/>
              <a:stCxn id="15376" idx="1"/>
            </p:cNvCxnSpPr>
            <p:nvPr/>
          </p:nvCxnSpPr>
          <p:spPr bwMode="auto">
            <a:xfrm rot="10800000">
              <a:off x="2946401" y="2971800"/>
              <a:ext cx="729449" cy="40056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</p:cxnSp>
        <p:cxnSp>
          <p:nvCxnSpPr>
            <p:cNvPr id="15381" name="Straight Connector 28"/>
            <p:cNvCxnSpPr>
              <a:cxnSpLocks noChangeShapeType="1"/>
              <a:stCxn id="15377" idx="1"/>
            </p:cNvCxnSpPr>
            <p:nvPr/>
          </p:nvCxnSpPr>
          <p:spPr bwMode="auto">
            <a:xfrm rot="10800000" flipV="1">
              <a:off x="2743201" y="1848366"/>
              <a:ext cx="921065" cy="42493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</p:cxnSp>
        <p:sp>
          <p:nvSpPr>
            <p:cNvPr id="15382" name="Flowchart: Magnetic Disk 29"/>
            <p:cNvSpPr>
              <a:spLocks noChangeArrowheads="1"/>
            </p:cNvSpPr>
            <p:nvPr/>
          </p:nvSpPr>
          <p:spPr bwMode="auto">
            <a:xfrm>
              <a:off x="1682813" y="1765300"/>
              <a:ext cx="1447800" cy="1663700"/>
            </a:xfrm>
            <a:prstGeom prst="flowChartMagneticDisk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IE">
                  <a:cs typeface="Arial" charset="0"/>
                </a:rPr>
                <a:t>Operational Application</a:t>
              </a:r>
            </a:p>
          </p:txBody>
        </p:sp>
      </p:grpSp>
      <p:grpSp>
        <p:nvGrpSpPr>
          <p:cNvPr id="15383" name="Group 44"/>
          <p:cNvGrpSpPr>
            <a:grpSpLocks/>
          </p:cNvGrpSpPr>
          <p:nvPr/>
        </p:nvGrpSpPr>
        <p:grpSpPr bwMode="auto">
          <a:xfrm>
            <a:off x="5878788" y="1400234"/>
            <a:ext cx="3256038" cy="5326162"/>
            <a:chOff x="5054600" y="1270000"/>
            <a:chExt cx="2953450" cy="4830230"/>
          </a:xfrm>
        </p:grpSpPr>
        <p:sp>
          <p:nvSpPr>
            <p:cNvPr id="15384" name="Flowchart: Magnetic Disk 30"/>
            <p:cNvSpPr>
              <a:spLocks noChangeArrowheads="1"/>
            </p:cNvSpPr>
            <p:nvPr/>
          </p:nvSpPr>
          <p:spPr bwMode="auto">
            <a:xfrm>
              <a:off x="6005957" y="1270000"/>
              <a:ext cx="1765300" cy="2641600"/>
            </a:xfrm>
            <a:prstGeom prst="flowChartMagneticDisk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IE">
                  <a:cs typeface="Arial" charset="0"/>
                </a:rPr>
                <a:t>Data Warehouse</a:t>
              </a:r>
            </a:p>
          </p:txBody>
        </p:sp>
        <p:cxnSp>
          <p:nvCxnSpPr>
            <p:cNvPr id="15385" name="Straight Arrow Connector 32"/>
            <p:cNvCxnSpPr>
              <a:cxnSpLocks noChangeShapeType="1"/>
            </p:cNvCxnSpPr>
            <p:nvPr/>
          </p:nvCxnSpPr>
          <p:spPr bwMode="auto">
            <a:xfrm>
              <a:off x="5054600" y="1993900"/>
              <a:ext cx="952500" cy="1588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 type="arrow" w="med" len="med"/>
            </a:ln>
          </p:spPr>
        </p:cxnSp>
        <p:cxnSp>
          <p:nvCxnSpPr>
            <p:cNvPr id="15386" name="Straight Arrow Connector 33"/>
            <p:cNvCxnSpPr>
              <a:cxnSpLocks noChangeShapeType="1"/>
            </p:cNvCxnSpPr>
            <p:nvPr/>
          </p:nvCxnSpPr>
          <p:spPr bwMode="auto">
            <a:xfrm>
              <a:off x="5054600" y="2330450"/>
              <a:ext cx="952500" cy="1588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 type="arrow" w="med" len="med"/>
            </a:ln>
          </p:spPr>
        </p:cxnSp>
        <p:cxnSp>
          <p:nvCxnSpPr>
            <p:cNvPr id="15387" name="Straight Arrow Connector 35"/>
            <p:cNvCxnSpPr>
              <a:cxnSpLocks noChangeShapeType="1"/>
            </p:cNvCxnSpPr>
            <p:nvPr/>
          </p:nvCxnSpPr>
          <p:spPr bwMode="auto">
            <a:xfrm>
              <a:off x="5054600" y="3003550"/>
              <a:ext cx="952500" cy="1588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 type="arrow" w="med" len="med"/>
            </a:ln>
          </p:spPr>
        </p:cxnSp>
        <p:cxnSp>
          <p:nvCxnSpPr>
            <p:cNvPr id="15388" name="Straight Arrow Connector 36"/>
            <p:cNvCxnSpPr>
              <a:cxnSpLocks noChangeShapeType="1"/>
            </p:cNvCxnSpPr>
            <p:nvPr/>
          </p:nvCxnSpPr>
          <p:spPr bwMode="auto">
            <a:xfrm>
              <a:off x="5054600" y="3340100"/>
              <a:ext cx="952500" cy="1588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 type="arrow" w="med" len="med"/>
            </a:ln>
          </p:spPr>
        </p:cxnSp>
        <p:sp>
          <p:nvSpPr>
            <p:cNvPr id="15389" name="TextBox 37"/>
            <p:cNvSpPr txBox="1">
              <a:spLocks noChangeArrowheads="1"/>
            </p:cNvSpPr>
            <p:nvPr/>
          </p:nvSpPr>
          <p:spPr bwMode="auto">
            <a:xfrm>
              <a:off x="5213363" y="2501759"/>
              <a:ext cx="632796" cy="3349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IE">
                  <a:cs typeface="Arial" charset="0"/>
                </a:rPr>
                <a:t>Load</a:t>
              </a:r>
            </a:p>
          </p:txBody>
        </p:sp>
        <p:pic>
          <p:nvPicPr>
            <p:cNvPr id="15390" name="Picture 4" descr="C:\Program Files\Microsoft Office\MEDIA\CAGCAT10\j0285750.wmf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976493" y="4684573"/>
              <a:ext cx="1824228" cy="11210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5391" name="TextBox 39"/>
            <p:cNvSpPr txBox="1">
              <a:spLocks noChangeArrowheads="1"/>
            </p:cNvSpPr>
            <p:nvPr/>
          </p:nvSpPr>
          <p:spPr bwMode="auto">
            <a:xfrm>
              <a:off x="6317599" y="5765287"/>
              <a:ext cx="1144615" cy="3349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IE">
                  <a:cs typeface="Arial" charset="0"/>
                </a:rPr>
                <a:t>End Users</a:t>
              </a:r>
            </a:p>
          </p:txBody>
        </p:sp>
        <p:cxnSp>
          <p:nvCxnSpPr>
            <p:cNvPr id="15392" name="Straight Arrow Connector 40"/>
            <p:cNvCxnSpPr>
              <a:cxnSpLocks noChangeShapeType="1"/>
              <a:stCxn id="15384" idx="3"/>
            </p:cNvCxnSpPr>
            <p:nvPr/>
          </p:nvCxnSpPr>
          <p:spPr bwMode="auto">
            <a:xfrm rot="5400000">
              <a:off x="6502121" y="4298086"/>
              <a:ext cx="772973" cy="1588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 type="arrow" w="med" len="med"/>
            </a:ln>
          </p:spPr>
        </p:cxnSp>
        <p:sp>
          <p:nvSpPr>
            <p:cNvPr id="15393" name="TextBox 41"/>
            <p:cNvSpPr txBox="1">
              <a:spLocks noChangeArrowheads="1"/>
            </p:cNvSpPr>
            <p:nvPr/>
          </p:nvSpPr>
          <p:spPr bwMode="auto">
            <a:xfrm>
              <a:off x="6851802" y="4025585"/>
              <a:ext cx="1156248" cy="3349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IE">
                  <a:cs typeface="Arial" charset="0"/>
                </a:rPr>
                <a:t>Read Only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63125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GB" sz="3749"/>
              <a:t>Data Warehouse Environment Capabilities</a:t>
            </a:r>
            <a:endParaRPr lang="en-US" sz="3749"/>
          </a:p>
        </p:txBody>
      </p:sp>
      <p:sp>
        <p:nvSpPr>
          <p:cNvPr id="16387" name="Rectangle 3"/>
          <p:cNvSpPr>
            <a:spLocks noGrp="1"/>
          </p:cNvSpPr>
          <p:nvPr>
            <p:ph type="body" idx="4294967295"/>
          </p:nvPr>
        </p:nvSpPr>
        <p:spPr>
          <a:xfrm>
            <a:off x="809943" y="1512253"/>
            <a:ext cx="9073515" cy="5242126"/>
          </a:xfrm>
        </p:spPr>
        <p:txBody>
          <a:bodyPr/>
          <a:lstStyle/>
          <a:p>
            <a:pPr>
              <a:buFontTx/>
              <a:buNone/>
            </a:pPr>
            <a:r>
              <a:rPr lang="en-US" sz="3308"/>
              <a:t>A data warehouse environment typically includes</a:t>
            </a:r>
            <a:r>
              <a:rPr lang="en-US" sz="3087"/>
              <a:t> </a:t>
            </a:r>
          </a:p>
          <a:p>
            <a:pPr lvl="1"/>
            <a:r>
              <a:rPr lang="en-US" sz="2977"/>
              <a:t>Extraction</a:t>
            </a:r>
          </a:p>
          <a:p>
            <a:pPr lvl="1"/>
            <a:r>
              <a:rPr lang="en-US" sz="2977"/>
              <a:t>Transformation</a:t>
            </a:r>
          </a:p>
          <a:p>
            <a:pPr lvl="1"/>
            <a:r>
              <a:rPr lang="en-US" sz="2977"/>
              <a:t>Loading (ETL) solution</a:t>
            </a:r>
          </a:p>
          <a:p>
            <a:pPr lvl="1"/>
            <a:r>
              <a:rPr lang="en-US" sz="2977"/>
              <a:t>An online analytical processing (OLAP) engine</a:t>
            </a:r>
          </a:p>
          <a:p>
            <a:pPr lvl="1"/>
            <a:r>
              <a:rPr lang="en-US" sz="2977"/>
              <a:t>Other applications that manage the process of gathering data and delivering it to business users</a:t>
            </a:r>
          </a:p>
        </p:txBody>
      </p:sp>
    </p:spTree>
    <p:extLst>
      <p:ext uri="{BB962C8B-B14F-4D97-AF65-F5344CB8AC3E}">
        <p14:creationId xmlns:p14="http://schemas.microsoft.com/office/powerpoint/2010/main" val="23944339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What Is OLAP?</a:t>
            </a:r>
          </a:p>
        </p:txBody>
      </p:sp>
      <p:sp>
        <p:nvSpPr>
          <p:cNvPr id="18435" name="Rectangle 3"/>
          <p:cNvSpPr>
            <a:spLocks noGrp="1"/>
          </p:cNvSpPr>
          <p:nvPr>
            <p:ph type="body" idx="4294967295"/>
          </p:nvPr>
        </p:nvSpPr>
        <p:spPr>
          <a:xfrm>
            <a:off x="809943" y="1428239"/>
            <a:ext cx="9073515" cy="5326140"/>
          </a:xfrm>
        </p:spPr>
        <p:txBody>
          <a:bodyPr/>
          <a:lstStyle/>
          <a:p>
            <a:r>
              <a:rPr lang="en-US" sz="3087" b="1"/>
              <a:t>Online Analytical Processing</a:t>
            </a:r>
            <a:r>
              <a:rPr lang="en-US" sz="3087"/>
              <a:t> (OLAP) is an </a:t>
            </a:r>
            <a:br>
              <a:rPr lang="en-US" sz="3087"/>
            </a:br>
            <a:r>
              <a:rPr lang="en-US" sz="3087"/>
              <a:t>industry-accepted reporting technology that provides high-performance analysis and easy reporting on large volumes of data</a:t>
            </a:r>
          </a:p>
          <a:p>
            <a:endParaRPr lang="en-US" sz="1985"/>
          </a:p>
          <a:p>
            <a:r>
              <a:rPr lang="en-US" sz="3087"/>
              <a:t>The goal of OLAP, also known as multidimensional data analysis, is to provide fast and flexible data summarization, analysis, and reporting capabilities with the ability to view trends over time</a:t>
            </a:r>
          </a:p>
        </p:txBody>
      </p:sp>
    </p:spTree>
    <p:extLst>
      <p:ext uri="{BB962C8B-B14F-4D97-AF65-F5344CB8AC3E}">
        <p14:creationId xmlns:p14="http://schemas.microsoft.com/office/powerpoint/2010/main" val="28200225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What Is OLAP?</a:t>
            </a:r>
          </a:p>
        </p:txBody>
      </p:sp>
      <p:sp>
        <p:nvSpPr>
          <p:cNvPr id="19459" name="Rectangle 3"/>
          <p:cNvSpPr>
            <a:spLocks noGrp="1"/>
          </p:cNvSpPr>
          <p:nvPr>
            <p:ph type="body" idx="4294967295"/>
          </p:nvPr>
        </p:nvSpPr>
        <p:spPr>
          <a:xfrm>
            <a:off x="809943" y="1764294"/>
            <a:ext cx="9073515" cy="546091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OLAP is term coined by Tedd Codd to describe the architecture that supports complex analytical processing such as </a:t>
            </a:r>
            <a:r>
              <a:rPr lang="en-US" i="1"/>
              <a:t>consolidation, drilling down, and pivoting</a:t>
            </a:r>
            <a:endParaRPr lang="en-US"/>
          </a:p>
          <a:p>
            <a:pPr lvl="1">
              <a:lnSpc>
                <a:spcPct val="90000"/>
              </a:lnSpc>
            </a:pPr>
            <a:r>
              <a:rPr lang="en-US"/>
              <a:t>Consolidation – comprises the aggregation of data such as module data being aggregated into courses data, and courses data being aggregated into department data</a:t>
            </a:r>
          </a:p>
          <a:p>
            <a:pPr lvl="1">
              <a:lnSpc>
                <a:spcPct val="90000"/>
              </a:lnSpc>
            </a:pPr>
            <a:r>
              <a:rPr lang="en-US"/>
              <a:t>Drilling Down – Disaggregating data such as breaking down school-data into particular courses</a:t>
            </a:r>
          </a:p>
        </p:txBody>
      </p:sp>
    </p:spTree>
    <p:extLst>
      <p:ext uri="{BB962C8B-B14F-4D97-AF65-F5344CB8AC3E}">
        <p14:creationId xmlns:p14="http://schemas.microsoft.com/office/powerpoint/2010/main" val="27619916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What Is OLAP?</a:t>
            </a:r>
          </a:p>
        </p:txBody>
      </p:sp>
      <p:sp>
        <p:nvSpPr>
          <p:cNvPr id="20483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lvl="1"/>
            <a:r>
              <a:rPr lang="en-US"/>
              <a:t>Pivoting – sometimes referred to as </a:t>
            </a:r>
            <a:r>
              <a:rPr lang="en-US" i="1"/>
              <a:t>‘slice and dicing’</a:t>
            </a:r>
            <a:r>
              <a:rPr lang="en-US"/>
              <a:t> comprises the ability to analyse the same data into different viewpoints, frequently along time axis.</a:t>
            </a:r>
            <a:endParaRPr lang="en-US" i="1"/>
          </a:p>
        </p:txBody>
      </p:sp>
    </p:spTree>
    <p:extLst>
      <p:ext uri="{BB962C8B-B14F-4D97-AF65-F5344CB8AC3E}">
        <p14:creationId xmlns:p14="http://schemas.microsoft.com/office/powerpoint/2010/main" val="1027846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What Is OLAP?</a:t>
            </a:r>
          </a:p>
        </p:txBody>
      </p:sp>
      <p:sp>
        <p:nvSpPr>
          <p:cNvPr id="21507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sz="3087"/>
              <a:t>OLAP applications, also called decision support systems (DSS), have the following features:</a:t>
            </a:r>
          </a:p>
          <a:p>
            <a:pPr lvl="1"/>
            <a:r>
              <a:rPr lang="en-US" sz="2646"/>
              <a:t>Enable users to look at different relationships in data by looking beyond traditional two-dimensional row and column data analysis</a:t>
            </a:r>
          </a:p>
          <a:p>
            <a:pPr lvl="1"/>
            <a:r>
              <a:rPr lang="en-US" sz="2646"/>
              <a:t>Offer high-performance access to large amounts of presummarized data</a:t>
            </a:r>
          </a:p>
          <a:p>
            <a:pPr lvl="1"/>
            <a:r>
              <a:rPr lang="en-US" sz="2646"/>
              <a:t>Give users the power to retrieve answers to multi-dimensional business questions quickly and easily</a:t>
            </a:r>
          </a:p>
          <a:p>
            <a:pPr lvl="1"/>
            <a:r>
              <a:rPr lang="en-US" sz="2646"/>
              <a:t>Provide slice-and-dice views of multiple relationships in large quantities of presummarized data</a:t>
            </a:r>
          </a:p>
          <a:p>
            <a:endParaRPr lang="en-US" sz="3087"/>
          </a:p>
        </p:txBody>
      </p:sp>
    </p:spTree>
    <p:extLst>
      <p:ext uri="{BB962C8B-B14F-4D97-AF65-F5344CB8AC3E}">
        <p14:creationId xmlns:p14="http://schemas.microsoft.com/office/powerpoint/2010/main" val="8916224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 idx="4294967295"/>
          </p:nvPr>
        </p:nvSpPr>
        <p:spPr>
          <a:xfrm>
            <a:off x="809943" y="168028"/>
            <a:ext cx="9073515" cy="1260210"/>
          </a:xfrm>
        </p:spPr>
        <p:txBody>
          <a:bodyPr/>
          <a:lstStyle/>
          <a:p>
            <a:r>
              <a:rPr lang="en-IE"/>
              <a:t>Evolution Of Data Warehouse</a:t>
            </a:r>
            <a:endParaRPr lang="en-US"/>
          </a:p>
        </p:txBody>
      </p:sp>
      <p:sp>
        <p:nvSpPr>
          <p:cNvPr id="5123" name="Content Placeholder 2"/>
          <p:cNvSpPr>
            <a:spLocks noGrp="1"/>
          </p:cNvSpPr>
          <p:nvPr>
            <p:ph idx="4294967295"/>
          </p:nvPr>
        </p:nvSpPr>
        <p:spPr>
          <a:xfrm>
            <a:off x="809943" y="1344224"/>
            <a:ext cx="9073515" cy="5964996"/>
          </a:xfrm>
        </p:spPr>
        <p:txBody>
          <a:bodyPr/>
          <a:lstStyle/>
          <a:p>
            <a:pPr>
              <a:lnSpc>
                <a:spcPct val="80000"/>
              </a:lnSpc>
              <a:spcAft>
                <a:spcPts val="882"/>
              </a:spcAft>
            </a:pPr>
            <a:r>
              <a:rPr lang="en-GB" sz="3418"/>
              <a:t>Since the 1970s, organizations have gained competitive advantage through automation of business processes to offer more efficient and cost-effective services to customers</a:t>
            </a:r>
          </a:p>
          <a:p>
            <a:pPr>
              <a:lnSpc>
                <a:spcPct val="80000"/>
              </a:lnSpc>
              <a:spcAft>
                <a:spcPts val="882"/>
              </a:spcAft>
            </a:pPr>
            <a:r>
              <a:rPr lang="en-GB" sz="3418"/>
              <a:t>This resulted in accumulation of growing amounts of data in operational databases</a:t>
            </a:r>
          </a:p>
          <a:p>
            <a:pPr>
              <a:lnSpc>
                <a:spcPct val="80000"/>
              </a:lnSpc>
              <a:spcAft>
                <a:spcPts val="882"/>
              </a:spcAft>
            </a:pPr>
            <a:r>
              <a:rPr lang="en-GB" sz="3418"/>
              <a:t>Organizations now focus on ways to use operational data to support decision-making, as a means of gaining competitive advantage</a:t>
            </a:r>
          </a:p>
          <a:p>
            <a:pPr>
              <a:lnSpc>
                <a:spcPct val="80000"/>
              </a:lnSpc>
              <a:spcAft>
                <a:spcPts val="882"/>
              </a:spcAft>
            </a:pPr>
            <a:r>
              <a:rPr lang="en-GB" sz="3418"/>
              <a:t>However, operational systems were never designed to support such business activities</a:t>
            </a:r>
          </a:p>
        </p:txBody>
      </p:sp>
    </p:spTree>
    <p:extLst>
      <p:ext uri="{BB962C8B-B14F-4D97-AF65-F5344CB8AC3E}">
        <p14:creationId xmlns:p14="http://schemas.microsoft.com/office/powerpoint/2010/main" val="9415013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3969"/>
              <a:t>Data Warehouse Vs. Operational DBMS</a:t>
            </a:r>
          </a:p>
        </p:txBody>
      </p:sp>
      <p:sp>
        <p:nvSpPr>
          <p:cNvPr id="22531" name="Rectangle 3"/>
          <p:cNvSpPr>
            <a:spLocks noGrp="1"/>
          </p:cNvSpPr>
          <p:nvPr>
            <p:ph type="body" idx="4294967295"/>
          </p:nvPr>
        </p:nvSpPr>
        <p:spPr>
          <a:xfrm>
            <a:off x="809943" y="1512252"/>
            <a:ext cx="9073515" cy="5712954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OLTP (on-line transaction processing)</a:t>
            </a:r>
          </a:p>
          <a:p>
            <a:pPr lvl="1">
              <a:lnSpc>
                <a:spcPct val="90000"/>
              </a:lnSpc>
            </a:pPr>
            <a:r>
              <a:rPr lang="en-US" sz="3528"/>
              <a:t>Major task of traditional relational DBMS</a:t>
            </a:r>
          </a:p>
          <a:p>
            <a:pPr lvl="1">
              <a:lnSpc>
                <a:spcPct val="90000"/>
              </a:lnSpc>
            </a:pPr>
            <a:r>
              <a:rPr lang="en-US" sz="3528"/>
              <a:t>Day-to-day operations: purchasing, inventory, banking, manufacturing, payroll, registration, accounting, etc.</a:t>
            </a:r>
          </a:p>
          <a:p>
            <a:pPr lvl="1">
              <a:lnSpc>
                <a:spcPct val="90000"/>
              </a:lnSpc>
            </a:pPr>
            <a:endParaRPr lang="en-US" sz="3528"/>
          </a:p>
          <a:p>
            <a:pPr>
              <a:lnSpc>
                <a:spcPct val="90000"/>
              </a:lnSpc>
            </a:pPr>
            <a:r>
              <a:rPr lang="en-US"/>
              <a:t>OLAP (on-line analytical processing)</a:t>
            </a:r>
          </a:p>
          <a:p>
            <a:pPr lvl="1">
              <a:lnSpc>
                <a:spcPct val="90000"/>
              </a:lnSpc>
            </a:pPr>
            <a:r>
              <a:rPr lang="en-US" sz="3528"/>
              <a:t>Major task of data warehouse system</a:t>
            </a:r>
          </a:p>
          <a:p>
            <a:pPr lvl="1">
              <a:lnSpc>
                <a:spcPct val="90000"/>
              </a:lnSpc>
            </a:pPr>
            <a:r>
              <a:rPr lang="en-US" sz="3528"/>
              <a:t>Data analysis and decision making</a:t>
            </a:r>
          </a:p>
        </p:txBody>
      </p:sp>
    </p:spTree>
    <p:extLst>
      <p:ext uri="{BB962C8B-B14F-4D97-AF65-F5344CB8AC3E}">
        <p14:creationId xmlns:p14="http://schemas.microsoft.com/office/powerpoint/2010/main" val="1604593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IE"/>
              <a:t>OLTP Vs. Data </a:t>
            </a:r>
            <a:r>
              <a:rPr lang="en-GB"/>
              <a:t>Warehouse</a:t>
            </a:r>
            <a:endParaRPr lang="en-US"/>
          </a:p>
        </p:txBody>
      </p:sp>
      <p:graphicFrame>
        <p:nvGraphicFramePr>
          <p:cNvPr id="30779" name="Group 59"/>
          <p:cNvGraphicFramePr>
            <a:graphicFrameLocks noGrp="1"/>
          </p:cNvGraphicFramePr>
          <p:nvPr>
            <p:ph idx="4294967295"/>
          </p:nvPr>
        </p:nvGraphicFramePr>
        <p:xfrm>
          <a:off x="809943" y="1596266"/>
          <a:ext cx="9073515" cy="5292884"/>
        </p:xfrm>
        <a:graphic>
          <a:graphicData uri="http://schemas.openxmlformats.org/drawingml/2006/table">
            <a:tbl>
              <a:tblPr/>
              <a:tblGrid>
                <a:gridCol w="23838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847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049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688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8832" marR="98832" marT="49416" marB="49416" anchor="ctr"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OLTP</a:t>
                      </a:r>
                      <a:endParaRPr kumimoji="0" 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8832" marR="98832" marT="49416" marB="49416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7098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Data Warehouse</a:t>
                      </a:r>
                      <a:endParaRPr kumimoji="0" 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8832" marR="98832" marT="49416" marB="49416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7098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708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Users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8832" marR="98832" marT="49416" marB="49416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Clerk, IT professional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8832" marR="98832" marT="49416" marB="49416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Knowledge worker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8832" marR="98832" marT="49416" marB="49416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533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Function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8832" marR="98832" marT="49416" marB="49416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Day to day operations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8832" marR="98832" marT="49416" marB="49416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Decision support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8832" marR="98832" marT="49416" marB="49416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708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DB Design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8832" marR="98832" marT="49416" marB="49416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Application-oriented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8832" marR="98832" marT="49416" marB="49416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Subject-oriented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8832" marR="98832" marT="49416" marB="49416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4795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Data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8832" marR="98832" marT="49416" marB="49416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Current, up-to-date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detailed, flat relational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Isolated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8832" marR="98832" marT="49416" marB="49416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Historical, summarized, multidimensional, integrated, consolidated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8832" marR="98832" marT="49416" marB="49416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9708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8832" marR="98832" marT="49416" marB="49416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8832" marR="98832" marT="49416" marB="49416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8832" marR="98832" marT="49416" marB="49416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9533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# Records Accessed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8832" marR="98832" marT="49416" marB="49416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Tens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8832" marR="98832" marT="49416" marB="49416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Millions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8832" marR="98832" marT="49416" marB="49416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9708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# Users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8832" marR="98832" marT="49416" marB="49416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Thousands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8832" marR="98832" marT="49416" marB="49416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Hundreds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8832" marR="98832" marT="49416" marB="49416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9708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DB Size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8832" marR="98832" marT="49416" marB="49416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100MB-GB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8832" marR="98832" marT="49416" marB="49416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100GB-TB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8832" marR="98832" marT="49416" marB="49416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84321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Benefits of data warehousing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09943" y="1764294"/>
            <a:ext cx="9073515" cy="5460912"/>
          </a:xfrm>
        </p:spPr>
        <p:txBody>
          <a:bodyPr/>
          <a:lstStyle/>
          <a:p>
            <a:r>
              <a:rPr lang="en-US"/>
              <a:t>A data warehouse is seen to deliver three major benefits to organisations:</a:t>
            </a:r>
          </a:p>
          <a:p>
            <a:pPr lvl="1"/>
            <a:r>
              <a:rPr lang="en-US"/>
              <a:t>It provides a single manageable structure for decision-support data.</a:t>
            </a:r>
          </a:p>
          <a:p>
            <a:pPr lvl="1"/>
            <a:r>
              <a:rPr lang="en-US"/>
              <a:t>A data warehouse enables organisational users to run complex queries on data that traverses a number of business areas.</a:t>
            </a:r>
          </a:p>
          <a:p>
            <a:pPr lvl="1"/>
            <a:r>
              <a:rPr lang="en-US"/>
              <a:t>A data warehouse enables a number of business intelligence applications such as on-line analytical processing and data mining.</a:t>
            </a:r>
          </a:p>
        </p:txBody>
      </p:sp>
    </p:spTree>
    <p:extLst>
      <p:ext uri="{BB962C8B-B14F-4D97-AF65-F5344CB8AC3E}">
        <p14:creationId xmlns:p14="http://schemas.microsoft.com/office/powerpoint/2010/main" val="1144578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Benefits of data warehousing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 overall objective for a data warehouse is to increase the productivity and effectiveness of decision-making in organisations. This, in turn, is expected to deliver competitive advantage to deliver competitive advantage to organisation.</a:t>
            </a:r>
          </a:p>
        </p:txBody>
      </p:sp>
    </p:spTree>
    <p:extLst>
      <p:ext uri="{BB962C8B-B14F-4D97-AF65-F5344CB8AC3E}">
        <p14:creationId xmlns:p14="http://schemas.microsoft.com/office/powerpoint/2010/main" val="513134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GB"/>
              <a:t>Data Warehouse Architecture</a:t>
            </a:r>
            <a:endParaRPr lang="en-US"/>
          </a:p>
        </p:txBody>
      </p:sp>
      <p:pic>
        <p:nvPicPr>
          <p:cNvPr id="31747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1915" y="1330222"/>
            <a:ext cx="9423573" cy="57549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017082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Building a Data Warehouse</a:t>
            </a:r>
          </a:p>
        </p:txBody>
      </p:sp>
      <p:sp>
        <p:nvSpPr>
          <p:cNvPr id="35843" name="Rectangle 3"/>
          <p:cNvSpPr>
            <a:spLocks noGrp="1"/>
          </p:cNvSpPr>
          <p:nvPr>
            <p:ph type="body" idx="4294967295"/>
          </p:nvPr>
        </p:nvSpPr>
        <p:spPr>
          <a:xfrm>
            <a:off x="809943" y="1764294"/>
            <a:ext cx="9073515" cy="5460912"/>
          </a:xfrm>
        </p:spPr>
        <p:txBody>
          <a:bodyPr/>
          <a:lstStyle/>
          <a:p>
            <a:pPr>
              <a:buFontTx/>
              <a:buNone/>
            </a:pPr>
            <a:r>
              <a:rPr lang="en-IE" sz="3087"/>
              <a:t>The main stages of getting data into the data warehouse are</a:t>
            </a:r>
            <a:endParaRPr lang="en-US" sz="3087"/>
          </a:p>
          <a:p>
            <a:pPr lvl="1"/>
            <a:r>
              <a:rPr lang="en-US" sz="2646"/>
              <a:t>Data Extraction</a:t>
            </a:r>
          </a:p>
          <a:p>
            <a:pPr lvl="1"/>
            <a:r>
              <a:rPr lang="en-US" sz="2646"/>
              <a:t>Data Cleaning</a:t>
            </a:r>
          </a:p>
          <a:p>
            <a:pPr lvl="1"/>
            <a:r>
              <a:rPr lang="en-US" sz="2646"/>
              <a:t>Data Transformation</a:t>
            </a:r>
          </a:p>
          <a:p>
            <a:pPr lvl="1"/>
            <a:r>
              <a:rPr lang="en-US" sz="2646"/>
              <a:t>Data Loading</a:t>
            </a:r>
          </a:p>
          <a:p>
            <a:pPr>
              <a:buFontTx/>
              <a:buNone/>
            </a:pPr>
            <a:r>
              <a:rPr lang="en-IE" sz="3087"/>
              <a:t>Once the data is loaded </a:t>
            </a:r>
            <a:br>
              <a:rPr lang="en-IE" sz="3087"/>
            </a:br>
            <a:r>
              <a:rPr lang="en-IE" sz="3087"/>
              <a:t>it needs to be put into a </a:t>
            </a:r>
            <a:br>
              <a:rPr lang="en-IE" sz="3087"/>
            </a:br>
            <a:r>
              <a:rPr lang="en-IE" sz="3087"/>
              <a:t>suitable format</a:t>
            </a:r>
          </a:p>
          <a:p>
            <a:pPr lvl="1"/>
            <a:r>
              <a:rPr lang="en-IE" sz="2646"/>
              <a:t>ER model</a:t>
            </a:r>
          </a:p>
          <a:p>
            <a:pPr lvl="1"/>
            <a:r>
              <a:rPr lang="en-IE" sz="2646"/>
              <a:t>Star Schema</a:t>
            </a:r>
            <a:endParaRPr lang="en-US" sz="2646"/>
          </a:p>
        </p:txBody>
      </p:sp>
      <p:pic>
        <p:nvPicPr>
          <p:cNvPr id="3584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black">
          <a:xfrm>
            <a:off x="5514728" y="2523922"/>
            <a:ext cx="4293467" cy="44492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0148963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IE"/>
              <a:t>Data Extraction</a:t>
            </a:r>
            <a:endParaRPr lang="en-US"/>
          </a:p>
        </p:txBody>
      </p:sp>
      <p:sp>
        <p:nvSpPr>
          <p:cNvPr id="36867" name="Rectangle 3"/>
          <p:cNvSpPr>
            <a:spLocks noGrp="1"/>
          </p:cNvSpPr>
          <p:nvPr>
            <p:ph type="body" idx="4294967295"/>
          </p:nvPr>
        </p:nvSpPr>
        <p:spPr>
          <a:xfrm>
            <a:off x="809943" y="1764294"/>
            <a:ext cx="9073515" cy="5376898"/>
          </a:xfrm>
        </p:spPr>
        <p:txBody>
          <a:bodyPr/>
          <a:lstStyle/>
          <a:p>
            <a:pPr>
              <a:buFontTx/>
              <a:buNone/>
            </a:pPr>
            <a:r>
              <a:rPr lang="en-US"/>
              <a:t>Process of copying the data from the transactional databases in preparation for loading it into the data warehouse</a:t>
            </a:r>
          </a:p>
          <a:p>
            <a:pPr>
              <a:buFontTx/>
              <a:buNone/>
            </a:pPr>
            <a:r>
              <a:rPr lang="en-US"/>
              <a:t>The data is likely to come from several transactional databases</a:t>
            </a:r>
          </a:p>
          <a:p>
            <a:pPr>
              <a:buFontTx/>
              <a:buNone/>
            </a:pPr>
            <a:r>
              <a:rPr lang="en-US"/>
              <a:t>Some of the data entering into this process may come from outside of the company (data enrichment)</a:t>
            </a:r>
          </a:p>
        </p:txBody>
      </p:sp>
    </p:spTree>
    <p:extLst>
      <p:ext uri="{BB962C8B-B14F-4D97-AF65-F5344CB8AC3E}">
        <p14:creationId xmlns:p14="http://schemas.microsoft.com/office/powerpoint/2010/main" val="29836686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IE"/>
              <a:t>Data Extraction (cont…)</a:t>
            </a:r>
            <a:endParaRPr lang="en-US"/>
          </a:p>
        </p:txBody>
      </p:sp>
      <p:sp>
        <p:nvSpPr>
          <p:cNvPr id="37891" name="Rectangle 3"/>
          <p:cNvSpPr>
            <a:spLocks noGrp="1"/>
          </p:cNvSpPr>
          <p:nvPr>
            <p:ph type="body" idx="4294967295"/>
          </p:nvPr>
        </p:nvSpPr>
        <p:spPr>
          <a:xfrm>
            <a:off x="809943" y="1764294"/>
            <a:ext cx="9073515" cy="5544926"/>
          </a:xfrm>
        </p:spPr>
        <p:txBody>
          <a:bodyPr/>
          <a:lstStyle/>
          <a:p>
            <a:pPr>
              <a:buFontTx/>
              <a:buNone/>
            </a:pPr>
            <a:r>
              <a:rPr lang="en-GB"/>
              <a:t>Internal</a:t>
            </a:r>
          </a:p>
          <a:p>
            <a:pPr lvl="1"/>
            <a:r>
              <a:rPr lang="en-GB"/>
              <a:t>Manufacturing,  Accounting, HR,  etc.</a:t>
            </a:r>
          </a:p>
          <a:p>
            <a:pPr lvl="1"/>
            <a:r>
              <a:rPr lang="en-GB"/>
              <a:t>Legacy</a:t>
            </a:r>
          </a:p>
          <a:p>
            <a:pPr>
              <a:buFontTx/>
              <a:buNone/>
            </a:pPr>
            <a:r>
              <a:rPr lang="en-GB"/>
              <a:t>External</a:t>
            </a:r>
          </a:p>
          <a:p>
            <a:pPr lvl="1"/>
            <a:r>
              <a:rPr lang="en-GB"/>
              <a:t>Competitor Data</a:t>
            </a:r>
          </a:p>
          <a:p>
            <a:pPr lvl="1"/>
            <a:r>
              <a:rPr lang="en-GB"/>
              <a:t>Economic Data</a:t>
            </a:r>
          </a:p>
          <a:p>
            <a:pPr lvl="1"/>
            <a:r>
              <a:rPr lang="en-GB"/>
              <a:t>Demographic Data</a:t>
            </a:r>
          </a:p>
          <a:p>
            <a:pPr lvl="1"/>
            <a:r>
              <a:rPr lang="en-GB"/>
              <a:t>Credit Data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6129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IE"/>
              <a:t>Data Cleaning</a:t>
            </a:r>
            <a:endParaRPr lang="en-US"/>
          </a:p>
        </p:txBody>
      </p:sp>
      <p:sp>
        <p:nvSpPr>
          <p:cNvPr id="38915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/>
              <a:t>Transactional data can have all kinds of errors in it</a:t>
            </a:r>
          </a:p>
          <a:p>
            <a:pPr>
              <a:buFontTx/>
              <a:buNone/>
            </a:pPr>
            <a:r>
              <a:rPr lang="en-US"/>
              <a:t>Data warehouses are very sensitive to data errors</a:t>
            </a:r>
          </a:p>
          <a:p>
            <a:pPr lvl="1"/>
            <a:r>
              <a:rPr lang="en-US"/>
              <a:t>Data errors must be “cleaned” or “cleansed” or “scrubbed” as the data is loaded into the data warehouse</a:t>
            </a:r>
            <a:endParaRPr lang="en-IE"/>
          </a:p>
          <a:p>
            <a:pPr>
              <a:buFontTx/>
              <a:buNone/>
            </a:pPr>
            <a:r>
              <a:rPr lang="en-GB"/>
              <a:t>Get data into a consistent state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8523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IE"/>
              <a:t>Data Transformation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809943" y="1344224"/>
            <a:ext cx="9073515" cy="6217038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/>
              <a:t>Data extracted from transactional databases must go through several kinds of data transformation on its way to a data warehouse:</a:t>
            </a:r>
          </a:p>
          <a:p>
            <a:pPr lvl="1">
              <a:lnSpc>
                <a:spcPct val="90000"/>
              </a:lnSpc>
            </a:pPr>
            <a:r>
              <a:rPr lang="en-US"/>
              <a:t>Data from different transactional databases being merged to form the data warehouse tables</a:t>
            </a:r>
          </a:p>
          <a:p>
            <a:pPr lvl="1">
              <a:lnSpc>
                <a:spcPct val="90000"/>
              </a:lnSpc>
            </a:pPr>
            <a:r>
              <a:rPr lang="en-US"/>
              <a:t>Data will often be aggregated as it is being extracted from the transactional databases and prepared for the data warehouse</a:t>
            </a:r>
          </a:p>
          <a:p>
            <a:pPr lvl="1">
              <a:lnSpc>
                <a:spcPct val="90000"/>
              </a:lnSpc>
            </a:pPr>
            <a:r>
              <a:rPr lang="en-US"/>
              <a:t>Units of measure used for attributes in different transactional databases must be reconciled as they are being merged into common data warehouse tables</a:t>
            </a:r>
          </a:p>
          <a:p>
            <a:pPr>
              <a:lnSpc>
                <a:spcPct val="90000"/>
              </a:lnSpc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453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GB"/>
              <a:t>The Data Warehouse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893957" y="1596267"/>
            <a:ext cx="9073515" cy="5494168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/>
              <a:t>A data warehouse is a relational database that is designed for query and analysis rather than for transaction processing</a:t>
            </a:r>
          </a:p>
          <a:p>
            <a:pPr>
              <a:lnSpc>
                <a:spcPct val="90000"/>
              </a:lnSpc>
            </a:pPr>
            <a:r>
              <a:rPr lang="en-US"/>
              <a:t>It usually contains historical data derived from transaction data, but it can include data from other sources</a:t>
            </a:r>
          </a:p>
          <a:p>
            <a:pPr>
              <a:lnSpc>
                <a:spcPct val="90000"/>
              </a:lnSpc>
            </a:pPr>
            <a:r>
              <a:rPr lang="en-US"/>
              <a:t>It separates analysis workload from transaction workload and enables an organization to consolidate data from several sources to business users</a:t>
            </a:r>
          </a:p>
        </p:txBody>
      </p:sp>
    </p:spTree>
    <p:extLst>
      <p:ext uri="{BB962C8B-B14F-4D97-AF65-F5344CB8AC3E}">
        <p14:creationId xmlns:p14="http://schemas.microsoft.com/office/powerpoint/2010/main" val="15236131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IE"/>
              <a:t>Data Transformation</a:t>
            </a:r>
            <a:endParaRPr lang="en-US"/>
          </a:p>
        </p:txBody>
      </p:sp>
      <p:sp>
        <p:nvSpPr>
          <p:cNvPr id="47107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lvl="1"/>
            <a:r>
              <a:rPr lang="en-US"/>
              <a:t>Coding schemes used for attributes in different transactional databases must be reconciled as they are being merged into common data warehouse tables</a:t>
            </a:r>
          </a:p>
          <a:p>
            <a:pPr lvl="1"/>
            <a:r>
              <a:rPr lang="en-US"/>
              <a:t>Sometimes values from different attributes in transactional databases are combined into a single attribute in the data warehouse (e.g., employee name)</a:t>
            </a:r>
          </a:p>
        </p:txBody>
      </p:sp>
    </p:spTree>
    <p:extLst>
      <p:ext uri="{BB962C8B-B14F-4D97-AF65-F5344CB8AC3E}">
        <p14:creationId xmlns:p14="http://schemas.microsoft.com/office/powerpoint/2010/main" val="41058634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IE"/>
              <a:t>Data Loading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en-US"/>
              <a:t>After all of the extracting, cleaning, and transforming, the data is ready to be loaded into the data warehouse</a:t>
            </a:r>
          </a:p>
          <a:p>
            <a:pPr>
              <a:lnSpc>
                <a:spcPct val="80000"/>
              </a:lnSpc>
            </a:pPr>
            <a:r>
              <a:rPr lang="en-IE"/>
              <a:t>Data will be loaded into a “loading” or working area in the database</a:t>
            </a:r>
          </a:p>
          <a:p>
            <a:pPr lvl="1">
              <a:lnSpc>
                <a:spcPct val="80000"/>
              </a:lnSpc>
            </a:pPr>
            <a:r>
              <a:rPr lang="en-IE"/>
              <a:t>Some of the previous steps may have been done in the database</a:t>
            </a:r>
          </a:p>
          <a:p>
            <a:pPr lvl="1">
              <a:lnSpc>
                <a:spcPct val="80000"/>
              </a:lnSpc>
            </a:pPr>
            <a:r>
              <a:rPr lang="en-IE"/>
              <a:t>Data may have to go through a number of stages dividing up the data and merging with other data</a:t>
            </a:r>
          </a:p>
          <a:p>
            <a:pPr lvl="1">
              <a:lnSpc>
                <a:spcPct val="80000"/>
              </a:lnSpc>
            </a:pPr>
            <a:r>
              <a:rPr lang="en-IE"/>
              <a:t>When the above has been done the Star Schemas are populated with the new, time specific data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6697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IE"/>
              <a:t>Data Loading (cont…)</a:t>
            </a:r>
            <a:endParaRPr lang="en-US"/>
          </a:p>
        </p:txBody>
      </p:sp>
      <p:sp>
        <p:nvSpPr>
          <p:cNvPr id="49155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r>
              <a:rPr lang="en-US"/>
              <a:t>A schedule for regularly updating the data warehouse must be put in place</a:t>
            </a:r>
          </a:p>
          <a:p>
            <a:pPr lvl="1"/>
            <a:r>
              <a:rPr lang="en-IE"/>
              <a:t>Frequency of updates is important</a:t>
            </a:r>
          </a:p>
          <a:p>
            <a:pPr lvl="1"/>
            <a:r>
              <a:rPr lang="en-IE"/>
              <a:t>Time taken to get to this point is important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7774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GB"/>
              <a:t>Data Warehouse Queries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/>
        <p:txBody>
          <a:bodyPr>
            <a:normAutofit fontScale="92500"/>
          </a:bodyPr>
          <a:lstStyle/>
          <a:p>
            <a:r>
              <a:rPr lang="en-US" sz="3308"/>
              <a:t>Types of queries that a data warehouse is expected to answer ranges from the relatively simple to the highly complex and is dependent on the type of end-user access tools used</a:t>
            </a:r>
            <a:endParaRPr lang="en-GB" sz="3308"/>
          </a:p>
          <a:p>
            <a:r>
              <a:rPr lang="en-GB" sz="3308"/>
              <a:t>End-user access tools include:</a:t>
            </a:r>
          </a:p>
          <a:p>
            <a:pPr lvl="1"/>
            <a:r>
              <a:rPr lang="en-GB" sz="2867"/>
              <a:t>Reporting, query, and application development tools</a:t>
            </a:r>
          </a:p>
          <a:p>
            <a:pPr lvl="1"/>
            <a:r>
              <a:rPr lang="en-GB" sz="2867"/>
              <a:t>Executive information systems (EIS)</a:t>
            </a:r>
          </a:p>
          <a:p>
            <a:pPr lvl="1"/>
            <a:r>
              <a:rPr lang="en-GB" sz="2867"/>
              <a:t>OLAP tools</a:t>
            </a:r>
          </a:p>
          <a:p>
            <a:pPr lvl="1"/>
            <a:r>
              <a:rPr lang="en-GB" sz="2867"/>
              <a:t>Data mining tools</a:t>
            </a:r>
          </a:p>
          <a:p>
            <a:endParaRPr lang="en-US" sz="3308"/>
          </a:p>
        </p:txBody>
      </p:sp>
    </p:spTree>
    <p:extLst>
      <p:ext uri="{BB962C8B-B14F-4D97-AF65-F5344CB8AC3E}">
        <p14:creationId xmlns:p14="http://schemas.microsoft.com/office/powerpoint/2010/main" val="22255688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Steps in Building DW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809943" y="1764294"/>
            <a:ext cx="9073515" cy="5796968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/>
              <a:t>Users specify information needs</a:t>
            </a:r>
          </a:p>
          <a:p>
            <a:pPr>
              <a:lnSpc>
                <a:spcPct val="90000"/>
              </a:lnSpc>
            </a:pPr>
            <a:r>
              <a:rPr lang="en-US"/>
              <a:t>Analysts and users create a logical and physical design</a:t>
            </a:r>
          </a:p>
          <a:p>
            <a:pPr>
              <a:lnSpc>
                <a:spcPct val="90000"/>
              </a:lnSpc>
            </a:pPr>
            <a:r>
              <a:rPr lang="en-US"/>
              <a:t>Sources of data is scrubbed, extracted and transformed</a:t>
            </a:r>
          </a:p>
          <a:p>
            <a:pPr>
              <a:lnSpc>
                <a:spcPct val="90000"/>
              </a:lnSpc>
            </a:pPr>
            <a:r>
              <a:rPr lang="en-US"/>
              <a:t>Data is transferred and loaded into the warehouse periodically</a:t>
            </a:r>
          </a:p>
          <a:p>
            <a:pPr>
              <a:lnSpc>
                <a:spcPct val="90000"/>
              </a:lnSpc>
            </a:pPr>
            <a:r>
              <a:rPr lang="en-US"/>
              <a:t>Users are given the access to warehouse</a:t>
            </a:r>
          </a:p>
          <a:p>
            <a:pPr>
              <a:lnSpc>
                <a:spcPct val="90000"/>
              </a:lnSpc>
            </a:pPr>
            <a:r>
              <a:rPr lang="en-US"/>
              <a:t>The warehouse is maintained in terms of changing requirements</a:t>
            </a:r>
          </a:p>
        </p:txBody>
      </p:sp>
    </p:spTree>
    <p:extLst>
      <p:ext uri="{BB962C8B-B14F-4D97-AF65-F5344CB8AC3E}">
        <p14:creationId xmlns:p14="http://schemas.microsoft.com/office/powerpoint/2010/main" val="27600403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GB"/>
              <a:t>Typical Data Warehouse Queries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809943" y="1428238"/>
            <a:ext cx="9073515" cy="5880982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90000"/>
              </a:lnSpc>
            </a:pPr>
            <a:r>
              <a:rPr lang="en-US"/>
              <a:t>Examples include:</a:t>
            </a:r>
          </a:p>
          <a:p>
            <a:pPr lvl="1">
              <a:lnSpc>
                <a:spcPct val="90000"/>
              </a:lnSpc>
            </a:pPr>
            <a:r>
              <a:rPr lang="en-US" sz="2867"/>
              <a:t>What was total IFM revenue in 3</a:t>
            </a:r>
            <a:r>
              <a:rPr lang="en-US" sz="2867" baseline="30000"/>
              <a:t>rd</a:t>
            </a:r>
            <a:r>
              <a:rPr lang="en-US" sz="2867"/>
              <a:t> quarter of 2006?</a:t>
            </a:r>
            <a:endParaRPr lang="en-GB" sz="2867"/>
          </a:p>
          <a:p>
            <a:pPr lvl="1">
              <a:lnSpc>
                <a:spcPct val="90000"/>
              </a:lnSpc>
            </a:pPr>
            <a:r>
              <a:rPr lang="en-US" sz="2867"/>
              <a:t>What was total revenue for property sales for each type of property in Tanzania in 2006?</a:t>
            </a:r>
            <a:r>
              <a:rPr lang="en-GB" sz="2867"/>
              <a:t> </a:t>
            </a:r>
          </a:p>
          <a:p>
            <a:pPr lvl="1">
              <a:lnSpc>
                <a:spcPct val="90000"/>
              </a:lnSpc>
            </a:pPr>
            <a:r>
              <a:rPr lang="en-US" sz="2867"/>
              <a:t>What are the three most popular areas in each city for the renting of property in 2003 and how does this compare with the figures for the previous two years?</a:t>
            </a:r>
            <a:r>
              <a:rPr lang="en-GB" sz="2867"/>
              <a:t> </a:t>
            </a:r>
          </a:p>
          <a:p>
            <a:pPr lvl="1">
              <a:lnSpc>
                <a:spcPct val="90000"/>
              </a:lnSpc>
            </a:pPr>
            <a:r>
              <a:rPr lang="en-US" sz="2867"/>
              <a:t>What would be effect on property sales in the different regions of Europe if legal costs went up by 3.5% and Government taxes went down by 1.5% for properties over €250,000?</a:t>
            </a:r>
          </a:p>
          <a:p>
            <a:pPr lvl="1">
              <a:lnSpc>
                <a:spcPct val="90000"/>
              </a:lnSpc>
            </a:pPr>
            <a:r>
              <a:rPr lang="en-US" sz="2646">
                <a:cs typeface="Times New Roman" pitchFamily="18" charset="0"/>
              </a:rPr>
              <a:t>What is monthly revenue for property sales at each branch office, compared with rolling 12-monthly prior figures?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93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IE"/>
              <a:t>Benefits Of Data Warehousing</a:t>
            </a:r>
            <a:endParaRPr lang="en-US"/>
          </a:p>
        </p:txBody>
      </p:sp>
      <p:sp>
        <p:nvSpPr>
          <p:cNvPr id="53251" name="Content Placeholder 2"/>
          <p:cNvSpPr>
            <a:spLocks noGrp="1"/>
          </p:cNvSpPr>
          <p:nvPr>
            <p:ph idx="4294967295"/>
          </p:nvPr>
        </p:nvSpPr>
        <p:spPr>
          <a:xfrm>
            <a:off x="809943" y="1596267"/>
            <a:ext cx="9073515" cy="5158112"/>
          </a:xfrm>
        </p:spPr>
        <p:txBody>
          <a:bodyPr/>
          <a:lstStyle/>
          <a:p>
            <a:r>
              <a:rPr lang="en-IE" sz="3969"/>
              <a:t>Gives the data you want, in a suitable format</a:t>
            </a:r>
          </a:p>
          <a:p>
            <a:r>
              <a:rPr lang="en-IE" sz="3969"/>
              <a:t>Removes inconsistency of reporting</a:t>
            </a:r>
          </a:p>
          <a:p>
            <a:r>
              <a:rPr lang="en-IE" sz="3969"/>
              <a:t>Gives one consistent picture of the data. i.e. It provides single manageable structure for decision support data.</a:t>
            </a:r>
          </a:p>
          <a:p>
            <a:r>
              <a:rPr lang="en-IE" sz="3969"/>
              <a:t>Potential high returns on investment</a:t>
            </a:r>
          </a:p>
        </p:txBody>
      </p:sp>
    </p:spTree>
    <p:extLst>
      <p:ext uri="{BB962C8B-B14F-4D97-AF65-F5344CB8AC3E}">
        <p14:creationId xmlns:p14="http://schemas.microsoft.com/office/powerpoint/2010/main" val="33692779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IE"/>
              <a:t>Benefits Of Data Warehousing</a:t>
            </a:r>
            <a:endParaRPr lang="en-US"/>
          </a:p>
        </p:txBody>
      </p:sp>
      <p:sp>
        <p:nvSpPr>
          <p:cNvPr id="54275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r>
              <a:rPr lang="en-US" sz="3969"/>
              <a:t>Enable users to run complex queries on data that traverses a number of business areas.</a:t>
            </a:r>
          </a:p>
          <a:p>
            <a:r>
              <a:rPr lang="en-IE" sz="3969"/>
              <a:t>Competitive advantage</a:t>
            </a:r>
          </a:p>
          <a:p>
            <a:r>
              <a:rPr lang="en-IE" sz="3969"/>
              <a:t>Increased productivity of corporate decision-makers</a:t>
            </a:r>
          </a:p>
        </p:txBody>
      </p:sp>
    </p:spTree>
    <p:extLst>
      <p:ext uri="{BB962C8B-B14F-4D97-AF65-F5344CB8AC3E}">
        <p14:creationId xmlns:p14="http://schemas.microsoft.com/office/powerpoint/2010/main" val="2791419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26CC4F1-5057-4CD5-A5C6-D728C577C984}" type="datetime1">
              <a:rPr lang="cs-CZ" smtClean="0"/>
              <a:t>03.03.2019</a:t>
            </a:fld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38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5186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The Data Warehouse</a:t>
            </a:r>
            <a:endParaRPr lang="en-US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 data warehouse differs from a conventional database in a number of ways:</a:t>
            </a:r>
          </a:p>
          <a:p>
            <a:pPr lvl="1"/>
            <a:r>
              <a:rPr lang="en-US"/>
              <a:t>Volume of data: A data warehouse is likely to hold far more data from operational database.</a:t>
            </a:r>
          </a:p>
          <a:p>
            <a:pPr lvl="2"/>
            <a:r>
              <a:rPr lang="en-US"/>
              <a:t>Volume could be 400 gigabytes.</a:t>
            </a:r>
          </a:p>
          <a:p>
            <a:pPr lvl="1"/>
            <a:r>
              <a:rPr lang="en-US"/>
              <a:t>Diverse data sources: The data stores in a data warehouse come from different data sources/application systems.</a:t>
            </a:r>
          </a:p>
        </p:txBody>
      </p:sp>
    </p:spTree>
    <p:extLst>
      <p:ext uri="{BB962C8B-B14F-4D97-AF65-F5344CB8AC3E}">
        <p14:creationId xmlns:p14="http://schemas.microsoft.com/office/powerpoint/2010/main" val="211820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The Data Warehouse</a:t>
            </a:r>
            <a:endParaRPr lang="en-US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Dimensional access: A warehouse is designed to fulfill various ways in which users may wish to retrieve data.</a:t>
            </a:r>
          </a:p>
        </p:txBody>
      </p:sp>
    </p:spTree>
    <p:extLst>
      <p:ext uri="{BB962C8B-B14F-4D97-AF65-F5344CB8AC3E}">
        <p14:creationId xmlns:p14="http://schemas.microsoft.com/office/powerpoint/2010/main" val="4169862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Data Warehouse Definitions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r>
              <a:rPr lang="en-IE" i="1"/>
              <a:t>“A </a:t>
            </a:r>
            <a:r>
              <a:rPr lang="en-IE" b="1" i="1"/>
              <a:t>copy of transaction data</a:t>
            </a:r>
            <a:r>
              <a:rPr lang="en-IE" i="1"/>
              <a:t>, specifically </a:t>
            </a:r>
            <a:r>
              <a:rPr lang="en-IE" b="1" i="1"/>
              <a:t>structured for query and analysis</a:t>
            </a:r>
            <a:r>
              <a:rPr lang="en-IE" i="1"/>
              <a:t>”</a:t>
            </a:r>
            <a:r>
              <a:rPr lang="en-US">
                <a:solidFill>
                  <a:schemeClr val="bg1"/>
                </a:solidFill>
              </a:rPr>
              <a:t> </a:t>
            </a:r>
            <a:r>
              <a:rPr lang="en-US"/>
              <a:t>—Ralph Kimball</a:t>
            </a:r>
            <a:endParaRPr lang="en-GB"/>
          </a:p>
          <a:p>
            <a:r>
              <a:rPr lang="en-US" i="1"/>
              <a:t>“A data warehouse is a </a:t>
            </a:r>
            <a:r>
              <a:rPr lang="en-US" b="1" i="1"/>
              <a:t>simple</a:t>
            </a:r>
            <a:r>
              <a:rPr lang="en-US" i="1"/>
              <a:t>, </a:t>
            </a:r>
            <a:r>
              <a:rPr lang="en-US" b="1" i="1"/>
              <a:t>complete</a:t>
            </a:r>
            <a:r>
              <a:rPr lang="en-US" i="1"/>
              <a:t> and </a:t>
            </a:r>
            <a:r>
              <a:rPr lang="en-US" b="1" i="1"/>
              <a:t>consistent</a:t>
            </a:r>
            <a:r>
              <a:rPr lang="en-US" i="1"/>
              <a:t> store of data obtained from a </a:t>
            </a:r>
            <a:r>
              <a:rPr lang="en-US" b="1" i="1"/>
              <a:t>variety of sources</a:t>
            </a:r>
            <a:r>
              <a:rPr lang="en-US" i="1"/>
              <a:t> and made available to end users in a way they can</a:t>
            </a:r>
            <a:r>
              <a:rPr lang="en-US" b="1" i="1"/>
              <a:t> understand</a:t>
            </a:r>
            <a:r>
              <a:rPr lang="en-US" i="1"/>
              <a:t> and </a:t>
            </a:r>
            <a:r>
              <a:rPr lang="en-US" b="1" i="1"/>
              <a:t>use it</a:t>
            </a:r>
            <a:r>
              <a:rPr lang="en-US" i="1"/>
              <a:t> in a </a:t>
            </a:r>
            <a:r>
              <a:rPr lang="en-US" b="1" i="1"/>
              <a:t>business context</a:t>
            </a:r>
            <a:r>
              <a:rPr lang="en-US" i="1"/>
              <a:t>”</a:t>
            </a:r>
            <a:r>
              <a:rPr lang="en-US"/>
              <a:t> —IBM</a:t>
            </a:r>
            <a:endParaRPr lang="en-GB"/>
          </a:p>
          <a:p>
            <a:endParaRPr lang="en-IE" i="1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893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Data Warehouse Definitions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r>
              <a:rPr lang="en-US" i="1"/>
              <a:t>“A data warehouse is a </a:t>
            </a:r>
            <a:r>
              <a:rPr lang="en-US" b="1" i="1"/>
              <a:t>subject-oriented</a:t>
            </a:r>
            <a:r>
              <a:rPr lang="en-US" i="1"/>
              <a:t>, </a:t>
            </a:r>
            <a:r>
              <a:rPr lang="en-US" b="1" i="1"/>
              <a:t>integrated</a:t>
            </a:r>
            <a:r>
              <a:rPr lang="en-US" i="1"/>
              <a:t>, </a:t>
            </a:r>
            <a:r>
              <a:rPr lang="en-US" b="1" i="1"/>
              <a:t>time-variant</a:t>
            </a:r>
            <a:r>
              <a:rPr lang="en-US" i="1"/>
              <a:t>, and </a:t>
            </a:r>
            <a:r>
              <a:rPr lang="en-US" b="1" i="1"/>
              <a:t>non-volatile</a:t>
            </a:r>
            <a:r>
              <a:rPr lang="en-US" i="1"/>
              <a:t> collection of data in support of management’s decision-making process”</a:t>
            </a:r>
            <a:r>
              <a:rPr lang="en-US">
                <a:solidFill>
                  <a:schemeClr val="bg1"/>
                </a:solidFill>
              </a:rPr>
              <a:t> </a:t>
            </a:r>
            <a:r>
              <a:rPr lang="en-US"/>
              <a:t>—Bill Inmon</a:t>
            </a:r>
            <a:endParaRPr lang="en-GB"/>
          </a:p>
          <a:p>
            <a:r>
              <a:rPr lang="en-US"/>
              <a:t>Bill Inmon is regarded as father of </a:t>
            </a:r>
          </a:p>
          <a:p>
            <a:pPr>
              <a:buFontTx/>
              <a:buNone/>
            </a:pPr>
            <a:r>
              <a:rPr lang="en-US"/>
              <a:t>Data Warehousing</a:t>
            </a:r>
          </a:p>
        </p:txBody>
      </p:sp>
      <p:pic>
        <p:nvPicPr>
          <p:cNvPr id="8196" name="Picture 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51135" y="3959161"/>
            <a:ext cx="1865812" cy="2341891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040699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r>
              <a:rPr lang="en-US" sz="4410"/>
              <a:t>Data Warehouse - Subject-Oriented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4294967295"/>
          </p:nvPr>
        </p:nvSpPr>
        <p:spPr>
          <a:xfrm>
            <a:off x="809943" y="1764294"/>
            <a:ext cx="9073515" cy="5208870"/>
          </a:xfrm>
        </p:spPr>
        <p:txBody>
          <a:bodyPr/>
          <a:lstStyle/>
          <a:p>
            <a:r>
              <a:rPr lang="en-US"/>
              <a:t>Organized around major subjects, such as customer, product, sales</a:t>
            </a:r>
          </a:p>
          <a:p>
            <a:r>
              <a:rPr lang="en-US"/>
              <a:t>Focusing on the modeling and analysis of data for decision makers, not on daily operations or transaction processing</a:t>
            </a:r>
          </a:p>
          <a:p>
            <a:r>
              <a:rPr lang="en-US"/>
              <a:t>Provide a simple and concise view around particular subject issues by excluding data that are not useful in the decision support process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417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3528"/>
              <a:t>Data Warehouse - Subject-Oriented (cont…)</a:t>
            </a:r>
          </a:p>
        </p:txBody>
      </p:sp>
      <p:graphicFrame>
        <p:nvGraphicFramePr>
          <p:cNvPr id="10243" name="Object 2"/>
          <p:cNvGraphicFramePr>
            <a:graphicFrameLocks noGrp="1" noChangeAspect="1"/>
          </p:cNvGraphicFramePr>
          <p:nvPr>
            <p:ph idx="4294967295"/>
          </p:nvPr>
        </p:nvGraphicFramePr>
        <p:xfrm>
          <a:off x="1314027" y="1512252"/>
          <a:ext cx="8149361" cy="57129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r:id="rId3" imgW="4534560" imgH="3401280" progId="PowerPoint.Slide.8">
                  <p:embed/>
                </p:oleObj>
              </mc:Choice>
              <mc:Fallback>
                <p:oleObj r:id="rId3" imgW="4534560" imgH="3401280" progId="PowerPoint.Slide.8">
                  <p:embed/>
                  <p:pic>
                    <p:nvPicPr>
                      <p:cNvPr id="10243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14027" y="1512252"/>
                        <a:ext cx="8149361" cy="571295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08091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JU_OPVVV">
  <a:themeElements>
    <a:clrScheme name="JU">
      <a:dk1>
        <a:srgbClr val="151515"/>
      </a:dk1>
      <a:lt1>
        <a:sysClr val="window" lastClr="FFFFFF"/>
      </a:lt1>
      <a:dk2>
        <a:srgbClr val="E00034"/>
      </a:dk2>
      <a:lt2>
        <a:srgbClr val="D8D8D8"/>
      </a:lt2>
      <a:accent1>
        <a:srgbClr val="E00034"/>
      </a:accent1>
      <a:accent2>
        <a:srgbClr val="E98300"/>
      </a:accent2>
      <a:accent3>
        <a:srgbClr val="007D57"/>
      </a:accent3>
      <a:accent4>
        <a:srgbClr val="9C5FB5"/>
      </a:accent4>
      <a:accent5>
        <a:srgbClr val="5BBBB7"/>
      </a:accent5>
      <a:accent6>
        <a:srgbClr val="D10074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JU_OPVVV" id="{308B95AC-FC2F-4F17-80AD-0B8665254CCB}" vid="{353A2476-A1C0-4E71-97AE-34FA5EB80CF7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2</TotalTime>
  <Words>1773</Words>
  <Application>Microsoft Office PowerPoint</Application>
  <PresentationFormat>Vlastní</PresentationFormat>
  <Paragraphs>210</Paragraphs>
  <Slides>38</Slides>
  <Notes>1</Notes>
  <HiddenSlides>0</HiddenSlides>
  <MMClips>0</MMClips>
  <ScaleCrop>false</ScaleCrop>
  <HeadingPairs>
    <vt:vector size="8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38</vt:i4>
      </vt:variant>
    </vt:vector>
  </HeadingPairs>
  <TitlesOfParts>
    <vt:vector size="44" baseType="lpstr">
      <vt:lpstr>Arial</vt:lpstr>
      <vt:lpstr>Calibri</vt:lpstr>
      <vt:lpstr>Clara Sans</vt:lpstr>
      <vt:lpstr>Times New Roman</vt:lpstr>
      <vt:lpstr>JU_OPVVV</vt:lpstr>
      <vt:lpstr>Snímek Microsoft PowerPointu 97–2003</vt:lpstr>
      <vt:lpstr>Data Mining and Data Warehousing</vt:lpstr>
      <vt:lpstr>Evolution Of Data Warehouse</vt:lpstr>
      <vt:lpstr>The Data Warehouse</vt:lpstr>
      <vt:lpstr>The Data Warehouse</vt:lpstr>
      <vt:lpstr>The Data Warehouse</vt:lpstr>
      <vt:lpstr>Data Warehouse Definitions</vt:lpstr>
      <vt:lpstr>Data Warehouse Definitions</vt:lpstr>
      <vt:lpstr>Data Warehouse - Subject-Oriented</vt:lpstr>
      <vt:lpstr>Data Warehouse - Subject-Oriented (cont…)</vt:lpstr>
      <vt:lpstr>Data Warehouse - Integrated</vt:lpstr>
      <vt:lpstr>Data Warehouse – Integrated (cont…)</vt:lpstr>
      <vt:lpstr>Data Warehouse - Time Variant</vt:lpstr>
      <vt:lpstr>Data Warehouse - Non-Volatile</vt:lpstr>
      <vt:lpstr>Data Warehouse - Non-Volatile (cont…)</vt:lpstr>
      <vt:lpstr>Data Warehouse Environment Capabilities</vt:lpstr>
      <vt:lpstr>What Is OLAP?</vt:lpstr>
      <vt:lpstr>What Is OLAP?</vt:lpstr>
      <vt:lpstr>What Is OLAP?</vt:lpstr>
      <vt:lpstr>What Is OLAP?</vt:lpstr>
      <vt:lpstr>Data Warehouse Vs. Operational DBMS</vt:lpstr>
      <vt:lpstr>OLTP Vs. Data Warehouse</vt:lpstr>
      <vt:lpstr>Benefits of data warehousing</vt:lpstr>
      <vt:lpstr>Benefits of data warehousing</vt:lpstr>
      <vt:lpstr>Data Warehouse Architecture</vt:lpstr>
      <vt:lpstr>Building a Data Warehouse</vt:lpstr>
      <vt:lpstr>Data Extraction</vt:lpstr>
      <vt:lpstr>Data Extraction (cont…)</vt:lpstr>
      <vt:lpstr>Data Cleaning</vt:lpstr>
      <vt:lpstr>Data Transformation</vt:lpstr>
      <vt:lpstr>Data Transformation</vt:lpstr>
      <vt:lpstr>Data Loading</vt:lpstr>
      <vt:lpstr>Data Loading (cont…)</vt:lpstr>
      <vt:lpstr>Data Warehouse Queries</vt:lpstr>
      <vt:lpstr>Steps in Building DW</vt:lpstr>
      <vt:lpstr>Typical Data Warehouse Queries</vt:lpstr>
      <vt:lpstr>Benefits Of Data Warehousing</vt:lpstr>
      <vt:lpstr>Benefits Of Data Warehousing</vt:lpstr>
      <vt:lpstr>Prezentace aplikace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Ing. Tomáš Lysenko-Chvíla</dc:creator>
  <cp:lastModifiedBy>Beránek Ladislav doc. Ing. CSc.</cp:lastModifiedBy>
  <cp:revision>2</cp:revision>
  <dcterms:created xsi:type="dcterms:W3CDTF">2017-07-17T18:52:59Z</dcterms:created>
  <dcterms:modified xsi:type="dcterms:W3CDTF">2019-03-03T18:38:25Z</dcterms:modified>
</cp:coreProperties>
</file>