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5" d="100"/>
          <a:sy n="95" d="100"/>
        </p:scale>
        <p:origin x="354" y="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09.01.2019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09.01.2019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09.01.2019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09.01.2019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09.01.2019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09.01.2019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09.01.2019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09.01.2019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09.01.2019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09.01.2019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09.01.2019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09.01.2019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09.01.2019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voboda@ef.jcu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statements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GB" cap="all" dirty="0" smtClean="0"/>
              <a:t>Intro</a:t>
            </a:r>
            <a:r>
              <a:rPr lang="cs-CZ" cap="all" dirty="0" smtClean="0"/>
              <a:t>D</a:t>
            </a:r>
            <a:r>
              <a:rPr lang="en-GB" cap="all" dirty="0" err="1" smtClean="0"/>
              <a:t>ucing</a:t>
            </a:r>
            <a:r>
              <a:rPr lang="en-GB" cap="all" dirty="0" smtClean="0"/>
              <a:t> to course - Methodology notes</a:t>
            </a:r>
            <a:endParaRPr lang="en-GB" cap="all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Course Name (Course Abbreviation):</a:t>
            </a:r>
            <a:endParaRPr lang="cs-CZ" dirty="0" smtClean="0"/>
          </a:p>
          <a:p>
            <a:pPr marL="0" indent="0" algn="ctr">
              <a:buNone/>
            </a:pPr>
            <a:r>
              <a:rPr lang="en-GB" dirty="0" smtClean="0"/>
              <a:t>  </a:t>
            </a:r>
            <a:r>
              <a:rPr lang="en-GB" b="1" dirty="0" smtClean="0">
                <a:solidFill>
                  <a:srgbClr val="FF0000"/>
                </a:solidFill>
              </a:rPr>
              <a:t>FINANCIAL STATEMENTS </a:t>
            </a:r>
            <a:r>
              <a:rPr lang="en-GB" dirty="0" smtClean="0">
                <a:solidFill>
                  <a:srgbClr val="FF0000"/>
                </a:solidFill>
              </a:rPr>
              <a:t>(YUZA)</a:t>
            </a:r>
          </a:p>
          <a:p>
            <a:pPr marL="914400" lvl="2" indent="0" algn="r">
              <a:buNone/>
            </a:pPr>
            <a:r>
              <a:rPr lang="en-GB" dirty="0" smtClean="0"/>
              <a:t>	full-time study</a:t>
            </a:r>
          </a:p>
          <a:p>
            <a:endParaRPr lang="cs-CZ" dirty="0" smtClean="0"/>
          </a:p>
          <a:p>
            <a:r>
              <a:rPr lang="en-GB" dirty="0" smtClean="0"/>
              <a:t>Course Type: 	 	compulsory 	</a:t>
            </a:r>
          </a:p>
          <a:p>
            <a:r>
              <a:rPr lang="en-GB" dirty="0" smtClean="0"/>
              <a:t>Course Extent:	2 hours lectures 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				1</a:t>
            </a:r>
            <a:r>
              <a:rPr lang="en-GB" dirty="0" smtClean="0"/>
              <a:t> hour seminar</a:t>
            </a:r>
          </a:p>
          <a:p>
            <a:r>
              <a:rPr lang="en-GB" dirty="0" smtClean="0"/>
              <a:t>Hours per week</a:t>
            </a:r>
            <a:r>
              <a:rPr lang="cs-CZ" dirty="0" smtClean="0"/>
              <a:t>:</a:t>
            </a:r>
            <a:r>
              <a:rPr lang="en-GB" dirty="0" smtClean="0"/>
              <a:t>	3 hours	</a:t>
            </a:r>
          </a:p>
          <a:p>
            <a:r>
              <a:rPr lang="en-GB" dirty="0" smtClean="0"/>
              <a:t>Credits</a:t>
            </a:r>
            <a:r>
              <a:rPr lang="cs-CZ" dirty="0" smtClean="0"/>
              <a:t>:			x </a:t>
            </a:r>
            <a:r>
              <a:rPr lang="cs-CZ" dirty="0" err="1" smtClean="0"/>
              <a:t>credits</a:t>
            </a:r>
            <a:endParaRPr lang="en-GB" dirty="0" smtClean="0"/>
          </a:p>
          <a:p>
            <a:endParaRPr lang="en-GB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09.01.2019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Course Completion</a:t>
            </a:r>
            <a:r>
              <a:rPr lang="cs-CZ" dirty="0" smtClean="0"/>
              <a:t>:	</a:t>
            </a:r>
            <a:r>
              <a:rPr lang="en-GB" dirty="0" smtClean="0"/>
              <a:t>credit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					ex</a:t>
            </a:r>
            <a:r>
              <a:rPr lang="en-GB" dirty="0" err="1" smtClean="0"/>
              <a:t>mination</a:t>
            </a:r>
            <a:r>
              <a:rPr lang="en-GB" dirty="0"/>
              <a:t>	</a:t>
            </a:r>
          </a:p>
          <a:p>
            <a:r>
              <a:rPr lang="en-GB" dirty="0"/>
              <a:t>Teaching </a:t>
            </a:r>
            <a:r>
              <a:rPr lang="en-GB" dirty="0" smtClean="0"/>
              <a:t>Form</a:t>
            </a:r>
            <a:r>
              <a:rPr lang="cs-CZ" dirty="0" smtClean="0"/>
              <a:t>:		</a:t>
            </a:r>
            <a:r>
              <a:rPr lang="en-GB" dirty="0" smtClean="0"/>
              <a:t>lectures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					</a:t>
            </a:r>
            <a:r>
              <a:rPr lang="en-GB" dirty="0" smtClean="0"/>
              <a:t>seminars </a:t>
            </a:r>
            <a:endParaRPr lang="en-GB" dirty="0"/>
          </a:p>
          <a:p>
            <a:r>
              <a:rPr lang="en-GB" dirty="0" smtClean="0"/>
              <a:t>Teacher</a:t>
            </a:r>
            <a:r>
              <a:rPr lang="cs-CZ" dirty="0" smtClean="0"/>
              <a:t>:</a:t>
            </a:r>
            <a:r>
              <a:rPr lang="en-GB" dirty="0"/>
              <a:t>	</a:t>
            </a:r>
            <a:endParaRPr lang="cs-CZ" dirty="0" smtClean="0"/>
          </a:p>
          <a:p>
            <a:pPr marL="800100" lvl="2" indent="0" algn="r">
              <a:buNone/>
            </a:pPr>
            <a:r>
              <a:rPr lang="en-GB" dirty="0" err="1" smtClean="0"/>
              <a:t>Ing</a:t>
            </a:r>
            <a:r>
              <a:rPr lang="en-GB" dirty="0"/>
              <a:t>. Jaroslav Svoboda, Ph.D</a:t>
            </a:r>
            <a:r>
              <a:rPr lang="en-GB" dirty="0" smtClean="0"/>
              <a:t>.</a:t>
            </a:r>
            <a:endParaRPr lang="cs-CZ" dirty="0" smtClean="0"/>
          </a:p>
          <a:p>
            <a:pPr marL="800100" lvl="2" indent="0" algn="r">
              <a:buNone/>
            </a:pPr>
            <a:r>
              <a:rPr lang="cs-CZ" dirty="0" smtClean="0">
                <a:hlinkClick r:id="rId2"/>
              </a:rPr>
              <a:t>Svoboda@ef.jcu.cz</a:t>
            </a:r>
            <a:endParaRPr lang="cs-CZ" dirty="0" smtClean="0"/>
          </a:p>
          <a:p>
            <a:pPr marL="800100" lvl="2" indent="0" algn="r">
              <a:buNone/>
            </a:pPr>
            <a:r>
              <a:rPr lang="cs-CZ" dirty="0" smtClean="0"/>
              <a:t>A 313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09.01.2019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14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Objectives</a:t>
            </a:r>
            <a:r>
              <a:rPr lang="cs-CZ" dirty="0" smtClean="0"/>
              <a:t>:</a:t>
            </a:r>
          </a:p>
          <a:p>
            <a:pPr marL="0" indent="0" algn="just">
              <a:buNone/>
            </a:pPr>
            <a:endParaRPr lang="cs-CZ" sz="2000" dirty="0" smtClean="0"/>
          </a:p>
          <a:p>
            <a:pPr marL="0" indent="0" algn="just">
              <a:buNone/>
            </a:pPr>
            <a:r>
              <a:rPr lang="en-GB" sz="2000" dirty="0" smtClean="0"/>
              <a:t>The </a:t>
            </a:r>
            <a:r>
              <a:rPr lang="en-GB" sz="2000" dirty="0"/>
              <a:t>aim of the course is the analysis of financial statements in the Czech accounting regulation and world-wide context (esp. IFRS/IAS). After primary characteristics of the accounting system in its entirety, specifications of items containable it this system, preceding activities necessary for a compilation of financial statements are further </a:t>
            </a:r>
            <a:r>
              <a:rPr lang="en-GB" sz="2000" dirty="0" err="1"/>
              <a:t>determinated</a:t>
            </a:r>
            <a:r>
              <a:rPr lang="en-GB" sz="2000" dirty="0"/>
              <a:t>. The composition of financial statements is compound: </a:t>
            </a:r>
            <a:r>
              <a:rPr lang="en-US" sz="2000" dirty="0"/>
              <a:t>balance sheet; profit/loss (income) statement; supplement to statements; statement of cash flow; statement of change in shareholders' capital. Relevant topics are linked to </a:t>
            </a:r>
            <a:r>
              <a:rPr lang="en-US" sz="2000" dirty="0" smtClean="0"/>
              <a:t>basic </a:t>
            </a:r>
            <a:r>
              <a:rPr lang="en-US" sz="2000" dirty="0"/>
              <a:t>methods of financial analysis of accounting statements. 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09.01.2019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136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u="sng" dirty="0"/>
              <a:t>Topics:</a:t>
            </a:r>
            <a:endParaRPr lang="cs-CZ" dirty="0"/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Introduction </a:t>
            </a:r>
            <a:r>
              <a:rPr lang="en-US" sz="2000" dirty="0"/>
              <a:t>to course, methodology notes.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Introducing </a:t>
            </a:r>
            <a:r>
              <a:rPr lang="en-US" sz="2000" dirty="0"/>
              <a:t>to accounting: essence, meaning and function of accounting, generally preconditions (basic conception, legal regulation), accounting rules, general accounting principles, list of accounts.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Worldwide </a:t>
            </a:r>
            <a:r>
              <a:rPr lang="en-US" sz="2000" dirty="0"/>
              <a:t>regulation and </a:t>
            </a:r>
            <a:r>
              <a:rPr lang="en-US" sz="2000" dirty="0" err="1"/>
              <a:t>harmonisation</a:t>
            </a:r>
            <a:r>
              <a:rPr lang="en-US" sz="2000" dirty="0"/>
              <a:t> of accounting and financial statements; approach to accounting.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Closing </a:t>
            </a:r>
            <a:r>
              <a:rPr lang="en-US" sz="2000" dirty="0"/>
              <a:t>of accounting books – preparatory works, inventorying, tax analysis, operations with closing books.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Purposes </a:t>
            </a:r>
            <a:r>
              <a:rPr lang="en-US" sz="2000" dirty="0"/>
              <a:t>and characteristics of financial statements.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Financial </a:t>
            </a:r>
            <a:r>
              <a:rPr lang="en-US" sz="2000" dirty="0"/>
              <a:t>Statements: Balance Sheet – content and formal requirements.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Financial </a:t>
            </a:r>
            <a:r>
              <a:rPr lang="en-US" sz="2000" dirty="0"/>
              <a:t>Statements: Profit/loss (Income) Statement – content and formal requirements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09.01.2019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1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AutoNum type="arabicPeriod" startAt="8"/>
            </a:pPr>
            <a:r>
              <a:rPr lang="en-US" sz="2000" dirty="0" smtClean="0"/>
              <a:t>Financial </a:t>
            </a:r>
            <a:r>
              <a:rPr lang="en-US" sz="2000" dirty="0"/>
              <a:t>Statements: Supplement (Notes) to Statements – content and formal </a:t>
            </a:r>
            <a:r>
              <a:rPr lang="en-US" sz="2000" dirty="0" smtClean="0"/>
              <a:t>requirements.</a:t>
            </a:r>
            <a:endParaRPr lang="cs-CZ" sz="2000" dirty="0" smtClean="0"/>
          </a:p>
          <a:p>
            <a:pPr marL="457200" lvl="0" indent="-457200">
              <a:buAutoNum type="arabicPeriod" startAt="8"/>
            </a:pPr>
            <a:r>
              <a:rPr lang="en-US" sz="2000" dirty="0" smtClean="0"/>
              <a:t>Financial </a:t>
            </a:r>
            <a:r>
              <a:rPr lang="en-US" sz="2000" dirty="0"/>
              <a:t>Statements: Statement of Cash Flow – content and formal requirements, methodology of calculation. </a:t>
            </a:r>
            <a:endParaRPr lang="cs-CZ" sz="2000" dirty="0" smtClean="0"/>
          </a:p>
          <a:p>
            <a:pPr marL="457200" lvl="0" indent="-457200">
              <a:buAutoNum type="arabicPeriod" startAt="8"/>
            </a:pPr>
            <a:r>
              <a:rPr lang="en-US" sz="2000" dirty="0" smtClean="0"/>
              <a:t>Financial </a:t>
            </a:r>
            <a:r>
              <a:rPr lang="en-US" sz="2000" dirty="0"/>
              <a:t>Statements: Statement of Change in Shareholders' Capital – content and formal </a:t>
            </a:r>
            <a:r>
              <a:rPr lang="en-US" sz="2000" dirty="0" smtClean="0"/>
              <a:t>requirements.</a:t>
            </a:r>
            <a:endParaRPr lang="cs-CZ" sz="2000" dirty="0" smtClean="0"/>
          </a:p>
          <a:p>
            <a:pPr marL="457200" lvl="0" indent="-457200">
              <a:buAutoNum type="arabicPeriod" startAt="8"/>
            </a:pPr>
            <a:r>
              <a:rPr lang="cs-CZ" sz="2000" dirty="0" smtClean="0"/>
              <a:t>A</a:t>
            </a:r>
            <a:r>
              <a:rPr lang="en-US" sz="2000" dirty="0" err="1" smtClean="0"/>
              <a:t>nalysis</a:t>
            </a:r>
            <a:r>
              <a:rPr lang="en-US" sz="2000" dirty="0" smtClean="0"/>
              <a:t> </a:t>
            </a:r>
            <a:r>
              <a:rPr lang="en-US" sz="2000" dirty="0"/>
              <a:t>of Financial Statements: Financial Analysis – </a:t>
            </a:r>
            <a:r>
              <a:rPr lang="en-US" sz="2000" dirty="0" smtClean="0"/>
              <a:t>introducing.</a:t>
            </a:r>
            <a:endParaRPr lang="cs-CZ" sz="2000" dirty="0" smtClean="0"/>
          </a:p>
          <a:p>
            <a:pPr marL="457200" lvl="0" indent="-457200">
              <a:buAutoNum type="arabicPeriod" startAt="8"/>
            </a:pPr>
            <a:r>
              <a:rPr lang="cs-CZ" sz="2000" dirty="0" smtClean="0"/>
              <a:t>A</a:t>
            </a:r>
            <a:r>
              <a:rPr lang="en-US" sz="2000" dirty="0" err="1" smtClean="0"/>
              <a:t>nalysis</a:t>
            </a:r>
            <a:r>
              <a:rPr lang="en-US" sz="2000" dirty="0" smtClean="0"/>
              <a:t> </a:t>
            </a:r>
            <a:r>
              <a:rPr lang="en-US" sz="2000" dirty="0"/>
              <a:t>of Financial Statements: Financial Analysis – basis methods (ratio analysis). </a:t>
            </a:r>
          </a:p>
          <a:p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09.01.2019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18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Requirements</a:t>
            </a:r>
            <a:r>
              <a:rPr lang="cs-CZ" dirty="0" smtClean="0"/>
              <a:t>:</a:t>
            </a:r>
          </a:p>
          <a:p>
            <a:r>
              <a:rPr lang="en-GB" u="sng" dirty="0"/>
              <a:t>Credit Requirements:</a:t>
            </a:r>
            <a:endParaRPr lang="cs-CZ" dirty="0"/>
          </a:p>
          <a:p>
            <a:pPr lvl="1"/>
            <a:r>
              <a:rPr lang="en-US" dirty="0"/>
              <a:t>Active course attendance, 80% at least.</a:t>
            </a:r>
            <a:endParaRPr lang="cs-CZ" dirty="0"/>
          </a:p>
          <a:p>
            <a:pPr lvl="1"/>
            <a:r>
              <a:rPr lang="en-US" dirty="0"/>
              <a:t>Successful completion of test – 70%, one possible correction test</a:t>
            </a:r>
            <a:endParaRPr lang="cs-CZ" dirty="0"/>
          </a:p>
          <a:p>
            <a:pPr lvl="1"/>
            <a:r>
              <a:rPr lang="en-US" dirty="0"/>
              <a:t>An </a:t>
            </a:r>
            <a:r>
              <a:rPr lang="en-US" dirty="0" smtClean="0"/>
              <a:t>essay</a:t>
            </a:r>
            <a:endParaRPr lang="cs-CZ" dirty="0"/>
          </a:p>
          <a:p>
            <a:r>
              <a:rPr lang="en-GB" u="sng" dirty="0"/>
              <a:t>Examination Requirements:</a:t>
            </a:r>
            <a:endParaRPr lang="cs-CZ" dirty="0"/>
          </a:p>
          <a:p>
            <a:pPr lvl="1"/>
            <a:r>
              <a:rPr lang="en-GB" dirty="0"/>
              <a:t>Passing a written test; 60% at least</a:t>
            </a:r>
            <a:endParaRPr lang="cs-CZ" dirty="0"/>
          </a:p>
          <a:p>
            <a:pPr lvl="1"/>
            <a:r>
              <a:rPr lang="en-GB" dirty="0"/>
              <a:t>Passing an oral exam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09.01.2019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42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Recommended </a:t>
            </a:r>
            <a:r>
              <a:rPr lang="en-GB" dirty="0" smtClean="0"/>
              <a:t>Bibliography</a:t>
            </a:r>
            <a:r>
              <a:rPr lang="cs-CZ" dirty="0" smtClean="0"/>
              <a:t>:</a:t>
            </a:r>
          </a:p>
          <a:p>
            <a:r>
              <a:rPr lang="en-GB" u="sng" dirty="0"/>
              <a:t>Primary:</a:t>
            </a:r>
            <a:endParaRPr lang="cs-CZ" dirty="0"/>
          </a:p>
          <a:p>
            <a:pPr lvl="1"/>
            <a:r>
              <a:rPr lang="cs-CZ" u="sng" dirty="0" err="1"/>
              <a:t>legal</a:t>
            </a:r>
            <a:r>
              <a:rPr lang="cs-CZ" u="sng" dirty="0"/>
              <a:t> </a:t>
            </a:r>
            <a:r>
              <a:rPr lang="cs-CZ" u="sng" dirty="0" err="1"/>
              <a:t>regulations</a:t>
            </a:r>
            <a:r>
              <a:rPr lang="cs-CZ" u="sng" dirty="0"/>
              <a:t>:</a:t>
            </a:r>
            <a:endParaRPr lang="cs-CZ" dirty="0"/>
          </a:p>
          <a:p>
            <a:pPr lvl="3"/>
            <a:r>
              <a:rPr lang="en-US" dirty="0"/>
              <a:t>Act No. 593/1991 Coll. On Accounting; as amended</a:t>
            </a:r>
            <a:endParaRPr lang="cs-CZ" dirty="0"/>
          </a:p>
          <a:p>
            <a:pPr lvl="3"/>
            <a:r>
              <a:rPr lang="en-US" dirty="0"/>
              <a:t>Order of the Ministry of Finance of the Czech Republic 500/2002 Coll.; as amended</a:t>
            </a:r>
            <a:endParaRPr lang="cs-CZ" dirty="0"/>
          </a:p>
          <a:p>
            <a:pPr lvl="3"/>
            <a:r>
              <a:rPr lang="en-US" dirty="0"/>
              <a:t>Czech Accounting Standards</a:t>
            </a:r>
            <a:endParaRPr lang="cs-CZ" dirty="0"/>
          </a:p>
          <a:p>
            <a:pPr lvl="3"/>
            <a:r>
              <a:rPr lang="en-GB" dirty="0"/>
              <a:t>International Financial Reporting Standards</a:t>
            </a:r>
            <a:endParaRPr lang="cs-CZ" dirty="0"/>
          </a:p>
          <a:p>
            <a:pPr lvl="1"/>
            <a:r>
              <a:rPr lang="cs-CZ" u="sng" dirty="0" err="1"/>
              <a:t>publications</a:t>
            </a:r>
            <a:r>
              <a:rPr lang="cs-CZ" u="sng" dirty="0" smtClean="0"/>
              <a:t>:</a:t>
            </a:r>
          </a:p>
          <a:p>
            <a:pPr lvl="3"/>
            <a:r>
              <a:rPr lang="en-US" dirty="0"/>
              <a:t>ACCA. (2017). ACCA F3 Complete Text. Financial Accounting. Great Britain: Kaplan Publishing 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09.01.2019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989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r>
              <a:rPr lang="en-US" dirty="0" err="1" smtClean="0"/>
              <a:t>Ryneš</a:t>
            </a:r>
            <a:r>
              <a:rPr lang="en-US" dirty="0"/>
              <a:t>, P. (2018). </a:t>
            </a:r>
            <a:r>
              <a:rPr lang="en-US" dirty="0" err="1"/>
              <a:t>Podvojné</a:t>
            </a:r>
            <a:r>
              <a:rPr lang="en-US" dirty="0"/>
              <a:t> </a:t>
            </a:r>
            <a:r>
              <a:rPr lang="en-US" dirty="0" err="1"/>
              <a:t>účetnictví</a:t>
            </a:r>
            <a:r>
              <a:rPr lang="en-US" dirty="0"/>
              <a:t> a </a:t>
            </a:r>
            <a:r>
              <a:rPr lang="en-US" dirty="0" err="1"/>
              <a:t>účetní</a:t>
            </a:r>
            <a:r>
              <a:rPr lang="en-US" dirty="0"/>
              <a:t> </a:t>
            </a:r>
            <a:r>
              <a:rPr lang="en-US" dirty="0" err="1"/>
              <a:t>závěrka</a:t>
            </a:r>
            <a:r>
              <a:rPr lang="en-US" dirty="0"/>
              <a:t>: </a:t>
            </a:r>
            <a:r>
              <a:rPr lang="en-US" dirty="0" err="1"/>
              <a:t>průvodce</a:t>
            </a:r>
            <a:r>
              <a:rPr lang="en-US" dirty="0"/>
              <a:t> </a:t>
            </a:r>
            <a:r>
              <a:rPr lang="en-US" dirty="0" err="1"/>
              <a:t>podvojným</a:t>
            </a:r>
            <a:r>
              <a:rPr lang="en-US" dirty="0"/>
              <a:t> </a:t>
            </a:r>
            <a:r>
              <a:rPr lang="en-US" dirty="0" err="1"/>
              <a:t>účetnictvím</a:t>
            </a:r>
            <a:r>
              <a:rPr lang="en-US" dirty="0"/>
              <a:t> k 1.1.2018.  18. </a:t>
            </a:r>
            <a:r>
              <a:rPr lang="en-US" dirty="0" err="1"/>
              <a:t>aktualiz</a:t>
            </a:r>
            <a:r>
              <a:rPr lang="en-US" dirty="0"/>
              <a:t>. </a:t>
            </a:r>
            <a:r>
              <a:rPr lang="en-US" dirty="0" err="1"/>
              <a:t>vyd</a:t>
            </a:r>
            <a:r>
              <a:rPr lang="en-US" dirty="0"/>
              <a:t>. Olomouc: ANAG. </a:t>
            </a:r>
          </a:p>
          <a:p>
            <a:pPr lvl="3"/>
            <a:r>
              <a:rPr lang="en-US" dirty="0" err="1"/>
              <a:t>Sládková</a:t>
            </a:r>
            <a:r>
              <a:rPr lang="en-US" dirty="0"/>
              <a:t>, E. a </a:t>
            </a:r>
            <a:r>
              <a:rPr lang="en-US" dirty="0" err="1"/>
              <a:t>kol</a:t>
            </a:r>
            <a:r>
              <a:rPr lang="en-US" dirty="0"/>
              <a:t>. (2016). </a:t>
            </a:r>
            <a:r>
              <a:rPr lang="en-US" dirty="0" err="1"/>
              <a:t>Účetnictví</a:t>
            </a:r>
            <a:r>
              <a:rPr lang="en-US" dirty="0"/>
              <a:t> - </a:t>
            </a:r>
            <a:r>
              <a:rPr lang="en-US" dirty="0" err="1"/>
              <a:t>výkaznictví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českých</a:t>
            </a:r>
            <a:r>
              <a:rPr lang="en-US" dirty="0"/>
              <a:t> </a:t>
            </a:r>
            <a:r>
              <a:rPr lang="en-US" dirty="0" err="1"/>
              <a:t>účetních</a:t>
            </a:r>
            <a:r>
              <a:rPr lang="en-US" dirty="0"/>
              <a:t> </a:t>
            </a:r>
            <a:r>
              <a:rPr lang="en-US" dirty="0" err="1"/>
              <a:t>předpisů</a:t>
            </a:r>
            <a:r>
              <a:rPr lang="en-US" dirty="0"/>
              <a:t>. Praha: ICU.</a:t>
            </a:r>
          </a:p>
          <a:p>
            <a:pPr lvl="3"/>
            <a:r>
              <a:rPr lang="en-US" dirty="0"/>
              <a:t>Svoboda, J. (2018). Financial Statements – study text. </a:t>
            </a:r>
            <a:r>
              <a:rPr lang="en-US" dirty="0" err="1"/>
              <a:t>České</a:t>
            </a:r>
            <a:r>
              <a:rPr lang="en-US" dirty="0"/>
              <a:t> </a:t>
            </a:r>
            <a:r>
              <a:rPr lang="en-US" dirty="0" err="1"/>
              <a:t>Budějovice</a:t>
            </a:r>
            <a:r>
              <a:rPr lang="en-US" dirty="0"/>
              <a:t>: JU EF</a:t>
            </a:r>
          </a:p>
          <a:p>
            <a:r>
              <a:rPr lang="en-US" u="sng" dirty="0" smtClean="0"/>
              <a:t>Secondary</a:t>
            </a:r>
            <a:r>
              <a:rPr lang="en-US" u="sng" dirty="0"/>
              <a:t>:</a:t>
            </a:r>
            <a:endParaRPr lang="cs-CZ" dirty="0"/>
          </a:p>
          <a:p>
            <a:pPr lvl="3"/>
            <a:r>
              <a:rPr lang="en-US" dirty="0"/>
              <a:t>ACCA. (2016). ACCA F7 Complete Text. Financial Reporting. Great Britain: Kaplan </a:t>
            </a:r>
            <a:r>
              <a:rPr lang="en-US" dirty="0" smtClean="0"/>
              <a:t>Publishing</a:t>
            </a:r>
            <a:endParaRPr lang="cs-CZ" dirty="0" smtClean="0"/>
          </a:p>
          <a:p>
            <a:pPr lvl="3"/>
            <a:r>
              <a:rPr lang="en-US" dirty="0" err="1" smtClean="0"/>
              <a:t>Vašek</a:t>
            </a:r>
            <a:r>
              <a:rPr lang="en-US" dirty="0"/>
              <a:t>, L. a </a:t>
            </a:r>
            <a:r>
              <a:rPr lang="en-US" dirty="0" err="1"/>
              <a:t>kol</a:t>
            </a:r>
            <a:r>
              <a:rPr lang="en-US" dirty="0"/>
              <a:t>. (2012).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účetnictví</a:t>
            </a:r>
            <a:r>
              <a:rPr lang="en-US" dirty="0"/>
              <a:t> a </a:t>
            </a:r>
            <a:r>
              <a:rPr lang="en-US" dirty="0" err="1"/>
              <a:t>výkaznictví</a:t>
            </a:r>
            <a:r>
              <a:rPr lang="en-US" dirty="0"/>
              <a:t>. Praha: ICÚ.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09.01.2019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860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30</TotalTime>
  <Words>539</Words>
  <Application>Microsoft Office PowerPoint</Application>
  <PresentationFormat>Vlastní</PresentationFormat>
  <Paragraphs>76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Clara Sans</vt:lpstr>
      <vt:lpstr>JU_OPVVV</vt:lpstr>
      <vt:lpstr>Financial statements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Svoboda Jaroslav Ing. Ph.D.</cp:lastModifiedBy>
  <cp:revision>13</cp:revision>
  <dcterms:created xsi:type="dcterms:W3CDTF">2017-07-17T18:52:59Z</dcterms:created>
  <dcterms:modified xsi:type="dcterms:W3CDTF">2019-01-09T12:47:04Z</dcterms:modified>
</cp:coreProperties>
</file>