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28" y="6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22.02.2018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22.02.2018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22.02.2018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22.02.2018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22.02.2018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22.02.2018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22.02.2018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statements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INTRODUCING TO ACCOUNTING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GB" b="1" dirty="0"/>
              <a:t>Accounting </a:t>
            </a:r>
            <a:r>
              <a:rPr lang="en-GB" b="1" dirty="0" smtClean="0"/>
              <a:t>rules</a:t>
            </a:r>
            <a:r>
              <a:rPr lang="cs-CZ" b="1" dirty="0" smtClean="0"/>
              <a:t> </a:t>
            </a:r>
            <a:r>
              <a:rPr lang="cs-CZ" dirty="0" smtClean="0"/>
              <a:t>- </a:t>
            </a:r>
            <a:r>
              <a:rPr lang="en-GB" dirty="0" smtClean="0"/>
              <a:t>Czech </a:t>
            </a:r>
            <a:r>
              <a:rPr lang="en-GB" dirty="0"/>
              <a:t>accounting legislation is</a:t>
            </a:r>
            <a:r>
              <a:rPr lang="en-GB" dirty="0" smtClean="0"/>
              <a:t>:</a:t>
            </a:r>
            <a:endParaRPr lang="cs-CZ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cs-CZ" dirty="0"/>
          </a:p>
          <a:p>
            <a:pPr lvl="1"/>
            <a:r>
              <a:rPr lang="en-GB" dirty="0"/>
              <a:t>Act No. 563/1991 Coll., on Accounting </a:t>
            </a:r>
            <a:endParaRPr lang="cs-CZ" dirty="0" smtClean="0"/>
          </a:p>
          <a:p>
            <a:pPr lvl="1"/>
            <a:r>
              <a:rPr lang="cs-CZ" dirty="0" err="1" smtClean="0"/>
              <a:t>Order</a:t>
            </a:r>
            <a:r>
              <a:rPr lang="cs-CZ" dirty="0" smtClean="0"/>
              <a:t> (</a:t>
            </a:r>
            <a:r>
              <a:rPr lang="cs-CZ" dirty="0" err="1" smtClean="0"/>
              <a:t>edict</a:t>
            </a:r>
            <a:r>
              <a:rPr lang="cs-CZ" dirty="0" smtClean="0"/>
              <a:t>) </a:t>
            </a:r>
            <a:r>
              <a:rPr lang="en-GB" dirty="0" smtClean="0"/>
              <a:t>of </a:t>
            </a:r>
            <a:r>
              <a:rPr lang="en-GB" dirty="0"/>
              <a:t>Ministry of Finance No. 500/2002 </a:t>
            </a:r>
            <a:endParaRPr lang="cs-CZ" dirty="0" smtClean="0"/>
          </a:p>
          <a:p>
            <a:pPr lvl="1"/>
            <a:r>
              <a:rPr lang="en-GB" dirty="0" smtClean="0"/>
              <a:t>Czech </a:t>
            </a:r>
            <a:r>
              <a:rPr lang="en-GB" dirty="0"/>
              <a:t>Accounting </a:t>
            </a:r>
            <a:r>
              <a:rPr lang="en-GB" dirty="0" smtClean="0"/>
              <a:t>Standards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 smtClean="0"/>
              <a:t>+ 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rules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54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GB" b="1" dirty="0"/>
              <a:t>Accounting </a:t>
            </a:r>
            <a:r>
              <a:rPr lang="en-GB" b="1" dirty="0" smtClean="0"/>
              <a:t>documents</a:t>
            </a:r>
            <a:r>
              <a:rPr lang="cs-CZ" b="1" dirty="0" smtClean="0"/>
              <a:t>:</a:t>
            </a:r>
          </a:p>
          <a:p>
            <a:pPr lvl="1"/>
            <a:r>
              <a:rPr lang="en-GB" dirty="0"/>
              <a:t>the diary (diaries</a:t>
            </a:r>
            <a:r>
              <a:rPr lang="en-GB" dirty="0" smtClean="0"/>
              <a:t>)</a:t>
            </a:r>
            <a:endParaRPr lang="cs-CZ" dirty="0"/>
          </a:p>
          <a:p>
            <a:pPr lvl="1"/>
            <a:r>
              <a:rPr lang="en-GB" dirty="0"/>
              <a:t>the general </a:t>
            </a:r>
            <a:r>
              <a:rPr lang="en-GB" dirty="0" smtClean="0"/>
              <a:t>ledger</a:t>
            </a:r>
            <a:endParaRPr lang="cs-CZ" dirty="0"/>
          </a:p>
          <a:p>
            <a:pPr lvl="1"/>
            <a:r>
              <a:rPr lang="en-GB" dirty="0"/>
              <a:t>analytical accounts </a:t>
            </a:r>
            <a:endParaRPr lang="cs-CZ" dirty="0" smtClean="0"/>
          </a:p>
          <a:p>
            <a:pPr lvl="1"/>
            <a:r>
              <a:rPr lang="en-GB" dirty="0" smtClean="0"/>
              <a:t>off-balance </a:t>
            </a:r>
            <a:r>
              <a:rPr lang="en-GB" dirty="0"/>
              <a:t>sheet accounts.</a:t>
            </a:r>
            <a:endParaRPr lang="cs-CZ" dirty="0"/>
          </a:p>
          <a:p>
            <a:pPr marL="742950" lvl="2" indent="-342900"/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14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GB" b="1" dirty="0"/>
              <a:t>The chart (list) of </a:t>
            </a:r>
            <a:r>
              <a:rPr lang="en-GB" b="1" dirty="0" smtClean="0"/>
              <a:t>accounts</a:t>
            </a:r>
            <a:endParaRPr lang="cs-CZ" b="1" dirty="0" smtClean="0"/>
          </a:p>
          <a:p>
            <a:pPr marL="0" lvl="1" indent="0">
              <a:buNone/>
            </a:pPr>
            <a:endParaRPr lang="cs-CZ" b="1" dirty="0"/>
          </a:p>
          <a:p>
            <a:r>
              <a:rPr lang="cs-CZ" dirty="0" err="1" smtClean="0"/>
              <a:t>Classes</a:t>
            </a:r>
            <a:r>
              <a:rPr lang="cs-CZ" dirty="0" smtClean="0"/>
              <a:t>: </a:t>
            </a:r>
            <a:r>
              <a:rPr lang="cs-CZ" dirty="0" smtClean="0"/>
              <a:t>x (0-8)</a:t>
            </a:r>
            <a:endParaRPr lang="cs-CZ" dirty="0" smtClean="0"/>
          </a:p>
          <a:p>
            <a:endParaRPr lang="cs-CZ" dirty="0" smtClean="0"/>
          </a:p>
          <a:p>
            <a:pPr lvl="1"/>
            <a:r>
              <a:rPr lang="cs-CZ" sz="3200" dirty="0" err="1" smtClean="0"/>
              <a:t>Groupes</a:t>
            </a:r>
            <a:r>
              <a:rPr lang="cs-CZ" sz="3200" dirty="0" smtClean="0"/>
              <a:t>: </a:t>
            </a:r>
            <a:r>
              <a:rPr lang="cs-CZ" sz="3200" dirty="0" err="1" smtClean="0"/>
              <a:t>xx</a:t>
            </a:r>
            <a:endParaRPr lang="cs-CZ" sz="3200" dirty="0" smtClean="0"/>
          </a:p>
          <a:p>
            <a:pPr lvl="1"/>
            <a:endParaRPr lang="cs-CZ" sz="3200" dirty="0" smtClean="0"/>
          </a:p>
          <a:p>
            <a:pPr lvl="3"/>
            <a:r>
              <a:rPr lang="cs-CZ" sz="3200" dirty="0" err="1" smtClean="0"/>
              <a:t>Accounts</a:t>
            </a:r>
            <a:r>
              <a:rPr lang="cs-CZ" sz="3200" dirty="0" smtClean="0"/>
              <a:t>: </a:t>
            </a:r>
            <a:r>
              <a:rPr lang="cs-CZ" sz="3200" dirty="0" err="1" smtClean="0"/>
              <a:t>xxx</a:t>
            </a:r>
            <a:r>
              <a:rPr lang="cs-CZ" sz="3200" dirty="0" smtClean="0"/>
              <a:t> (</a:t>
            </a:r>
            <a:r>
              <a:rPr lang="cs-CZ" sz="3200" dirty="0" err="1" smtClean="0"/>
              <a:t>syntetic</a:t>
            </a:r>
            <a:r>
              <a:rPr lang="cs-CZ" sz="3200" dirty="0" smtClean="0"/>
              <a:t>)</a:t>
            </a:r>
          </a:p>
          <a:p>
            <a:pPr marL="1371600" lvl="3" indent="0">
              <a:buNone/>
            </a:pPr>
            <a:endParaRPr lang="cs-CZ" sz="3200" dirty="0" smtClean="0"/>
          </a:p>
          <a:p>
            <a:pPr lvl="4"/>
            <a:r>
              <a:rPr lang="cs-CZ" sz="3200" dirty="0" err="1" smtClean="0"/>
              <a:t>Accounts</a:t>
            </a:r>
            <a:r>
              <a:rPr lang="cs-CZ" sz="3200" dirty="0" smtClean="0"/>
              <a:t>: </a:t>
            </a:r>
            <a:r>
              <a:rPr lang="cs-CZ" sz="3200" dirty="0" err="1" smtClean="0"/>
              <a:t>xxx</a:t>
            </a:r>
            <a:r>
              <a:rPr lang="cs-CZ" sz="3200" dirty="0" smtClean="0"/>
              <a:t>/</a:t>
            </a:r>
            <a:r>
              <a:rPr lang="cs-CZ" sz="3200" dirty="0" err="1" smtClean="0"/>
              <a:t>xxxx</a:t>
            </a:r>
            <a:r>
              <a:rPr lang="cs-CZ" sz="3200" dirty="0" smtClean="0"/>
              <a:t>… (</a:t>
            </a:r>
            <a:r>
              <a:rPr lang="cs-CZ" sz="3200" dirty="0" err="1" smtClean="0"/>
              <a:t>analytic</a:t>
            </a:r>
            <a:r>
              <a:rPr lang="cs-CZ" sz="3200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19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GB" b="1" dirty="0"/>
              <a:t>Inventory of assets and </a:t>
            </a:r>
            <a:r>
              <a:rPr lang="en-GB" b="1" dirty="0" smtClean="0"/>
              <a:t>liabilities</a:t>
            </a:r>
            <a:r>
              <a:rPr lang="cs-CZ" b="1" dirty="0" smtClean="0"/>
              <a:t>:</a:t>
            </a:r>
            <a:endParaRPr lang="cs-CZ" b="1" dirty="0"/>
          </a:p>
          <a:p>
            <a:pPr lvl="1"/>
            <a:r>
              <a:rPr lang="en-GB" u="sng" dirty="0"/>
              <a:t>the physical inventory</a:t>
            </a:r>
            <a:r>
              <a:rPr lang="en-GB" dirty="0"/>
              <a:t> of assets, in which you can visually determine its existence, or</a:t>
            </a:r>
            <a:endParaRPr lang="cs-CZ" dirty="0"/>
          </a:p>
          <a:p>
            <a:pPr lvl="1"/>
            <a:r>
              <a:rPr lang="en-GB" u="sng" dirty="0"/>
              <a:t>the book inventory</a:t>
            </a:r>
            <a:r>
              <a:rPr lang="en-GB" dirty="0"/>
              <a:t> for liabilities and assets of which you cannot visually determine the existence, including other assets, other liabilities and facts charged in off-book accounts.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58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Accounting is an </a:t>
            </a:r>
            <a:r>
              <a:rPr lang="en-GB" b="1" dirty="0">
                <a:solidFill>
                  <a:srgbClr val="FF0000"/>
                </a:solidFill>
              </a:rPr>
              <a:t>information system </a:t>
            </a:r>
            <a:r>
              <a:rPr lang="en-GB" dirty="0"/>
              <a:t>that captures the results of complex business activities and reports them. </a:t>
            </a:r>
            <a:endParaRPr lang="cs-CZ" dirty="0" smtClean="0"/>
          </a:p>
          <a:p>
            <a:r>
              <a:rPr lang="en-GB" dirty="0" smtClean="0"/>
              <a:t>It </a:t>
            </a:r>
            <a:r>
              <a:rPr lang="en-GB" dirty="0"/>
              <a:t>is a language of business. </a:t>
            </a:r>
            <a:endParaRPr lang="cs-CZ" dirty="0" smtClean="0"/>
          </a:p>
          <a:p>
            <a:r>
              <a:rPr lang="en-GB" dirty="0" smtClean="0"/>
              <a:t>Reporting </a:t>
            </a:r>
            <a:r>
              <a:rPr lang="en-GB" dirty="0"/>
              <a:t>should provide information that is useful to the investors, creditors and other users in making decisions about investment, credit, and other similar decisions. </a:t>
            </a:r>
            <a:r>
              <a:rPr lang="en-GB" dirty="0" smtClean="0"/>
              <a:t>The </a:t>
            </a:r>
            <a:r>
              <a:rPr lang="en-GB" dirty="0"/>
              <a:t>information should be </a:t>
            </a:r>
            <a:r>
              <a:rPr lang="en-GB" dirty="0" smtClean="0"/>
              <a:t>comprehensible.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22.02.2018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8229" y="2077613"/>
            <a:ext cx="9100353" cy="422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3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</a:t>
            </a:r>
            <a:r>
              <a:rPr lang="en-GB" b="1" dirty="0"/>
              <a:t>information for decisions should </a:t>
            </a:r>
            <a:r>
              <a:rPr lang="en-GB" dirty="0"/>
              <a:t>be for example:</a:t>
            </a:r>
            <a:endParaRPr lang="cs-CZ" dirty="0"/>
          </a:p>
          <a:p>
            <a:pPr lvl="1"/>
            <a:r>
              <a:rPr lang="en-GB" dirty="0"/>
              <a:t>increasing or decreasing the price or quantity of products,</a:t>
            </a:r>
            <a:endParaRPr lang="cs-CZ" dirty="0"/>
          </a:p>
          <a:p>
            <a:pPr lvl="1"/>
            <a:r>
              <a:rPr lang="en-GB" dirty="0"/>
              <a:t>developing new products,</a:t>
            </a:r>
            <a:endParaRPr lang="cs-CZ" dirty="0"/>
          </a:p>
          <a:p>
            <a:pPr lvl="1"/>
            <a:r>
              <a:rPr lang="en-GB" dirty="0"/>
              <a:t>borrowing money to help finance the business,</a:t>
            </a:r>
            <a:endParaRPr lang="cs-CZ" dirty="0"/>
          </a:p>
          <a:p>
            <a:pPr lvl="1"/>
            <a:r>
              <a:rPr lang="en-GB" dirty="0"/>
              <a:t>increasing or decreasing the capacity,</a:t>
            </a:r>
            <a:endParaRPr lang="cs-CZ" dirty="0"/>
          </a:p>
          <a:p>
            <a:pPr lvl="1"/>
            <a:r>
              <a:rPr lang="en-GB" dirty="0"/>
              <a:t>changing the methods of purchasing, production or distribution, and others.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44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</a:t>
            </a:r>
            <a:r>
              <a:rPr lang="en-GB" b="1" dirty="0"/>
              <a:t>users of information from accounting </a:t>
            </a:r>
            <a:r>
              <a:rPr lang="en-GB" dirty="0"/>
              <a:t>are:</a:t>
            </a:r>
            <a:endParaRPr lang="cs-CZ" dirty="0"/>
          </a:p>
          <a:p>
            <a:pPr lvl="1"/>
            <a:r>
              <a:rPr lang="cs-CZ" dirty="0"/>
              <a:t>m</a:t>
            </a:r>
            <a:r>
              <a:rPr lang="en-GB" dirty="0" err="1" smtClean="0"/>
              <a:t>anagers</a:t>
            </a:r>
            <a:endParaRPr lang="cs-CZ" dirty="0"/>
          </a:p>
          <a:p>
            <a:pPr lvl="1"/>
            <a:r>
              <a:rPr lang="en-GB" dirty="0" smtClean="0"/>
              <a:t>shareholders</a:t>
            </a:r>
            <a:endParaRPr lang="cs-CZ" dirty="0"/>
          </a:p>
          <a:p>
            <a:pPr lvl="1"/>
            <a:r>
              <a:rPr lang="en-GB" dirty="0" smtClean="0"/>
              <a:t>employees</a:t>
            </a:r>
            <a:endParaRPr lang="cs-CZ" dirty="0"/>
          </a:p>
          <a:p>
            <a:pPr lvl="1"/>
            <a:r>
              <a:rPr lang="en-GB" dirty="0"/>
              <a:t>creditors and providers of loan capital </a:t>
            </a:r>
            <a:r>
              <a:rPr lang="en-GB" dirty="0" smtClean="0"/>
              <a:t> </a:t>
            </a:r>
            <a:endParaRPr lang="cs-CZ" dirty="0"/>
          </a:p>
          <a:p>
            <a:pPr lvl="1"/>
            <a:r>
              <a:rPr lang="en-GB" dirty="0"/>
              <a:t>government </a:t>
            </a:r>
            <a:r>
              <a:rPr lang="en-GB" dirty="0" err="1" smtClean="0"/>
              <a:t>agencie</a:t>
            </a:r>
            <a:endParaRPr lang="cs-CZ" dirty="0" smtClean="0"/>
          </a:p>
          <a:p>
            <a:pPr lvl="1"/>
            <a:r>
              <a:rPr lang="cs-CZ" dirty="0" err="1" smtClean="0"/>
              <a:t>etc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19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120" y="1588435"/>
            <a:ext cx="7615646" cy="539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05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A</a:t>
            </a:r>
            <a:r>
              <a:rPr lang="en-GB" b="1" dirty="0" err="1" smtClean="0"/>
              <a:t>ccounting</a:t>
            </a:r>
            <a:r>
              <a:rPr lang="en-GB" b="1" dirty="0" smtClean="0"/>
              <a:t> </a:t>
            </a:r>
            <a:r>
              <a:rPr lang="en-GB" b="1" dirty="0"/>
              <a:t>units</a:t>
            </a:r>
            <a:r>
              <a:rPr lang="en-GB" dirty="0"/>
              <a:t> are:</a:t>
            </a:r>
            <a:endParaRPr lang="cs-CZ" dirty="0"/>
          </a:p>
          <a:p>
            <a:pPr lvl="1"/>
            <a:r>
              <a:rPr lang="en-GB" sz="2400" dirty="0" smtClean="0"/>
              <a:t>corporations</a:t>
            </a:r>
            <a:endParaRPr lang="cs-CZ" sz="2400" dirty="0"/>
          </a:p>
          <a:p>
            <a:pPr lvl="1"/>
            <a:r>
              <a:rPr lang="en-GB" sz="2400" dirty="0"/>
              <a:t>physical persons doing business entered in the trade </a:t>
            </a:r>
            <a:r>
              <a:rPr lang="en-GB" sz="2400" dirty="0" smtClean="0"/>
              <a:t>register</a:t>
            </a:r>
            <a:endParaRPr lang="cs-CZ" sz="2400" dirty="0"/>
          </a:p>
          <a:p>
            <a:pPr lvl="1"/>
            <a:r>
              <a:rPr lang="en-GB" sz="2400" dirty="0"/>
              <a:t>physical persons doing business with a turnover exceeding the amount of 25 mil CZK per </a:t>
            </a:r>
            <a:r>
              <a:rPr lang="en-GB" sz="2400" dirty="0" smtClean="0"/>
              <a:t>year</a:t>
            </a:r>
            <a:endParaRPr lang="cs-CZ" sz="2400" dirty="0"/>
          </a:p>
          <a:p>
            <a:pPr lvl="1"/>
            <a:r>
              <a:rPr lang="en-GB" sz="2400" dirty="0"/>
              <a:t>physical persons doing business who keep accounts </a:t>
            </a:r>
            <a:r>
              <a:rPr lang="en-GB" sz="2400" dirty="0" smtClean="0"/>
              <a:t>voluntarily</a:t>
            </a:r>
            <a:endParaRPr lang="cs-CZ" sz="2400" dirty="0"/>
          </a:p>
          <a:p>
            <a:pPr lvl="1"/>
            <a:r>
              <a:rPr lang="en-GB" sz="2400" dirty="0"/>
              <a:t>physical persons doing business associated in a so-called association without legal subjectivity under the condition that any person associated in the association is an accounting unit.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611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GB" b="1" dirty="0"/>
              <a:t>General </a:t>
            </a:r>
            <a:r>
              <a:rPr lang="en-GB" b="1" dirty="0" smtClean="0"/>
              <a:t>principles</a:t>
            </a:r>
            <a:r>
              <a:rPr lang="cs-CZ" b="1" dirty="0"/>
              <a:t>:</a:t>
            </a:r>
          </a:p>
          <a:p>
            <a:pPr lvl="1"/>
            <a:r>
              <a:rPr lang="en-GB" sz="2000" b="1" dirty="0" smtClean="0"/>
              <a:t>Accrual principle</a:t>
            </a:r>
            <a:endParaRPr lang="cs-CZ" sz="2000" b="1" dirty="0" smtClean="0"/>
          </a:p>
          <a:p>
            <a:pPr lvl="1"/>
            <a:r>
              <a:rPr lang="en-GB" sz="2000" b="1" dirty="0"/>
              <a:t>Conservatism </a:t>
            </a:r>
            <a:r>
              <a:rPr lang="en-GB" sz="2000" b="1" dirty="0" smtClean="0"/>
              <a:t>principle</a:t>
            </a:r>
            <a:endParaRPr lang="cs-CZ" sz="2000" b="1" dirty="0" smtClean="0"/>
          </a:p>
          <a:p>
            <a:pPr lvl="1"/>
            <a:r>
              <a:rPr lang="en-GB" sz="2000" b="1" dirty="0"/>
              <a:t>Consistency </a:t>
            </a:r>
            <a:r>
              <a:rPr lang="en-GB" sz="2000" b="1" dirty="0" smtClean="0"/>
              <a:t>principle</a:t>
            </a:r>
            <a:endParaRPr lang="cs-CZ" sz="2000" b="1" dirty="0" smtClean="0"/>
          </a:p>
          <a:p>
            <a:pPr lvl="1"/>
            <a:r>
              <a:rPr lang="en-GB" sz="2000" b="1" dirty="0"/>
              <a:t>Cost </a:t>
            </a:r>
            <a:r>
              <a:rPr lang="en-GB" sz="2000" b="1" dirty="0" smtClean="0"/>
              <a:t>principle</a:t>
            </a:r>
            <a:endParaRPr lang="cs-CZ" sz="2000" b="1" dirty="0" smtClean="0"/>
          </a:p>
          <a:p>
            <a:pPr lvl="1"/>
            <a:r>
              <a:rPr lang="en-GB" sz="2000" b="1" dirty="0" smtClean="0"/>
              <a:t>Economic </a:t>
            </a:r>
            <a:r>
              <a:rPr lang="en-GB" sz="2000" b="1" dirty="0"/>
              <a:t>entity </a:t>
            </a:r>
            <a:r>
              <a:rPr lang="en-GB" sz="2000" b="1" dirty="0" smtClean="0"/>
              <a:t>principle</a:t>
            </a:r>
            <a:endParaRPr lang="cs-CZ" sz="2000" b="1" dirty="0" smtClean="0"/>
          </a:p>
          <a:p>
            <a:pPr lvl="1"/>
            <a:r>
              <a:rPr lang="en-GB" sz="2000" b="1" dirty="0" smtClean="0"/>
              <a:t>Full </a:t>
            </a:r>
            <a:r>
              <a:rPr lang="en-GB" sz="2000" b="1" dirty="0"/>
              <a:t>disclosure </a:t>
            </a:r>
            <a:r>
              <a:rPr lang="en-GB" sz="2000" b="1" dirty="0" smtClean="0"/>
              <a:t>principle</a:t>
            </a:r>
            <a:endParaRPr lang="cs-CZ" sz="2000" b="1" dirty="0" smtClean="0"/>
          </a:p>
          <a:p>
            <a:pPr lvl="1"/>
            <a:r>
              <a:rPr lang="en-GB" sz="2000" b="1" dirty="0" smtClean="0"/>
              <a:t>Going </a:t>
            </a:r>
            <a:r>
              <a:rPr lang="en-GB" sz="2000" b="1" dirty="0"/>
              <a:t>concern </a:t>
            </a:r>
            <a:r>
              <a:rPr lang="en-GB" sz="2000" b="1" dirty="0" smtClean="0"/>
              <a:t>principle</a:t>
            </a:r>
            <a:endParaRPr lang="cs-CZ" sz="2000" b="1" dirty="0" smtClean="0"/>
          </a:p>
          <a:p>
            <a:pPr lvl="1"/>
            <a:r>
              <a:rPr lang="en-GB" sz="2000" b="1" dirty="0"/>
              <a:t>Matching </a:t>
            </a:r>
            <a:r>
              <a:rPr lang="en-GB" sz="2000" b="1" dirty="0" smtClean="0"/>
              <a:t>principle</a:t>
            </a:r>
            <a:endParaRPr lang="cs-CZ" sz="2000" b="1" dirty="0" smtClean="0"/>
          </a:p>
          <a:p>
            <a:pPr lvl="1"/>
            <a:r>
              <a:rPr lang="en-GB" sz="2000" b="1" dirty="0" smtClean="0"/>
              <a:t>Materiality principle</a:t>
            </a:r>
            <a:endParaRPr lang="cs-CZ" sz="2000" b="1" dirty="0" smtClean="0"/>
          </a:p>
          <a:p>
            <a:pPr lvl="1"/>
            <a:r>
              <a:rPr lang="en-GB" sz="2000" b="1" dirty="0"/>
              <a:t>Monetary unit </a:t>
            </a:r>
            <a:r>
              <a:rPr lang="en-GB" sz="2000" b="1" dirty="0" smtClean="0"/>
              <a:t>principle</a:t>
            </a:r>
            <a:endParaRPr lang="cs-CZ" sz="2000" dirty="0" smtClean="0"/>
          </a:p>
          <a:p>
            <a:pPr lvl="1"/>
            <a:r>
              <a:rPr lang="en-GB" sz="2000" b="1" dirty="0"/>
              <a:t>Reliability </a:t>
            </a:r>
            <a:r>
              <a:rPr lang="en-GB" sz="2000" b="1" dirty="0" smtClean="0"/>
              <a:t>principle</a:t>
            </a:r>
            <a:endParaRPr lang="cs-CZ" sz="2000" b="1" dirty="0" smtClean="0"/>
          </a:p>
          <a:p>
            <a:pPr lvl="1"/>
            <a:r>
              <a:rPr lang="en-GB" sz="2000" b="1" dirty="0"/>
              <a:t>Revenue recognition </a:t>
            </a:r>
            <a:r>
              <a:rPr lang="en-GB" sz="2000" b="1" dirty="0" smtClean="0"/>
              <a:t>principle</a:t>
            </a:r>
            <a:endParaRPr lang="cs-CZ" sz="2000" b="1" dirty="0" smtClean="0"/>
          </a:p>
          <a:p>
            <a:pPr lvl="1"/>
            <a:r>
              <a:rPr lang="en-GB" sz="2000" b="1" dirty="0"/>
              <a:t>Time period principle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20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B</a:t>
            </a:r>
            <a:r>
              <a:rPr lang="en-GB" b="1" dirty="0" err="1" smtClean="0"/>
              <a:t>asic</a:t>
            </a:r>
            <a:r>
              <a:rPr lang="en-GB" b="1" dirty="0" smtClean="0"/>
              <a:t> </a:t>
            </a:r>
            <a:r>
              <a:rPr lang="en-GB" b="1" dirty="0"/>
              <a:t>valuation possibilities</a:t>
            </a:r>
            <a:r>
              <a:rPr lang="en-GB" dirty="0"/>
              <a:t>:</a:t>
            </a:r>
            <a:endParaRPr lang="cs-CZ" dirty="0"/>
          </a:p>
          <a:p>
            <a:pPr lvl="1"/>
            <a:r>
              <a:rPr lang="en-GB" u="sng" dirty="0"/>
              <a:t>acquisition cost</a:t>
            </a:r>
            <a:r>
              <a:rPr lang="en-GB" dirty="0"/>
              <a:t> – it is used for assets and equities acquired by purchase,</a:t>
            </a:r>
            <a:endParaRPr lang="cs-CZ" dirty="0"/>
          </a:p>
          <a:p>
            <a:pPr lvl="1"/>
            <a:r>
              <a:rPr lang="en-GB" u="sng" dirty="0"/>
              <a:t>own costs</a:t>
            </a:r>
            <a:r>
              <a:rPr lang="en-GB" dirty="0"/>
              <a:t> – it is used for assets acquired by one’s own activity,</a:t>
            </a:r>
            <a:endParaRPr lang="cs-CZ" dirty="0"/>
          </a:p>
          <a:p>
            <a:pPr lvl="1"/>
            <a:r>
              <a:rPr lang="en-GB" u="sng" dirty="0"/>
              <a:t>executant acquisition cost</a:t>
            </a:r>
            <a:r>
              <a:rPr lang="en-GB" dirty="0"/>
              <a:t> – it is used for assets and equities acquired for free,</a:t>
            </a:r>
            <a:endParaRPr lang="cs-CZ" dirty="0"/>
          </a:p>
          <a:p>
            <a:pPr lvl="1"/>
            <a:r>
              <a:rPr lang="en-GB" u="sng" dirty="0"/>
              <a:t>face value</a:t>
            </a:r>
            <a:r>
              <a:rPr lang="en-GB" dirty="0"/>
              <a:t> – it is the nominal value used for cash, checks, stamps.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07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32</TotalTime>
  <Words>455</Words>
  <Application>Microsoft Office PowerPoint</Application>
  <PresentationFormat>Vlastní</PresentationFormat>
  <Paragraphs>92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Clara Sans</vt:lpstr>
      <vt:lpstr>Arial</vt:lpstr>
      <vt:lpstr>Calibri</vt:lpstr>
      <vt:lpstr>JU_OPVVV</vt:lpstr>
      <vt:lpstr>Financial statements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admin</cp:lastModifiedBy>
  <cp:revision>8</cp:revision>
  <dcterms:created xsi:type="dcterms:W3CDTF">2017-07-17T18:52:59Z</dcterms:created>
  <dcterms:modified xsi:type="dcterms:W3CDTF">2018-02-22T16:28:37Z</dcterms:modified>
</cp:coreProperties>
</file>