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5" d="100"/>
          <a:sy n="95" d="100"/>
        </p:scale>
        <p:origin x="354" y="11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11.02.2019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11.02.2019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11.02.2019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11.02.2019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11.02.2019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11.02.2019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11.02.2019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11.02.2019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Financial</a:t>
            </a:r>
            <a:r>
              <a:rPr lang="cs-CZ" dirty="0" smtClean="0"/>
              <a:t> </a:t>
            </a:r>
            <a:r>
              <a:rPr lang="cs-CZ" dirty="0" err="1" smtClean="0"/>
              <a:t>statements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REGULATING AND HARMONIZATION OF ACCOUNTING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Situation </a:t>
            </a:r>
            <a:r>
              <a:rPr lang="en-US" dirty="0"/>
              <a:t>in Europe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→ </a:t>
            </a:r>
            <a:r>
              <a:rPr lang="en-US" sz="2800" dirty="0"/>
              <a:t>EU accounting legislation = three directives (directives): 4, 7, 8</a:t>
            </a:r>
            <a:r>
              <a:rPr lang="en-US" sz="2800" dirty="0" smtClean="0"/>
              <a:t>:</a:t>
            </a:r>
            <a:endParaRPr lang="cs-CZ" sz="2800" dirty="0" smtClean="0"/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GB" sz="2400" b="1" strike="sngStrike" dirty="0"/>
              <a:t>Fourth Directive No 78/660 EEC of 25.7.1978 </a:t>
            </a:r>
            <a:r>
              <a:rPr lang="en-GB" sz="2400" b="1" dirty="0"/>
              <a:t>(now cancelled)</a:t>
            </a:r>
            <a:endParaRPr lang="cs-CZ" sz="2400" dirty="0"/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GB" sz="2400" b="1" strike="sngStrike" dirty="0"/>
              <a:t>Seventh Directive 83/349 / EEC of 13 June 1983 </a:t>
            </a:r>
            <a:r>
              <a:rPr lang="en-GB" sz="2400" b="1" dirty="0"/>
              <a:t>(now cancelled)</a:t>
            </a:r>
            <a:endParaRPr lang="cs-CZ" sz="2400" dirty="0"/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GB" sz="2400" b="1" dirty="0"/>
              <a:t>Eighth Directive 84/253 / EEC of 10.4.1984</a:t>
            </a:r>
            <a:endParaRPr lang="cs-CZ" sz="2400" dirty="0"/>
          </a:p>
          <a:p>
            <a:pPr marL="857250" lvl="1" indent="-457200">
              <a:buFont typeface="Wingdings" panose="05000000000000000000" pitchFamily="2" charset="2"/>
              <a:buChar char="q"/>
            </a:pPr>
            <a:r>
              <a:rPr lang="en-GB" sz="2400" b="1" dirty="0"/>
              <a:t>Directive 2006/43 / EC of the European Parliament and of the Council and repealing Council Directives 78/660 / EEC and 83 / 349 / EEC</a:t>
            </a:r>
            <a:endParaRPr lang="cs-CZ" sz="24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91638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Situation </a:t>
            </a:r>
            <a:r>
              <a:rPr lang="en-US" dirty="0"/>
              <a:t>in </a:t>
            </a:r>
            <a:r>
              <a:rPr lang="cs-CZ" smtClean="0"/>
              <a:t>Czech Republic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Czech </a:t>
            </a:r>
            <a:r>
              <a:rPr lang="en-US" sz="2000" dirty="0"/>
              <a:t>accounting regulations, as well as a number of other national adjustments, are mainly focused on tax (mainly historical reasons)</a:t>
            </a:r>
          </a:p>
          <a:p>
            <a:r>
              <a:rPr lang="en-US" sz="2000" dirty="0" smtClean="0"/>
              <a:t>Act </a:t>
            </a:r>
            <a:r>
              <a:rPr lang="en-US" sz="2000" dirty="0"/>
              <a:t>No. 563/1991 Coll., on Accounting - Section 19 (9) (as of 1 January 2011) and Section 23a (1) provide accounting entities which are issuers of securities registered in a regulated securities market in the EU Member States to compile individual, respectively. consolidated financial statements in accordance with IFRSs</a:t>
            </a:r>
          </a:p>
          <a:p>
            <a:pPr marL="0" indent="0">
              <a:buNone/>
            </a:pPr>
            <a:r>
              <a:rPr lang="cs-CZ" sz="2000" dirty="0" smtClean="0"/>
              <a:t>	</a:t>
            </a:r>
            <a:r>
              <a:rPr lang="en-US" sz="2000" dirty="0" smtClean="0"/>
              <a:t>→ </a:t>
            </a:r>
            <a:r>
              <a:rPr lang="en-US" sz="2000" dirty="0"/>
              <a:t>parallel reports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9931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General </a:t>
            </a:r>
            <a:r>
              <a:rPr lang="cs-CZ" dirty="0" err="1"/>
              <a:t>points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view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users </a:t>
            </a:r>
            <a:r>
              <a:rPr lang="en-US" sz="2800" dirty="0"/>
              <a:t>of financial statements require reliable, objective and comprehensible information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necessary formal form of the statements → information ability - a degree of control or regulation </a:t>
            </a:r>
            <a:r>
              <a:rPr lang="en-US" sz="2800" dirty="0" smtClean="0"/>
              <a:t>necessary</a:t>
            </a:r>
          </a:p>
          <a:p>
            <a:r>
              <a:rPr lang="en-US" sz="2800" dirty="0" smtClean="0"/>
              <a:t>global trends of globalization and internationalization (international financial flows) → convergence of generally accepted accounting principles and procedures = harmonization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11.02.2019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Classification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accounting</a:t>
            </a:r>
            <a:r>
              <a:rPr lang="cs-CZ" dirty="0"/>
              <a:t> </a:t>
            </a:r>
            <a:r>
              <a:rPr lang="cs-CZ" dirty="0" err="1"/>
              <a:t>systems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deductive </a:t>
            </a:r>
            <a:r>
              <a:rPr lang="en-US" sz="2400" b="1" dirty="0"/>
              <a:t>approach </a:t>
            </a:r>
            <a:r>
              <a:rPr lang="en-US" sz="2400" dirty="0"/>
              <a:t>(from general to specific, from totals to parts; for developed countries); concepts:</a:t>
            </a:r>
          </a:p>
          <a:p>
            <a:pPr lvl="1"/>
            <a:r>
              <a:rPr lang="cs-CZ" sz="2000" dirty="0" smtClean="0"/>
              <a:t>m</a:t>
            </a:r>
            <a:r>
              <a:rPr lang="en-US" sz="2000" dirty="0" err="1" smtClean="0"/>
              <a:t>acroeconomic</a:t>
            </a:r>
            <a:endParaRPr lang="cs-CZ" sz="2000" dirty="0" smtClean="0"/>
          </a:p>
          <a:p>
            <a:pPr lvl="1"/>
            <a:r>
              <a:rPr lang="en-US" sz="2000" dirty="0" smtClean="0"/>
              <a:t>microeconomic </a:t>
            </a:r>
            <a:endParaRPr lang="cs-CZ" sz="2000" dirty="0" smtClean="0"/>
          </a:p>
          <a:p>
            <a:r>
              <a:rPr lang="en-US" sz="2400" b="1" dirty="0" smtClean="0"/>
              <a:t>inductive </a:t>
            </a:r>
            <a:r>
              <a:rPr lang="en-US" sz="2400" b="1" dirty="0"/>
              <a:t>approach </a:t>
            </a:r>
            <a:r>
              <a:rPr lang="en-US" sz="2400" dirty="0"/>
              <a:t>(process from specific to general)</a:t>
            </a:r>
          </a:p>
          <a:p>
            <a:r>
              <a:rPr lang="en-US" sz="2400" b="1" dirty="0" smtClean="0"/>
              <a:t>the </a:t>
            </a:r>
            <a:r>
              <a:rPr lang="en-US" sz="2400" b="1" dirty="0"/>
              <a:t>cultural and social approach </a:t>
            </a:r>
            <a:r>
              <a:rPr lang="en-US" sz="2400" dirty="0"/>
              <a:t>(accounting as part of the traditional cultural and social values that society recognizes).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495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Generally </a:t>
            </a:r>
            <a:r>
              <a:rPr lang="en-US" sz="2800" dirty="0"/>
              <a:t>Accepted Accounting Principles (GAAP)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fundamental </a:t>
            </a:r>
            <a:r>
              <a:rPr lang="en-US" b="1" i="1" dirty="0">
                <a:solidFill>
                  <a:srgbClr val="FF0000"/>
                </a:solidFill>
              </a:rPr>
              <a:t>postulates </a:t>
            </a:r>
            <a:r>
              <a:rPr lang="en-US" sz="2800" dirty="0"/>
              <a:t>- ideological assumptions and principles: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 smtClean="0"/>
              <a:t>Basic </a:t>
            </a:r>
            <a:r>
              <a:rPr lang="en-US" sz="3200" dirty="0"/>
              <a:t>assumptions:</a:t>
            </a:r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concept of accounting (economic) unit</a:t>
            </a:r>
          </a:p>
          <a:p>
            <a:pPr lvl="2"/>
            <a:r>
              <a:rPr lang="en-US" sz="2000" dirty="0" smtClean="0"/>
              <a:t>business </a:t>
            </a:r>
            <a:r>
              <a:rPr lang="en-US" sz="2000" dirty="0"/>
              <a:t>continuity assumption</a:t>
            </a:r>
          </a:p>
          <a:p>
            <a:pPr lvl="2"/>
            <a:r>
              <a:rPr lang="en-US" sz="2000" dirty="0" smtClean="0"/>
              <a:t>valuation </a:t>
            </a:r>
            <a:r>
              <a:rPr lang="en-US" sz="2000" dirty="0"/>
              <a:t>by monetary unit</a:t>
            </a:r>
          </a:p>
          <a:p>
            <a:pPr lvl="2"/>
            <a:r>
              <a:rPr lang="en-US" sz="2000" dirty="0" smtClean="0"/>
              <a:t>assumption </a:t>
            </a:r>
            <a:r>
              <a:rPr lang="en-US" sz="2000" dirty="0"/>
              <a:t>of a stable dollar</a:t>
            </a:r>
          </a:p>
          <a:p>
            <a:pPr lvl="2"/>
            <a:r>
              <a:rPr lang="en-US" sz="2000" dirty="0" smtClean="0"/>
              <a:t>periodicity</a:t>
            </a:r>
            <a:endParaRPr lang="en-US" sz="2000" dirty="0"/>
          </a:p>
          <a:p>
            <a:pPr lvl="2"/>
            <a:r>
              <a:rPr lang="en-US" sz="2000" dirty="0" smtClean="0"/>
              <a:t>accrual </a:t>
            </a:r>
            <a:r>
              <a:rPr lang="en-US" sz="2000" dirty="0"/>
              <a:t>concept</a:t>
            </a:r>
          </a:p>
          <a:p>
            <a:pPr lvl="2"/>
            <a:r>
              <a:rPr lang="en-US" sz="2000" dirty="0" smtClean="0"/>
              <a:t>concept </a:t>
            </a:r>
            <a:r>
              <a:rPr lang="en-US" sz="2000" dirty="0"/>
              <a:t>of asset preservation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523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Generally Accepted Accounting Principles (GAAP)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Basic </a:t>
            </a:r>
            <a:r>
              <a:rPr lang="en-US" dirty="0"/>
              <a:t>principles, principles</a:t>
            </a:r>
            <a:r>
              <a:rPr lang="en-US" sz="2000" dirty="0"/>
              <a:t>:</a:t>
            </a:r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principle of prudence (conservatism)</a:t>
            </a:r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principle of historical accounting</a:t>
            </a:r>
          </a:p>
          <a:p>
            <a:pPr lvl="2"/>
            <a:r>
              <a:rPr lang="en-US" sz="2000" dirty="0" smtClean="0"/>
              <a:t>implementation </a:t>
            </a:r>
            <a:r>
              <a:rPr lang="en-US" sz="2000" dirty="0"/>
              <a:t>principle</a:t>
            </a:r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principle of factual connection</a:t>
            </a:r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principle of consistency between accounting periods</a:t>
            </a:r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principle of objectivity of accounting information</a:t>
            </a:r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principle of materiality</a:t>
            </a:r>
          </a:p>
          <a:p>
            <a:pPr lvl="2"/>
            <a:r>
              <a:rPr lang="en-US" sz="2000" dirty="0" smtClean="0"/>
              <a:t>preference </a:t>
            </a:r>
            <a:r>
              <a:rPr lang="en-US" sz="2000" dirty="0"/>
              <a:t>of content before form</a:t>
            </a:r>
          </a:p>
          <a:p>
            <a:pPr lvl="2"/>
            <a:r>
              <a:rPr lang="en-US" sz="2000" dirty="0" smtClean="0"/>
              <a:t>clarity</a:t>
            </a:r>
            <a:endParaRPr lang="en-US" sz="2000" dirty="0"/>
          </a:p>
          <a:p>
            <a:pPr lvl="2"/>
            <a:r>
              <a:rPr lang="en-US" sz="2000" dirty="0" smtClean="0"/>
              <a:t>intercompany </a:t>
            </a:r>
            <a:r>
              <a:rPr lang="en-US" sz="2000" dirty="0"/>
              <a:t>comparability</a:t>
            </a:r>
          </a:p>
          <a:p>
            <a:pPr lvl="2"/>
            <a:r>
              <a:rPr lang="en-US" sz="2000" dirty="0" smtClean="0"/>
              <a:t>relevancy</a:t>
            </a:r>
            <a:endParaRPr lang="en-US" sz="2000" dirty="0"/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principle of true and fair view,</a:t>
            </a:r>
          </a:p>
          <a:p>
            <a:pPr lvl="2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36357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Generally Accepted Accounting Principles (GAAP)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i="1" dirty="0">
                <a:solidFill>
                  <a:srgbClr val="FF0000"/>
                </a:solidFill>
              </a:rPr>
              <a:t>comprehensive theoretical basis </a:t>
            </a:r>
            <a:r>
              <a:rPr lang="en-GB" dirty="0"/>
              <a:t>- a general approach to the processing of accounting procedures (standards)</a:t>
            </a:r>
            <a:endParaRPr lang="cs-CZ" dirty="0"/>
          </a:p>
          <a:p>
            <a:pPr lvl="0"/>
            <a:r>
              <a:rPr lang="en-GB" b="1" i="1" dirty="0">
                <a:solidFill>
                  <a:srgbClr val="FF0000"/>
                </a:solidFill>
              </a:rPr>
              <a:t>Accounting Standards </a:t>
            </a:r>
            <a:r>
              <a:rPr lang="en-GB" dirty="0"/>
              <a:t>(Statements of Financial Accounting Standards) - lowest level, most detailed, over 100 standards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19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IAS</a:t>
            </a:r>
            <a:r>
              <a:rPr lang="cs-CZ" sz="3200" dirty="0" smtClean="0"/>
              <a:t>/</a:t>
            </a:r>
            <a:r>
              <a:rPr lang="en-US" sz="3200" dirty="0" smtClean="0"/>
              <a:t>IFRS</a:t>
            </a:r>
            <a:endParaRPr lang="cs-CZ" sz="3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FF0000"/>
                </a:solidFill>
              </a:rPr>
              <a:t>IAS = International Accounting </a:t>
            </a:r>
            <a:r>
              <a:rPr lang="en-GB" b="1" dirty="0" smtClean="0">
                <a:solidFill>
                  <a:srgbClr val="FF0000"/>
                </a:solidFill>
              </a:rPr>
              <a:t>Standards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457200" lvl="1" indent="-457200">
              <a:buFont typeface="Wingdings" panose="05000000000000000000" pitchFamily="2" charset="2"/>
              <a:buChar char="Ø"/>
            </a:pPr>
            <a:r>
              <a:rPr lang="en-GB" b="1" dirty="0" smtClean="0">
                <a:solidFill>
                  <a:srgbClr val="FF0000"/>
                </a:solidFill>
              </a:rPr>
              <a:t>IFRS </a:t>
            </a:r>
            <a:r>
              <a:rPr lang="en-GB" b="1" dirty="0">
                <a:solidFill>
                  <a:srgbClr val="FF0000"/>
                </a:solidFill>
              </a:rPr>
              <a:t>= International Financial Reporting Standards</a:t>
            </a:r>
            <a:endParaRPr lang="cs-CZ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are </a:t>
            </a:r>
            <a:r>
              <a:rPr lang="en-US" sz="2400" dirty="0"/>
              <a:t>issued by the International Accounting Standards Committee (IASC), established as a private organization in 1973, London.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/>
              <a:t>extent and sophistication of the adaptation is documented by the fact that the full text of the standards is based on 2,200 pages of demanding text which - in order to be fully understood and applied correctly - requires not only good knowledge of practical accounting and financial issues, but above all understanding of the general principles of accounting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67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IAS</a:t>
            </a:r>
            <a:r>
              <a:rPr lang="cs-CZ" dirty="0"/>
              <a:t>/</a:t>
            </a:r>
            <a:r>
              <a:rPr lang="en-US" dirty="0"/>
              <a:t>IFRS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standards </a:t>
            </a:r>
            <a:r>
              <a:rPr lang="en-US" sz="2400" dirty="0"/>
              <a:t>are not a manual, a manual, an algorithm, or even a "chart of accounts", which would make it easy to start accounting; are principally formulated so as to be generic enough for application on a global scale and across a wide range of all possible economic sectors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/>
              <a:t>aim is to align the composition and content of the items of the financial statements to the global level, which also entails the reasons for their creation:</a:t>
            </a:r>
          </a:p>
          <a:p>
            <a:pPr lvl="1"/>
            <a:r>
              <a:rPr lang="en-US" sz="2000" dirty="0"/>
              <a:t>(a) the emergence of international companies</a:t>
            </a:r>
          </a:p>
          <a:p>
            <a:pPr lvl="1"/>
            <a:r>
              <a:rPr lang="en-US" sz="2000" dirty="0"/>
              <a:t>(b) trading in securities on the capital market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805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IAS</a:t>
            </a:r>
            <a:r>
              <a:rPr lang="cs-CZ" dirty="0"/>
              <a:t>/</a:t>
            </a:r>
            <a:r>
              <a:rPr lang="en-US" dirty="0"/>
              <a:t>IFRS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11.02.2019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IAS </a:t>
            </a:r>
            <a:r>
              <a:rPr lang="en-US" sz="2400" dirty="0"/>
              <a:t>/ IFRSs include: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 smtClean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conceptual framework (function of statements, policies, items, valuation ...)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accounting </a:t>
            </a:r>
            <a:r>
              <a:rPr lang="en-US" sz="2000" dirty="0"/>
              <a:t>standards (statements, inventories, depreciation, CF ...)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interpretation </a:t>
            </a:r>
            <a:r>
              <a:rPr lang="en-US" sz="2000" dirty="0"/>
              <a:t>(troubleshooting guide)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Also</a:t>
            </a:r>
            <a:r>
              <a:rPr lang="cs-CZ" sz="2400" dirty="0" smtClean="0"/>
              <a:t> </a:t>
            </a:r>
            <a:r>
              <a:rPr lang="cs-CZ" sz="2400" dirty="0" err="1" smtClean="0"/>
              <a:t>exist</a:t>
            </a:r>
            <a:r>
              <a:rPr lang="cs-CZ" sz="2400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International </a:t>
            </a:r>
            <a:r>
              <a:rPr lang="en-US" sz="2000" b="1" dirty="0">
                <a:solidFill>
                  <a:srgbClr val="FF0000"/>
                </a:solidFill>
              </a:rPr>
              <a:t>Financial Reporting Standard for Small and Medium-Sized Entities (IFRS for SMEs, IFRS for SMEs)</a:t>
            </a:r>
            <a:endParaRPr lang="cs-CZ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935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50</TotalTime>
  <Words>714</Words>
  <Application>Microsoft Office PowerPoint</Application>
  <PresentationFormat>Vlastní</PresentationFormat>
  <Paragraphs>88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Clara Sans</vt:lpstr>
      <vt:lpstr>Wingdings</vt:lpstr>
      <vt:lpstr>JU_OPVVV</vt:lpstr>
      <vt:lpstr>Financial statements</vt:lpstr>
      <vt:lpstr>General points of view</vt:lpstr>
      <vt:lpstr>Classification of accounting systems</vt:lpstr>
      <vt:lpstr>Generally Accepted Accounting Principles (GAAP)</vt:lpstr>
      <vt:lpstr>Generally Accepted Accounting Principles (GAAP)</vt:lpstr>
      <vt:lpstr>Generally Accepted Accounting Principles (GAAP)</vt:lpstr>
      <vt:lpstr>IAS/IFRS</vt:lpstr>
      <vt:lpstr>IAS/IFRS</vt:lpstr>
      <vt:lpstr>IAS/IFRS</vt:lpstr>
      <vt:lpstr>Situation in Europe</vt:lpstr>
      <vt:lpstr>Situation in Czech Republic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Svoboda Jaroslav Ing. Ph.D.</cp:lastModifiedBy>
  <cp:revision>14</cp:revision>
  <dcterms:created xsi:type="dcterms:W3CDTF">2017-07-17T18:52:59Z</dcterms:created>
  <dcterms:modified xsi:type="dcterms:W3CDTF">2019-02-11T08:43:06Z</dcterms:modified>
</cp:coreProperties>
</file>