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3" d="100"/>
          <a:sy n="83" d="100"/>
        </p:scale>
        <p:origin x="1242" y="90"/>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22.02.2018</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a:t>
            </a:fld>
            <a:endParaRPr lang="cs-CZ"/>
          </a:p>
        </p:txBody>
      </p:sp>
    </p:spTree>
    <p:extLst>
      <p:ext uri="{BB962C8B-B14F-4D97-AF65-F5344CB8AC3E}">
        <p14:creationId xmlns:p14="http://schemas.microsoft.com/office/powerpoint/2010/main" val="41812246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smtClean="0"/>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22.02.2018</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22.02.2018</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22.02.2018</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smtClean="0"/>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22.02.2018</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22.02.2018</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22.02.2018</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22.02.2018</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22.02.2018</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22.02.2018</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22.02.2018</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22.02.2018</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smtClean="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22.02.2018</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Financial</a:t>
            </a:r>
            <a:r>
              <a:rPr lang="cs-CZ" dirty="0" smtClean="0"/>
              <a:t> </a:t>
            </a:r>
            <a:r>
              <a:rPr lang="cs-CZ" dirty="0" err="1" smtClean="0"/>
              <a:t>statements</a:t>
            </a:r>
            <a:endParaRPr lang="cs-CZ" dirty="0"/>
          </a:p>
        </p:txBody>
      </p:sp>
      <p:sp>
        <p:nvSpPr>
          <p:cNvPr id="3" name="Podnadpis 2"/>
          <p:cNvSpPr>
            <a:spLocks noGrp="1"/>
          </p:cNvSpPr>
          <p:nvPr>
            <p:ph type="subTitle" idx="1"/>
          </p:nvPr>
        </p:nvSpPr>
        <p:spPr/>
        <p:txBody>
          <a:bodyPr/>
          <a:lstStyle/>
          <a:p>
            <a:r>
              <a:rPr lang="en-US" cap="all" dirty="0"/>
              <a:t>Balancing – Closing of Accounting Books</a:t>
            </a:r>
            <a:endParaRPr lang="cs-CZ" cap="all" dirty="0"/>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514350" indent="-514350">
              <a:buFont typeface="+mj-lt"/>
              <a:buAutoNum type="arabicPeriod" startAt="3"/>
            </a:pPr>
            <a:r>
              <a:rPr lang="en-GB" u="sng" dirty="0"/>
              <a:t>Closing the </a:t>
            </a:r>
            <a:r>
              <a:rPr lang="en-GB" u="sng" dirty="0" smtClean="0"/>
              <a:t>books</a:t>
            </a:r>
            <a:endParaRPr lang="cs-CZ" u="sng" dirty="0" smtClean="0"/>
          </a:p>
          <a:p>
            <a:pPr marL="0" indent="0">
              <a:buNone/>
            </a:pPr>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22.02.2018</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10</a:t>
            </a:fld>
            <a:endParaRPr lang="cs-CZ"/>
          </a:p>
        </p:txBody>
      </p:sp>
      <p:pic>
        <p:nvPicPr>
          <p:cNvPr id="6" name="Obrázek 5"/>
          <p:cNvPicPr/>
          <p:nvPr/>
        </p:nvPicPr>
        <p:blipFill>
          <a:blip r:embed="rId2">
            <a:extLst>
              <a:ext uri="{28A0092B-C50C-407E-A947-70E740481C1C}">
                <a14:useLocalDpi xmlns:a14="http://schemas.microsoft.com/office/drawing/2010/main" val="0"/>
              </a:ext>
            </a:extLst>
          </a:blip>
          <a:srcRect/>
          <a:stretch>
            <a:fillRect/>
          </a:stretch>
        </p:blipFill>
        <p:spPr bwMode="auto">
          <a:xfrm>
            <a:off x="940527" y="2047080"/>
            <a:ext cx="8608422" cy="4810920"/>
          </a:xfrm>
          <a:prstGeom prst="rect">
            <a:avLst/>
          </a:prstGeom>
          <a:noFill/>
          <a:ln>
            <a:noFill/>
          </a:ln>
        </p:spPr>
      </p:pic>
    </p:spTree>
    <p:extLst>
      <p:ext uri="{BB962C8B-B14F-4D97-AF65-F5344CB8AC3E}">
        <p14:creationId xmlns:p14="http://schemas.microsoft.com/office/powerpoint/2010/main" val="256838924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514350" indent="-514350">
              <a:buFont typeface="+mj-lt"/>
              <a:buAutoNum type="arabicPeriod" startAt="4"/>
            </a:pPr>
            <a:r>
              <a:rPr lang="en-GB" u="sng" dirty="0"/>
              <a:t>Ensure balance </a:t>
            </a:r>
            <a:r>
              <a:rPr lang="en-GB" u="sng" dirty="0" smtClean="0"/>
              <a:t>continuity</a:t>
            </a:r>
            <a:endParaRPr lang="cs-CZ" u="sng" dirty="0" smtClean="0"/>
          </a:p>
          <a:p>
            <a:pPr marL="514350" indent="-514350">
              <a:buFont typeface="+mj-lt"/>
              <a:buAutoNum type="arabicPeriod" startAt="4"/>
            </a:pPr>
            <a:endParaRPr lang="cs-CZ" u="sng" dirty="0"/>
          </a:p>
          <a:p>
            <a:pPr marL="514350" indent="-514350">
              <a:buFont typeface="+mj-lt"/>
              <a:buAutoNum type="arabicPeriod" startAt="4"/>
            </a:pPr>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22.02.2018</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11</a:t>
            </a:fld>
            <a:endParaRPr lang="cs-CZ"/>
          </a:p>
        </p:txBody>
      </p:sp>
      <p:pic>
        <p:nvPicPr>
          <p:cNvPr id="6" name="Obrázek 5"/>
          <p:cNvPicPr/>
          <p:nvPr/>
        </p:nvPicPr>
        <p:blipFill>
          <a:blip r:embed="rId2">
            <a:extLst>
              <a:ext uri="{28A0092B-C50C-407E-A947-70E740481C1C}">
                <a14:useLocalDpi xmlns:a14="http://schemas.microsoft.com/office/drawing/2010/main" val="0"/>
              </a:ext>
            </a:extLst>
          </a:blip>
          <a:srcRect/>
          <a:stretch>
            <a:fillRect/>
          </a:stretch>
        </p:blipFill>
        <p:spPr bwMode="auto">
          <a:xfrm>
            <a:off x="1371599" y="2910045"/>
            <a:ext cx="8948057" cy="2733109"/>
          </a:xfrm>
          <a:prstGeom prst="rect">
            <a:avLst/>
          </a:prstGeom>
          <a:noFill/>
          <a:ln>
            <a:noFill/>
          </a:ln>
        </p:spPr>
      </p:pic>
    </p:spTree>
    <p:extLst>
      <p:ext uri="{BB962C8B-B14F-4D97-AF65-F5344CB8AC3E}">
        <p14:creationId xmlns:p14="http://schemas.microsoft.com/office/powerpoint/2010/main" val="92683295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r>
              <a:rPr lang="en-GB" dirty="0"/>
              <a:t>Accounting work and procedures that take place at the end of the accounting period and at the start of the next period can be called </a:t>
            </a:r>
            <a:r>
              <a:rPr lang="en-GB" dirty="0">
                <a:solidFill>
                  <a:srgbClr val="FF0000"/>
                </a:solidFill>
              </a:rPr>
              <a:t>balancing (closing accounting books)</a:t>
            </a:r>
            <a:r>
              <a:rPr lang="en-GB" dirty="0"/>
              <a:t>. </a:t>
            </a:r>
            <a:endParaRPr lang="cs-CZ" dirty="0" smtClean="0"/>
          </a:p>
          <a:p>
            <a:r>
              <a:rPr lang="en-GB" dirty="0" smtClean="0"/>
              <a:t>requirements </a:t>
            </a:r>
            <a:r>
              <a:rPr lang="en-GB" dirty="0"/>
              <a:t>of</a:t>
            </a:r>
            <a:r>
              <a:rPr lang="en-GB" dirty="0" smtClean="0"/>
              <a:t>:</a:t>
            </a:r>
            <a:r>
              <a:rPr lang="cs-CZ" dirty="0" smtClean="0"/>
              <a:t> </a:t>
            </a:r>
          </a:p>
          <a:p>
            <a:pPr lvl="1"/>
            <a:r>
              <a:rPr lang="en-GB" sz="2000" dirty="0" smtClean="0"/>
              <a:t>law </a:t>
            </a:r>
            <a:r>
              <a:rPr lang="en-GB" sz="2000" dirty="0"/>
              <a:t>regulation (Act no. 563/1991 Coll., On Accounting; Order no. 500/2002 Coll.; Czech Accounting Standards for Businesses),</a:t>
            </a:r>
            <a:endParaRPr lang="cs-CZ" sz="2000" dirty="0"/>
          </a:p>
          <a:p>
            <a:pPr lvl="1"/>
            <a:r>
              <a:rPr lang="en-GB" sz="2000" dirty="0"/>
              <a:t>the accounting procedures (internal directives)</a:t>
            </a:r>
            <a:endParaRPr lang="cs-CZ" sz="20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22.02.2018</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a:t>
            </a:fld>
            <a:endParaRPr lang="cs-CZ"/>
          </a:p>
        </p:txBody>
      </p:sp>
    </p:spTree>
    <p:extLst>
      <p:ext uri="{BB962C8B-B14F-4D97-AF65-F5344CB8AC3E}">
        <p14:creationId xmlns:p14="http://schemas.microsoft.com/office/powerpoint/2010/main" val="40751862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22.02.2018</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3</a:t>
            </a:fld>
            <a:endParaRPr lang="cs-CZ"/>
          </a:p>
        </p:txBody>
      </p:sp>
      <p:pic>
        <p:nvPicPr>
          <p:cNvPr id="6" name="Zástupný symbol pro obsah 5"/>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22350" y="1573411"/>
            <a:ext cx="8648701" cy="4795441"/>
          </a:xfrm>
          <a:prstGeom prst="rect">
            <a:avLst/>
          </a:prstGeom>
          <a:noFill/>
          <a:ln>
            <a:noFill/>
          </a:ln>
        </p:spPr>
      </p:pic>
    </p:spTree>
    <p:extLst>
      <p:ext uri="{BB962C8B-B14F-4D97-AF65-F5344CB8AC3E}">
        <p14:creationId xmlns:p14="http://schemas.microsoft.com/office/powerpoint/2010/main" val="13523963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514350" lvl="0" indent="-514350">
              <a:buFont typeface="+mj-lt"/>
              <a:buAutoNum type="arabicPeriod"/>
            </a:pPr>
            <a:r>
              <a:rPr lang="en-GB" u="sng" dirty="0" smtClean="0"/>
              <a:t>accuracy </a:t>
            </a:r>
            <a:r>
              <a:rPr lang="en-GB" u="sng" dirty="0"/>
              <a:t>and </a:t>
            </a:r>
            <a:r>
              <a:rPr lang="en-GB" u="sng" dirty="0" smtClean="0"/>
              <a:t>completeness</a:t>
            </a:r>
            <a:r>
              <a:rPr lang="en-GB" dirty="0" smtClean="0"/>
              <a:t>:</a:t>
            </a:r>
            <a:endParaRPr lang="cs-CZ" dirty="0"/>
          </a:p>
          <a:p>
            <a:pPr lvl="1"/>
            <a:r>
              <a:rPr lang="en-GB" dirty="0"/>
              <a:t>accrued costs (expenses) and revenues (accrual accounting principle),</a:t>
            </a:r>
            <a:endParaRPr lang="cs-CZ" dirty="0"/>
          </a:p>
          <a:p>
            <a:pPr lvl="1"/>
            <a:r>
              <a:rPr lang="en-GB" dirty="0"/>
              <a:t>billing accruals,</a:t>
            </a:r>
            <a:endParaRPr lang="cs-CZ" dirty="0"/>
          </a:p>
          <a:p>
            <a:pPr lvl="1"/>
            <a:r>
              <a:rPr lang="en-GB" dirty="0"/>
              <a:t>billing adjustments,</a:t>
            </a:r>
            <a:endParaRPr lang="cs-CZ" dirty="0"/>
          </a:p>
          <a:p>
            <a:pPr lvl="1"/>
            <a:r>
              <a:rPr lang="en-GB" dirty="0"/>
              <a:t>repair of account balances based on inventory,</a:t>
            </a:r>
            <a:endParaRPr lang="cs-CZ" dirty="0"/>
          </a:p>
          <a:p>
            <a:pPr lvl="1"/>
            <a:r>
              <a:rPr lang="en-GB" dirty="0"/>
              <a:t>settlement money on the way (transferred cash), etc.</a:t>
            </a:r>
            <a:endParaRPr lang="cs-CZ" dirty="0"/>
          </a:p>
          <a:p>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22.02.2018</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4</a:t>
            </a:fld>
            <a:endParaRPr lang="cs-CZ"/>
          </a:p>
        </p:txBody>
      </p:sp>
    </p:spTree>
    <p:extLst>
      <p:ext uri="{BB962C8B-B14F-4D97-AF65-F5344CB8AC3E}">
        <p14:creationId xmlns:p14="http://schemas.microsoft.com/office/powerpoint/2010/main" val="404044888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514350" indent="-514350">
              <a:buFont typeface="+mj-lt"/>
              <a:buAutoNum type="arabicPeriod" startAt="2"/>
            </a:pPr>
            <a:r>
              <a:rPr lang="en-GB" u="sng" dirty="0" smtClean="0"/>
              <a:t>Calculation </a:t>
            </a:r>
            <a:r>
              <a:rPr lang="en-GB" u="sng" dirty="0"/>
              <a:t>and accounting for income </a:t>
            </a:r>
            <a:r>
              <a:rPr lang="en-GB" u="sng" dirty="0" smtClean="0"/>
              <a:t>taxes</a:t>
            </a:r>
            <a:endParaRPr lang="cs-CZ" u="sng" dirty="0" smtClean="0"/>
          </a:p>
          <a:p>
            <a:endParaRPr lang="cs-CZ" u="sng" dirty="0"/>
          </a:p>
          <a:p>
            <a:r>
              <a:rPr lang="en-GB" dirty="0"/>
              <a:t>The most typical and the most common class is the classification according to tax </a:t>
            </a:r>
            <a:r>
              <a:rPr lang="en-GB" dirty="0" smtClean="0"/>
              <a:t>impact</a:t>
            </a:r>
            <a:r>
              <a:rPr lang="cs-CZ" dirty="0" smtClean="0"/>
              <a:t>: </a:t>
            </a:r>
            <a:endParaRPr lang="cs-CZ" dirty="0"/>
          </a:p>
          <a:p>
            <a:pPr lvl="1"/>
            <a:r>
              <a:rPr lang="cs-CZ" b="1" dirty="0" smtClean="0">
                <a:solidFill>
                  <a:srgbClr val="FF0000"/>
                </a:solidFill>
              </a:rPr>
              <a:t>di</a:t>
            </a:r>
            <a:r>
              <a:rPr lang="en-GB" b="1" dirty="0" err="1" smtClean="0">
                <a:solidFill>
                  <a:srgbClr val="FF0000"/>
                </a:solidFill>
              </a:rPr>
              <a:t>rect</a:t>
            </a:r>
            <a:r>
              <a:rPr lang="en-GB" b="1" dirty="0" smtClean="0">
                <a:solidFill>
                  <a:srgbClr val="FF0000"/>
                </a:solidFill>
              </a:rPr>
              <a:t> taxes</a:t>
            </a:r>
            <a:endParaRPr lang="cs-CZ" dirty="0">
              <a:solidFill>
                <a:srgbClr val="FF0000"/>
              </a:solidFill>
            </a:endParaRPr>
          </a:p>
          <a:p>
            <a:pPr lvl="1"/>
            <a:r>
              <a:rPr lang="en-GB" b="1" dirty="0" smtClean="0">
                <a:solidFill>
                  <a:srgbClr val="FF0000"/>
                </a:solidFill>
              </a:rPr>
              <a:t>indirect taxes</a:t>
            </a:r>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22.02.2018</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5</a:t>
            </a:fld>
            <a:endParaRPr lang="cs-CZ"/>
          </a:p>
        </p:txBody>
      </p:sp>
    </p:spTree>
    <p:extLst>
      <p:ext uri="{BB962C8B-B14F-4D97-AF65-F5344CB8AC3E}">
        <p14:creationId xmlns:p14="http://schemas.microsoft.com/office/powerpoint/2010/main" val="364732838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lvl="0"/>
            <a:r>
              <a:rPr lang="en-GB" sz="2800" u="sng" dirty="0"/>
              <a:t>Direct taxes</a:t>
            </a:r>
            <a:r>
              <a:rPr lang="en-GB" sz="2800" dirty="0"/>
              <a:t> are assessed on every taxpayer according to his/her incomes and property, and usually respect the personal situation of the taxpayer. Direct taxes influence directly the income of the payer (corporation, employee, employer, consumer, etc.) which pays the tax simultaneously to a financial agency.</a:t>
            </a:r>
            <a:endParaRPr lang="cs-CZ" sz="2800" dirty="0"/>
          </a:p>
          <a:p>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22.02.2018</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6</a:t>
            </a:fld>
            <a:endParaRPr lang="cs-CZ"/>
          </a:p>
        </p:txBody>
      </p:sp>
    </p:spTree>
    <p:extLst>
      <p:ext uri="{BB962C8B-B14F-4D97-AF65-F5344CB8AC3E}">
        <p14:creationId xmlns:p14="http://schemas.microsoft.com/office/powerpoint/2010/main" val="2364210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lvl="0"/>
            <a:r>
              <a:rPr lang="cs-CZ" sz="2800" u="sng" dirty="0"/>
              <a:t>I</a:t>
            </a:r>
            <a:r>
              <a:rPr lang="en-GB" sz="2800" u="sng" dirty="0" err="1" smtClean="0"/>
              <a:t>ndirect</a:t>
            </a:r>
            <a:r>
              <a:rPr lang="en-GB" sz="2800" u="sng" dirty="0" smtClean="0"/>
              <a:t> </a:t>
            </a:r>
            <a:r>
              <a:rPr lang="en-GB" sz="2800" u="sng" dirty="0"/>
              <a:t>taxes</a:t>
            </a:r>
            <a:r>
              <a:rPr lang="en-GB" sz="2800" dirty="0"/>
              <a:t> are paid and collected on the prices of goods, services, etc. and do not respect the personal situation of the taxpayer. In practice, it works in the system that, the indirect tax is collected by the seller from the customer in the price of goods, products, etc., and the amount of tax is sent to the financial agency by the seller. The most important indirect taxes are value added tax and excise taxes. </a:t>
            </a:r>
            <a:endParaRPr lang="cs-CZ" sz="2800" dirty="0"/>
          </a:p>
          <a:p>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22.02.2018</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7</a:t>
            </a:fld>
            <a:endParaRPr lang="cs-CZ"/>
          </a:p>
        </p:txBody>
      </p:sp>
    </p:spTree>
    <p:extLst>
      <p:ext uri="{BB962C8B-B14F-4D97-AF65-F5344CB8AC3E}">
        <p14:creationId xmlns:p14="http://schemas.microsoft.com/office/powerpoint/2010/main" val="128146765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GB" dirty="0">
                <a:solidFill>
                  <a:srgbClr val="FF0000"/>
                </a:solidFill>
              </a:rPr>
              <a:t>Income tax </a:t>
            </a:r>
            <a:r>
              <a:rPr lang="en-GB" dirty="0"/>
              <a:t>is undoubtedly one of the most complex forms of tax that exists. The document is based on Act No. 586/1992 Coll</a:t>
            </a:r>
            <a:r>
              <a:rPr lang="en-GB" dirty="0" smtClean="0"/>
              <a:t>.</a:t>
            </a:r>
            <a:endParaRPr lang="cs-CZ" dirty="0" smtClean="0"/>
          </a:p>
          <a:p>
            <a:pPr lvl="1"/>
            <a:r>
              <a:rPr lang="en-GB" b="1" i="1" dirty="0"/>
              <a:t>Personal Income Tax</a:t>
            </a:r>
            <a:r>
              <a:rPr lang="en-GB" b="1" dirty="0"/>
              <a:t> </a:t>
            </a:r>
            <a:endParaRPr lang="cs-CZ" dirty="0"/>
          </a:p>
          <a:p>
            <a:pPr lvl="1"/>
            <a:r>
              <a:rPr lang="en-GB" b="1" i="1" dirty="0"/>
              <a:t>Company Income Tax</a:t>
            </a:r>
            <a:r>
              <a:rPr lang="en-GB" b="1" dirty="0"/>
              <a:t>  </a:t>
            </a:r>
            <a:endParaRPr lang="cs-CZ" dirty="0"/>
          </a:p>
          <a:p>
            <a:pPr marL="0" indent="0">
              <a:buNone/>
            </a:pPr>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22.02.2018</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8</a:t>
            </a:fld>
            <a:endParaRPr lang="cs-CZ"/>
          </a:p>
        </p:txBody>
      </p:sp>
    </p:spTree>
    <p:extLst>
      <p:ext uri="{BB962C8B-B14F-4D97-AF65-F5344CB8AC3E}">
        <p14:creationId xmlns:p14="http://schemas.microsoft.com/office/powerpoint/2010/main" val="266130751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GB" b="1" dirty="0"/>
              <a:t>Tax system and accounting </a:t>
            </a:r>
            <a:r>
              <a:rPr lang="en-GB" b="1" dirty="0" smtClean="0"/>
              <a:t>system</a:t>
            </a:r>
            <a:endParaRPr lang="cs-CZ" b="1" dirty="0" smtClean="0"/>
          </a:p>
          <a:p>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22.02.2018</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9</a:t>
            </a:fld>
            <a:endParaRPr lang="cs-CZ"/>
          </a:p>
        </p:txBody>
      </p:sp>
      <p:pic>
        <p:nvPicPr>
          <p:cNvPr id="13" name="Obrázek 12"/>
          <p:cNvPicPr>
            <a:picLocks noChangeAspect="1"/>
          </p:cNvPicPr>
          <p:nvPr/>
        </p:nvPicPr>
        <p:blipFill>
          <a:blip r:embed="rId2"/>
          <a:stretch>
            <a:fillRect/>
          </a:stretch>
        </p:blipFill>
        <p:spPr>
          <a:xfrm>
            <a:off x="483877" y="1881051"/>
            <a:ext cx="9356728" cy="4941022"/>
          </a:xfrm>
          <a:prstGeom prst="rect">
            <a:avLst/>
          </a:prstGeom>
        </p:spPr>
      </p:pic>
    </p:spTree>
    <p:extLst>
      <p:ext uri="{BB962C8B-B14F-4D97-AF65-F5344CB8AC3E}">
        <p14:creationId xmlns:p14="http://schemas.microsoft.com/office/powerpoint/2010/main" val="153134385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21</TotalTime>
  <Words>346</Words>
  <Application>Microsoft Office PowerPoint</Application>
  <PresentationFormat>Vlastní</PresentationFormat>
  <Paragraphs>46</Paragraphs>
  <Slides>11</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11</vt:i4>
      </vt:variant>
    </vt:vector>
  </HeadingPairs>
  <TitlesOfParts>
    <vt:vector size="15" baseType="lpstr">
      <vt:lpstr>Clara Sans</vt:lpstr>
      <vt:lpstr>Arial</vt:lpstr>
      <vt:lpstr>Calibri</vt:lpstr>
      <vt:lpstr>JU_OPVVV</vt:lpstr>
      <vt:lpstr>Financial statements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admin</cp:lastModifiedBy>
  <cp:revision>8</cp:revision>
  <dcterms:created xsi:type="dcterms:W3CDTF">2017-07-17T18:52:59Z</dcterms:created>
  <dcterms:modified xsi:type="dcterms:W3CDTF">2018-02-22T16:06:15Z</dcterms:modified>
</cp:coreProperties>
</file>