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6" r:id="rId11"/>
    <p:sldId id="267" r:id="rId12"/>
    <p:sldId id="265" r:id="rId13"/>
    <p:sldId id="268" r:id="rId14"/>
    <p:sldId id="270" r:id="rId15"/>
    <p:sldId id="271" r:id="rId16"/>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5" d="100"/>
          <a:sy n="95" d="100"/>
        </p:scale>
        <p:origin x="324" y="84"/>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04.06.2018</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04.06.2018</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04.06.2018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04.06.2018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04.06.2018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04.06.2018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04.06.2018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04.06.2018</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04.06.2018</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04.06.2018</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04.06.2018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04.06.2018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04.06.2018</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Financial</a:t>
            </a:r>
            <a:r>
              <a:rPr lang="cs-CZ" dirty="0"/>
              <a:t> </a:t>
            </a:r>
            <a:r>
              <a:rPr lang="cs-CZ" dirty="0" err="1"/>
              <a:t>statements</a:t>
            </a:r>
            <a:endParaRPr lang="cs-CZ" dirty="0"/>
          </a:p>
        </p:txBody>
      </p:sp>
      <p:sp>
        <p:nvSpPr>
          <p:cNvPr id="3" name="Podnadpis 2"/>
          <p:cNvSpPr>
            <a:spLocks noGrp="1"/>
          </p:cNvSpPr>
          <p:nvPr>
            <p:ph type="subTitle" idx="1"/>
          </p:nvPr>
        </p:nvSpPr>
        <p:spPr/>
        <p:txBody>
          <a:bodyPr/>
          <a:lstStyle/>
          <a:p>
            <a:pPr algn="ctr"/>
            <a:r>
              <a:rPr lang="en-US" dirty="0"/>
              <a:t>PURPOSES AND CHARACTERISTICS OF FINANCIAL STATEMENTS</a:t>
            </a:r>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2077297642"/>
              </p:ext>
            </p:extLst>
          </p:nvPr>
        </p:nvGraphicFramePr>
        <p:xfrm>
          <a:off x="1306286" y="886143"/>
          <a:ext cx="8420519" cy="6675120"/>
        </p:xfrm>
        <a:graphic>
          <a:graphicData uri="http://schemas.openxmlformats.org/drawingml/2006/table">
            <a:tbl>
              <a:tblPr firstRow="1" firstCol="1" bandRow="1">
                <a:tableStyleId>{5C22544A-7EE6-4342-B048-85BDC9FD1C3A}</a:tableStyleId>
              </a:tblPr>
              <a:tblGrid>
                <a:gridCol w="2075393">
                  <a:extLst>
                    <a:ext uri="{9D8B030D-6E8A-4147-A177-3AD203B41FA5}">
                      <a16:colId xmlns:a16="http://schemas.microsoft.com/office/drawing/2014/main" val="950659197"/>
                    </a:ext>
                  </a:extLst>
                </a:gridCol>
                <a:gridCol w="1631104">
                  <a:extLst>
                    <a:ext uri="{9D8B030D-6E8A-4147-A177-3AD203B41FA5}">
                      <a16:colId xmlns:a16="http://schemas.microsoft.com/office/drawing/2014/main" val="4043875953"/>
                    </a:ext>
                  </a:extLst>
                </a:gridCol>
                <a:gridCol w="1321500">
                  <a:extLst>
                    <a:ext uri="{9D8B030D-6E8A-4147-A177-3AD203B41FA5}">
                      <a16:colId xmlns:a16="http://schemas.microsoft.com/office/drawing/2014/main" val="1652107759"/>
                    </a:ext>
                  </a:extLst>
                </a:gridCol>
                <a:gridCol w="1244537">
                  <a:extLst>
                    <a:ext uri="{9D8B030D-6E8A-4147-A177-3AD203B41FA5}">
                      <a16:colId xmlns:a16="http://schemas.microsoft.com/office/drawing/2014/main" val="112044912"/>
                    </a:ext>
                  </a:extLst>
                </a:gridCol>
                <a:gridCol w="2147985">
                  <a:extLst>
                    <a:ext uri="{9D8B030D-6E8A-4147-A177-3AD203B41FA5}">
                      <a16:colId xmlns:a16="http://schemas.microsoft.com/office/drawing/2014/main" val="4033898096"/>
                    </a:ext>
                  </a:extLst>
                </a:gridCol>
              </a:tblGrid>
              <a:tr h="665220">
                <a:tc>
                  <a:txBody>
                    <a:bodyPr/>
                    <a:lstStyle/>
                    <a:p>
                      <a:pPr algn="ctr">
                        <a:spcBef>
                          <a:spcPts val="600"/>
                        </a:spcBef>
                        <a:spcAft>
                          <a:spcPts val="0"/>
                        </a:spcAft>
                      </a:pPr>
                      <a:r>
                        <a:rPr lang="en-GB" sz="1600" dirty="0">
                          <a:effectLst/>
                        </a:rPr>
                        <a:t>Type of entity </a:t>
                      </a:r>
                      <a:endParaRPr lang="cs-CZ" sz="1600" dirty="0">
                        <a:effectLst/>
                      </a:endParaRPr>
                    </a:p>
                    <a:p>
                      <a:pPr algn="ctr">
                        <a:spcBef>
                          <a:spcPts val="600"/>
                        </a:spcBef>
                        <a:spcAft>
                          <a:spcPts val="0"/>
                        </a:spcAft>
                      </a:pPr>
                      <a:r>
                        <a:rPr lang="en-GB" sz="1600" dirty="0">
                          <a:effectLst/>
                        </a:rPr>
                        <a:t>(category)</a:t>
                      </a:r>
                      <a:endParaRPr lang="cs-CZ" sz="1600" dirty="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600" dirty="0">
                          <a:effectLst/>
                        </a:rPr>
                        <a:t>Range of financial statements: </a:t>
                      </a:r>
                      <a:endParaRPr lang="cs-CZ" sz="1600" dirty="0">
                        <a:effectLst/>
                      </a:endParaRPr>
                    </a:p>
                    <a:p>
                      <a:pPr algn="ctr">
                        <a:spcBef>
                          <a:spcPts val="600"/>
                        </a:spcBef>
                        <a:spcAft>
                          <a:spcPts val="0"/>
                        </a:spcAft>
                      </a:pPr>
                      <a:r>
                        <a:rPr lang="en-GB" sz="1600" dirty="0">
                          <a:effectLst/>
                        </a:rPr>
                        <a:t>BS, P/L</a:t>
                      </a:r>
                      <a:endParaRPr lang="cs-CZ" sz="1600" dirty="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600" dirty="0">
                          <a:effectLst/>
                        </a:rPr>
                        <a:t>Obligatory of</a:t>
                      </a:r>
                      <a:endParaRPr lang="cs-CZ" sz="1600" dirty="0">
                        <a:effectLst/>
                      </a:endParaRPr>
                    </a:p>
                    <a:p>
                      <a:pPr algn="ctr">
                        <a:spcBef>
                          <a:spcPts val="600"/>
                        </a:spcBef>
                        <a:spcAft>
                          <a:spcPts val="0"/>
                        </a:spcAft>
                      </a:pPr>
                      <a:r>
                        <a:rPr lang="en-GB" sz="1600" dirty="0">
                          <a:effectLst/>
                        </a:rPr>
                        <a:t>Statements:</a:t>
                      </a:r>
                      <a:endParaRPr lang="cs-CZ" sz="1600" dirty="0">
                        <a:effectLst/>
                      </a:endParaRPr>
                    </a:p>
                    <a:p>
                      <a:pPr algn="ctr">
                        <a:spcBef>
                          <a:spcPts val="600"/>
                        </a:spcBef>
                        <a:spcAft>
                          <a:spcPts val="0"/>
                        </a:spcAft>
                      </a:pPr>
                      <a:r>
                        <a:rPr lang="en-GB" sz="1600" dirty="0">
                          <a:effectLst/>
                        </a:rPr>
                        <a:t>CF, Eq.</a:t>
                      </a:r>
                      <a:endParaRPr lang="cs-CZ" sz="1600" dirty="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600" dirty="0">
                          <a:effectLst/>
                        </a:rPr>
                        <a:t>Obligatory of audit, annual report </a:t>
                      </a:r>
                      <a:endParaRPr lang="cs-CZ" sz="1600" dirty="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600" dirty="0">
                          <a:effectLst/>
                        </a:rPr>
                        <a:t>Publication Method</a:t>
                      </a:r>
                      <a:endParaRPr lang="cs-CZ" sz="1600" dirty="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extLst>
                  <a:ext uri="{0D108BD9-81ED-4DB2-BD59-A6C34878D82A}">
                    <a16:rowId xmlns:a16="http://schemas.microsoft.com/office/drawing/2014/main" val="1569228380"/>
                  </a:ext>
                </a:extLst>
              </a:tr>
              <a:tr h="201414">
                <a:tc>
                  <a:txBody>
                    <a:bodyPr/>
                    <a:lstStyle/>
                    <a:p>
                      <a:pPr algn="just">
                        <a:spcBef>
                          <a:spcPts val="600"/>
                        </a:spcBef>
                        <a:spcAft>
                          <a:spcPts val="0"/>
                        </a:spcAft>
                      </a:pPr>
                      <a:r>
                        <a:rPr lang="en-GB" sz="1400" dirty="0">
                          <a:effectLst/>
                        </a:rPr>
                        <a:t>Micro:</a:t>
                      </a:r>
                      <a:endParaRPr lang="cs-CZ" sz="1400" dirty="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just">
                        <a:spcBef>
                          <a:spcPts val="600"/>
                        </a:spcBef>
                        <a:spcAft>
                          <a:spcPts val="0"/>
                        </a:spcAft>
                      </a:pPr>
                      <a:r>
                        <a:rPr lang="en-GB" sz="1200" dirty="0">
                          <a:effectLst/>
                        </a:rPr>
                        <a:t> </a:t>
                      </a:r>
                      <a:endParaRPr lang="cs-CZ" sz="1200" dirty="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just">
                        <a:spcBef>
                          <a:spcPts val="600"/>
                        </a:spcBef>
                        <a:spcAft>
                          <a:spcPts val="0"/>
                        </a:spcAft>
                      </a:pPr>
                      <a:r>
                        <a:rPr lang="en-GB" sz="1200">
                          <a:effectLst/>
                        </a:rPr>
                        <a:t> </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just">
                        <a:spcBef>
                          <a:spcPts val="600"/>
                        </a:spcBef>
                        <a:spcAft>
                          <a:spcPts val="0"/>
                        </a:spcAft>
                      </a:pPr>
                      <a:r>
                        <a:rPr lang="en-GB" sz="1200">
                          <a:effectLst/>
                        </a:rPr>
                        <a:t> </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just">
                        <a:spcBef>
                          <a:spcPts val="600"/>
                        </a:spcBef>
                        <a:spcAft>
                          <a:spcPts val="0"/>
                        </a:spcAft>
                      </a:pPr>
                      <a:r>
                        <a:rPr lang="en-GB" sz="1200">
                          <a:effectLst/>
                        </a:rPr>
                        <a:t> </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extLst>
                  <a:ext uri="{0D108BD9-81ED-4DB2-BD59-A6C34878D82A}">
                    <a16:rowId xmlns:a16="http://schemas.microsoft.com/office/drawing/2014/main" val="3626309540"/>
                  </a:ext>
                </a:extLst>
              </a:tr>
              <a:tr h="554351">
                <a:tc>
                  <a:txBody>
                    <a:bodyPr/>
                    <a:lstStyle/>
                    <a:p>
                      <a:pPr marL="342900" lvl="0" indent="-342900" algn="l">
                        <a:spcBef>
                          <a:spcPts val="600"/>
                        </a:spcBef>
                        <a:spcAft>
                          <a:spcPts val="0"/>
                        </a:spcAft>
                        <a:buFont typeface="Symbol" panose="05050102010706020507" pitchFamily="18" charset="2"/>
                        <a:buChar char=""/>
                      </a:pPr>
                      <a:r>
                        <a:rPr lang="en-GB" sz="1400" dirty="0">
                          <a:effectLst/>
                        </a:rPr>
                        <a:t>with audit</a:t>
                      </a:r>
                      <a:endParaRPr lang="cs-CZ" sz="1400" dirty="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BS-  simple, </a:t>
                      </a:r>
                      <a:endParaRPr lang="cs-CZ" sz="1200">
                        <a:effectLst/>
                      </a:endParaRPr>
                    </a:p>
                    <a:p>
                      <a:pPr algn="ctr">
                        <a:spcBef>
                          <a:spcPts val="600"/>
                        </a:spcBef>
                        <a:spcAft>
                          <a:spcPts val="0"/>
                        </a:spcAft>
                      </a:pPr>
                      <a:r>
                        <a:rPr lang="en-GB" sz="1200">
                          <a:effectLst/>
                        </a:rPr>
                        <a:t>basic version, </a:t>
                      </a:r>
                      <a:endParaRPr lang="cs-CZ" sz="1200">
                        <a:effectLst/>
                      </a:endParaRPr>
                    </a:p>
                    <a:p>
                      <a:pPr algn="ctr">
                        <a:spcBef>
                          <a:spcPts val="600"/>
                        </a:spcBef>
                        <a:spcAft>
                          <a:spcPts val="0"/>
                        </a:spcAft>
                      </a:pPr>
                      <a:r>
                        <a:rPr lang="en-GB" sz="1200">
                          <a:effectLst/>
                        </a:rPr>
                        <a:t>P/L - full</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NO</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NO</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BS + Notes §39</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extLst>
                  <a:ext uri="{0D108BD9-81ED-4DB2-BD59-A6C34878D82A}">
                    <a16:rowId xmlns:a16="http://schemas.microsoft.com/office/drawing/2014/main" val="4198428162"/>
                  </a:ext>
                </a:extLst>
              </a:tr>
              <a:tr h="498915">
                <a:tc>
                  <a:txBody>
                    <a:bodyPr/>
                    <a:lstStyle/>
                    <a:p>
                      <a:pPr marL="342900" lvl="0" indent="-342900" algn="l">
                        <a:spcBef>
                          <a:spcPts val="600"/>
                        </a:spcBef>
                        <a:spcAft>
                          <a:spcPts val="0"/>
                        </a:spcAft>
                        <a:buFont typeface="Symbol" panose="05050102010706020507" pitchFamily="18" charset="2"/>
                        <a:buChar char=""/>
                      </a:pPr>
                      <a:r>
                        <a:rPr lang="en-GB" sz="1400" dirty="0">
                          <a:effectLst/>
                        </a:rPr>
                        <a:t>without audit</a:t>
                      </a:r>
                      <a:endParaRPr lang="cs-CZ" sz="1400" dirty="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BS – full</a:t>
                      </a:r>
                      <a:endParaRPr lang="cs-CZ" sz="1200">
                        <a:effectLst/>
                      </a:endParaRPr>
                    </a:p>
                    <a:p>
                      <a:pPr algn="ctr">
                        <a:spcBef>
                          <a:spcPts val="600"/>
                        </a:spcBef>
                        <a:spcAft>
                          <a:spcPts val="0"/>
                        </a:spcAft>
                      </a:pPr>
                      <a:r>
                        <a:rPr lang="en-GB" sz="1200">
                          <a:effectLst/>
                        </a:rPr>
                        <a:t>P/L - full</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NO</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NO</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Notes §39 + §39a</a:t>
                      </a:r>
                      <a:endParaRPr lang="cs-CZ" sz="1200">
                        <a:effectLst/>
                      </a:endParaRPr>
                    </a:p>
                    <a:p>
                      <a:pPr algn="ctr">
                        <a:spcBef>
                          <a:spcPts val="600"/>
                        </a:spcBef>
                        <a:spcAft>
                          <a:spcPts val="0"/>
                        </a:spcAft>
                      </a:pPr>
                      <a:r>
                        <a:rPr lang="en-GB" sz="1200">
                          <a:effectLst/>
                        </a:rPr>
                        <a:t>Annual report, with complete FS with audit</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extLst>
                  <a:ext uri="{0D108BD9-81ED-4DB2-BD59-A6C34878D82A}">
                    <a16:rowId xmlns:a16="http://schemas.microsoft.com/office/drawing/2014/main" val="1504497959"/>
                  </a:ext>
                </a:extLst>
              </a:tr>
              <a:tr h="145055">
                <a:tc>
                  <a:txBody>
                    <a:bodyPr/>
                    <a:lstStyle/>
                    <a:p>
                      <a:pPr algn="just">
                        <a:spcBef>
                          <a:spcPts val="600"/>
                        </a:spcBef>
                        <a:spcAft>
                          <a:spcPts val="0"/>
                        </a:spcAft>
                      </a:pPr>
                      <a:r>
                        <a:rPr lang="en-GB" sz="1400">
                          <a:effectLst/>
                        </a:rPr>
                        <a:t>Small:</a:t>
                      </a:r>
                      <a:endParaRPr lang="cs-CZ" sz="14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gridSpan="4">
                  <a:txBody>
                    <a:bodyPr/>
                    <a:lstStyle/>
                    <a:p>
                      <a:pPr algn="ctr">
                        <a:spcBef>
                          <a:spcPts val="600"/>
                        </a:spcBef>
                        <a:spcAft>
                          <a:spcPts val="0"/>
                        </a:spcAft>
                      </a:pPr>
                      <a:r>
                        <a:rPr lang="en-GB" sz="1200">
                          <a:effectLst/>
                        </a:rPr>
                        <a:t> </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2389794428"/>
                  </a:ext>
                </a:extLst>
              </a:tr>
              <a:tr h="554351">
                <a:tc>
                  <a:txBody>
                    <a:bodyPr/>
                    <a:lstStyle/>
                    <a:p>
                      <a:pPr marL="342900" lvl="0" indent="-342900" algn="l">
                        <a:spcBef>
                          <a:spcPts val="600"/>
                        </a:spcBef>
                        <a:spcAft>
                          <a:spcPts val="0"/>
                        </a:spcAft>
                        <a:buFont typeface="Symbol" panose="05050102010706020507" pitchFamily="18" charset="2"/>
                        <a:buChar char=""/>
                      </a:pPr>
                      <a:r>
                        <a:rPr lang="en-GB" sz="1400">
                          <a:effectLst/>
                        </a:rPr>
                        <a:t>with audit</a:t>
                      </a:r>
                      <a:endParaRPr lang="cs-CZ" sz="14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BS – simple, </a:t>
                      </a:r>
                      <a:endParaRPr lang="cs-CZ" sz="1200">
                        <a:effectLst/>
                      </a:endParaRPr>
                    </a:p>
                    <a:p>
                      <a:pPr algn="ctr">
                        <a:spcBef>
                          <a:spcPts val="600"/>
                        </a:spcBef>
                        <a:spcAft>
                          <a:spcPts val="0"/>
                        </a:spcAft>
                      </a:pPr>
                      <a:r>
                        <a:rPr lang="en-GB" sz="1200">
                          <a:effectLst/>
                        </a:rPr>
                        <a:t>widespread version</a:t>
                      </a:r>
                      <a:endParaRPr lang="cs-CZ" sz="1200">
                        <a:effectLst/>
                      </a:endParaRPr>
                    </a:p>
                    <a:p>
                      <a:pPr algn="ctr">
                        <a:spcBef>
                          <a:spcPts val="600"/>
                        </a:spcBef>
                        <a:spcAft>
                          <a:spcPts val="0"/>
                        </a:spcAft>
                      </a:pPr>
                      <a:r>
                        <a:rPr lang="en-GB" sz="1200">
                          <a:effectLst/>
                        </a:rPr>
                        <a:t>P/L - full</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NO</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dirty="0">
                          <a:effectLst/>
                        </a:rPr>
                        <a:t>NO</a:t>
                      </a:r>
                      <a:endParaRPr lang="cs-CZ" sz="1200" dirty="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BS + Notes §39</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extLst>
                  <a:ext uri="{0D108BD9-81ED-4DB2-BD59-A6C34878D82A}">
                    <a16:rowId xmlns:a16="http://schemas.microsoft.com/office/drawing/2014/main" val="2571460208"/>
                  </a:ext>
                </a:extLst>
              </a:tr>
              <a:tr h="498915">
                <a:tc>
                  <a:txBody>
                    <a:bodyPr/>
                    <a:lstStyle/>
                    <a:p>
                      <a:pPr marL="342900" lvl="0" indent="-342900" algn="l">
                        <a:spcBef>
                          <a:spcPts val="600"/>
                        </a:spcBef>
                        <a:spcAft>
                          <a:spcPts val="0"/>
                        </a:spcAft>
                        <a:buFont typeface="Symbol" panose="05050102010706020507" pitchFamily="18" charset="2"/>
                        <a:buChar char=""/>
                      </a:pPr>
                      <a:r>
                        <a:rPr lang="en-GB" sz="1400">
                          <a:effectLst/>
                        </a:rPr>
                        <a:t>without audit</a:t>
                      </a:r>
                      <a:endParaRPr lang="cs-CZ" sz="14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BS – full</a:t>
                      </a:r>
                      <a:endParaRPr lang="cs-CZ" sz="1200">
                        <a:effectLst/>
                      </a:endParaRPr>
                    </a:p>
                    <a:p>
                      <a:pPr algn="ctr">
                        <a:spcBef>
                          <a:spcPts val="600"/>
                        </a:spcBef>
                        <a:spcAft>
                          <a:spcPts val="0"/>
                        </a:spcAft>
                      </a:pPr>
                      <a:r>
                        <a:rPr lang="en-GB" sz="1200">
                          <a:effectLst/>
                        </a:rPr>
                        <a:t>P/L – full</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NO</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YES</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Notes §39 + §39a</a:t>
                      </a:r>
                      <a:endParaRPr lang="cs-CZ" sz="1200">
                        <a:effectLst/>
                      </a:endParaRPr>
                    </a:p>
                    <a:p>
                      <a:pPr algn="ctr">
                        <a:spcBef>
                          <a:spcPts val="600"/>
                        </a:spcBef>
                        <a:spcAft>
                          <a:spcPts val="0"/>
                        </a:spcAft>
                      </a:pPr>
                      <a:r>
                        <a:rPr lang="en-GB" sz="1200">
                          <a:effectLst/>
                        </a:rPr>
                        <a:t>Annual report, with complete FS with audit</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extLst>
                  <a:ext uri="{0D108BD9-81ED-4DB2-BD59-A6C34878D82A}">
                    <a16:rowId xmlns:a16="http://schemas.microsoft.com/office/drawing/2014/main" val="166171436"/>
                  </a:ext>
                </a:extLst>
              </a:tr>
              <a:tr h="498915">
                <a:tc>
                  <a:txBody>
                    <a:bodyPr/>
                    <a:lstStyle/>
                    <a:p>
                      <a:pPr algn="just">
                        <a:spcBef>
                          <a:spcPts val="600"/>
                        </a:spcBef>
                        <a:spcAft>
                          <a:spcPts val="0"/>
                        </a:spcAft>
                      </a:pPr>
                      <a:r>
                        <a:rPr lang="en-GB" sz="1400" dirty="0">
                          <a:effectLst/>
                        </a:rPr>
                        <a:t>Middle</a:t>
                      </a:r>
                      <a:endParaRPr lang="cs-CZ" sz="1400" dirty="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BS – full</a:t>
                      </a:r>
                      <a:endParaRPr lang="cs-CZ" sz="1200">
                        <a:effectLst/>
                      </a:endParaRPr>
                    </a:p>
                    <a:p>
                      <a:pPr algn="ctr">
                        <a:spcBef>
                          <a:spcPts val="600"/>
                        </a:spcBef>
                        <a:spcAft>
                          <a:spcPts val="0"/>
                        </a:spcAft>
                      </a:pPr>
                      <a:r>
                        <a:rPr lang="en-GB" sz="1200">
                          <a:effectLst/>
                        </a:rPr>
                        <a:t>P/L – full</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YES</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YES</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Notes §39 + §39b</a:t>
                      </a:r>
                      <a:endParaRPr lang="cs-CZ" sz="1200">
                        <a:effectLst/>
                      </a:endParaRPr>
                    </a:p>
                    <a:p>
                      <a:pPr algn="ctr">
                        <a:spcBef>
                          <a:spcPts val="600"/>
                        </a:spcBef>
                        <a:spcAft>
                          <a:spcPts val="0"/>
                        </a:spcAft>
                      </a:pPr>
                      <a:r>
                        <a:rPr lang="en-GB" sz="1200">
                          <a:effectLst/>
                        </a:rPr>
                        <a:t>Annual report, with complete FS with audit</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extLst>
                  <a:ext uri="{0D108BD9-81ED-4DB2-BD59-A6C34878D82A}">
                    <a16:rowId xmlns:a16="http://schemas.microsoft.com/office/drawing/2014/main" val="2123356270"/>
                  </a:ext>
                </a:extLst>
              </a:tr>
              <a:tr h="145055">
                <a:tc>
                  <a:txBody>
                    <a:bodyPr/>
                    <a:lstStyle/>
                    <a:p>
                      <a:pPr algn="just">
                        <a:spcBef>
                          <a:spcPts val="600"/>
                        </a:spcBef>
                        <a:spcAft>
                          <a:spcPts val="0"/>
                        </a:spcAft>
                      </a:pPr>
                      <a:r>
                        <a:rPr lang="en-GB" sz="1400" dirty="0">
                          <a:effectLst/>
                        </a:rPr>
                        <a:t>Large:</a:t>
                      </a:r>
                      <a:endParaRPr lang="cs-CZ" sz="1400" dirty="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gridSpan="4">
                  <a:txBody>
                    <a:bodyPr/>
                    <a:lstStyle/>
                    <a:p>
                      <a:pPr algn="ctr">
                        <a:spcBef>
                          <a:spcPts val="600"/>
                        </a:spcBef>
                        <a:spcAft>
                          <a:spcPts val="0"/>
                        </a:spcAft>
                      </a:pPr>
                      <a:r>
                        <a:rPr lang="en-GB" sz="1200">
                          <a:effectLst/>
                        </a:rPr>
                        <a:t> </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774608386"/>
                  </a:ext>
                </a:extLst>
              </a:tr>
              <a:tr h="609785">
                <a:tc>
                  <a:txBody>
                    <a:bodyPr/>
                    <a:lstStyle/>
                    <a:p>
                      <a:pPr marL="342900" lvl="0" indent="-342900" algn="l">
                        <a:spcBef>
                          <a:spcPts val="600"/>
                        </a:spcBef>
                        <a:spcAft>
                          <a:spcPts val="0"/>
                        </a:spcAft>
                        <a:buFont typeface="Symbol" panose="05050102010706020507" pitchFamily="18" charset="2"/>
                        <a:buChar char=""/>
                      </a:pPr>
                      <a:r>
                        <a:rPr lang="en-GB" sz="1400" dirty="0">
                          <a:effectLst/>
                        </a:rPr>
                        <a:t>public interest entity</a:t>
                      </a:r>
                      <a:endParaRPr lang="cs-CZ" sz="1400" dirty="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BS – full</a:t>
                      </a:r>
                      <a:endParaRPr lang="cs-CZ" sz="1200">
                        <a:effectLst/>
                      </a:endParaRPr>
                    </a:p>
                    <a:p>
                      <a:pPr algn="ctr">
                        <a:spcBef>
                          <a:spcPts val="600"/>
                        </a:spcBef>
                        <a:spcAft>
                          <a:spcPts val="0"/>
                        </a:spcAft>
                      </a:pPr>
                      <a:r>
                        <a:rPr lang="en-GB" sz="1200">
                          <a:effectLst/>
                        </a:rPr>
                        <a:t>P/L – full</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YES</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YES</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dirty="0">
                          <a:effectLst/>
                        </a:rPr>
                        <a:t>Notes §39 + §39b + §39c</a:t>
                      </a:r>
                      <a:endParaRPr lang="cs-CZ" sz="1200" dirty="0">
                        <a:effectLst/>
                      </a:endParaRPr>
                    </a:p>
                    <a:p>
                      <a:pPr algn="ctr">
                        <a:spcBef>
                          <a:spcPts val="600"/>
                        </a:spcBef>
                        <a:spcAft>
                          <a:spcPts val="0"/>
                        </a:spcAft>
                      </a:pPr>
                      <a:r>
                        <a:rPr lang="en-GB" sz="1200" dirty="0">
                          <a:effectLst/>
                        </a:rPr>
                        <a:t>Annual report, with complete FS with audit</a:t>
                      </a:r>
                      <a:endParaRPr lang="cs-CZ" sz="1200" dirty="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extLst>
                  <a:ext uri="{0D108BD9-81ED-4DB2-BD59-A6C34878D82A}">
                    <a16:rowId xmlns:a16="http://schemas.microsoft.com/office/drawing/2014/main" val="2289761315"/>
                  </a:ext>
                </a:extLst>
              </a:tr>
              <a:tr h="609785">
                <a:tc>
                  <a:txBody>
                    <a:bodyPr/>
                    <a:lstStyle/>
                    <a:p>
                      <a:pPr marL="342900" lvl="0" indent="-342900" algn="l">
                        <a:spcBef>
                          <a:spcPts val="600"/>
                        </a:spcBef>
                        <a:spcAft>
                          <a:spcPts val="0"/>
                        </a:spcAft>
                        <a:buFont typeface="Symbol" panose="05050102010706020507" pitchFamily="18" charset="2"/>
                        <a:buChar char=""/>
                      </a:pPr>
                      <a:r>
                        <a:rPr lang="en-GB" sz="1400" dirty="0">
                          <a:effectLst/>
                        </a:rPr>
                        <a:t>Issuer of a stock exchange</a:t>
                      </a:r>
                      <a:endParaRPr lang="cs-CZ" sz="1400" dirty="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Full (IFRS/IAS)</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YES</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YES</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dirty="0">
                          <a:effectLst/>
                        </a:rPr>
                        <a:t>Notes §39 + §39b + §39c</a:t>
                      </a:r>
                      <a:endParaRPr lang="cs-CZ" sz="1200" dirty="0">
                        <a:effectLst/>
                      </a:endParaRPr>
                    </a:p>
                    <a:p>
                      <a:pPr algn="ctr">
                        <a:spcBef>
                          <a:spcPts val="600"/>
                        </a:spcBef>
                        <a:spcAft>
                          <a:spcPts val="0"/>
                        </a:spcAft>
                      </a:pPr>
                      <a:r>
                        <a:rPr lang="en-GB" sz="1200" dirty="0">
                          <a:effectLst/>
                        </a:rPr>
                        <a:t>Annual report, with complete FS with audit</a:t>
                      </a:r>
                      <a:endParaRPr lang="cs-CZ" sz="1200" dirty="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extLst>
                  <a:ext uri="{0D108BD9-81ED-4DB2-BD59-A6C34878D82A}">
                    <a16:rowId xmlns:a16="http://schemas.microsoft.com/office/drawing/2014/main" val="2116931614"/>
                  </a:ext>
                </a:extLst>
              </a:tr>
              <a:tr h="609785">
                <a:tc>
                  <a:txBody>
                    <a:bodyPr/>
                    <a:lstStyle/>
                    <a:p>
                      <a:pPr marL="342900" lvl="0" indent="-342900" algn="l">
                        <a:spcBef>
                          <a:spcPts val="600"/>
                        </a:spcBef>
                        <a:spcAft>
                          <a:spcPts val="0"/>
                        </a:spcAft>
                        <a:buFont typeface="Symbol" panose="05050102010706020507" pitchFamily="18" charset="2"/>
                        <a:buChar char=""/>
                      </a:pPr>
                      <a:r>
                        <a:rPr lang="en-GB" sz="1400" dirty="0">
                          <a:effectLst/>
                        </a:rPr>
                        <a:t>others</a:t>
                      </a:r>
                      <a:endParaRPr lang="cs-CZ" sz="1400" dirty="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BS – full</a:t>
                      </a:r>
                      <a:endParaRPr lang="cs-CZ" sz="1200">
                        <a:effectLst/>
                      </a:endParaRPr>
                    </a:p>
                    <a:p>
                      <a:pPr algn="ctr">
                        <a:spcBef>
                          <a:spcPts val="600"/>
                        </a:spcBef>
                        <a:spcAft>
                          <a:spcPts val="0"/>
                        </a:spcAft>
                      </a:pPr>
                      <a:r>
                        <a:rPr lang="en-GB" sz="1200">
                          <a:effectLst/>
                        </a:rPr>
                        <a:t>P/L – full</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YES</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a:effectLst/>
                        </a:rPr>
                        <a:t>YES</a:t>
                      </a:r>
                      <a:endParaRPr lang="cs-CZ" sz="120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tc>
                  <a:txBody>
                    <a:bodyPr/>
                    <a:lstStyle/>
                    <a:p>
                      <a:pPr algn="ctr">
                        <a:spcBef>
                          <a:spcPts val="600"/>
                        </a:spcBef>
                        <a:spcAft>
                          <a:spcPts val="0"/>
                        </a:spcAft>
                      </a:pPr>
                      <a:r>
                        <a:rPr lang="en-GB" sz="1200" dirty="0">
                          <a:effectLst/>
                        </a:rPr>
                        <a:t>Notes §39 + §39b + §39c</a:t>
                      </a:r>
                      <a:endParaRPr lang="cs-CZ" sz="1200" dirty="0">
                        <a:effectLst/>
                      </a:endParaRPr>
                    </a:p>
                    <a:p>
                      <a:pPr algn="ctr">
                        <a:spcBef>
                          <a:spcPts val="600"/>
                        </a:spcBef>
                        <a:spcAft>
                          <a:spcPts val="0"/>
                        </a:spcAft>
                      </a:pPr>
                      <a:r>
                        <a:rPr lang="en-GB" sz="1200" dirty="0">
                          <a:effectLst/>
                        </a:rPr>
                        <a:t>Annual report, with complete FS with audit</a:t>
                      </a:r>
                      <a:endParaRPr lang="cs-CZ" sz="1200" dirty="0">
                        <a:solidFill>
                          <a:srgbClr val="4F4F4F"/>
                        </a:solidFill>
                        <a:effectLst/>
                        <a:latin typeface="Clara Sans"/>
                        <a:ea typeface="Times New Roman" panose="02020603050405020304" pitchFamily="18" charset="0"/>
                        <a:cs typeface="Times New Roman" panose="02020603050405020304" pitchFamily="18" charset="0"/>
                      </a:endParaRPr>
                    </a:p>
                  </a:txBody>
                  <a:tcPr marL="49676" marR="49676" marT="0" marB="0"/>
                </a:tc>
                <a:extLst>
                  <a:ext uri="{0D108BD9-81ED-4DB2-BD59-A6C34878D82A}">
                    <a16:rowId xmlns:a16="http://schemas.microsoft.com/office/drawing/2014/main" val="1912665358"/>
                  </a:ext>
                </a:extLst>
              </a:tr>
            </a:tbl>
          </a:graphicData>
        </a:graphic>
      </p:graphicFrame>
      <p:sp>
        <p:nvSpPr>
          <p:cNvPr id="4" name="Zástupný symbol pro datum 3"/>
          <p:cNvSpPr>
            <a:spLocks noGrp="1"/>
          </p:cNvSpPr>
          <p:nvPr>
            <p:ph type="dt" sz="half" idx="10"/>
          </p:nvPr>
        </p:nvSpPr>
        <p:spPr/>
        <p:txBody>
          <a:bodyPr/>
          <a:lstStyle/>
          <a:p>
            <a:pPr>
              <a:defRPr/>
            </a:pPr>
            <a:fld id="{8863D660-356F-4B7B-9477-B5CEBBE7ED6F}" type="datetime1">
              <a:rPr lang="cs-CZ" smtClean="0"/>
              <a:t>04.06.2018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9104192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dirty="0">
                <a:solidFill>
                  <a:srgbClr val="FF0000"/>
                </a:solidFill>
              </a:rPr>
              <a:t>Annual </a:t>
            </a:r>
            <a:r>
              <a:rPr lang="en-US" dirty="0" smtClean="0">
                <a:solidFill>
                  <a:srgbClr val="FF0000"/>
                </a:solidFill>
              </a:rPr>
              <a:t>report</a:t>
            </a:r>
            <a:endParaRPr lang="en-US" dirty="0">
              <a:solidFill>
                <a:srgbClr val="FF0000"/>
              </a:solidFill>
            </a:endParaRPr>
          </a:p>
          <a:p>
            <a:r>
              <a:rPr lang="en-US" dirty="0"/>
              <a:t>Companies which must accomplish provide </a:t>
            </a:r>
            <a:r>
              <a:rPr lang="en-US" dirty="0" smtClean="0"/>
              <a:t>audit</a:t>
            </a:r>
            <a:r>
              <a:rPr lang="cs-CZ" dirty="0" smtClean="0"/>
              <a:t>. </a:t>
            </a:r>
            <a:r>
              <a:rPr lang="en-US" dirty="0" smtClean="0"/>
              <a:t>It </a:t>
            </a:r>
            <a:r>
              <a:rPr lang="en-US" dirty="0"/>
              <a:t>is visiting-card of company and contains many graphical component units. </a:t>
            </a:r>
            <a:endParaRPr lang="cs-CZ" dirty="0" smtClean="0"/>
          </a:p>
          <a:p>
            <a:r>
              <a:rPr lang="en-US" u="sng" dirty="0" smtClean="0"/>
              <a:t>information </a:t>
            </a:r>
            <a:r>
              <a:rPr lang="en-US" u="sng" dirty="0"/>
              <a:t>about</a:t>
            </a:r>
            <a:r>
              <a:rPr lang="en-US" dirty="0"/>
              <a:t>:</a:t>
            </a:r>
          </a:p>
          <a:p>
            <a:pPr lvl="1"/>
            <a:r>
              <a:rPr lang="en-US" dirty="0" smtClean="0"/>
              <a:t>financial </a:t>
            </a:r>
            <a:r>
              <a:rPr lang="en-US" dirty="0"/>
              <a:t>situation </a:t>
            </a:r>
          </a:p>
          <a:p>
            <a:pPr lvl="1"/>
            <a:r>
              <a:rPr lang="en-US" dirty="0" smtClean="0"/>
              <a:t>future </a:t>
            </a:r>
            <a:r>
              <a:rPr lang="en-US" dirty="0"/>
              <a:t>progression</a:t>
            </a:r>
          </a:p>
          <a:p>
            <a:pPr lvl="1"/>
            <a:r>
              <a:rPr lang="en-US" dirty="0" smtClean="0"/>
              <a:t>activities </a:t>
            </a:r>
            <a:r>
              <a:rPr lang="en-US" dirty="0"/>
              <a:t>in research (incl. protection of environment), etc.</a:t>
            </a:r>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04.06.2018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32994224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US" dirty="0" smtClean="0"/>
              <a:t>Audit </a:t>
            </a:r>
            <a:r>
              <a:rPr lang="en-US" dirty="0"/>
              <a:t>of final statements</a:t>
            </a:r>
            <a:endParaRPr lang="cs-CZ" dirty="0"/>
          </a:p>
        </p:txBody>
      </p:sp>
      <p:sp>
        <p:nvSpPr>
          <p:cNvPr id="3" name="Zástupný symbol pro obsah 2"/>
          <p:cNvSpPr>
            <a:spLocks noGrp="1"/>
          </p:cNvSpPr>
          <p:nvPr>
            <p:ph idx="1"/>
          </p:nvPr>
        </p:nvSpPr>
        <p:spPr/>
        <p:txBody>
          <a:bodyPr/>
          <a:lstStyle/>
          <a:p>
            <a:r>
              <a:rPr lang="en-US" sz="2400" dirty="0"/>
              <a:t>Although the legal statutes may differ from country to country, an audit of financial statements are usually, but not exclusively required for investment, financing, and tax purposes. These are usually performed by independent accountants or auditing </a:t>
            </a:r>
            <a:r>
              <a:rPr lang="en-US" sz="2400" dirty="0" smtClean="0"/>
              <a:t>firms.</a:t>
            </a:r>
            <a:endParaRPr lang="cs-CZ" sz="2400" dirty="0" smtClean="0"/>
          </a:p>
          <a:p>
            <a:r>
              <a:rPr lang="en-US" sz="2400" dirty="0" smtClean="0"/>
              <a:t>Results </a:t>
            </a:r>
            <a:r>
              <a:rPr lang="en-US" sz="2400" dirty="0"/>
              <a:t>of the audit are summarized in an audit report that either provide an unqualified opinion on the financial statements or qualifications as to its fairness and accuracy. The audit opinion on the financial statements is usually included in the annual report.</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04.06.2018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211894513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2000" dirty="0"/>
              <a:t>Auditing is regulated by Act on Auditors from 2009, as amended (93/2009 Coll</a:t>
            </a:r>
            <a:r>
              <a:rPr lang="en-US" sz="2000" dirty="0" smtClean="0"/>
              <a:t>.).</a:t>
            </a:r>
            <a:endParaRPr lang="cs-CZ" sz="2000" dirty="0" smtClean="0"/>
          </a:p>
          <a:p>
            <a:r>
              <a:rPr lang="en-US" sz="2000" dirty="0" smtClean="0"/>
              <a:t>The </a:t>
            </a:r>
            <a:r>
              <a:rPr lang="en-US" sz="2000" dirty="0"/>
              <a:t>following entities must have their financial statements audited:</a:t>
            </a:r>
          </a:p>
          <a:p>
            <a:pPr marL="457200" lvl="1" indent="0">
              <a:buNone/>
            </a:pPr>
            <a:r>
              <a:rPr lang="en-US" sz="2000" dirty="0"/>
              <a:t>a)	accounting units, where this obligation is required by other regulation;</a:t>
            </a:r>
          </a:p>
          <a:p>
            <a:pPr marL="457200" lvl="1" indent="0">
              <a:buNone/>
            </a:pPr>
            <a:r>
              <a:rPr lang="en-US" sz="2000" dirty="0"/>
              <a:t>b)	large and medium sized entities;</a:t>
            </a:r>
          </a:p>
          <a:p>
            <a:pPr marL="457200" lvl="1" indent="0">
              <a:buNone/>
            </a:pPr>
            <a:r>
              <a:rPr lang="en-US" sz="2000" dirty="0"/>
              <a:t>c)	small entities, which are joint-stock companies or trustee funds and have exceeded at least one of the following criteria for the current and immediately preceding period:</a:t>
            </a:r>
          </a:p>
          <a:p>
            <a:pPr marL="457200" lvl="1" indent="0">
              <a:buNone/>
            </a:pPr>
            <a:r>
              <a:rPr lang="en-US" sz="2000" dirty="0"/>
              <a:t>•	net annual turnover of CZK 80 million;</a:t>
            </a:r>
          </a:p>
          <a:p>
            <a:pPr marL="457200" lvl="1" indent="0">
              <a:buNone/>
            </a:pPr>
            <a:r>
              <a:rPr lang="en-US" sz="2000" dirty="0"/>
              <a:t>•	total assets of CZK 40 million;</a:t>
            </a:r>
          </a:p>
          <a:p>
            <a:pPr marL="457200" lvl="1" indent="0">
              <a:buNone/>
            </a:pPr>
            <a:r>
              <a:rPr lang="en-US" sz="2000" dirty="0"/>
              <a:t>•	average recalculated number of 50 employees;</a:t>
            </a:r>
          </a:p>
          <a:p>
            <a:pPr marL="457200" lvl="1" indent="0">
              <a:buNone/>
            </a:pPr>
            <a:r>
              <a:rPr lang="en-US" sz="2000" dirty="0"/>
              <a:t>d)	other small entities that have, for the current and immediately preceding period, met or exceeded at least two of the three criteria stated</a:t>
            </a:r>
          </a:p>
          <a:p>
            <a:endParaRPr lang="cs-CZ" sz="20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04.06.2018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29931112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dirty="0" smtClean="0"/>
              <a:t>Basic </a:t>
            </a:r>
            <a:r>
              <a:rPr lang="en-US" dirty="0"/>
              <a:t>links between the statements</a:t>
            </a:r>
            <a:endParaRPr lang="cs-CZ" dirty="0"/>
          </a:p>
        </p:txBody>
      </p:sp>
      <p:sp>
        <p:nvSpPr>
          <p:cNvPr id="3" name="Zástupný symbol pro obsah 2"/>
          <p:cNvSpPr>
            <a:spLocks noGrp="1"/>
          </p:cNvSpPr>
          <p:nvPr>
            <p:ph idx="1"/>
          </p:nvPr>
        </p:nvSpPr>
        <p:spPr/>
        <p:txBody>
          <a:bodyPr/>
          <a:lstStyle/>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04.06.2018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pic>
        <p:nvPicPr>
          <p:cNvPr id="6" name="Obrázek 5"/>
          <p:cNvPicPr/>
          <p:nvPr/>
        </p:nvPicPr>
        <p:blipFill>
          <a:blip r:embed="rId2">
            <a:extLst>
              <a:ext uri="{28A0092B-C50C-407E-A947-70E740481C1C}">
                <a14:useLocalDpi xmlns:a14="http://schemas.microsoft.com/office/drawing/2010/main" val="0"/>
              </a:ext>
            </a:extLst>
          </a:blip>
          <a:srcRect/>
          <a:stretch>
            <a:fillRect/>
          </a:stretch>
        </p:blipFill>
        <p:spPr bwMode="auto">
          <a:xfrm>
            <a:off x="629234" y="2039816"/>
            <a:ext cx="9434932" cy="4180114"/>
          </a:xfrm>
          <a:prstGeom prst="rect">
            <a:avLst/>
          </a:prstGeom>
          <a:noFill/>
          <a:ln>
            <a:noFill/>
          </a:ln>
        </p:spPr>
      </p:pic>
    </p:spTree>
    <p:extLst>
      <p:ext uri="{BB962C8B-B14F-4D97-AF65-F5344CB8AC3E}">
        <p14:creationId xmlns:p14="http://schemas.microsoft.com/office/powerpoint/2010/main" val="41786991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b="1" dirty="0"/>
              <a:t>Formal rules</a:t>
            </a:r>
            <a:r>
              <a:rPr lang="en-US" sz="2400" dirty="0"/>
              <a:t> for reporting:</a:t>
            </a:r>
          </a:p>
          <a:p>
            <a:r>
              <a:rPr lang="en-US" sz="2400" dirty="0" smtClean="0"/>
              <a:t>data </a:t>
            </a:r>
            <a:r>
              <a:rPr lang="en-US" sz="2400" dirty="0"/>
              <a:t>in CZK, thousands (or millions → Assets </a:t>
            </a:r>
            <a:r>
              <a:rPr lang="en-US" sz="2400" dirty="0" err="1"/>
              <a:t>netto</a:t>
            </a:r>
            <a:r>
              <a:rPr lang="en-US" sz="2400" dirty="0"/>
              <a:t> &gt; CZK 10 billion)</a:t>
            </a:r>
          </a:p>
          <a:p>
            <a:r>
              <a:rPr lang="en-US" sz="2400" dirty="0" smtClean="0"/>
              <a:t>the </a:t>
            </a:r>
            <a:r>
              <a:rPr lang="en-US" sz="2400" dirty="0"/>
              <a:t>basic links between the statements must be payable (see the diagram)</a:t>
            </a:r>
          </a:p>
          <a:p>
            <a:r>
              <a:rPr lang="en-US" sz="2400" dirty="0" smtClean="0"/>
              <a:t>not </a:t>
            </a:r>
            <a:r>
              <a:rPr lang="en-US" sz="2400" dirty="0"/>
              <a:t>to skip the blank lines, not to write </a:t>
            </a:r>
            <a:r>
              <a:rPr lang="cs-CZ" sz="2400" dirty="0" smtClean="0"/>
              <a:t>z</a:t>
            </a:r>
            <a:r>
              <a:rPr lang="en-US" sz="2400" dirty="0" err="1" smtClean="0"/>
              <a:t>eroes</a:t>
            </a:r>
            <a:endParaRPr lang="en-US" sz="2400" dirty="0"/>
          </a:p>
          <a:p>
            <a:r>
              <a:rPr lang="en-US" sz="2400" dirty="0" smtClean="0"/>
              <a:t>it </a:t>
            </a:r>
            <a:r>
              <a:rPr lang="en-US" sz="2400" dirty="0"/>
              <a:t>is possible to further subdivide the content according to the annexes to the implementing decree</a:t>
            </a:r>
          </a:p>
          <a:p>
            <a:r>
              <a:rPr lang="en-US" sz="2400" dirty="0" smtClean="0"/>
              <a:t>Arabic </a:t>
            </a:r>
            <a:r>
              <a:rPr lang="en-US" sz="2400" dirty="0"/>
              <a:t>numerals can be merged (if not significant, merge included in attachment)</a:t>
            </a:r>
          </a:p>
          <a:p>
            <a:r>
              <a:rPr lang="en-US" sz="2400" dirty="0" smtClean="0"/>
              <a:t>can </a:t>
            </a:r>
            <a:r>
              <a:rPr lang="en-US" sz="2400" dirty="0"/>
              <a:t>be compensated - see § 58</a:t>
            </a:r>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04.06.2018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spTree>
    <p:extLst>
      <p:ext uri="{BB962C8B-B14F-4D97-AF65-F5344CB8AC3E}">
        <p14:creationId xmlns:p14="http://schemas.microsoft.com/office/powerpoint/2010/main" val="24628844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err="1"/>
              <a:t>Financial</a:t>
            </a:r>
            <a:r>
              <a:rPr lang="cs-CZ" dirty="0"/>
              <a:t> </a:t>
            </a:r>
            <a:r>
              <a:rPr lang="cs-CZ" dirty="0" err="1"/>
              <a:t>statements</a:t>
            </a:r>
            <a:endParaRPr lang="cs-CZ" dirty="0"/>
          </a:p>
        </p:txBody>
      </p:sp>
      <p:sp>
        <p:nvSpPr>
          <p:cNvPr id="3" name="Zástupný symbol pro obsah 2"/>
          <p:cNvSpPr>
            <a:spLocks noGrp="1"/>
          </p:cNvSpPr>
          <p:nvPr>
            <p:ph idx="1"/>
          </p:nvPr>
        </p:nvSpPr>
        <p:spPr/>
        <p:txBody>
          <a:bodyPr/>
          <a:lstStyle/>
          <a:p>
            <a:r>
              <a:rPr lang="en-US" dirty="0"/>
              <a:t>Financial statements are the primary means of communicating important accounting information users. </a:t>
            </a:r>
            <a:endParaRPr lang="cs-CZ" dirty="0" smtClean="0"/>
          </a:p>
          <a:p>
            <a:r>
              <a:rPr lang="en-US" dirty="0" smtClean="0"/>
              <a:t>It </a:t>
            </a:r>
            <a:r>
              <a:rPr lang="en-US" dirty="0"/>
              <a:t>is helpful to think of these statements as model of the business enterprise because they show the business in financial terms. </a:t>
            </a:r>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04.06.2018</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400" b="1" dirty="0" err="1" smtClean="0"/>
              <a:t>Methodology</a:t>
            </a:r>
            <a:r>
              <a:rPr lang="cs-CZ" sz="2400" dirty="0" smtClean="0"/>
              <a:t> </a:t>
            </a:r>
          </a:p>
          <a:p>
            <a:pPr marL="0" indent="0">
              <a:buNone/>
            </a:pPr>
            <a:endParaRPr lang="cs-CZ" sz="2400" dirty="0" smtClean="0"/>
          </a:p>
          <a:p>
            <a:pPr marL="800100" lvl="2" indent="0">
              <a:buNone/>
            </a:pPr>
            <a:r>
              <a:rPr lang="en-US" dirty="0"/>
              <a:t>1. Act no. 563/1991 Coll., On Accounting</a:t>
            </a:r>
          </a:p>
          <a:p>
            <a:pPr marL="800100" lvl="2" indent="0">
              <a:buNone/>
            </a:pPr>
            <a:r>
              <a:rPr lang="en-US" dirty="0"/>
              <a:t>2. Order no. 500/2002 Coll.</a:t>
            </a:r>
          </a:p>
          <a:p>
            <a:pPr marL="800100" lvl="2" indent="0">
              <a:buNone/>
            </a:pPr>
            <a:r>
              <a:rPr lang="en-US" dirty="0"/>
              <a:t>3. Czech Accounting Standards for </a:t>
            </a:r>
            <a:r>
              <a:rPr lang="en-US" dirty="0" smtClean="0"/>
              <a:t>Businesses</a:t>
            </a:r>
            <a:endParaRPr lang="cs-CZ" dirty="0" smtClean="0"/>
          </a:p>
          <a:p>
            <a:pPr marL="800100" lvl="2" indent="0">
              <a:buNone/>
            </a:pPr>
            <a:endParaRPr lang="en-US" dirty="0"/>
          </a:p>
          <a:p>
            <a:r>
              <a:rPr lang="en-US" sz="2400" dirty="0">
                <a:solidFill>
                  <a:srgbClr val="FF0000"/>
                </a:solidFill>
              </a:rPr>
              <a:t>ad 2) provides</a:t>
            </a:r>
            <a:r>
              <a:rPr lang="en-US" sz="2400" dirty="0"/>
              <a:t>:</a:t>
            </a:r>
          </a:p>
          <a:p>
            <a:pPr lvl="1"/>
            <a:r>
              <a:rPr lang="en-US" sz="2400" dirty="0" smtClean="0"/>
              <a:t>scope </a:t>
            </a:r>
            <a:r>
              <a:rPr lang="en-US" sz="2400" dirty="0"/>
              <a:t>and method of preparation of financial statements, including ordering, labelling and content definition of </a:t>
            </a:r>
            <a:r>
              <a:rPr lang="cs-CZ" sz="2400" dirty="0" err="1" smtClean="0"/>
              <a:t>statement</a:t>
            </a:r>
            <a:r>
              <a:rPr lang="en-GB" sz="2400" b="1" dirty="0"/>
              <a:t>'</a:t>
            </a:r>
            <a:r>
              <a:rPr lang="cs-CZ" sz="2400" dirty="0" smtClean="0"/>
              <a:t>s i</a:t>
            </a:r>
            <a:r>
              <a:rPr lang="en-US" sz="2400" dirty="0" err="1" smtClean="0"/>
              <a:t>tems</a:t>
            </a:r>
            <a:r>
              <a:rPr lang="en-US" sz="2400" dirty="0" smtClean="0"/>
              <a:t> </a:t>
            </a:r>
            <a:endParaRPr lang="cs-CZ" sz="2400" dirty="0" smtClean="0"/>
          </a:p>
          <a:p>
            <a:endParaRPr lang="en-US" sz="2400" dirty="0"/>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04.06.2018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36129923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400" b="1" dirty="0" smtClean="0"/>
              <a:t>I</a:t>
            </a:r>
            <a:r>
              <a:rPr lang="en-US" sz="2400" b="1" dirty="0" err="1" smtClean="0"/>
              <a:t>nternal</a:t>
            </a:r>
            <a:r>
              <a:rPr lang="en-US" sz="2400" b="1" dirty="0" smtClean="0"/>
              <a:t> </a:t>
            </a:r>
            <a:r>
              <a:rPr lang="en-US" sz="2400" b="1" dirty="0"/>
              <a:t>rules </a:t>
            </a:r>
            <a:r>
              <a:rPr lang="en-US" sz="2400" dirty="0"/>
              <a:t>(directives), e.g</a:t>
            </a:r>
            <a:r>
              <a:rPr lang="en-US" sz="2400" dirty="0" smtClean="0"/>
              <a:t>.:</a:t>
            </a:r>
            <a:endParaRPr lang="cs-CZ" sz="2400" dirty="0" smtClean="0"/>
          </a:p>
          <a:p>
            <a:pPr marL="0" indent="0">
              <a:buNone/>
            </a:pPr>
            <a:endParaRPr lang="en-US" sz="2400" dirty="0"/>
          </a:p>
          <a:p>
            <a:pPr lvl="1"/>
            <a:r>
              <a:rPr lang="en-US" sz="2400" dirty="0" smtClean="0"/>
              <a:t>list </a:t>
            </a:r>
            <a:r>
              <a:rPr lang="en-US" sz="2400" dirty="0"/>
              <a:t>of accountant books, framework attribute and abbreviation</a:t>
            </a:r>
          </a:p>
          <a:p>
            <a:pPr lvl="1"/>
            <a:r>
              <a:rPr lang="en-US" sz="2400" dirty="0" smtClean="0"/>
              <a:t>account </a:t>
            </a:r>
            <a:r>
              <a:rPr lang="en-US" sz="2400" dirty="0"/>
              <a:t>classification</a:t>
            </a:r>
          </a:p>
          <a:p>
            <a:pPr lvl="1"/>
            <a:r>
              <a:rPr lang="en-US" sz="2400" dirty="0" smtClean="0"/>
              <a:t>circulation </a:t>
            </a:r>
            <a:r>
              <a:rPr lang="en-US" sz="2400" dirty="0"/>
              <a:t>accountant corroboration</a:t>
            </a:r>
          </a:p>
          <a:p>
            <a:pPr lvl="1"/>
            <a:r>
              <a:rPr lang="en-US" sz="2400" dirty="0" smtClean="0"/>
              <a:t>nesting </a:t>
            </a:r>
            <a:r>
              <a:rPr lang="en-US" sz="2400" dirty="0"/>
              <a:t>(custody), archiving and shredding of </a:t>
            </a:r>
            <a:r>
              <a:rPr lang="cs-CZ" sz="2400" dirty="0" smtClean="0"/>
              <a:t>a</a:t>
            </a:r>
            <a:r>
              <a:rPr lang="en-US" sz="2400" dirty="0" err="1" smtClean="0"/>
              <a:t>ccounting</a:t>
            </a:r>
            <a:r>
              <a:rPr lang="en-US" sz="2400" dirty="0" smtClean="0"/>
              <a:t> </a:t>
            </a:r>
            <a:r>
              <a:rPr lang="en-US" sz="2400" dirty="0"/>
              <a:t>corroboration</a:t>
            </a:r>
          </a:p>
          <a:p>
            <a:pPr lvl="1"/>
            <a:r>
              <a:rPr lang="en-US" sz="2400" dirty="0" smtClean="0"/>
              <a:t>plane </a:t>
            </a:r>
            <a:r>
              <a:rPr lang="en-US" sz="2400" dirty="0"/>
              <a:t>of depreciation</a:t>
            </a:r>
          </a:p>
          <a:p>
            <a:pPr lvl="1"/>
            <a:r>
              <a:rPr lang="en-US" sz="2400" dirty="0" smtClean="0"/>
              <a:t>methods </a:t>
            </a:r>
            <a:r>
              <a:rPr lang="en-US" sz="2400" dirty="0"/>
              <a:t>of appraisement</a:t>
            </a:r>
          </a:p>
          <a:p>
            <a:pPr lvl="1"/>
            <a:r>
              <a:rPr lang="en-US" sz="2400" dirty="0" smtClean="0"/>
              <a:t>fundamentals </a:t>
            </a:r>
            <a:r>
              <a:rPr lang="en-US" sz="2400" dirty="0"/>
              <a:t>behalf formation calculation, budget, etc.</a:t>
            </a:r>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04.06.2018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239934414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b="1" dirty="0" smtClean="0"/>
              <a:t>B</a:t>
            </a:r>
            <a:r>
              <a:rPr lang="en-US" b="1" dirty="0" err="1" smtClean="0"/>
              <a:t>asic</a:t>
            </a:r>
            <a:r>
              <a:rPr lang="en-US" b="1" dirty="0" smtClean="0"/>
              <a:t> </a:t>
            </a:r>
            <a:r>
              <a:rPr lang="en-US" b="1" dirty="0"/>
              <a:t>qualitative </a:t>
            </a:r>
            <a:r>
              <a:rPr lang="en-US" b="1" dirty="0" smtClean="0"/>
              <a:t>claims</a:t>
            </a:r>
            <a:r>
              <a:rPr lang="cs-CZ" dirty="0" smtClean="0"/>
              <a:t>:</a:t>
            </a:r>
          </a:p>
          <a:p>
            <a:pPr marL="0" indent="0">
              <a:buNone/>
            </a:pPr>
            <a:endParaRPr lang="en-US" dirty="0"/>
          </a:p>
          <a:p>
            <a:r>
              <a:rPr lang="en-US" dirty="0" smtClean="0"/>
              <a:t>authenticity</a:t>
            </a:r>
            <a:endParaRPr lang="en-US" dirty="0"/>
          </a:p>
          <a:p>
            <a:r>
              <a:rPr lang="en-US" dirty="0" smtClean="0"/>
              <a:t>comparability</a:t>
            </a:r>
            <a:endParaRPr lang="en-US" dirty="0"/>
          </a:p>
          <a:p>
            <a:r>
              <a:rPr lang="en-US" dirty="0" smtClean="0"/>
              <a:t>comprehensibility</a:t>
            </a:r>
            <a:endParaRPr lang="en-US" dirty="0"/>
          </a:p>
          <a:p>
            <a:r>
              <a:rPr lang="en-US" dirty="0" smtClean="0"/>
              <a:t>relevance</a:t>
            </a:r>
            <a:r>
              <a:rPr lang="en-US" dirty="0"/>
              <a:t>.</a:t>
            </a:r>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04.06.2018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37874461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endParaRPr lang="cs-CZ" dirty="0"/>
          </a:p>
        </p:txBody>
      </p:sp>
      <p:sp>
        <p:nvSpPr>
          <p:cNvPr id="3" name="Zástupný symbol pro obsah 2"/>
          <p:cNvSpPr>
            <a:spLocks noGrp="1"/>
          </p:cNvSpPr>
          <p:nvPr>
            <p:ph idx="1"/>
          </p:nvPr>
        </p:nvSpPr>
        <p:spPr/>
        <p:txBody>
          <a:bodyPr/>
          <a:lstStyle/>
          <a:p>
            <a:pPr marL="0" indent="0">
              <a:buNone/>
            </a:pPr>
            <a:r>
              <a:rPr lang="en-US" b="1" dirty="0"/>
              <a:t>Species of </a:t>
            </a:r>
            <a:r>
              <a:rPr lang="en-US" dirty="0"/>
              <a:t>financial statement:</a:t>
            </a:r>
          </a:p>
          <a:p>
            <a:r>
              <a:rPr lang="en-US" u="sng" dirty="0" smtClean="0"/>
              <a:t>ordinary </a:t>
            </a:r>
            <a:r>
              <a:rPr lang="en-US" u="sng" dirty="0"/>
              <a:t>(annual) </a:t>
            </a:r>
            <a:r>
              <a:rPr lang="en-US" dirty="0"/>
              <a:t>final statement - making to last day of accounting period</a:t>
            </a:r>
          </a:p>
          <a:p>
            <a:r>
              <a:rPr lang="en-US" u="sng" dirty="0" smtClean="0"/>
              <a:t>extraordinary</a:t>
            </a:r>
            <a:r>
              <a:rPr lang="en-US" dirty="0" smtClean="0"/>
              <a:t> </a:t>
            </a:r>
            <a:r>
              <a:rPr lang="en-US" dirty="0"/>
              <a:t>final statement - in another case defined by § 17 and § 19 Act </a:t>
            </a:r>
            <a:r>
              <a:rPr lang="en-US" dirty="0" err="1"/>
              <a:t>Nr</a:t>
            </a:r>
            <a:r>
              <a:rPr lang="en-US" dirty="0"/>
              <a:t>.  563/1991 Coll.</a:t>
            </a:r>
          </a:p>
          <a:p>
            <a:r>
              <a:rPr lang="en-US" u="sng" dirty="0" smtClean="0"/>
              <a:t>interlocutory</a:t>
            </a:r>
            <a:r>
              <a:rPr lang="en-US" dirty="0" smtClean="0"/>
              <a:t> </a:t>
            </a:r>
            <a:r>
              <a:rPr lang="en-US" dirty="0"/>
              <a:t>final statement - special case depending on accounting entity during accounting period</a:t>
            </a:r>
          </a:p>
          <a:p>
            <a:endParaRPr lang="en-US" dirty="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04.06.2018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11115742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b="1" dirty="0"/>
              <a:t>Variants</a:t>
            </a:r>
            <a:r>
              <a:rPr lang="en-US" dirty="0"/>
              <a:t> of financial statements:</a:t>
            </a:r>
          </a:p>
          <a:p>
            <a:r>
              <a:rPr lang="cs-CZ" u="sng" dirty="0" smtClean="0"/>
              <a:t>f</a:t>
            </a:r>
            <a:r>
              <a:rPr lang="en-US" u="sng" dirty="0" err="1" smtClean="0"/>
              <a:t>ull</a:t>
            </a:r>
            <a:r>
              <a:rPr lang="en-US" u="sng" dirty="0" smtClean="0"/>
              <a:t> </a:t>
            </a:r>
            <a:r>
              <a:rPr lang="en-US" u="sng" dirty="0"/>
              <a:t>range </a:t>
            </a:r>
            <a:r>
              <a:rPr lang="en-US" dirty="0"/>
              <a:t>- obligatorily submit to enterprises that have the obligation to audit the financial statements and to publish the data from the auditor; other businesses on a voluntary basis</a:t>
            </a:r>
          </a:p>
          <a:p>
            <a:r>
              <a:rPr lang="en-US" u="sng" dirty="0" smtClean="0"/>
              <a:t>simplified </a:t>
            </a:r>
            <a:r>
              <a:rPr lang="en-US" u="sng" dirty="0"/>
              <a:t>range </a:t>
            </a:r>
            <a:r>
              <a:rPr lang="en-US" dirty="0"/>
              <a:t>- items labelled with Latin alphabet and Roman numerals (not Arabic numerals)</a:t>
            </a:r>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04.06.2018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82101430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400" b="1" dirty="0" smtClean="0"/>
              <a:t>D</a:t>
            </a:r>
            <a:r>
              <a:rPr lang="en-US" sz="2400" b="1" dirty="0" err="1" smtClean="0"/>
              <a:t>eadlines</a:t>
            </a:r>
            <a:r>
              <a:rPr lang="en-US" sz="2400" dirty="0"/>
              <a:t>:</a:t>
            </a:r>
          </a:p>
          <a:p>
            <a:r>
              <a:rPr lang="en-US" sz="2400" dirty="0" smtClean="0"/>
              <a:t>at </a:t>
            </a:r>
            <a:r>
              <a:rPr lang="en-US" sz="2400" dirty="0"/>
              <a:t>the latest </a:t>
            </a:r>
            <a:r>
              <a:rPr lang="en-US" sz="2400" b="1" dirty="0"/>
              <a:t>by the end </a:t>
            </a:r>
            <a:r>
              <a:rPr lang="en-US" sz="2400" dirty="0"/>
              <a:t>of the immediately following accounting period after the balance sheet date (according to the Act of Accounting)</a:t>
            </a:r>
          </a:p>
          <a:p>
            <a:r>
              <a:rPr lang="en-US" sz="2400" b="1" dirty="0" smtClean="0"/>
              <a:t>no </a:t>
            </a:r>
            <a:r>
              <a:rPr lang="en-US" sz="2400" b="1" dirty="0"/>
              <a:t>later than 6 months </a:t>
            </a:r>
            <a:r>
              <a:rPr lang="en-US" sz="2400" dirty="0"/>
              <a:t>after the end of the accounting period (according to Act of corporates - for commercial companies and cooperatives - see approval by the statutory body)</a:t>
            </a:r>
          </a:p>
          <a:p>
            <a:r>
              <a:rPr lang="en-US" sz="2400" dirty="0" smtClean="0"/>
              <a:t>to </a:t>
            </a:r>
            <a:r>
              <a:rPr lang="en-US" sz="2400" dirty="0"/>
              <a:t>compile an annual report </a:t>
            </a:r>
            <a:r>
              <a:rPr lang="en-US" sz="2400" b="1" dirty="0"/>
              <a:t>no later than 4 months</a:t>
            </a:r>
            <a:r>
              <a:rPr lang="en-US" sz="2400" dirty="0"/>
              <a:t> (joint-stock company - trading with securities)</a:t>
            </a:r>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04.06.2018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2464388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dirty="0"/>
              <a:t>Composition of financial statement</a:t>
            </a:r>
            <a:endParaRPr lang="cs-CZ" dirty="0"/>
          </a:p>
        </p:txBody>
      </p:sp>
      <p:sp>
        <p:nvSpPr>
          <p:cNvPr id="3" name="Zástupný symbol pro obsah 2"/>
          <p:cNvSpPr>
            <a:spLocks noGrp="1"/>
          </p:cNvSpPr>
          <p:nvPr>
            <p:ph idx="1"/>
          </p:nvPr>
        </p:nvSpPr>
        <p:spPr/>
        <p:txBody>
          <a:bodyPr/>
          <a:lstStyle/>
          <a:p>
            <a:r>
              <a:rPr lang="en-US" sz="2400" dirty="0" smtClean="0">
                <a:solidFill>
                  <a:srgbClr val="FF0000"/>
                </a:solidFill>
              </a:rPr>
              <a:t>Balance </a:t>
            </a:r>
            <a:r>
              <a:rPr lang="en-US" sz="2400" dirty="0">
                <a:solidFill>
                  <a:srgbClr val="FF0000"/>
                </a:solidFill>
              </a:rPr>
              <a:t>sheet</a:t>
            </a:r>
          </a:p>
          <a:p>
            <a:r>
              <a:rPr lang="en-US" sz="2400" dirty="0" smtClean="0">
                <a:solidFill>
                  <a:srgbClr val="FF0000"/>
                </a:solidFill>
              </a:rPr>
              <a:t>Profit/loss </a:t>
            </a:r>
            <a:r>
              <a:rPr lang="en-US" sz="2400" dirty="0">
                <a:solidFill>
                  <a:srgbClr val="FF0000"/>
                </a:solidFill>
              </a:rPr>
              <a:t>Statement (Income statement</a:t>
            </a:r>
            <a:r>
              <a:rPr lang="en-US" sz="2400" dirty="0"/>
              <a:t>), with version of expenses:</a:t>
            </a:r>
          </a:p>
          <a:p>
            <a:pPr lvl="1"/>
            <a:r>
              <a:rPr lang="en-US" sz="2400" dirty="0" smtClean="0"/>
              <a:t>Type </a:t>
            </a:r>
            <a:r>
              <a:rPr lang="en-US" sz="2400" dirty="0"/>
              <a:t>structure</a:t>
            </a:r>
          </a:p>
          <a:p>
            <a:pPr lvl="1"/>
            <a:r>
              <a:rPr lang="en-US" sz="2400" dirty="0" smtClean="0"/>
              <a:t>Purpose </a:t>
            </a:r>
            <a:r>
              <a:rPr lang="en-US" sz="2400" dirty="0"/>
              <a:t>structure (by function)</a:t>
            </a:r>
          </a:p>
          <a:p>
            <a:r>
              <a:rPr lang="en-US" sz="2400" dirty="0" smtClean="0">
                <a:solidFill>
                  <a:srgbClr val="FF0000"/>
                </a:solidFill>
              </a:rPr>
              <a:t>Notes </a:t>
            </a:r>
            <a:r>
              <a:rPr lang="en-US" sz="2400" dirty="0">
                <a:solidFill>
                  <a:srgbClr val="FF0000"/>
                </a:solidFill>
              </a:rPr>
              <a:t>(supplement, annex</a:t>
            </a:r>
            <a:r>
              <a:rPr lang="en-US" sz="2400" dirty="0"/>
              <a:t>) to statements</a:t>
            </a:r>
          </a:p>
          <a:p>
            <a:r>
              <a:rPr lang="en-US" sz="2400" dirty="0" smtClean="0">
                <a:solidFill>
                  <a:srgbClr val="FF0000"/>
                </a:solidFill>
              </a:rPr>
              <a:t>Statement </a:t>
            </a:r>
            <a:r>
              <a:rPr lang="en-US" sz="2400" dirty="0">
                <a:solidFill>
                  <a:srgbClr val="FF0000"/>
                </a:solidFill>
              </a:rPr>
              <a:t>of cash flow </a:t>
            </a:r>
            <a:r>
              <a:rPr lang="en-US" sz="2400" dirty="0"/>
              <a:t>– mandatory only for the selected entity</a:t>
            </a:r>
          </a:p>
          <a:p>
            <a:r>
              <a:rPr lang="en-US" sz="2400" dirty="0" smtClean="0">
                <a:solidFill>
                  <a:srgbClr val="FF0000"/>
                </a:solidFill>
              </a:rPr>
              <a:t>Statement </a:t>
            </a:r>
            <a:r>
              <a:rPr lang="en-US" sz="2400" dirty="0">
                <a:solidFill>
                  <a:srgbClr val="FF0000"/>
                </a:solidFill>
              </a:rPr>
              <a:t>of change in shareholders' capital </a:t>
            </a:r>
            <a:r>
              <a:rPr lang="en-US" sz="2400" dirty="0"/>
              <a:t>– mandatory only for the selected entity</a:t>
            </a:r>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04.06.2018</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36559223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28</TotalTime>
  <Words>901</Words>
  <Application>Microsoft Office PowerPoint</Application>
  <PresentationFormat>Vlastní</PresentationFormat>
  <Paragraphs>175</Paragraphs>
  <Slides>15</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15</vt:i4>
      </vt:variant>
    </vt:vector>
  </HeadingPairs>
  <TitlesOfParts>
    <vt:vector size="21" baseType="lpstr">
      <vt:lpstr>Arial</vt:lpstr>
      <vt:lpstr>Calibri</vt:lpstr>
      <vt:lpstr>Clara Sans</vt:lpstr>
      <vt:lpstr>Symbol</vt:lpstr>
      <vt:lpstr>Times New Roman</vt:lpstr>
      <vt:lpstr>JU_OPVVV</vt:lpstr>
      <vt:lpstr>Financial statements</vt:lpstr>
      <vt:lpstr>Financial statements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Composition of financial statement</vt:lpstr>
      <vt:lpstr>Prezentace aplikace PowerPoint</vt:lpstr>
      <vt:lpstr>Prezentace aplikace PowerPoint</vt:lpstr>
      <vt:lpstr>Audit of final statements</vt:lpstr>
      <vt:lpstr>Prezentace aplikace PowerPoint</vt:lpstr>
      <vt:lpstr>Basic links between the statements</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Svoboda Jaroslav Ing. Ph.D.</cp:lastModifiedBy>
  <cp:revision>8</cp:revision>
  <dcterms:created xsi:type="dcterms:W3CDTF">2017-07-17T18:52:59Z</dcterms:created>
  <dcterms:modified xsi:type="dcterms:W3CDTF">2018-06-04T07:44:41Z</dcterms:modified>
</cp:coreProperties>
</file>