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6" r:id="rId1"/>
  </p:sldMasterIdLst>
  <p:notesMasterIdLst>
    <p:notesMasterId r:id="rId13"/>
  </p:notesMasterIdLst>
  <p:sldIdLst>
    <p:sldId id="256" r:id="rId2"/>
    <p:sldId id="257" r:id="rId3"/>
    <p:sldId id="263" r:id="rId4"/>
    <p:sldId id="258" r:id="rId5"/>
    <p:sldId id="259" r:id="rId6"/>
    <p:sldId id="260" r:id="rId7"/>
    <p:sldId id="261" r:id="rId8"/>
    <p:sldId id="262" r:id="rId9"/>
    <p:sldId id="264" r:id="rId10"/>
    <p:sldId id="265" r:id="rId11"/>
    <p:sldId id="266" r:id="rId12"/>
  </p:sldIdLst>
  <p:sldSz cx="10693400" cy="7561263"/>
  <p:notesSz cx="6797675" cy="9926638"/>
  <p:defaultTextStyle>
    <a:defPPr>
      <a:defRPr lang="cs-CZ"/>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381">
          <p15:clr>
            <a:srgbClr val="A4A3A4"/>
          </p15:clr>
        </p15:guide>
        <p15:guide id="2" pos="3368">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5" d="100"/>
          <a:sy n="95" d="100"/>
        </p:scale>
        <p:origin x="324" y="78"/>
      </p:cViewPr>
      <p:guideLst>
        <p:guide orient="horz" pos="2381"/>
        <p:guide pos="3368"/>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7C81D14C-5566-445D-BD74-763B41037513}" type="datetimeFigureOut">
              <a:rPr lang="cs-CZ" smtClean="0"/>
              <a:t>04.06.2018</a:t>
            </a:fld>
            <a:endParaRPr lang="cs-CZ"/>
          </a:p>
        </p:txBody>
      </p:sp>
      <p:sp>
        <p:nvSpPr>
          <p:cNvPr id="4" name="Zástupný symbol pro obrázek snímku 3"/>
          <p:cNvSpPr>
            <a:spLocks noGrp="1" noRot="1" noChangeAspect="1"/>
          </p:cNvSpPr>
          <p:nvPr>
            <p:ph type="sldImg" idx="2"/>
          </p:nvPr>
        </p:nvSpPr>
        <p:spPr>
          <a:xfrm>
            <a:off x="1030288" y="1241425"/>
            <a:ext cx="4737100" cy="334962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F8DD68CE-66E3-4B61-B1C6-4A829A625939}" type="slidenum">
              <a:rPr lang="cs-CZ" smtClean="0"/>
              <a:t>‹#›</a:t>
            </a:fld>
            <a:endParaRPr lang="cs-CZ"/>
          </a:p>
        </p:txBody>
      </p:sp>
    </p:spTree>
    <p:extLst>
      <p:ext uri="{BB962C8B-B14F-4D97-AF65-F5344CB8AC3E}">
        <p14:creationId xmlns:p14="http://schemas.microsoft.com/office/powerpoint/2010/main" val="37406254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2</a:t>
            </a:fld>
            <a:endParaRPr lang="cs-CZ"/>
          </a:p>
        </p:txBody>
      </p:sp>
    </p:spTree>
    <p:extLst>
      <p:ext uri="{BB962C8B-B14F-4D97-AF65-F5344CB8AC3E}">
        <p14:creationId xmlns:p14="http://schemas.microsoft.com/office/powerpoint/2010/main" val="418122465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17" name="Obdélník 16"/>
          <p:cNvSpPr/>
          <p:nvPr/>
        </p:nvSpPr>
        <p:spPr>
          <a:xfrm>
            <a:off x="0" y="0"/>
            <a:ext cx="10693400" cy="75612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Obdélník 13"/>
          <p:cNvSpPr/>
          <p:nvPr/>
        </p:nvSpPr>
        <p:spPr>
          <a:xfrm>
            <a:off x="0" y="1887568"/>
            <a:ext cx="10693400" cy="1890000"/>
          </a:xfrm>
          <a:prstGeom prst="rect">
            <a:avLst/>
          </a:prstGeom>
          <a:solidFill>
            <a:srgbClr val="E0003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1165225" fontAlgn="auto">
              <a:spcBef>
                <a:spcPts val="0"/>
              </a:spcBef>
              <a:spcAft>
                <a:spcPts val="0"/>
              </a:spcAft>
              <a:defRPr/>
            </a:pPr>
            <a:endParaRPr lang="cs-CZ" sz="2800" dirty="0">
              <a:latin typeface="Clara Sans" pitchFamily="50" charset="0"/>
            </a:endParaRPr>
          </a:p>
        </p:txBody>
      </p:sp>
      <p:sp>
        <p:nvSpPr>
          <p:cNvPr id="2" name="Nadpis 1"/>
          <p:cNvSpPr>
            <a:spLocks noGrp="1"/>
          </p:cNvSpPr>
          <p:nvPr>
            <p:ph type="ctrTitle"/>
          </p:nvPr>
        </p:nvSpPr>
        <p:spPr>
          <a:xfrm>
            <a:off x="1602284" y="2024330"/>
            <a:ext cx="8289110" cy="1503745"/>
          </a:xfrm>
        </p:spPr>
        <p:txBody>
          <a:bodyPr/>
          <a:lstStyle>
            <a:lvl1pPr marL="0" indent="0" algn="l">
              <a:defRPr sz="4400">
                <a:solidFill>
                  <a:schemeClr val="bg1"/>
                </a:solidFill>
                <a:latin typeface="Clara Sans" pitchFamily="50" charset="0"/>
              </a:defRPr>
            </a:lvl1pPr>
          </a:lstStyle>
          <a:p>
            <a:r>
              <a:rPr lang="cs-CZ" smtClean="0"/>
              <a:t>Kliknutím lze upravit styl.</a:t>
            </a:r>
            <a:endParaRPr lang="cs-CZ" dirty="0"/>
          </a:p>
        </p:txBody>
      </p:sp>
      <p:sp>
        <p:nvSpPr>
          <p:cNvPr id="3" name="Podnadpis 2"/>
          <p:cNvSpPr>
            <a:spLocks noGrp="1"/>
          </p:cNvSpPr>
          <p:nvPr>
            <p:ph type="subTitle" idx="1"/>
          </p:nvPr>
        </p:nvSpPr>
        <p:spPr>
          <a:xfrm>
            <a:off x="1602284" y="3957618"/>
            <a:ext cx="8640960" cy="720080"/>
          </a:xfrm>
        </p:spPr>
        <p:txBody>
          <a:bodyPr/>
          <a:lstStyle>
            <a:lvl1pPr marL="0" indent="0" algn="l">
              <a:buNone/>
              <a:defRPr sz="2400">
                <a:solidFill>
                  <a:schemeClr val="tx1">
                    <a:tint val="75000"/>
                  </a:schemeClr>
                </a:solidFill>
                <a:latin typeface="Clara Sans" pitchFamily="50"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dirty="0"/>
          </a:p>
        </p:txBody>
      </p:sp>
      <p:sp>
        <p:nvSpPr>
          <p:cNvPr id="5" name="Zástupný symbol pro datum 3"/>
          <p:cNvSpPr>
            <a:spLocks noGrp="1"/>
          </p:cNvSpPr>
          <p:nvPr>
            <p:ph type="dt" sz="half" idx="10"/>
          </p:nvPr>
        </p:nvSpPr>
        <p:spPr/>
        <p:txBody>
          <a:bodyPr/>
          <a:lstStyle>
            <a:lvl1pPr>
              <a:defRPr>
                <a:latin typeface="Clara Sans" pitchFamily="50" charset="0"/>
              </a:defRPr>
            </a:lvl1pPr>
          </a:lstStyle>
          <a:p>
            <a:pPr>
              <a:defRPr/>
            </a:pPr>
            <a:fld id="{861E5E6D-9964-443D-8A1A-2F174139E214}" type="datetime1">
              <a:rPr lang="cs-CZ" smtClean="0"/>
              <a:t>04.06.2018</a:t>
            </a:fld>
            <a:endParaRPr lang="cs-CZ"/>
          </a:p>
        </p:txBody>
      </p:sp>
      <p:sp>
        <p:nvSpPr>
          <p:cNvPr id="6" name="Zástupný symbol pro zápatí 4"/>
          <p:cNvSpPr>
            <a:spLocks noGrp="1"/>
          </p:cNvSpPr>
          <p:nvPr>
            <p:ph type="ftr" sz="quarter" idx="11"/>
          </p:nvPr>
        </p:nvSpPr>
        <p:spPr/>
        <p:txBody>
          <a:bodyPr/>
          <a:lstStyle>
            <a:lvl1pPr>
              <a:defRPr>
                <a:latin typeface="Clara Sans" pitchFamily="50" charset="0"/>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atin typeface="Clara Sans" pitchFamily="50" charset="0"/>
              </a:defRPr>
            </a:lvl1pPr>
          </a:lstStyle>
          <a:p>
            <a:pPr>
              <a:defRPr/>
            </a:pPr>
            <a:fld id="{9251B02E-AEA4-4A25-B995-7FBC9F8D11D8}" type="slidenum">
              <a:rPr lang="cs-CZ" smtClean="0"/>
              <a:pPr>
                <a:defRPr/>
              </a:pPr>
              <a:t>‹#›</a:t>
            </a:fld>
            <a:endParaRPr lang="cs-CZ"/>
          </a:p>
        </p:txBody>
      </p:sp>
      <p:sp>
        <p:nvSpPr>
          <p:cNvPr id="8" name="Obdélník 7"/>
          <p:cNvSpPr/>
          <p:nvPr/>
        </p:nvSpPr>
        <p:spPr>
          <a:xfrm>
            <a:off x="0" y="0"/>
            <a:ext cx="3030538" cy="12603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9" name="Picture 2" descr="I:\Mayna\!!_práce\RadkaF\JU České Budějovice\PPT prezentace\Podklady\HlavPapir Ekonomická fakult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6140" y="212887"/>
            <a:ext cx="3973746" cy="1017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Obrázek 9"/>
          <p:cNvPicPr/>
          <p:nvPr/>
        </p:nvPicPr>
        <p:blipFill>
          <a:blip r:embed="rId3" cstate="email">
            <a:extLst>
              <a:ext uri="{28A0092B-C50C-407E-A947-70E740481C1C}">
                <a14:useLocalDpi xmlns:a14="http://schemas.microsoft.com/office/drawing/2010/main"/>
              </a:ext>
            </a:extLst>
          </a:blip>
          <a:srcRect/>
          <a:stretch>
            <a:fillRect/>
          </a:stretch>
        </p:blipFill>
        <p:spPr bwMode="auto">
          <a:xfrm>
            <a:off x="1430913" y="6228903"/>
            <a:ext cx="4610100" cy="638175"/>
          </a:xfrm>
          <a:prstGeom prst="rect">
            <a:avLst/>
          </a:prstGeom>
          <a:noFill/>
          <a:ln>
            <a:noFill/>
          </a:ln>
        </p:spPr>
      </p:pic>
    </p:spTree>
    <p:extLst>
      <p:ext uri="{BB962C8B-B14F-4D97-AF65-F5344CB8AC3E}">
        <p14:creationId xmlns:p14="http://schemas.microsoft.com/office/powerpoint/2010/main" val="99042761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571A390B-2DF6-4A98-8CD3-57C620926EC6}" type="datetime1">
              <a:rPr lang="cs-CZ" smtClean="0"/>
              <a:t>04.06.2018</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5E80E49-5BFC-4E79-BF4D-A767D26BC07E}" type="slidenum">
              <a:rPr lang="cs-CZ" smtClean="0"/>
              <a:pPr>
                <a:defRPr/>
              </a:pPr>
              <a:t>‹#›</a:t>
            </a:fld>
            <a:endParaRPr lang="cs-CZ"/>
          </a:p>
        </p:txBody>
      </p:sp>
    </p:spTree>
    <p:extLst>
      <p:ext uri="{BB962C8B-B14F-4D97-AF65-F5344CB8AC3E}">
        <p14:creationId xmlns:p14="http://schemas.microsoft.com/office/powerpoint/2010/main" val="291336253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752716" y="1044327"/>
            <a:ext cx="2406015" cy="5710054"/>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534670" y="1044327"/>
            <a:ext cx="7039822" cy="5710054"/>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99BE73E3-272C-49D3-A172-02F9E4E9562B}" type="datetime1">
              <a:rPr lang="cs-CZ" smtClean="0"/>
              <a:t>04.06.2018</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5F254864-5606-4A31-B3E2-746352118BF3}" type="slidenum">
              <a:rPr lang="cs-CZ" smtClean="0"/>
              <a:pPr>
                <a:defRPr/>
              </a:pPr>
              <a:t>‹#›</a:t>
            </a:fld>
            <a:endParaRPr lang="cs-CZ"/>
          </a:p>
        </p:txBody>
      </p:sp>
    </p:spTree>
    <p:extLst>
      <p:ext uri="{BB962C8B-B14F-4D97-AF65-F5344CB8AC3E}">
        <p14:creationId xmlns:p14="http://schemas.microsoft.com/office/powerpoint/2010/main" val="40427460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2731325" y="180231"/>
            <a:ext cx="7427088" cy="662917"/>
          </a:xfrm>
        </p:spPr>
        <p:txBody>
          <a:bodyPr/>
          <a:lstStyle>
            <a:lvl1pPr>
              <a:defRPr sz="3600"/>
            </a:lvl1pPr>
          </a:lstStyle>
          <a:p>
            <a:r>
              <a:rPr lang="cs-CZ" smtClean="0"/>
              <a:t>Kliknutím lze upravit styl.</a:t>
            </a:r>
            <a:endParaRPr lang="cs-CZ" dirty="0"/>
          </a:p>
        </p:txBody>
      </p:sp>
      <p:sp>
        <p:nvSpPr>
          <p:cNvPr id="3" name="Zástupný symbol pro obsah 2"/>
          <p:cNvSpPr>
            <a:spLocks noGrp="1"/>
          </p:cNvSpPr>
          <p:nvPr>
            <p:ph idx="1"/>
          </p:nvPr>
        </p:nvSpPr>
        <p:spPr>
          <a:xfrm>
            <a:off x="534988" y="1187532"/>
            <a:ext cx="9623425" cy="5567281"/>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datum 3"/>
          <p:cNvSpPr>
            <a:spLocks noGrp="1"/>
          </p:cNvSpPr>
          <p:nvPr>
            <p:ph type="dt" sz="half" idx="10"/>
          </p:nvPr>
        </p:nvSpPr>
        <p:spPr/>
        <p:txBody>
          <a:bodyPr/>
          <a:lstStyle>
            <a:lvl1pPr>
              <a:defRPr/>
            </a:lvl1pPr>
          </a:lstStyle>
          <a:p>
            <a:pPr>
              <a:defRPr/>
            </a:pPr>
            <a:fld id="{8863D660-356F-4B7B-9477-B5CEBBE7ED6F}" type="datetime1">
              <a:rPr lang="cs-CZ" smtClean="0"/>
              <a:t>04.06.2018</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005B7347-35A8-416A-A6BF-14F7C64C136A}" type="slidenum">
              <a:rPr lang="cs-CZ" smtClean="0"/>
              <a:pPr>
                <a:defRPr/>
              </a:pPr>
              <a:t>‹#›</a:t>
            </a:fld>
            <a:endParaRPr lang="cs-CZ"/>
          </a:p>
        </p:txBody>
      </p:sp>
    </p:spTree>
    <p:extLst>
      <p:ext uri="{BB962C8B-B14F-4D97-AF65-F5344CB8AC3E}">
        <p14:creationId xmlns:p14="http://schemas.microsoft.com/office/powerpoint/2010/main" val="7391129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44705" y="4858813"/>
            <a:ext cx="9089390" cy="1501751"/>
          </a:xfrm>
        </p:spPr>
        <p:txBody>
          <a:bodyPr/>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844705" y="3204786"/>
            <a:ext cx="9089390" cy="165402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D78E90E3-EF82-41EA-9CBB-69D0C1CE9A68}" type="datetime1">
              <a:rPr lang="cs-CZ" smtClean="0"/>
              <a:t>04.06.2018</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6C60EE9-DB36-4AC0-93AC-EAF55A4D2F9E}" type="slidenum">
              <a:rPr lang="cs-CZ" smtClean="0"/>
              <a:pPr>
                <a:defRPr/>
              </a:pPr>
              <a:t>‹#›</a:t>
            </a:fld>
            <a:endParaRPr lang="cs-CZ"/>
          </a:p>
        </p:txBody>
      </p:sp>
    </p:spTree>
    <p:extLst>
      <p:ext uri="{BB962C8B-B14F-4D97-AF65-F5344CB8AC3E}">
        <p14:creationId xmlns:p14="http://schemas.microsoft.com/office/powerpoint/2010/main" val="277298337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534670"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5435812"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3"/>
          <p:cNvSpPr>
            <a:spLocks noGrp="1"/>
          </p:cNvSpPr>
          <p:nvPr>
            <p:ph type="dt" sz="half" idx="10"/>
          </p:nvPr>
        </p:nvSpPr>
        <p:spPr/>
        <p:txBody>
          <a:bodyPr/>
          <a:lstStyle>
            <a:lvl1pPr>
              <a:defRPr/>
            </a:lvl1pPr>
          </a:lstStyle>
          <a:p>
            <a:pPr>
              <a:defRPr/>
            </a:pPr>
            <a:fld id="{18BEF439-A903-4BAB-BE0E-D1DEB9C70BCB}" type="datetime1">
              <a:rPr lang="cs-CZ" smtClean="0"/>
              <a:t>04.06.2018</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0025203F-6002-47B2-BA6E-0944EEA53219}" type="slidenum">
              <a:rPr lang="cs-CZ" smtClean="0"/>
              <a:pPr>
                <a:defRPr/>
              </a:pPr>
              <a:t>‹#›</a:t>
            </a:fld>
            <a:endParaRPr lang="cs-CZ"/>
          </a:p>
        </p:txBody>
      </p:sp>
    </p:spTree>
    <p:extLst>
      <p:ext uri="{BB962C8B-B14F-4D97-AF65-F5344CB8AC3E}">
        <p14:creationId xmlns:p14="http://schemas.microsoft.com/office/powerpoint/2010/main" val="28588734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522164" y="1188343"/>
            <a:ext cx="4724775"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534671" y="1980431"/>
            <a:ext cx="4724775"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5444605" y="1188343"/>
            <a:ext cx="4726631"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5432100" y="1980431"/>
            <a:ext cx="4726631"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3"/>
          <p:cNvSpPr>
            <a:spLocks noGrp="1"/>
          </p:cNvSpPr>
          <p:nvPr>
            <p:ph type="dt" sz="half" idx="10"/>
          </p:nvPr>
        </p:nvSpPr>
        <p:spPr/>
        <p:txBody>
          <a:bodyPr/>
          <a:lstStyle>
            <a:lvl1pPr>
              <a:defRPr/>
            </a:lvl1pPr>
          </a:lstStyle>
          <a:p>
            <a:pPr>
              <a:defRPr/>
            </a:pPr>
            <a:fld id="{663A1EA3-E2BC-48E8-A352-50577628A881}" type="datetime1">
              <a:rPr lang="cs-CZ" smtClean="0"/>
              <a:t>04.06.2018</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C9744537-99EA-4D2E-83BE-317CA3E7C592}" type="slidenum">
              <a:rPr lang="cs-CZ" smtClean="0"/>
              <a:pPr>
                <a:defRPr/>
              </a:pPr>
              <a:t>‹#›</a:t>
            </a:fld>
            <a:endParaRPr lang="cs-CZ"/>
          </a:p>
        </p:txBody>
      </p:sp>
    </p:spTree>
    <p:extLst>
      <p:ext uri="{BB962C8B-B14F-4D97-AF65-F5344CB8AC3E}">
        <p14:creationId xmlns:p14="http://schemas.microsoft.com/office/powerpoint/2010/main" val="363668535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3"/>
          <p:cNvSpPr>
            <a:spLocks noGrp="1"/>
          </p:cNvSpPr>
          <p:nvPr>
            <p:ph type="dt" sz="half" idx="10"/>
          </p:nvPr>
        </p:nvSpPr>
        <p:spPr/>
        <p:txBody>
          <a:bodyPr/>
          <a:lstStyle>
            <a:lvl1pPr>
              <a:defRPr/>
            </a:lvl1pPr>
          </a:lstStyle>
          <a:p>
            <a:pPr>
              <a:defRPr/>
            </a:pPr>
            <a:fld id="{75DF245D-D6AC-44C9-87B3-4C6EEA36FB51}" type="datetime1">
              <a:rPr lang="cs-CZ" smtClean="0"/>
              <a:t>04.06.2018</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28C53024-765D-4A8F-A60F-9D142B3F1564}" type="slidenum">
              <a:rPr lang="cs-CZ" smtClean="0"/>
              <a:pPr>
                <a:defRPr/>
              </a:pPr>
              <a:t>‹#›</a:t>
            </a:fld>
            <a:endParaRPr lang="cs-CZ"/>
          </a:p>
        </p:txBody>
      </p:sp>
    </p:spTree>
    <p:extLst>
      <p:ext uri="{BB962C8B-B14F-4D97-AF65-F5344CB8AC3E}">
        <p14:creationId xmlns:p14="http://schemas.microsoft.com/office/powerpoint/2010/main" val="79094144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54E81568-6828-4203-9B7C-12AC327FE14E}" type="datetime1">
              <a:rPr lang="cs-CZ" smtClean="0"/>
              <a:t>04.06.2018</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6074965D-B6FC-48F4-BDEB-A25D835DCF79}" type="slidenum">
              <a:rPr lang="cs-CZ" smtClean="0"/>
              <a:pPr>
                <a:defRPr/>
              </a:pPr>
              <a:t>‹#›</a:t>
            </a:fld>
            <a:endParaRPr lang="cs-CZ"/>
          </a:p>
        </p:txBody>
      </p:sp>
    </p:spTree>
    <p:extLst>
      <p:ext uri="{BB962C8B-B14F-4D97-AF65-F5344CB8AC3E}">
        <p14:creationId xmlns:p14="http://schemas.microsoft.com/office/powerpoint/2010/main" val="40946888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34672" y="972318"/>
            <a:ext cx="3518055" cy="609945"/>
          </a:xfrm>
        </p:spPr>
        <p:txBody>
          <a:bodyPr anchor="b"/>
          <a:lstStyle>
            <a:lvl1pPr algn="l">
              <a:defRPr sz="2000" b="1"/>
            </a:lvl1pPr>
          </a:lstStyle>
          <a:p>
            <a:r>
              <a:rPr lang="cs-CZ" smtClean="0"/>
              <a:t>Kliknutím lze upravit styl.</a:t>
            </a:r>
            <a:endParaRPr lang="cs-CZ" dirty="0"/>
          </a:p>
        </p:txBody>
      </p:sp>
      <p:sp>
        <p:nvSpPr>
          <p:cNvPr id="3" name="Zástupný symbol pro obsah 2"/>
          <p:cNvSpPr>
            <a:spLocks noGrp="1"/>
          </p:cNvSpPr>
          <p:nvPr>
            <p:ph idx="1"/>
          </p:nvPr>
        </p:nvSpPr>
        <p:spPr>
          <a:xfrm>
            <a:off x="4180822" y="301052"/>
            <a:ext cx="5977908" cy="645332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534672" y="1582266"/>
            <a:ext cx="3518055" cy="517211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D348B92B-E7FC-4C9D-A25B-8D733F1B7F04}" type="datetime1">
              <a:rPr lang="cs-CZ" smtClean="0"/>
              <a:t>04.06.2018</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E4235B1B-A23A-4D82-B975-BDB1401989B8}" type="slidenum">
              <a:rPr lang="cs-CZ" smtClean="0"/>
              <a:pPr>
                <a:defRPr/>
              </a:pPr>
              <a:t>‹#›</a:t>
            </a:fld>
            <a:endParaRPr lang="cs-CZ"/>
          </a:p>
        </p:txBody>
      </p:sp>
    </p:spTree>
    <p:extLst>
      <p:ext uri="{BB962C8B-B14F-4D97-AF65-F5344CB8AC3E}">
        <p14:creationId xmlns:p14="http://schemas.microsoft.com/office/powerpoint/2010/main" val="35603630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2095981" y="5292884"/>
            <a:ext cx="6416040" cy="624855"/>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2095981" y="972319"/>
            <a:ext cx="6416040" cy="4240052"/>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Kliknutím na ikonu přidáte obrázek.</a:t>
            </a:r>
          </a:p>
        </p:txBody>
      </p:sp>
      <p:sp>
        <p:nvSpPr>
          <p:cNvPr id="4" name="Zástupný symbol pro text 3"/>
          <p:cNvSpPr>
            <a:spLocks noGrp="1"/>
          </p:cNvSpPr>
          <p:nvPr>
            <p:ph type="body" sz="half" idx="2"/>
          </p:nvPr>
        </p:nvSpPr>
        <p:spPr>
          <a:xfrm>
            <a:off x="2095981" y="5917739"/>
            <a:ext cx="6416040" cy="88739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53806EB7-D81F-404B-ACAE-5954E4C5B005}" type="datetime1">
              <a:rPr lang="cs-CZ" smtClean="0"/>
              <a:t>04.06.2018</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BE20E438-300D-426D-956D-FF05AA67C7E2}" type="slidenum">
              <a:rPr lang="cs-CZ" smtClean="0"/>
              <a:pPr>
                <a:defRPr/>
              </a:pPr>
              <a:t>‹#›</a:t>
            </a:fld>
            <a:endParaRPr lang="cs-CZ"/>
          </a:p>
        </p:txBody>
      </p:sp>
    </p:spTree>
    <p:extLst>
      <p:ext uri="{BB962C8B-B14F-4D97-AF65-F5344CB8AC3E}">
        <p14:creationId xmlns:p14="http://schemas.microsoft.com/office/powerpoint/2010/main" val="29505037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bdélník 1"/>
          <p:cNvSpPr/>
          <p:nvPr/>
        </p:nvSpPr>
        <p:spPr>
          <a:xfrm>
            <a:off x="0" y="996333"/>
            <a:ext cx="10693400" cy="656493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26" name="Zástupný symbol pro nadpis 1"/>
          <p:cNvSpPr>
            <a:spLocks noGrp="1"/>
          </p:cNvSpPr>
          <p:nvPr>
            <p:ph type="title"/>
          </p:nvPr>
        </p:nvSpPr>
        <p:spPr bwMode="auto">
          <a:xfrm>
            <a:off x="3030538" y="145125"/>
            <a:ext cx="7488312"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endParaRPr lang="cs-CZ" dirty="0" smtClean="0"/>
          </a:p>
        </p:txBody>
      </p:sp>
      <p:sp>
        <p:nvSpPr>
          <p:cNvPr id="1027" name="Zástupný symbol pro text 2"/>
          <p:cNvSpPr>
            <a:spLocks noGrp="1"/>
          </p:cNvSpPr>
          <p:nvPr>
            <p:ph type="body" idx="1"/>
          </p:nvPr>
        </p:nvSpPr>
        <p:spPr bwMode="auto">
          <a:xfrm>
            <a:off x="534988" y="1260475"/>
            <a:ext cx="9623425" cy="549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4" name="Zástupný symbol pro datum 3"/>
          <p:cNvSpPr>
            <a:spLocks noGrp="1"/>
          </p:cNvSpPr>
          <p:nvPr>
            <p:ph type="dt" sz="half" idx="2"/>
          </p:nvPr>
        </p:nvSpPr>
        <p:spPr>
          <a:xfrm>
            <a:off x="534988" y="7008813"/>
            <a:ext cx="2495550" cy="401637"/>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Clara Sans" pitchFamily="50" charset="0"/>
              </a:defRPr>
            </a:lvl1pPr>
          </a:lstStyle>
          <a:p>
            <a:pPr>
              <a:defRPr/>
            </a:pPr>
            <a:fld id="{B5044EDA-262F-488C-9A1C-4884F878AF7B}" type="datetime1">
              <a:rPr lang="cs-CZ" smtClean="0"/>
              <a:t>04.06.2018</a:t>
            </a:fld>
            <a:endParaRPr lang="cs-CZ"/>
          </a:p>
        </p:txBody>
      </p:sp>
      <p:sp>
        <p:nvSpPr>
          <p:cNvPr id="5" name="Zástupný symbol pro zápatí 4"/>
          <p:cNvSpPr>
            <a:spLocks noGrp="1"/>
          </p:cNvSpPr>
          <p:nvPr>
            <p:ph type="ftr" sz="quarter" idx="3"/>
          </p:nvPr>
        </p:nvSpPr>
        <p:spPr>
          <a:xfrm>
            <a:off x="3652838" y="7008813"/>
            <a:ext cx="3387725" cy="401637"/>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Clara Sans" pitchFamily="50" charset="0"/>
              </a:defRPr>
            </a:lvl1pPr>
          </a:lstStyle>
          <a:p>
            <a:pPr>
              <a:defRPr/>
            </a:pPr>
            <a:endParaRPr lang="cs-CZ"/>
          </a:p>
        </p:txBody>
      </p:sp>
      <p:sp>
        <p:nvSpPr>
          <p:cNvPr id="6" name="Zástupný symbol pro číslo snímku 5"/>
          <p:cNvSpPr>
            <a:spLocks noGrp="1"/>
          </p:cNvSpPr>
          <p:nvPr>
            <p:ph type="sldNum" sz="quarter" idx="4"/>
          </p:nvPr>
        </p:nvSpPr>
        <p:spPr>
          <a:xfrm>
            <a:off x="7662863" y="7008813"/>
            <a:ext cx="2495550" cy="401637"/>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Clara Sans" pitchFamily="50" charset="0"/>
              </a:defRPr>
            </a:lvl1pPr>
          </a:lstStyle>
          <a:p>
            <a:pPr>
              <a:defRPr/>
            </a:pPr>
            <a:fld id="{C0EA4A2D-1AC4-4A39-9436-83225DB5FE6C}" type="slidenum">
              <a:rPr lang="cs-CZ" smtClean="0"/>
              <a:pPr>
                <a:defRPr/>
              </a:pPr>
              <a:t>‹#›</a:t>
            </a:fld>
            <a:endParaRPr lang="cs-CZ"/>
          </a:p>
        </p:txBody>
      </p:sp>
      <p:pic>
        <p:nvPicPr>
          <p:cNvPr id="1031" name="Picture 2" descr="I:\Mayna\!!_práce\RadkaF\JU České Budějovice\PPT prezentace\Podklady\HlavPapir Ekonomická fakulta.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62124" y="216823"/>
            <a:ext cx="2376264" cy="608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21233740"/>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hf hdr="0" ftr="0"/>
  <p:txStyles>
    <p:titleStyle>
      <a:lvl1pPr algn="r" rtl="0" eaLnBrk="1" fontAlgn="base" hangingPunct="1">
        <a:spcBef>
          <a:spcPct val="0"/>
        </a:spcBef>
        <a:spcAft>
          <a:spcPct val="0"/>
        </a:spcAft>
        <a:defRPr sz="2800" kern="1200">
          <a:solidFill>
            <a:schemeClr val="tx2"/>
          </a:solidFill>
          <a:latin typeface="Clara Sans" pitchFamily="50" charset="0"/>
          <a:ea typeface="+mj-ea"/>
          <a:cs typeface="+mj-cs"/>
        </a:defRPr>
      </a:lvl1pPr>
      <a:lvl2pPr algn="l" rtl="0" eaLnBrk="1" fontAlgn="base" hangingPunct="1">
        <a:spcBef>
          <a:spcPct val="0"/>
        </a:spcBef>
        <a:spcAft>
          <a:spcPct val="0"/>
        </a:spcAft>
        <a:defRPr sz="2400">
          <a:solidFill>
            <a:schemeClr val="tx1"/>
          </a:solidFill>
          <a:latin typeface="Clara Sans" pitchFamily="50" charset="0"/>
        </a:defRPr>
      </a:lvl2pPr>
      <a:lvl3pPr algn="l" rtl="0" eaLnBrk="1" fontAlgn="base" hangingPunct="1">
        <a:spcBef>
          <a:spcPct val="0"/>
        </a:spcBef>
        <a:spcAft>
          <a:spcPct val="0"/>
        </a:spcAft>
        <a:defRPr sz="2400">
          <a:solidFill>
            <a:schemeClr val="tx1"/>
          </a:solidFill>
          <a:latin typeface="Clara Sans" pitchFamily="50" charset="0"/>
        </a:defRPr>
      </a:lvl3pPr>
      <a:lvl4pPr algn="l" rtl="0" eaLnBrk="1" fontAlgn="base" hangingPunct="1">
        <a:spcBef>
          <a:spcPct val="0"/>
        </a:spcBef>
        <a:spcAft>
          <a:spcPct val="0"/>
        </a:spcAft>
        <a:defRPr sz="2400">
          <a:solidFill>
            <a:schemeClr val="tx1"/>
          </a:solidFill>
          <a:latin typeface="Clara Sans" pitchFamily="50" charset="0"/>
        </a:defRPr>
      </a:lvl4pPr>
      <a:lvl5pPr algn="l" rtl="0" eaLnBrk="1" fontAlgn="base" hangingPunct="1">
        <a:spcBef>
          <a:spcPct val="0"/>
        </a:spcBef>
        <a:spcAft>
          <a:spcPct val="0"/>
        </a:spcAft>
        <a:defRPr sz="2400">
          <a:solidFill>
            <a:schemeClr val="tx1"/>
          </a:solidFill>
          <a:latin typeface="Clara Sans" pitchFamily="50"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itchFamily="34" charset="0"/>
        <a:buChar char="•"/>
        <a:defRPr sz="3200" kern="1200">
          <a:solidFill>
            <a:schemeClr val="tx1"/>
          </a:solidFill>
          <a:latin typeface="Clara Sans" pitchFamily="50" charset="0"/>
          <a:ea typeface="+mn-ea"/>
          <a:cs typeface="+mn-cs"/>
        </a:defRPr>
      </a:lvl1pPr>
      <a:lvl2pPr marL="742950" indent="-285750" algn="l" rtl="0" eaLnBrk="1" fontAlgn="base" hangingPunct="1">
        <a:spcBef>
          <a:spcPct val="20000"/>
        </a:spcBef>
        <a:spcAft>
          <a:spcPct val="0"/>
        </a:spcAft>
        <a:buFont typeface="Arial" pitchFamily="34" charset="0"/>
        <a:buChar char="–"/>
        <a:defRPr sz="2800" kern="1200">
          <a:solidFill>
            <a:schemeClr val="tx1"/>
          </a:solidFill>
          <a:latin typeface="Clara Sans" pitchFamily="50" charset="0"/>
          <a:ea typeface="+mn-ea"/>
          <a:cs typeface="+mn-cs"/>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Clara Sans" pitchFamily="50" charset="0"/>
          <a:ea typeface="+mn-ea"/>
          <a:cs typeface="+mn-cs"/>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a:t>Financial</a:t>
            </a:r>
            <a:r>
              <a:rPr lang="cs-CZ" dirty="0"/>
              <a:t> </a:t>
            </a:r>
            <a:r>
              <a:rPr lang="cs-CZ" dirty="0" err="1"/>
              <a:t>statements</a:t>
            </a:r>
            <a:endParaRPr lang="cs-CZ" dirty="0"/>
          </a:p>
        </p:txBody>
      </p:sp>
      <p:sp>
        <p:nvSpPr>
          <p:cNvPr id="3" name="Podnadpis 2"/>
          <p:cNvSpPr>
            <a:spLocks noGrp="1"/>
          </p:cNvSpPr>
          <p:nvPr>
            <p:ph type="subTitle" idx="1"/>
          </p:nvPr>
        </p:nvSpPr>
        <p:spPr/>
        <p:txBody>
          <a:bodyPr/>
          <a:lstStyle/>
          <a:p>
            <a:pPr algn="ctr"/>
            <a:r>
              <a:rPr lang="en-US" dirty="0"/>
              <a:t>BALANCE SHEET – CONTENT AND FORMAL REQUIREMENTS</a:t>
            </a:r>
            <a:endParaRPr lang="cs-CZ" dirty="0"/>
          </a:p>
        </p:txBody>
      </p:sp>
    </p:spTree>
    <p:extLst>
      <p:ext uri="{BB962C8B-B14F-4D97-AF65-F5344CB8AC3E}">
        <p14:creationId xmlns:p14="http://schemas.microsoft.com/office/powerpoint/2010/main" val="352721506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04.06.2018</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10</a:t>
            </a:fld>
            <a:endParaRPr lang="cs-CZ"/>
          </a:p>
        </p:txBody>
      </p:sp>
      <p:pic>
        <p:nvPicPr>
          <p:cNvPr id="6" name="Zástupný symbol pro obsah 5"/>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924071" y="1187450"/>
            <a:ext cx="4738792" cy="5916735"/>
          </a:xfrm>
          <a:prstGeom prst="rect">
            <a:avLst/>
          </a:prstGeom>
          <a:noFill/>
          <a:ln>
            <a:noFill/>
          </a:ln>
        </p:spPr>
      </p:pic>
    </p:spTree>
    <p:extLst>
      <p:ext uri="{BB962C8B-B14F-4D97-AF65-F5344CB8AC3E}">
        <p14:creationId xmlns:p14="http://schemas.microsoft.com/office/powerpoint/2010/main" val="150209233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04.06.2018</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11</a:t>
            </a:fld>
            <a:endParaRPr lang="cs-CZ"/>
          </a:p>
        </p:txBody>
      </p:sp>
      <p:pic>
        <p:nvPicPr>
          <p:cNvPr id="7" name="Obrázek 6"/>
          <p:cNvPicPr/>
          <p:nvPr/>
        </p:nvPicPr>
        <p:blipFill>
          <a:blip r:embed="rId2">
            <a:extLst>
              <a:ext uri="{28A0092B-C50C-407E-A947-70E740481C1C}">
                <a14:useLocalDpi xmlns:a14="http://schemas.microsoft.com/office/drawing/2010/main" val="0"/>
              </a:ext>
            </a:extLst>
          </a:blip>
          <a:srcRect/>
          <a:stretch>
            <a:fillRect/>
          </a:stretch>
        </p:blipFill>
        <p:spPr bwMode="auto">
          <a:xfrm>
            <a:off x="2407575" y="1707781"/>
            <a:ext cx="5255288" cy="4526781"/>
          </a:xfrm>
          <a:prstGeom prst="rect">
            <a:avLst/>
          </a:prstGeom>
          <a:noFill/>
          <a:ln>
            <a:noFill/>
          </a:ln>
        </p:spPr>
      </p:pic>
    </p:spTree>
    <p:extLst>
      <p:ext uri="{BB962C8B-B14F-4D97-AF65-F5344CB8AC3E}">
        <p14:creationId xmlns:p14="http://schemas.microsoft.com/office/powerpoint/2010/main" val="364359508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dirty="0" smtClean="0"/>
              <a:t>Balance </a:t>
            </a:r>
            <a:r>
              <a:rPr lang="cs-CZ" dirty="0" err="1" smtClean="0"/>
              <a:t>sheet</a:t>
            </a:r>
            <a:endParaRPr lang="cs-CZ" dirty="0"/>
          </a:p>
        </p:txBody>
      </p:sp>
      <p:sp>
        <p:nvSpPr>
          <p:cNvPr id="3" name="Zástupný symbol pro obsah 2"/>
          <p:cNvSpPr>
            <a:spLocks noGrp="1"/>
          </p:cNvSpPr>
          <p:nvPr>
            <p:ph idx="1"/>
          </p:nvPr>
        </p:nvSpPr>
        <p:spPr/>
        <p:txBody>
          <a:bodyPr/>
          <a:lstStyle/>
          <a:p>
            <a:r>
              <a:rPr lang="en-US" sz="2400" dirty="0"/>
              <a:t>The balance sheet is the most important financial statement compiled in the system of </a:t>
            </a:r>
            <a:r>
              <a:rPr lang="en-US" sz="2400" dirty="0" smtClean="0"/>
              <a:t>accounting.</a:t>
            </a:r>
            <a:endParaRPr lang="cs-CZ" sz="2400" dirty="0" smtClean="0"/>
          </a:p>
          <a:p>
            <a:r>
              <a:rPr lang="en-US" sz="2400" dirty="0" smtClean="0"/>
              <a:t>It </a:t>
            </a:r>
            <a:r>
              <a:rPr lang="en-US" sz="2400" dirty="0"/>
              <a:t>summarizes a company’s assets, equity and liabilities at the end of a specified date. A company balance sheet has three parts. It is assets, liabilities, and ownership </a:t>
            </a:r>
            <a:r>
              <a:rPr lang="en-US" sz="2400" dirty="0" smtClean="0"/>
              <a:t>equity.</a:t>
            </a:r>
            <a:endParaRPr lang="cs-CZ" sz="2400" dirty="0" smtClean="0"/>
          </a:p>
          <a:p>
            <a:r>
              <a:rPr lang="en-US" sz="2400" dirty="0" smtClean="0"/>
              <a:t>The </a:t>
            </a:r>
            <a:r>
              <a:rPr lang="en-US" sz="2400" dirty="0"/>
              <a:t>main categories of assets are usually listed first, and typically in order of liquidity. Assets are followed by the liabilities. The difference between the assets and the liabilities is known as equity or the net assets or the net worth or capital of the company.</a:t>
            </a:r>
            <a:endParaRPr lang="cs-CZ" sz="2400"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04.06.2018</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a:t>
            </a:fld>
            <a:endParaRPr lang="cs-CZ"/>
          </a:p>
        </p:txBody>
      </p:sp>
    </p:spTree>
    <p:extLst>
      <p:ext uri="{BB962C8B-B14F-4D97-AF65-F5344CB8AC3E}">
        <p14:creationId xmlns:p14="http://schemas.microsoft.com/office/powerpoint/2010/main" val="407518622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endParaRPr lang="cs-CZ"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04.06.2018</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3</a:t>
            </a:fld>
            <a:endParaRPr lang="cs-CZ"/>
          </a:p>
        </p:txBody>
      </p:sp>
      <p:pic>
        <p:nvPicPr>
          <p:cNvPr id="8" name="Obrázek 7"/>
          <p:cNvPicPr>
            <a:picLocks noChangeAspect="1"/>
          </p:cNvPicPr>
          <p:nvPr/>
        </p:nvPicPr>
        <p:blipFill>
          <a:blip r:embed="rId2"/>
          <a:stretch>
            <a:fillRect/>
          </a:stretch>
        </p:blipFill>
        <p:spPr>
          <a:xfrm>
            <a:off x="1646446" y="1310826"/>
            <a:ext cx="7264192" cy="5320691"/>
          </a:xfrm>
          <a:prstGeom prst="rect">
            <a:avLst/>
          </a:prstGeom>
        </p:spPr>
      </p:pic>
    </p:spTree>
    <p:extLst>
      <p:ext uri="{BB962C8B-B14F-4D97-AF65-F5344CB8AC3E}">
        <p14:creationId xmlns:p14="http://schemas.microsoft.com/office/powerpoint/2010/main" val="264385620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en-US" sz="2400" dirty="0"/>
              <a:t>The whole of financial accounting is based on the accounting equation. The total assets of the business have to equal the capital of the business.</a:t>
            </a:r>
          </a:p>
          <a:p>
            <a:pPr marL="0" indent="0" algn="ctr">
              <a:buNone/>
            </a:pPr>
            <a:r>
              <a:rPr lang="en-US" sz="2400" dirty="0"/>
              <a:t>A = E</a:t>
            </a:r>
          </a:p>
          <a:p>
            <a:pPr marL="0" indent="0" algn="ctr">
              <a:buNone/>
            </a:pPr>
            <a:r>
              <a:rPr lang="en-US" sz="2400" dirty="0"/>
              <a:t>Assets = Equity</a:t>
            </a:r>
          </a:p>
          <a:p>
            <a:pPr marL="0" indent="0">
              <a:buNone/>
            </a:pPr>
            <a:r>
              <a:rPr lang="en-US" sz="2400" dirty="0"/>
              <a:t>where the money went to = where the money came from</a:t>
            </a:r>
          </a:p>
          <a:p>
            <a:endParaRPr lang="en-US" sz="2400" dirty="0"/>
          </a:p>
          <a:p>
            <a:r>
              <a:rPr lang="en-US" sz="2400" dirty="0"/>
              <a:t>Equities may be subdivided into two types – the rights of creditors and the rights of owners.</a:t>
            </a:r>
          </a:p>
          <a:p>
            <a:pPr marL="0" indent="0" algn="ctr">
              <a:buNone/>
            </a:pPr>
            <a:r>
              <a:rPr lang="en-US" sz="2400" dirty="0"/>
              <a:t>Assets = liabilities + owner´s equity</a:t>
            </a:r>
          </a:p>
          <a:p>
            <a:pPr marL="0" indent="0" algn="ctr">
              <a:buNone/>
            </a:pPr>
            <a:r>
              <a:rPr lang="en-US" sz="2400" dirty="0"/>
              <a:t>Assets - liabilities = owner´s equity</a:t>
            </a:r>
          </a:p>
          <a:p>
            <a:endParaRPr lang="cs-CZ" sz="2400"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04.06.2018</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4</a:t>
            </a:fld>
            <a:endParaRPr lang="cs-CZ"/>
          </a:p>
        </p:txBody>
      </p:sp>
    </p:spTree>
    <p:extLst>
      <p:ext uri="{BB962C8B-B14F-4D97-AF65-F5344CB8AC3E}">
        <p14:creationId xmlns:p14="http://schemas.microsoft.com/office/powerpoint/2010/main" val="136259067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en-US" sz="1800" b="1" u="sng" dirty="0">
                <a:solidFill>
                  <a:srgbClr val="FF0000"/>
                </a:solidFill>
              </a:rPr>
              <a:t>Assets</a:t>
            </a:r>
            <a:r>
              <a:rPr lang="en-US" sz="1800" u="sng" dirty="0"/>
              <a:t> </a:t>
            </a:r>
            <a:r>
              <a:rPr lang="en-US" sz="1800" dirty="0"/>
              <a:t>are:</a:t>
            </a:r>
          </a:p>
          <a:p>
            <a:pPr lvl="1">
              <a:buFont typeface="Wingdings" panose="05000000000000000000" pitchFamily="2" charset="2"/>
              <a:buChar char="§"/>
            </a:pPr>
            <a:r>
              <a:rPr lang="en-US" sz="1800" dirty="0"/>
              <a:t>resources controlled by the entity</a:t>
            </a:r>
          </a:p>
          <a:p>
            <a:pPr lvl="1">
              <a:buFont typeface="Wingdings" panose="05000000000000000000" pitchFamily="2" charset="2"/>
              <a:buChar char="§"/>
            </a:pPr>
            <a:r>
              <a:rPr lang="en-US" sz="1800" dirty="0"/>
              <a:t>as a result of past events</a:t>
            </a:r>
          </a:p>
          <a:p>
            <a:pPr lvl="1">
              <a:buFont typeface="Wingdings" panose="05000000000000000000" pitchFamily="2" charset="2"/>
              <a:buChar char="§"/>
            </a:pPr>
            <a:r>
              <a:rPr lang="en-US" sz="1800" dirty="0"/>
              <a:t>from which future economic benefits are expected to flow to the entity.</a:t>
            </a:r>
          </a:p>
          <a:p>
            <a:r>
              <a:rPr lang="en-GB" sz="1800" b="1" dirty="0">
                <a:solidFill>
                  <a:srgbClr val="FF0000"/>
                </a:solidFill>
              </a:rPr>
              <a:t>Long-term assets</a:t>
            </a:r>
            <a:r>
              <a:rPr lang="en-GB" sz="1800" dirty="0"/>
              <a:t>, for example:</a:t>
            </a:r>
            <a:endParaRPr lang="cs-CZ" sz="1800" dirty="0"/>
          </a:p>
          <a:p>
            <a:pPr lvl="1">
              <a:buFont typeface="Wingdings" panose="05000000000000000000" pitchFamily="2" charset="2"/>
              <a:buChar char="q"/>
            </a:pPr>
            <a:r>
              <a:rPr lang="en-GB" sz="1800" dirty="0"/>
              <a:t>property, plant and equipment </a:t>
            </a:r>
            <a:endParaRPr lang="cs-CZ" sz="1800" dirty="0"/>
          </a:p>
          <a:p>
            <a:pPr lvl="1">
              <a:buFont typeface="Wingdings" panose="05000000000000000000" pitchFamily="2" charset="2"/>
              <a:buChar char="q"/>
            </a:pPr>
            <a:r>
              <a:rPr lang="en-GB" sz="1800" dirty="0"/>
              <a:t>investment property, such as real estate held for investment purposes </a:t>
            </a:r>
            <a:endParaRPr lang="cs-CZ" sz="1800" dirty="0"/>
          </a:p>
          <a:p>
            <a:pPr lvl="1">
              <a:buFont typeface="Wingdings" panose="05000000000000000000" pitchFamily="2" charset="2"/>
              <a:buChar char="q"/>
            </a:pPr>
            <a:r>
              <a:rPr lang="en-GB" sz="1800" dirty="0"/>
              <a:t>intangible assets </a:t>
            </a:r>
            <a:endParaRPr lang="cs-CZ" sz="1800" dirty="0"/>
          </a:p>
          <a:p>
            <a:pPr lvl="1">
              <a:buFont typeface="Wingdings" panose="05000000000000000000" pitchFamily="2" charset="2"/>
              <a:buChar char="q"/>
            </a:pPr>
            <a:r>
              <a:rPr lang="en-GB" sz="1800" dirty="0"/>
              <a:t>financial assets (excluding investments accounted for using the equity method, accounts receivables, and cash and cash equivalents) </a:t>
            </a:r>
            <a:endParaRPr lang="cs-CZ" sz="1800" dirty="0"/>
          </a:p>
          <a:p>
            <a:pPr lvl="1">
              <a:buFont typeface="Wingdings" panose="05000000000000000000" pitchFamily="2" charset="2"/>
              <a:buChar char="q"/>
            </a:pPr>
            <a:r>
              <a:rPr lang="en-GB" sz="1800" dirty="0"/>
              <a:t>investments accounted for using the equity method </a:t>
            </a:r>
            <a:endParaRPr lang="cs-CZ" sz="1800" dirty="0"/>
          </a:p>
          <a:p>
            <a:pPr lvl="1">
              <a:buFont typeface="Wingdings" panose="05000000000000000000" pitchFamily="2" charset="2"/>
              <a:buChar char="q"/>
            </a:pPr>
            <a:r>
              <a:rPr lang="en-GB" sz="1800" dirty="0"/>
              <a:t>biological assets </a:t>
            </a:r>
            <a:endParaRPr lang="cs-CZ" sz="1800" dirty="0"/>
          </a:p>
          <a:p>
            <a:endParaRPr lang="cs-CZ" sz="1800"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04.06.2018</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5</a:t>
            </a:fld>
            <a:endParaRPr lang="cs-CZ"/>
          </a:p>
        </p:txBody>
      </p:sp>
    </p:spTree>
    <p:extLst>
      <p:ext uri="{BB962C8B-B14F-4D97-AF65-F5344CB8AC3E}">
        <p14:creationId xmlns:p14="http://schemas.microsoft.com/office/powerpoint/2010/main" val="193712008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en-GB" sz="1800" b="1" dirty="0">
                <a:solidFill>
                  <a:srgbClr val="FF0000"/>
                </a:solidFill>
              </a:rPr>
              <a:t>Current assets</a:t>
            </a:r>
            <a:r>
              <a:rPr lang="en-GB" sz="1800" dirty="0"/>
              <a:t>, for example:</a:t>
            </a:r>
            <a:endParaRPr lang="cs-CZ" sz="1800" dirty="0"/>
          </a:p>
          <a:p>
            <a:pPr lvl="1">
              <a:buFont typeface="Wingdings" panose="05000000000000000000" pitchFamily="2" charset="2"/>
              <a:buChar char="q"/>
            </a:pPr>
            <a:r>
              <a:rPr lang="en-GB" sz="1800" dirty="0"/>
              <a:t>inventories </a:t>
            </a:r>
            <a:endParaRPr lang="cs-CZ" sz="1800" dirty="0"/>
          </a:p>
          <a:p>
            <a:pPr lvl="1">
              <a:buFont typeface="Wingdings" panose="05000000000000000000" pitchFamily="2" charset="2"/>
              <a:buChar char="q"/>
            </a:pPr>
            <a:r>
              <a:rPr lang="en-GB" sz="1800" dirty="0"/>
              <a:t>accounts receivable </a:t>
            </a:r>
            <a:endParaRPr lang="cs-CZ" sz="1800" dirty="0"/>
          </a:p>
          <a:p>
            <a:pPr lvl="1">
              <a:buFont typeface="Wingdings" panose="05000000000000000000" pitchFamily="2" charset="2"/>
              <a:buChar char="q"/>
            </a:pPr>
            <a:r>
              <a:rPr lang="en-GB" sz="1800" dirty="0"/>
              <a:t>cash and cash equivalents </a:t>
            </a:r>
            <a:endParaRPr lang="cs-CZ" sz="1800" dirty="0"/>
          </a:p>
          <a:p>
            <a:pPr marL="457200" lvl="1" indent="0">
              <a:buNone/>
            </a:pPr>
            <a:endParaRPr lang="cs-CZ" sz="1800" dirty="0"/>
          </a:p>
          <a:p>
            <a:r>
              <a:rPr lang="en-GB" sz="1800" b="1" u="sng" dirty="0">
                <a:solidFill>
                  <a:srgbClr val="FF0000"/>
                </a:solidFill>
              </a:rPr>
              <a:t>Liabilities</a:t>
            </a:r>
            <a:r>
              <a:rPr lang="en-GB" sz="1800" dirty="0"/>
              <a:t> are:</a:t>
            </a:r>
            <a:endParaRPr lang="cs-CZ" sz="1800" dirty="0"/>
          </a:p>
          <a:p>
            <a:pPr lvl="1"/>
            <a:r>
              <a:rPr lang="en-GB" sz="1800" dirty="0"/>
              <a:t>an entity’s present obligations</a:t>
            </a:r>
            <a:endParaRPr lang="cs-CZ" sz="1800" dirty="0"/>
          </a:p>
          <a:p>
            <a:pPr lvl="1"/>
            <a:r>
              <a:rPr lang="en-GB" sz="1800" dirty="0"/>
              <a:t>to transfer economic benefits</a:t>
            </a:r>
            <a:endParaRPr lang="cs-CZ" sz="1800" dirty="0"/>
          </a:p>
          <a:p>
            <a:pPr lvl="1"/>
            <a:r>
              <a:rPr lang="en-GB" sz="1800" dirty="0"/>
              <a:t>as a result of past transactions or events.</a:t>
            </a:r>
            <a:endParaRPr lang="cs-CZ" sz="1800" dirty="0"/>
          </a:p>
          <a:p>
            <a:pPr lvl="1"/>
            <a:r>
              <a:rPr lang="en-GB" sz="1800" dirty="0"/>
              <a:t>For example:</a:t>
            </a:r>
            <a:endParaRPr lang="cs-CZ" sz="1800" dirty="0"/>
          </a:p>
          <a:p>
            <a:pPr lvl="2">
              <a:buFont typeface="Wingdings" panose="05000000000000000000" pitchFamily="2" charset="2"/>
              <a:buChar char="q"/>
            </a:pPr>
            <a:r>
              <a:rPr lang="en-GB" sz="1800" dirty="0"/>
              <a:t>accounts payable (trade, wages owed to employees, etc.)</a:t>
            </a:r>
            <a:endParaRPr lang="cs-CZ" sz="1800" dirty="0"/>
          </a:p>
          <a:p>
            <a:pPr lvl="2">
              <a:buFont typeface="Wingdings" panose="05000000000000000000" pitchFamily="2" charset="2"/>
              <a:buChar char="q"/>
            </a:pPr>
            <a:r>
              <a:rPr lang="en-GB" sz="1800" dirty="0"/>
              <a:t>provisions for warranties or court decisions </a:t>
            </a:r>
            <a:endParaRPr lang="cs-CZ" sz="1800" dirty="0"/>
          </a:p>
          <a:p>
            <a:pPr lvl="2">
              <a:buFont typeface="Wingdings" panose="05000000000000000000" pitchFamily="2" charset="2"/>
              <a:buChar char="q"/>
            </a:pPr>
            <a:r>
              <a:rPr lang="en-GB" sz="1800" dirty="0"/>
              <a:t>financial liabilities (excluding provisions and accounts payable), such as promissory notes and corporate bonds </a:t>
            </a:r>
            <a:endParaRPr lang="cs-CZ" sz="1800" dirty="0"/>
          </a:p>
          <a:p>
            <a:pPr lvl="2">
              <a:buFont typeface="Wingdings" panose="05000000000000000000" pitchFamily="2" charset="2"/>
              <a:buChar char="q"/>
            </a:pPr>
            <a:r>
              <a:rPr lang="en-GB" sz="1800" dirty="0"/>
              <a:t>liabilities and assets for current tax </a:t>
            </a:r>
            <a:endParaRPr lang="cs-CZ" sz="1800" dirty="0"/>
          </a:p>
          <a:p>
            <a:endParaRPr lang="cs-CZ" sz="1800"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04.06.2018</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6</a:t>
            </a:fld>
            <a:endParaRPr lang="cs-CZ"/>
          </a:p>
        </p:txBody>
      </p:sp>
    </p:spTree>
    <p:extLst>
      <p:ext uri="{BB962C8B-B14F-4D97-AF65-F5344CB8AC3E}">
        <p14:creationId xmlns:p14="http://schemas.microsoft.com/office/powerpoint/2010/main" val="425713482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en-GB" sz="2000" b="1" u="sng" dirty="0">
                <a:solidFill>
                  <a:srgbClr val="FF0000"/>
                </a:solidFill>
              </a:rPr>
              <a:t>Equity</a:t>
            </a:r>
            <a:r>
              <a:rPr lang="en-GB" sz="2000" b="1" dirty="0"/>
              <a:t> </a:t>
            </a:r>
            <a:r>
              <a:rPr lang="en-GB" sz="2000" dirty="0"/>
              <a:t>interest is the residual amount found by deducting all liabilities of the entity from all of the entity’s assets.</a:t>
            </a:r>
            <a:endParaRPr lang="cs-CZ" sz="2000" dirty="0"/>
          </a:p>
          <a:p>
            <a:r>
              <a:rPr lang="en-GB" sz="2000" b="1" dirty="0">
                <a:solidFill>
                  <a:srgbClr val="FF0000"/>
                </a:solidFill>
              </a:rPr>
              <a:t>Owner´s Equity</a:t>
            </a:r>
            <a:endParaRPr lang="cs-CZ" sz="2000" dirty="0">
              <a:solidFill>
                <a:srgbClr val="FF0000"/>
              </a:solidFill>
            </a:endParaRPr>
          </a:p>
          <a:p>
            <a:pPr lvl="1">
              <a:buFont typeface="Wingdings" panose="05000000000000000000" pitchFamily="2" charset="2"/>
              <a:buChar char="§"/>
            </a:pPr>
            <a:r>
              <a:rPr lang="en-GB" sz="2000" dirty="0"/>
              <a:t>Owner's equity represents the claims by the owner of a business to the assets of the business. It equals the residual interest, or residual equity, in the assets of an entity that remains after deducting the entity's liabilities. Theoretically, it is what would be left if all the liabilities were paid, and it is sometimes said to equal net assets. By rearranging the accounting equation, we can define owner's equity this way: </a:t>
            </a:r>
            <a:endParaRPr lang="cs-CZ" sz="2000" dirty="0"/>
          </a:p>
          <a:p>
            <a:pPr marL="0" indent="0">
              <a:buNone/>
            </a:pPr>
            <a:endParaRPr lang="cs-CZ" sz="2000" dirty="0"/>
          </a:p>
          <a:p>
            <a:pPr marL="0" indent="0" algn="ctr">
              <a:buNone/>
            </a:pPr>
            <a:r>
              <a:rPr lang="en-GB" sz="2000" b="1" dirty="0">
                <a:solidFill>
                  <a:srgbClr val="FF0000"/>
                </a:solidFill>
              </a:rPr>
              <a:t>Owner´s Equity = Assets – Liabilities</a:t>
            </a:r>
            <a:endParaRPr lang="cs-CZ" sz="2000" b="1" dirty="0">
              <a:solidFill>
                <a:srgbClr val="FF0000"/>
              </a:solidFill>
            </a:endParaRPr>
          </a:p>
          <a:p>
            <a:endParaRPr lang="cs-CZ" sz="2000" b="1"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04.06.2018</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7</a:t>
            </a:fld>
            <a:endParaRPr lang="cs-CZ"/>
          </a:p>
        </p:txBody>
      </p:sp>
    </p:spTree>
    <p:extLst>
      <p:ext uri="{BB962C8B-B14F-4D97-AF65-F5344CB8AC3E}">
        <p14:creationId xmlns:p14="http://schemas.microsoft.com/office/powerpoint/2010/main" val="417858379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04.06.2018</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8</a:t>
            </a:fld>
            <a:endParaRPr lang="cs-CZ"/>
          </a:p>
        </p:txBody>
      </p:sp>
      <p:pic>
        <p:nvPicPr>
          <p:cNvPr id="6" name="Zástupný symbol pro obsah 5"/>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030537" y="1187450"/>
            <a:ext cx="4475581" cy="5896638"/>
          </a:xfrm>
          <a:prstGeom prst="rect">
            <a:avLst/>
          </a:prstGeom>
          <a:noFill/>
          <a:ln>
            <a:noFill/>
          </a:ln>
        </p:spPr>
      </p:pic>
    </p:spTree>
    <p:extLst>
      <p:ext uri="{BB962C8B-B14F-4D97-AF65-F5344CB8AC3E}">
        <p14:creationId xmlns:p14="http://schemas.microsoft.com/office/powerpoint/2010/main" val="99551662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04.06.2018</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9</a:t>
            </a:fld>
            <a:endParaRPr lang="cs-CZ"/>
          </a:p>
        </p:txBody>
      </p:sp>
      <p:pic>
        <p:nvPicPr>
          <p:cNvPr id="7" name="Zástupný symbol pro obsah 6"/>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813537" y="1187450"/>
            <a:ext cx="4849325" cy="5906686"/>
          </a:xfrm>
          <a:prstGeom prst="rect">
            <a:avLst/>
          </a:prstGeom>
          <a:noFill/>
          <a:ln>
            <a:noFill/>
          </a:ln>
        </p:spPr>
      </p:pic>
    </p:spTree>
    <p:extLst>
      <p:ext uri="{BB962C8B-B14F-4D97-AF65-F5344CB8AC3E}">
        <p14:creationId xmlns:p14="http://schemas.microsoft.com/office/powerpoint/2010/main" val="356190764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theme/theme1.xml><?xml version="1.0" encoding="utf-8"?>
<a:theme xmlns:a="http://schemas.openxmlformats.org/drawingml/2006/main" name="JU_OPVVV">
  <a:themeElements>
    <a:clrScheme name="JU">
      <a:dk1>
        <a:srgbClr val="151515"/>
      </a:dk1>
      <a:lt1>
        <a:sysClr val="window" lastClr="FFFFFF"/>
      </a:lt1>
      <a:dk2>
        <a:srgbClr val="E00034"/>
      </a:dk2>
      <a:lt2>
        <a:srgbClr val="D8D8D8"/>
      </a:lt2>
      <a:accent1>
        <a:srgbClr val="E00034"/>
      </a:accent1>
      <a:accent2>
        <a:srgbClr val="E98300"/>
      </a:accent2>
      <a:accent3>
        <a:srgbClr val="007D57"/>
      </a:accent3>
      <a:accent4>
        <a:srgbClr val="9C5FB5"/>
      </a:accent4>
      <a:accent5>
        <a:srgbClr val="5BBBB7"/>
      </a:accent5>
      <a:accent6>
        <a:srgbClr val="D10074"/>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JU_OPVVV" id="{308B95AC-FC2F-4F17-80AD-0B8665254CCB}" vid="{353A2476-A1C0-4E71-97AE-34FA5EB80CF7}"/>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13</TotalTime>
  <Words>468</Words>
  <Application>Microsoft Office PowerPoint</Application>
  <PresentationFormat>Vlastní</PresentationFormat>
  <Paragraphs>65</Paragraphs>
  <Slides>11</Slides>
  <Notes>1</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11</vt:i4>
      </vt:variant>
    </vt:vector>
  </HeadingPairs>
  <TitlesOfParts>
    <vt:vector size="16" baseType="lpstr">
      <vt:lpstr>Arial</vt:lpstr>
      <vt:lpstr>Calibri</vt:lpstr>
      <vt:lpstr>Clara Sans</vt:lpstr>
      <vt:lpstr>Wingdings</vt:lpstr>
      <vt:lpstr>JU_OPVVV</vt:lpstr>
      <vt:lpstr>Financial statements</vt:lpstr>
      <vt:lpstr>Balance sheet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Ing. Tomáš Lysenko-Chvíla</dc:creator>
  <cp:lastModifiedBy>Svoboda Jaroslav Ing. Ph.D.</cp:lastModifiedBy>
  <cp:revision>6</cp:revision>
  <dcterms:created xsi:type="dcterms:W3CDTF">2017-07-17T18:52:59Z</dcterms:created>
  <dcterms:modified xsi:type="dcterms:W3CDTF">2018-06-04T07:56:23Z</dcterms:modified>
</cp:coreProperties>
</file>