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8" r:id="rId2"/>
    <p:sldId id="257" r:id="rId3"/>
    <p:sldId id="259" r:id="rId4"/>
    <p:sldId id="260" r:id="rId5"/>
    <p:sldId id="263" r:id="rId6"/>
    <p:sldId id="264" r:id="rId7"/>
    <p:sldId id="265" r:id="rId8"/>
    <p:sldId id="261" r:id="rId9"/>
    <p:sldId id="262" r:id="rId10"/>
    <p:sldId id="269" r:id="rId11"/>
    <p:sldId id="270" r:id="rId12"/>
    <p:sldId id="266" r:id="rId13"/>
    <p:sldId id="271" r:id="rId14"/>
    <p:sldId id="272" r:id="rId15"/>
    <p:sldId id="273" r:id="rId1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8" d="100"/>
          <a:sy n="78" d="100"/>
        </p:scale>
        <p:origin x="678" y="102"/>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13.08.2018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846293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475303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4094597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267411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1337061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408344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571296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2389929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1963098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796351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1859243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1885230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830923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13.08.2018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13.08.2018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13.08.2018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13.08.2018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PROFIT/LOSS (INCOME) </a:t>
            </a:r>
            <a:r>
              <a:rPr lang="en-US" dirty="0" smtClean="0"/>
              <a:t>STATEMENT</a:t>
            </a:r>
            <a:r>
              <a:rPr lang="cs-CZ" dirty="0" smtClean="0"/>
              <a:t> </a:t>
            </a:r>
            <a:r>
              <a:rPr lang="en-US" dirty="0" smtClean="0"/>
              <a:t>– </a:t>
            </a:r>
            <a:r>
              <a:rPr lang="en-US" dirty="0"/>
              <a:t>CONTENT AND FORMAL REQUIREMENTS</a:t>
            </a:r>
            <a:endParaRPr lang="cs-CZ" dirty="0"/>
          </a:p>
        </p:txBody>
      </p:sp>
    </p:spTree>
    <p:extLst>
      <p:ext uri="{BB962C8B-B14F-4D97-AF65-F5344CB8AC3E}">
        <p14:creationId xmlns:p14="http://schemas.microsoft.com/office/powerpoint/2010/main" val="18179888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smtClean="0">
                <a:solidFill>
                  <a:srgbClr val="FF0000"/>
                </a:solidFill>
              </a:rPr>
              <a:t>REVENUES</a:t>
            </a:r>
            <a:endParaRPr lang="cs-CZ" b="1" dirty="0" smtClean="0">
              <a:solidFill>
                <a:srgbClr val="FF0000"/>
              </a:solidFill>
            </a:endParaRPr>
          </a:p>
          <a:p>
            <a:pPr lvl="0"/>
            <a:r>
              <a:rPr lang="en-GB" b="1" dirty="0"/>
              <a:t>Financial Accounting</a:t>
            </a:r>
            <a:r>
              <a:rPr lang="en-GB" dirty="0"/>
              <a:t> - focused on the enterprise as a </a:t>
            </a:r>
            <a:r>
              <a:rPr lang="en-GB" dirty="0" smtClean="0"/>
              <a:t>whole</a:t>
            </a:r>
            <a:endParaRPr lang="cs-CZ" dirty="0" smtClean="0"/>
          </a:p>
          <a:p>
            <a:pPr lvl="0"/>
            <a:r>
              <a:rPr lang="en-GB" b="1" dirty="0"/>
              <a:t>Tax purposes</a:t>
            </a:r>
            <a:endParaRPr lang="cs-CZ" dirty="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17062197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u="sng" dirty="0" smtClean="0"/>
              <a:t>Principles</a:t>
            </a:r>
            <a:r>
              <a:rPr lang="en-GB" dirty="0" smtClean="0"/>
              <a:t> </a:t>
            </a:r>
            <a:r>
              <a:rPr lang="en-GB" dirty="0"/>
              <a:t>for accounting of costs and revenues:</a:t>
            </a:r>
            <a:endParaRPr lang="cs-CZ" dirty="0"/>
          </a:p>
          <a:p>
            <a:pPr lvl="0"/>
            <a:r>
              <a:rPr lang="en-GB" sz="1800" dirty="0"/>
              <a:t>items increasing costs are recognized usually on the side of the credit of cost’s accounts,</a:t>
            </a:r>
            <a:endParaRPr lang="cs-CZ" sz="1800" dirty="0"/>
          </a:p>
          <a:p>
            <a:pPr lvl="0"/>
            <a:r>
              <a:rPr lang="en-GB" sz="1800" dirty="0"/>
              <a:t>items increasing revenues are recognized usually on the side of the debit revenue’s accounts,</a:t>
            </a:r>
            <a:endParaRPr lang="cs-CZ" sz="1800" dirty="0"/>
          </a:p>
          <a:p>
            <a:pPr lvl="0"/>
            <a:r>
              <a:rPr lang="en-GB" sz="1800" dirty="0"/>
              <a:t>costs and revenues are accounted for by species (economically homogeneous costs and revenues)</a:t>
            </a:r>
            <a:endParaRPr lang="cs-CZ" sz="1800" dirty="0"/>
          </a:p>
          <a:p>
            <a:pPr lvl="0"/>
            <a:r>
              <a:rPr lang="en-GB" sz="1800" dirty="0"/>
              <a:t>costs and revenues are recognized in each of the accounting period to which they relate,</a:t>
            </a:r>
            <a:endParaRPr lang="cs-CZ" sz="1800" dirty="0"/>
          </a:p>
          <a:p>
            <a:pPr lvl="0"/>
            <a:r>
              <a:rPr lang="en-GB" sz="1800" dirty="0"/>
              <a:t>at the cost and revenue accounts are charged an incremental basis from the beginning of the financial year,</a:t>
            </a:r>
            <a:endParaRPr lang="cs-CZ" sz="1800" dirty="0"/>
          </a:p>
          <a:p>
            <a:pPr lvl="0"/>
            <a:r>
              <a:rPr lang="en-GB" sz="1800" dirty="0"/>
              <a:t>the final states of cost and expense accounts are translated at the period end on account 710 - Profit and loss account, which permits an entity to determine profit for the entire accounting period.</a:t>
            </a:r>
            <a:endParaRPr lang="cs-CZ" sz="18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3765141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sz="2800" b="1" cap="all" dirty="0" smtClean="0"/>
              <a:t/>
            </a:r>
            <a:br>
              <a:rPr lang="cs-CZ" sz="2800" b="1" cap="all" dirty="0" smtClean="0"/>
            </a:br>
            <a:r>
              <a:rPr lang="en-GB" sz="2800" b="1" cap="all" dirty="0" smtClean="0"/>
              <a:t>FINDINGS </a:t>
            </a:r>
            <a:r>
              <a:rPr lang="en-GB" sz="2800" b="1" cap="all" dirty="0"/>
              <a:t>OF ECONOMIC RESULT – PROFIT/LOSS</a:t>
            </a:r>
            <a:r>
              <a:rPr lang="cs-CZ" b="1" cap="all" dirty="0"/>
              <a:t/>
            </a:r>
            <a:br>
              <a:rPr lang="cs-CZ" b="1" cap="all" dirty="0"/>
            </a:br>
            <a:endParaRPr lang="cs-CZ" dirty="0"/>
          </a:p>
        </p:txBody>
      </p:sp>
      <p:sp>
        <p:nvSpPr>
          <p:cNvPr id="3" name="Zástupný symbol pro obsah 2"/>
          <p:cNvSpPr>
            <a:spLocks noGrp="1"/>
          </p:cNvSpPr>
          <p:nvPr>
            <p:ph idx="1"/>
          </p:nvPr>
        </p:nvSpPr>
        <p:spPr/>
        <p:txBody>
          <a:bodyPr/>
          <a:lstStyle/>
          <a:p>
            <a:pPr lvl="0"/>
            <a:r>
              <a:rPr lang="cs-CZ" sz="2400" dirty="0" smtClean="0"/>
              <a:t>C</a:t>
            </a:r>
            <a:r>
              <a:rPr lang="en-GB" sz="2400" dirty="0" err="1" smtClean="0"/>
              <a:t>osts</a:t>
            </a:r>
            <a:r>
              <a:rPr lang="en-GB" sz="2400" dirty="0" smtClean="0"/>
              <a:t> </a:t>
            </a:r>
            <a:r>
              <a:rPr lang="en-GB" sz="2400" dirty="0"/>
              <a:t>and revenues are divided for the purpose of finding profit into 2 groups:</a:t>
            </a:r>
            <a:endParaRPr lang="cs-CZ" sz="2400" dirty="0"/>
          </a:p>
          <a:p>
            <a:pPr lvl="1"/>
            <a:r>
              <a:rPr lang="en-GB" sz="2000" dirty="0"/>
              <a:t>a) operational (Acc. group: 50-55, 58 and 60-64), </a:t>
            </a:r>
            <a:endParaRPr lang="cs-CZ" sz="2000" dirty="0"/>
          </a:p>
          <a:p>
            <a:pPr lvl="1"/>
            <a:r>
              <a:rPr lang="en-GB" sz="2000" dirty="0"/>
              <a:t>b) financial (Acc. group: 56-57 and 66), </a:t>
            </a:r>
            <a:endParaRPr lang="cs-CZ" sz="2000" dirty="0"/>
          </a:p>
          <a:p>
            <a:pPr lvl="0"/>
            <a:r>
              <a:rPr lang="en-GB" sz="2400" dirty="0"/>
              <a:t>in light of the above breakdown of the profit in the income statement also consists of 2 components:</a:t>
            </a:r>
            <a:endParaRPr lang="cs-CZ" sz="2400" dirty="0"/>
          </a:p>
          <a:p>
            <a:pPr marL="457200" lvl="1" indent="0">
              <a:buNone/>
            </a:pPr>
            <a:r>
              <a:rPr lang="en-GB" sz="2000" b="1" dirty="0">
                <a:solidFill>
                  <a:srgbClr val="FF0000"/>
                </a:solidFill>
              </a:rPr>
              <a:t>1)</a:t>
            </a:r>
            <a:r>
              <a:rPr lang="en-GB" sz="2000" b="1" dirty="0"/>
              <a:t> </a:t>
            </a:r>
            <a:r>
              <a:rPr lang="en-GB" sz="2000" b="1" dirty="0">
                <a:solidFill>
                  <a:srgbClr val="FF0000"/>
                </a:solidFill>
              </a:rPr>
              <a:t>Operating profit/loss</a:t>
            </a:r>
            <a:endParaRPr lang="cs-CZ" sz="2000" dirty="0">
              <a:solidFill>
                <a:srgbClr val="FF0000"/>
              </a:solidFill>
            </a:endParaRPr>
          </a:p>
          <a:p>
            <a:pPr marL="457200" lvl="1" indent="0">
              <a:buNone/>
            </a:pPr>
            <a:r>
              <a:rPr lang="en-GB" sz="2000" b="1" dirty="0">
                <a:solidFill>
                  <a:srgbClr val="FF0000"/>
                </a:solidFill>
              </a:rPr>
              <a:t>2) Financial profit/loss</a:t>
            </a:r>
            <a:endParaRPr lang="cs-CZ" sz="2000" dirty="0">
              <a:solidFill>
                <a:srgbClr val="FF0000"/>
              </a:solidFill>
            </a:endParaRPr>
          </a:p>
          <a:p>
            <a:pPr marL="457200" lvl="1" indent="0">
              <a:buNone/>
            </a:pPr>
            <a:r>
              <a:rPr lang="en-GB" sz="2000" b="1" dirty="0">
                <a:solidFill>
                  <a:srgbClr val="FF0000"/>
                </a:solidFill>
              </a:rPr>
              <a:t>   </a:t>
            </a:r>
            <a:r>
              <a:rPr lang="en-GB" sz="2000" b="1" dirty="0" smtClean="0">
                <a:solidFill>
                  <a:srgbClr val="FF0000"/>
                </a:solidFill>
              </a:rPr>
              <a:t>-----------------------</a:t>
            </a:r>
            <a:r>
              <a:rPr lang="cs-CZ" sz="2000" b="1" dirty="0" smtClean="0">
                <a:solidFill>
                  <a:srgbClr val="FF0000"/>
                </a:solidFill>
              </a:rPr>
              <a:t>-</a:t>
            </a:r>
            <a:r>
              <a:rPr lang="en-GB" sz="2000" b="1" dirty="0" smtClean="0">
                <a:solidFill>
                  <a:srgbClr val="FF0000"/>
                </a:solidFill>
              </a:rPr>
              <a:t>---------------</a:t>
            </a:r>
            <a:endParaRPr lang="cs-CZ" sz="2000" dirty="0">
              <a:solidFill>
                <a:srgbClr val="FF0000"/>
              </a:solidFill>
            </a:endParaRPr>
          </a:p>
          <a:p>
            <a:pPr marL="457200" lvl="1" indent="0">
              <a:buNone/>
            </a:pPr>
            <a:r>
              <a:rPr lang="en-GB" sz="2000" b="1" dirty="0">
                <a:solidFill>
                  <a:srgbClr val="FF0000"/>
                </a:solidFill>
              </a:rPr>
              <a:t>= Profit/loss of current accounting period</a:t>
            </a:r>
            <a:endParaRPr lang="cs-CZ" sz="2000" dirty="0">
              <a:solidFill>
                <a:srgbClr val="FF0000"/>
              </a:solidFill>
            </a:endParaRPr>
          </a:p>
          <a:p>
            <a:r>
              <a:rPr lang="en-GB" sz="2400" dirty="0"/>
              <a:t>(note: Extraordinary profit/loss was from 2016 cancelled.)</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682932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sz="2800" b="1" cap="all" dirty="0" smtClean="0"/>
              <a:t/>
            </a:r>
            <a:br>
              <a:rPr lang="cs-CZ" sz="2800" b="1" cap="all" dirty="0" smtClean="0"/>
            </a:br>
            <a:r>
              <a:rPr lang="en-GB" sz="2800" b="1" cap="all" dirty="0" smtClean="0"/>
              <a:t>FINDINGS </a:t>
            </a:r>
            <a:r>
              <a:rPr lang="en-GB" sz="2800" b="1" cap="all" dirty="0"/>
              <a:t>OF ECONOMIC RESULT – PROFIT/LOSS</a:t>
            </a:r>
            <a:r>
              <a:rPr lang="cs-CZ" b="1" cap="all" dirty="0"/>
              <a:t/>
            </a:r>
            <a:br>
              <a:rPr lang="cs-CZ" b="1" cap="all" dirty="0"/>
            </a:br>
            <a:endParaRPr lang="cs-CZ" dirty="0"/>
          </a:p>
        </p:txBody>
      </p:sp>
      <p:sp>
        <p:nvSpPr>
          <p:cNvPr id="3" name="Zástupný symbol pro obsah 2"/>
          <p:cNvSpPr>
            <a:spLocks noGrp="1"/>
          </p:cNvSpPr>
          <p:nvPr>
            <p:ph idx="1"/>
          </p:nvPr>
        </p:nvSpPr>
        <p:spPr/>
        <p:txBody>
          <a:bodyPr/>
          <a:lstStyle/>
          <a:p>
            <a:r>
              <a:rPr lang="en-GB" sz="2400" dirty="0"/>
              <a:t>A Profit/loss Statement can be prepared according to the purpose or </a:t>
            </a:r>
            <a:r>
              <a:rPr lang="en-GB" sz="2400" u="sng" dirty="0"/>
              <a:t>type classification</a:t>
            </a:r>
            <a:r>
              <a:rPr lang="en-GB" sz="2400" dirty="0"/>
              <a:t>:</a:t>
            </a:r>
            <a:endParaRPr lang="cs-CZ" sz="2400" dirty="0"/>
          </a:p>
          <a:p>
            <a:pPr lvl="0"/>
            <a:r>
              <a:rPr lang="en-GB" sz="2400" b="1" dirty="0"/>
              <a:t>Type structure</a:t>
            </a:r>
            <a:endParaRPr lang="cs-CZ" sz="2400" dirty="0"/>
          </a:p>
          <a:p>
            <a:pPr lvl="1"/>
            <a:r>
              <a:rPr lang="en-GB" sz="2000" dirty="0"/>
              <a:t>used by the most companies. We can characterize it as specific type of costs that were spent for specific purpose. </a:t>
            </a:r>
            <a:endParaRPr lang="cs-CZ" sz="2000" dirty="0"/>
          </a:p>
          <a:p>
            <a:pPr lvl="1"/>
            <a:r>
              <a:rPr lang="en-GB" sz="2000" dirty="0"/>
              <a:t>for example:  consumption of material, goods, energy, payroll, etc.</a:t>
            </a:r>
            <a:endParaRPr lang="cs-CZ" sz="2000" dirty="0"/>
          </a:p>
          <a:p>
            <a:pPr lvl="0"/>
            <a:r>
              <a:rPr lang="en-GB" sz="2400" b="1" dirty="0"/>
              <a:t>Purpose structure (by function)</a:t>
            </a:r>
            <a:endParaRPr lang="cs-CZ" sz="2400" dirty="0"/>
          </a:p>
          <a:p>
            <a:pPr lvl="1"/>
            <a:r>
              <a:rPr lang="en-GB" sz="2000" dirty="0"/>
              <a:t>this classification specifies the relation of costs to their origin</a:t>
            </a:r>
            <a:endParaRPr lang="cs-CZ" sz="2000" dirty="0"/>
          </a:p>
          <a:p>
            <a:pPr lvl="1"/>
            <a:r>
              <a:rPr lang="en-GB" sz="2000" dirty="0"/>
              <a:t>they are divided according to the relation to the following processes:</a:t>
            </a:r>
            <a:endParaRPr lang="cs-CZ" sz="2000" dirty="0"/>
          </a:p>
          <a:p>
            <a:pPr lvl="2"/>
            <a:r>
              <a:rPr lang="en-GB" sz="2000" dirty="0"/>
              <a:t>technological costs (incur only during technological production of a given product),</a:t>
            </a:r>
            <a:endParaRPr lang="cs-CZ" sz="2000" dirty="0"/>
          </a:p>
          <a:p>
            <a:pPr lvl="2"/>
            <a:r>
              <a:rPr lang="en-GB" sz="2000" dirty="0"/>
              <a:t>direct and indirect costs.</a:t>
            </a:r>
            <a:endParaRPr lang="cs-CZ" sz="20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8750054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sz="2800" b="1" cap="all" dirty="0" smtClean="0"/>
              <a:t>profit/</a:t>
            </a:r>
            <a:r>
              <a:rPr lang="cs-CZ" sz="2800" b="1" cap="all" dirty="0" err="1" smtClean="0"/>
              <a:t>loss</a:t>
            </a:r>
            <a:r>
              <a:rPr lang="cs-CZ" sz="2800" b="1" cap="all" dirty="0" smtClean="0"/>
              <a:t> </a:t>
            </a:r>
            <a:r>
              <a:rPr lang="cs-CZ" sz="2800" b="1" cap="all" dirty="0" err="1" smtClean="0"/>
              <a:t>statement</a:t>
            </a:r>
            <a:r>
              <a:rPr lang="cs-CZ" sz="2800" b="1" cap="all" dirty="0" smtClean="0"/>
              <a:t>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pic>
        <p:nvPicPr>
          <p:cNvPr id="7" name="Zástupný symbol pro obsah 6"/>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15478" y="1187450"/>
            <a:ext cx="4062445" cy="5567363"/>
          </a:xfrm>
          <a:prstGeom prst="rect">
            <a:avLst/>
          </a:prstGeom>
          <a:noFill/>
          <a:ln>
            <a:noFill/>
          </a:ln>
        </p:spPr>
      </p:pic>
    </p:spTree>
    <p:extLst>
      <p:ext uri="{BB962C8B-B14F-4D97-AF65-F5344CB8AC3E}">
        <p14:creationId xmlns:p14="http://schemas.microsoft.com/office/powerpoint/2010/main" val="2625135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sz="2800" b="1" cap="all" dirty="0" smtClean="0"/>
              <a:t>profit/</a:t>
            </a:r>
            <a:r>
              <a:rPr lang="cs-CZ" sz="2800" b="1" cap="all" dirty="0" err="1" smtClean="0"/>
              <a:t>loss</a:t>
            </a:r>
            <a:r>
              <a:rPr lang="cs-CZ" sz="2800" b="1" cap="all" dirty="0" smtClean="0"/>
              <a:t> </a:t>
            </a:r>
            <a:r>
              <a:rPr lang="cs-CZ" sz="2800" b="1" cap="all" dirty="0" err="1" smtClean="0"/>
              <a:t>statement</a:t>
            </a:r>
            <a:r>
              <a:rPr lang="cs-CZ" sz="2800" b="1" cap="all" dirty="0" smtClean="0"/>
              <a:t>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pic>
        <p:nvPicPr>
          <p:cNvPr id="6" name="Zástupný symbol pro obsah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76930" y="1187450"/>
            <a:ext cx="5939541" cy="5567363"/>
          </a:xfrm>
          <a:prstGeom prst="rect">
            <a:avLst/>
          </a:prstGeom>
          <a:noFill/>
          <a:ln>
            <a:noFill/>
          </a:ln>
        </p:spPr>
      </p:pic>
    </p:spTree>
    <p:extLst>
      <p:ext uri="{BB962C8B-B14F-4D97-AF65-F5344CB8AC3E}">
        <p14:creationId xmlns:p14="http://schemas.microsoft.com/office/powerpoint/2010/main" val="2108669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t>DEFINITIONS </a:t>
            </a:r>
            <a:r>
              <a:rPr lang="cs-CZ" sz="2800" dirty="0"/>
              <a:t>AND CLASSIFICATIONS</a:t>
            </a:r>
            <a:endParaRPr lang="cs-CZ" sz="2800" dirty="0"/>
          </a:p>
        </p:txBody>
      </p:sp>
      <p:sp>
        <p:nvSpPr>
          <p:cNvPr id="3" name="Zástupný symbol pro obsah 2"/>
          <p:cNvSpPr>
            <a:spLocks noGrp="1"/>
          </p:cNvSpPr>
          <p:nvPr>
            <p:ph idx="1"/>
          </p:nvPr>
        </p:nvSpPr>
        <p:spPr/>
        <p:txBody>
          <a:bodyPr/>
          <a:lstStyle/>
          <a:p>
            <a:r>
              <a:rPr lang="en-US" dirty="0"/>
              <a:t>The Profit/loss statement (Income statement) summarizes the revenues earned and costs (expenses) incurred by a business over a period of </a:t>
            </a:r>
            <a:r>
              <a:rPr lang="en-US" dirty="0" smtClean="0"/>
              <a:t>time</a:t>
            </a:r>
            <a:r>
              <a:rPr lang="cs-CZ" dirty="0" smtClean="0"/>
              <a:t>.</a:t>
            </a:r>
          </a:p>
          <a:p>
            <a:r>
              <a:rPr lang="en-GB" dirty="0"/>
              <a:t>Costs (expenses) and revenues affect profit entity.</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t>Cost</a:t>
            </a:r>
            <a:endParaRPr lang="cs-CZ" dirty="0"/>
          </a:p>
          <a:p>
            <a:pPr lvl="1"/>
            <a:r>
              <a:rPr lang="en-GB" sz="2400" dirty="0"/>
              <a:t>An amount that has to be paid or given up in order to get something. In business, cost is usually a monetary valuation of (1) effort, (2) material, (3) resources, (4) time and utilities consumed, (5) risks incurred, and (6) opportunity forgone in production and delivery of a good or service. All expenses are costs, but not all costs (such as those incurred in acquisition of an income-generating asset) are expenses.</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7588301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t>Expense</a:t>
            </a:r>
            <a:endParaRPr lang="cs-CZ" dirty="0"/>
          </a:p>
          <a:p>
            <a:pPr lvl="1"/>
            <a:r>
              <a:rPr lang="en-GB" sz="2400" dirty="0"/>
              <a:t>Money spent or cost incurred in an organization's efforts to generate revenue, representing the cost of doing business. Expenses may be in the form of actual cash payments (such as wages and salaries), a computed expired portion (depreciation) of an asset, or an amount taken out of earnings (such as bad debts). Expenses are summarized and charged in the income statement as deductions from the income before assessing income tax. Whereas all expenses are costs, not all costs (such as those incurred in acquisition of income generating assets) are expenses.</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6736226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t>Expenditure</a:t>
            </a:r>
            <a:endParaRPr lang="cs-CZ" dirty="0"/>
          </a:p>
          <a:p>
            <a:pPr lvl="1"/>
            <a:r>
              <a:rPr lang="en-GB" sz="2400" dirty="0"/>
              <a:t>Payment of cash or cash-equivalent for goods or services, or a charge against available funds in settlement of an obligation as evidenced by an invoice, receipt, voucher, or other such document. See also revenue expenditure, capital expenditure.</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1808995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t>Revenue</a:t>
            </a:r>
            <a:endParaRPr lang="cs-CZ" dirty="0"/>
          </a:p>
          <a:p>
            <a:pPr lvl="1"/>
            <a:r>
              <a:rPr lang="en-GB" sz="2400" dirty="0"/>
              <a:t>The income generated from sale of goods or services, or any other use of capital or assets, associated with the main operations of an organization before any costs or expenses are deducted. Revenue is shown usually as the top item in an income (profit and loss) statement from which all charges, costs, and expenses are subtracted to arrive at net income. Also called sales, or (in the UK) turnover.</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7457956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t>Income</a:t>
            </a:r>
            <a:endParaRPr lang="cs-CZ" dirty="0"/>
          </a:p>
          <a:p>
            <a:pPr lvl="1"/>
            <a:r>
              <a:rPr lang="en-GB" sz="2000" dirty="0"/>
              <a:t>1. The flow of cash or cash-equivalents received from work (wage or salary), capital (interest or profit), or land (rent).</a:t>
            </a:r>
            <a:endParaRPr lang="cs-CZ" sz="2000" dirty="0"/>
          </a:p>
          <a:p>
            <a:pPr lvl="1"/>
            <a:r>
              <a:rPr lang="en-GB" sz="2000" dirty="0"/>
              <a:t>2. </a:t>
            </a:r>
            <a:r>
              <a:rPr lang="en-GB" sz="2000" dirty="0" smtClean="0"/>
              <a:t>Accounting</a:t>
            </a:r>
            <a:r>
              <a:rPr lang="cs-CZ" sz="2000" dirty="0" smtClean="0"/>
              <a:t> – </a:t>
            </a:r>
            <a:r>
              <a:rPr lang="cs-CZ" sz="2000" dirty="0" err="1" smtClean="0"/>
              <a:t>see</a:t>
            </a:r>
            <a:r>
              <a:rPr lang="cs-CZ" sz="2000" dirty="0" smtClean="0"/>
              <a:t> up.</a:t>
            </a:r>
          </a:p>
          <a:p>
            <a:pPr lvl="1"/>
            <a:r>
              <a:rPr lang="en-GB" sz="2000" dirty="0" smtClean="0"/>
              <a:t>3</a:t>
            </a:r>
            <a:r>
              <a:rPr lang="en-GB" sz="2000" dirty="0"/>
              <a:t>. Economics: Consumption that, at the end of a period, will leave an individual with the same amount of goods (and the expectations of future goods) as at the beginning of that period. Therefore, income means the maximum amount an individual can spend during a period without being any worse off. Income (and not the GDP) is the engine that drives an economy because only it can create demand.</a:t>
            </a:r>
            <a:endParaRPr lang="cs-CZ" sz="2000" dirty="0"/>
          </a:p>
          <a:p>
            <a:pPr lvl="1"/>
            <a:r>
              <a:rPr lang="en-GB" sz="2000" dirty="0"/>
              <a:t>4. Law: Money or other forms of payment (received periodically or regularly) from commerce, employment, endowment, investment, royalties, etc.</a:t>
            </a:r>
            <a:endParaRPr lang="cs-CZ" sz="20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6765956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dirty="0"/>
              <a:t>Costs and revenues are divided for the purpose of finding profit into 2 groups:</a:t>
            </a:r>
            <a:endParaRPr lang="cs-CZ" dirty="0"/>
          </a:p>
          <a:p>
            <a:pPr lvl="1"/>
            <a:r>
              <a:rPr lang="en-GB" dirty="0"/>
              <a:t>operational,</a:t>
            </a:r>
            <a:endParaRPr lang="cs-CZ" dirty="0"/>
          </a:p>
          <a:p>
            <a:pPr lvl="1"/>
            <a:r>
              <a:rPr lang="en-GB" dirty="0"/>
              <a:t>financial.</a:t>
            </a:r>
            <a:endParaRPr lang="cs-CZ" dirty="0"/>
          </a:p>
          <a:p>
            <a:pPr lvl="1"/>
            <a:r>
              <a:rPr lang="en-GB" dirty="0"/>
              <a:t>(Extraordinary cots and revenues were from 2016 cancelled.)</a:t>
            </a:r>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1303544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DEFINITIONS AND CLASSIFICATIONS</a:t>
            </a:r>
            <a:endParaRPr lang="cs-CZ" sz="2800" dirty="0"/>
          </a:p>
        </p:txBody>
      </p:sp>
      <p:sp>
        <p:nvSpPr>
          <p:cNvPr id="3" name="Zástupný symbol pro obsah 2"/>
          <p:cNvSpPr>
            <a:spLocks noGrp="1"/>
          </p:cNvSpPr>
          <p:nvPr>
            <p:ph idx="1"/>
          </p:nvPr>
        </p:nvSpPr>
        <p:spPr/>
        <p:txBody>
          <a:bodyPr/>
          <a:lstStyle/>
          <a:p>
            <a:r>
              <a:rPr lang="en-GB" b="1" dirty="0">
                <a:solidFill>
                  <a:srgbClr val="FF0000"/>
                </a:solidFill>
              </a:rPr>
              <a:t>COSTS (EXPENSE</a:t>
            </a:r>
            <a:r>
              <a:rPr lang="en-GB" b="1" dirty="0" smtClean="0">
                <a:solidFill>
                  <a:srgbClr val="FF0000"/>
                </a:solidFill>
              </a:rPr>
              <a:t>)</a:t>
            </a:r>
            <a:r>
              <a:rPr lang="cs-CZ" b="1" dirty="0" smtClean="0">
                <a:solidFill>
                  <a:srgbClr val="FF0000"/>
                </a:solidFill>
              </a:rPr>
              <a:t>:</a:t>
            </a:r>
            <a:endParaRPr lang="cs-CZ" dirty="0">
              <a:solidFill>
                <a:srgbClr val="FF0000"/>
              </a:solidFill>
            </a:endParaRPr>
          </a:p>
          <a:p>
            <a:pPr lvl="0"/>
            <a:r>
              <a:rPr lang="en-GB" b="1" dirty="0"/>
              <a:t>Financial Accounting</a:t>
            </a:r>
            <a:r>
              <a:rPr lang="en-GB" dirty="0"/>
              <a:t> - focused on the enterprise as a whole</a:t>
            </a:r>
            <a:endParaRPr lang="cs-CZ" dirty="0"/>
          </a:p>
          <a:p>
            <a:pPr lvl="0"/>
            <a:r>
              <a:rPr lang="en-GB" b="1" dirty="0"/>
              <a:t>Managerial (internal) </a:t>
            </a:r>
            <a:r>
              <a:rPr lang="en-GB" b="1" dirty="0" smtClean="0"/>
              <a:t>accounting</a:t>
            </a:r>
            <a:r>
              <a:rPr lang="cs-CZ" b="1" dirty="0" smtClean="0"/>
              <a:t> </a:t>
            </a:r>
            <a:r>
              <a:rPr lang="en-GB" dirty="0"/>
              <a:t>, it includes:</a:t>
            </a:r>
            <a:endParaRPr lang="cs-CZ" dirty="0"/>
          </a:p>
          <a:p>
            <a:pPr lvl="3"/>
            <a:r>
              <a:rPr lang="en-GB" u="sng" dirty="0"/>
              <a:t>Cost (operating) accounting</a:t>
            </a:r>
            <a:r>
              <a:rPr lang="en-GB" dirty="0"/>
              <a:t>, which focuses on:</a:t>
            </a:r>
            <a:endParaRPr lang="cs-CZ" dirty="0"/>
          </a:p>
          <a:p>
            <a:pPr lvl="2"/>
            <a:r>
              <a:rPr lang="en-GB" dirty="0"/>
              <a:t>monitoring of actual costs in terms of internal departments and performance.</a:t>
            </a:r>
            <a:endParaRPr lang="cs-CZ" dirty="0"/>
          </a:p>
          <a:p>
            <a:pPr lvl="2"/>
            <a:r>
              <a:rPr lang="en-GB" dirty="0"/>
              <a:t>management of internal departments - must know how costs and revenues, all of which can be quantified the economic result</a:t>
            </a:r>
            <a:endParaRPr lang="cs-CZ" dirty="0"/>
          </a:p>
          <a:p>
            <a:r>
              <a:rPr lang="en-GB" b="1" dirty="0"/>
              <a:t>Tax purposes</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758423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TotalTime>
  <Words>1021</Words>
  <Application>Microsoft Office PowerPoint</Application>
  <PresentationFormat>Vlastní</PresentationFormat>
  <Paragraphs>112</Paragraphs>
  <Slides>15</Slides>
  <Notes>14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Clara Sans</vt:lpstr>
      <vt:lpstr>Arial</vt:lpstr>
      <vt:lpstr>Calibri</vt:lpstr>
      <vt:lpstr>JU_OPVVV</vt:lpstr>
      <vt:lpstr>Financial statements</vt:lpstr>
      <vt:lpstr>DEFINITIONS AND CLASSIFICATIONS</vt:lpstr>
      <vt:lpstr>DEFINITIONS AND CLASSIFICATIONS</vt:lpstr>
      <vt:lpstr>DEFINITIONS AND CLASSIFICATIONS</vt:lpstr>
      <vt:lpstr>DEFINITIONS AND CLASSIFICATIONS</vt:lpstr>
      <vt:lpstr>DEFINITIONS AND CLASSIFICATIONS</vt:lpstr>
      <vt:lpstr>DEFINITIONS AND CLASSIFICATIONS</vt:lpstr>
      <vt:lpstr>DEFINITIONS AND CLASSIFICATIONS</vt:lpstr>
      <vt:lpstr>DEFINITIONS AND CLASSIFICATIONS</vt:lpstr>
      <vt:lpstr>DEFINITIONS AND CLASSIFICATIONS</vt:lpstr>
      <vt:lpstr>DEFINITIONS AND CLASSIFICATIONS</vt:lpstr>
      <vt:lpstr> FINDINGS OF ECONOMIC RESULT – PROFIT/LOSS </vt:lpstr>
      <vt:lpstr> FINDINGS OF ECONOMIC RESULT – PROFIT/LOSS </vt:lpstr>
      <vt:lpstr>profit/loss statement </vt:lpstr>
      <vt:lpstr>profit/loss statement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6</cp:revision>
  <dcterms:created xsi:type="dcterms:W3CDTF">2017-07-17T18:52:59Z</dcterms:created>
  <dcterms:modified xsi:type="dcterms:W3CDTF">2018-08-13T15:08:02Z</dcterms:modified>
</cp:coreProperties>
</file>