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56"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0693400" cy="7561263"/>
  <p:notesSz cx="6797675" cy="9926638"/>
  <p:defaultTextStyle>
    <a:defPPr>
      <a:defRPr lang="cs-CZ"/>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381">
          <p15:clr>
            <a:srgbClr val="A4A3A4"/>
          </p15:clr>
        </p15:guide>
        <p15:guide id="2" pos="3368">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78" d="100"/>
          <a:sy n="78" d="100"/>
        </p:scale>
        <p:origin x="678" y="102"/>
      </p:cViewPr>
      <p:guideLst>
        <p:guide orient="horz" pos="2381"/>
        <p:guide pos="3368"/>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7C81D14C-5566-445D-BD74-763B41037513}" type="datetimeFigureOut">
              <a:rPr lang="cs-CZ" smtClean="0"/>
              <a:t>13.08.2018</a:t>
            </a:fld>
            <a:endParaRPr lang="cs-CZ"/>
          </a:p>
        </p:txBody>
      </p:sp>
      <p:sp>
        <p:nvSpPr>
          <p:cNvPr id="4" name="Zástupný symbol pro obrázek snímku 3"/>
          <p:cNvSpPr>
            <a:spLocks noGrp="1" noRot="1" noChangeAspect="1"/>
          </p:cNvSpPr>
          <p:nvPr>
            <p:ph type="sldImg" idx="2"/>
          </p:nvPr>
        </p:nvSpPr>
        <p:spPr>
          <a:xfrm>
            <a:off x="1030288" y="1241425"/>
            <a:ext cx="4737100"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F8DD68CE-66E3-4B61-B1C6-4A829A625939}" type="slidenum">
              <a:rPr lang="cs-CZ" smtClean="0"/>
              <a:t>‹#›</a:t>
            </a:fld>
            <a:endParaRPr lang="cs-CZ"/>
          </a:p>
        </p:txBody>
      </p:sp>
    </p:spTree>
    <p:extLst>
      <p:ext uri="{BB962C8B-B14F-4D97-AF65-F5344CB8AC3E}">
        <p14:creationId xmlns:p14="http://schemas.microsoft.com/office/powerpoint/2010/main" val="37406254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2</a:t>
            </a:fld>
            <a:endParaRPr lang="cs-CZ"/>
          </a:p>
        </p:txBody>
      </p:sp>
    </p:spTree>
    <p:extLst>
      <p:ext uri="{BB962C8B-B14F-4D97-AF65-F5344CB8AC3E}">
        <p14:creationId xmlns:p14="http://schemas.microsoft.com/office/powerpoint/2010/main" val="41812246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3</a:t>
            </a:fld>
            <a:endParaRPr lang="cs-CZ"/>
          </a:p>
        </p:txBody>
      </p:sp>
    </p:spTree>
    <p:extLst>
      <p:ext uri="{BB962C8B-B14F-4D97-AF65-F5344CB8AC3E}">
        <p14:creationId xmlns:p14="http://schemas.microsoft.com/office/powerpoint/2010/main" val="11102016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4</a:t>
            </a:fld>
            <a:endParaRPr lang="cs-CZ"/>
          </a:p>
        </p:txBody>
      </p:sp>
    </p:spTree>
    <p:extLst>
      <p:ext uri="{BB962C8B-B14F-4D97-AF65-F5344CB8AC3E}">
        <p14:creationId xmlns:p14="http://schemas.microsoft.com/office/powerpoint/2010/main" val="369369753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5</a:t>
            </a:fld>
            <a:endParaRPr lang="cs-CZ"/>
          </a:p>
        </p:txBody>
      </p:sp>
    </p:spTree>
    <p:extLst>
      <p:ext uri="{BB962C8B-B14F-4D97-AF65-F5344CB8AC3E}">
        <p14:creationId xmlns:p14="http://schemas.microsoft.com/office/powerpoint/2010/main" val="55962845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6</a:t>
            </a:fld>
            <a:endParaRPr lang="cs-CZ"/>
          </a:p>
        </p:txBody>
      </p:sp>
    </p:spTree>
    <p:extLst>
      <p:ext uri="{BB962C8B-B14F-4D97-AF65-F5344CB8AC3E}">
        <p14:creationId xmlns:p14="http://schemas.microsoft.com/office/powerpoint/2010/main" val="28893080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7</a:t>
            </a:fld>
            <a:endParaRPr lang="cs-CZ"/>
          </a:p>
        </p:txBody>
      </p:sp>
    </p:spTree>
    <p:extLst>
      <p:ext uri="{BB962C8B-B14F-4D97-AF65-F5344CB8AC3E}">
        <p14:creationId xmlns:p14="http://schemas.microsoft.com/office/powerpoint/2010/main" val="52456736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F8DD68CE-66E3-4B61-B1C6-4A829A625939}" type="slidenum">
              <a:rPr lang="cs-CZ" smtClean="0"/>
              <a:t>8</a:t>
            </a:fld>
            <a:endParaRPr lang="cs-CZ"/>
          </a:p>
        </p:txBody>
      </p:sp>
    </p:spTree>
    <p:extLst>
      <p:ext uri="{BB962C8B-B14F-4D97-AF65-F5344CB8AC3E}">
        <p14:creationId xmlns:p14="http://schemas.microsoft.com/office/powerpoint/2010/main" val="21732047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17" name="Obdélník 16"/>
          <p:cNvSpPr/>
          <p:nvPr/>
        </p:nvSpPr>
        <p:spPr>
          <a:xfrm>
            <a:off x="0" y="0"/>
            <a:ext cx="10693400" cy="756126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4" name="Obdélník 13"/>
          <p:cNvSpPr/>
          <p:nvPr/>
        </p:nvSpPr>
        <p:spPr>
          <a:xfrm>
            <a:off x="0" y="1887568"/>
            <a:ext cx="10693400" cy="1890000"/>
          </a:xfrm>
          <a:prstGeom prst="rect">
            <a:avLst/>
          </a:prstGeom>
          <a:solidFill>
            <a:srgbClr val="E00034"/>
          </a:solid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marL="1165225" fontAlgn="auto">
              <a:spcBef>
                <a:spcPts val="0"/>
              </a:spcBef>
              <a:spcAft>
                <a:spcPts val="0"/>
              </a:spcAft>
              <a:defRPr/>
            </a:pPr>
            <a:endParaRPr lang="cs-CZ" sz="2800" dirty="0">
              <a:latin typeface="Clara Sans" pitchFamily="50" charset="0"/>
            </a:endParaRPr>
          </a:p>
        </p:txBody>
      </p:sp>
      <p:sp>
        <p:nvSpPr>
          <p:cNvPr id="2" name="Nadpis 1"/>
          <p:cNvSpPr>
            <a:spLocks noGrp="1"/>
          </p:cNvSpPr>
          <p:nvPr>
            <p:ph type="ctrTitle"/>
          </p:nvPr>
        </p:nvSpPr>
        <p:spPr>
          <a:xfrm>
            <a:off x="1602284" y="2024330"/>
            <a:ext cx="8289110" cy="1503745"/>
          </a:xfrm>
        </p:spPr>
        <p:txBody>
          <a:bodyPr/>
          <a:lstStyle>
            <a:lvl1pPr marL="0" indent="0" algn="l">
              <a:defRPr sz="4400">
                <a:solidFill>
                  <a:schemeClr val="bg1"/>
                </a:solidFill>
                <a:latin typeface="Clara Sans" pitchFamily="50" charset="0"/>
              </a:defRPr>
            </a:lvl1pPr>
          </a:lstStyle>
          <a:p>
            <a:r>
              <a:rPr lang="cs-CZ" smtClean="0"/>
              <a:t>Kliknutím lze upravit styl.</a:t>
            </a:r>
            <a:endParaRPr lang="cs-CZ" dirty="0"/>
          </a:p>
        </p:txBody>
      </p:sp>
      <p:sp>
        <p:nvSpPr>
          <p:cNvPr id="3" name="Podnadpis 2"/>
          <p:cNvSpPr>
            <a:spLocks noGrp="1"/>
          </p:cNvSpPr>
          <p:nvPr>
            <p:ph type="subTitle" idx="1"/>
          </p:nvPr>
        </p:nvSpPr>
        <p:spPr>
          <a:xfrm>
            <a:off x="1602284" y="3957618"/>
            <a:ext cx="8640960" cy="720080"/>
          </a:xfrm>
        </p:spPr>
        <p:txBody>
          <a:bodyPr/>
          <a:lstStyle>
            <a:lvl1pPr marL="0" indent="0" algn="l">
              <a:buNone/>
              <a:defRPr sz="2400">
                <a:solidFill>
                  <a:schemeClr val="tx1">
                    <a:tint val="75000"/>
                  </a:schemeClr>
                </a:solidFill>
                <a:latin typeface="Clara Sans" pitchFamily="50"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dirty="0"/>
          </a:p>
        </p:txBody>
      </p:sp>
      <p:sp>
        <p:nvSpPr>
          <p:cNvPr id="5" name="Zástupný symbol pro datum 3"/>
          <p:cNvSpPr>
            <a:spLocks noGrp="1"/>
          </p:cNvSpPr>
          <p:nvPr>
            <p:ph type="dt" sz="half" idx="10"/>
          </p:nvPr>
        </p:nvSpPr>
        <p:spPr/>
        <p:txBody>
          <a:bodyPr/>
          <a:lstStyle>
            <a:lvl1pPr>
              <a:defRPr>
                <a:latin typeface="Clara Sans" pitchFamily="50" charset="0"/>
              </a:defRPr>
            </a:lvl1pPr>
          </a:lstStyle>
          <a:p>
            <a:pPr>
              <a:defRPr/>
            </a:pPr>
            <a:fld id="{861E5E6D-9964-443D-8A1A-2F174139E214}" type="datetime1">
              <a:rPr lang="cs-CZ" smtClean="0"/>
              <a:t>13.08.2018</a:t>
            </a:fld>
            <a:endParaRPr lang="cs-CZ"/>
          </a:p>
        </p:txBody>
      </p:sp>
      <p:sp>
        <p:nvSpPr>
          <p:cNvPr id="6" name="Zástupný symbol pro zápatí 4"/>
          <p:cNvSpPr>
            <a:spLocks noGrp="1"/>
          </p:cNvSpPr>
          <p:nvPr>
            <p:ph type="ftr" sz="quarter" idx="11"/>
          </p:nvPr>
        </p:nvSpPr>
        <p:spPr/>
        <p:txBody>
          <a:bodyPr/>
          <a:lstStyle>
            <a:lvl1pPr>
              <a:defRPr>
                <a:latin typeface="Clara Sans" pitchFamily="50" charset="0"/>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atin typeface="Clara Sans" pitchFamily="50" charset="0"/>
              </a:defRPr>
            </a:lvl1pPr>
          </a:lstStyle>
          <a:p>
            <a:pPr>
              <a:defRPr/>
            </a:pPr>
            <a:fld id="{9251B02E-AEA4-4A25-B995-7FBC9F8D11D8}" type="slidenum">
              <a:rPr lang="cs-CZ" smtClean="0"/>
              <a:pPr>
                <a:defRPr/>
              </a:pPr>
              <a:t>‹#›</a:t>
            </a:fld>
            <a:endParaRPr lang="cs-CZ"/>
          </a:p>
        </p:txBody>
      </p:sp>
      <p:sp>
        <p:nvSpPr>
          <p:cNvPr id="8" name="Obdélník 7"/>
          <p:cNvSpPr/>
          <p:nvPr/>
        </p:nvSpPr>
        <p:spPr>
          <a:xfrm>
            <a:off x="0" y="0"/>
            <a:ext cx="3030538" cy="126035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9" name="Picture 2" descr="I:\Mayna\!!_práce\RadkaF\JU České Budějovice\PPT prezentace\Podklady\HlavPapir Ekonomická fakulta.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6140" y="212887"/>
            <a:ext cx="3973746" cy="1017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 name="Obrázek 9"/>
          <p:cNvPicPr/>
          <p:nvPr/>
        </p:nvPicPr>
        <p:blipFill>
          <a:blip r:embed="rId3" cstate="email">
            <a:extLst>
              <a:ext uri="{28A0092B-C50C-407E-A947-70E740481C1C}">
                <a14:useLocalDpi xmlns:a14="http://schemas.microsoft.com/office/drawing/2010/main"/>
              </a:ext>
            </a:extLst>
          </a:blip>
          <a:srcRect/>
          <a:stretch>
            <a:fillRect/>
          </a:stretch>
        </p:blipFill>
        <p:spPr bwMode="auto">
          <a:xfrm>
            <a:off x="1430913" y="6228903"/>
            <a:ext cx="4610100" cy="638175"/>
          </a:xfrm>
          <a:prstGeom prst="rect">
            <a:avLst/>
          </a:prstGeom>
          <a:noFill/>
          <a:ln>
            <a:noFill/>
          </a:ln>
        </p:spPr>
      </p:pic>
    </p:spTree>
    <p:extLst>
      <p:ext uri="{BB962C8B-B14F-4D97-AF65-F5344CB8AC3E}">
        <p14:creationId xmlns:p14="http://schemas.microsoft.com/office/powerpoint/2010/main" val="99042761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571A390B-2DF6-4A98-8CD3-57C620926EC6}" type="datetime1">
              <a:rPr lang="cs-CZ" smtClean="0"/>
              <a:t>13.08.2018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5E80E49-5BFC-4E79-BF4D-A767D26BC07E}" type="slidenum">
              <a:rPr lang="cs-CZ" smtClean="0"/>
              <a:pPr>
                <a:defRPr/>
              </a:pPr>
              <a:t>‹#›</a:t>
            </a:fld>
            <a:endParaRPr lang="cs-CZ"/>
          </a:p>
        </p:txBody>
      </p:sp>
    </p:spTree>
    <p:extLst>
      <p:ext uri="{BB962C8B-B14F-4D97-AF65-F5344CB8AC3E}">
        <p14:creationId xmlns:p14="http://schemas.microsoft.com/office/powerpoint/2010/main" val="291336253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752716" y="1044327"/>
            <a:ext cx="2406015" cy="5710054"/>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534670" y="1044327"/>
            <a:ext cx="7039822" cy="5710054"/>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9BE73E3-272C-49D3-A172-02F9E4E9562B}" type="datetime1">
              <a:rPr lang="cs-CZ" smtClean="0"/>
              <a:t>13.08.2018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5F254864-5606-4A31-B3E2-746352118BF3}" type="slidenum">
              <a:rPr lang="cs-CZ" smtClean="0"/>
              <a:pPr>
                <a:defRPr/>
              </a:pPr>
              <a:t>‹#›</a:t>
            </a:fld>
            <a:endParaRPr lang="cs-CZ"/>
          </a:p>
        </p:txBody>
      </p:sp>
    </p:spTree>
    <p:extLst>
      <p:ext uri="{BB962C8B-B14F-4D97-AF65-F5344CB8AC3E}">
        <p14:creationId xmlns:p14="http://schemas.microsoft.com/office/powerpoint/2010/main" val="40427460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2731325" y="180231"/>
            <a:ext cx="7427088" cy="662917"/>
          </a:xfrm>
        </p:spPr>
        <p:txBody>
          <a:bodyPr/>
          <a:lstStyle>
            <a:lvl1pPr>
              <a:defRPr sz="3600"/>
            </a:lvl1pPr>
          </a:lstStyle>
          <a:p>
            <a:r>
              <a:rPr lang="cs-CZ" smtClean="0"/>
              <a:t>Kliknutím lze upravit styl.</a:t>
            </a:r>
            <a:endParaRPr lang="cs-CZ" dirty="0"/>
          </a:p>
        </p:txBody>
      </p:sp>
      <p:sp>
        <p:nvSpPr>
          <p:cNvPr id="3" name="Zástupný symbol pro obsah 2"/>
          <p:cNvSpPr>
            <a:spLocks noGrp="1"/>
          </p:cNvSpPr>
          <p:nvPr>
            <p:ph idx="1"/>
          </p:nvPr>
        </p:nvSpPr>
        <p:spPr>
          <a:xfrm>
            <a:off x="534988" y="1187532"/>
            <a:ext cx="9623425" cy="5567281"/>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dirty="0"/>
          </a:p>
        </p:txBody>
      </p:sp>
      <p:sp>
        <p:nvSpPr>
          <p:cNvPr id="4" name="Zástupný symbol pro datum 3"/>
          <p:cNvSpPr>
            <a:spLocks noGrp="1"/>
          </p:cNvSpPr>
          <p:nvPr>
            <p:ph type="dt" sz="half" idx="10"/>
          </p:nvPr>
        </p:nvSpPr>
        <p:spPr/>
        <p:txBody>
          <a:bodyPr/>
          <a:lstStyle>
            <a:lvl1pPr>
              <a:defRPr/>
            </a:lvl1pPr>
          </a:lstStyle>
          <a:p>
            <a:pPr>
              <a:defRPr/>
            </a:pPr>
            <a:fld id="{8863D660-356F-4B7B-9477-B5CEBBE7ED6F}" type="datetime1">
              <a:rPr lang="cs-CZ" smtClean="0"/>
              <a:t>13.08.2018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005B7347-35A8-416A-A6BF-14F7C64C136A}" type="slidenum">
              <a:rPr lang="cs-CZ" smtClean="0"/>
              <a:pPr>
                <a:defRPr/>
              </a:pPr>
              <a:t>‹#›</a:t>
            </a:fld>
            <a:endParaRPr lang="cs-CZ"/>
          </a:p>
        </p:txBody>
      </p:sp>
    </p:spTree>
    <p:extLst>
      <p:ext uri="{BB962C8B-B14F-4D97-AF65-F5344CB8AC3E}">
        <p14:creationId xmlns:p14="http://schemas.microsoft.com/office/powerpoint/2010/main" val="739112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44705" y="4858813"/>
            <a:ext cx="9089390" cy="1501751"/>
          </a:xfrm>
        </p:spPr>
        <p:txBody>
          <a:bodyPr/>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844705" y="3204786"/>
            <a:ext cx="9089390" cy="165402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D78E90E3-EF82-41EA-9CBB-69D0C1CE9A68}" type="datetime1">
              <a:rPr lang="cs-CZ" smtClean="0"/>
              <a:t>13.08.2018</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6C60EE9-DB36-4AC0-93AC-EAF55A4D2F9E}" type="slidenum">
              <a:rPr lang="cs-CZ" smtClean="0"/>
              <a:pPr>
                <a:defRPr/>
              </a:pPr>
              <a:t>‹#›</a:t>
            </a:fld>
            <a:endParaRPr lang="cs-CZ"/>
          </a:p>
        </p:txBody>
      </p:sp>
    </p:spTree>
    <p:extLst>
      <p:ext uri="{BB962C8B-B14F-4D97-AF65-F5344CB8AC3E}">
        <p14:creationId xmlns:p14="http://schemas.microsoft.com/office/powerpoint/2010/main" val="277298337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534670"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35812" y="1764296"/>
            <a:ext cx="4722918" cy="4990084"/>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18BEF439-A903-4BAB-BE0E-D1DEB9C70BCB}" type="datetime1">
              <a:rPr lang="cs-CZ" smtClean="0"/>
              <a:t>13.08.2018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0025203F-6002-47B2-BA6E-0944EEA53219}" type="slidenum">
              <a:rPr lang="cs-CZ" smtClean="0"/>
              <a:pPr>
                <a:defRPr/>
              </a:pPr>
              <a:t>‹#›</a:t>
            </a:fld>
            <a:endParaRPr lang="cs-CZ"/>
          </a:p>
        </p:txBody>
      </p:sp>
    </p:spTree>
    <p:extLst>
      <p:ext uri="{BB962C8B-B14F-4D97-AF65-F5344CB8AC3E}">
        <p14:creationId xmlns:p14="http://schemas.microsoft.com/office/powerpoint/2010/main" val="2858873401"/>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522164" y="1188343"/>
            <a:ext cx="4724775"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534671" y="1980431"/>
            <a:ext cx="4724775"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5444605" y="1188343"/>
            <a:ext cx="4726631" cy="70536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5432100" y="1980431"/>
            <a:ext cx="4726631" cy="477394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663A1EA3-E2BC-48E8-A352-50577628A881}" type="datetime1">
              <a:rPr lang="cs-CZ" smtClean="0"/>
              <a:t>13.08.2018</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C9744537-99EA-4D2E-83BE-317CA3E7C592}" type="slidenum">
              <a:rPr lang="cs-CZ" smtClean="0"/>
              <a:pPr>
                <a:defRPr/>
              </a:pPr>
              <a:t>‹#›</a:t>
            </a:fld>
            <a:endParaRPr lang="cs-CZ"/>
          </a:p>
        </p:txBody>
      </p:sp>
    </p:spTree>
    <p:extLst>
      <p:ext uri="{BB962C8B-B14F-4D97-AF65-F5344CB8AC3E}">
        <p14:creationId xmlns:p14="http://schemas.microsoft.com/office/powerpoint/2010/main" val="363668535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75DF245D-D6AC-44C9-87B3-4C6EEA36FB51}" type="datetime1">
              <a:rPr lang="cs-CZ" smtClean="0"/>
              <a:t>13.08.2018</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28C53024-765D-4A8F-A60F-9D142B3F1564}" type="slidenum">
              <a:rPr lang="cs-CZ" smtClean="0"/>
              <a:pPr>
                <a:defRPr/>
              </a:pPr>
              <a:t>‹#›</a:t>
            </a:fld>
            <a:endParaRPr lang="cs-CZ"/>
          </a:p>
        </p:txBody>
      </p:sp>
    </p:spTree>
    <p:extLst>
      <p:ext uri="{BB962C8B-B14F-4D97-AF65-F5344CB8AC3E}">
        <p14:creationId xmlns:p14="http://schemas.microsoft.com/office/powerpoint/2010/main" val="79094144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4E81568-6828-4203-9B7C-12AC327FE14E}" type="datetime1">
              <a:rPr lang="cs-CZ" smtClean="0"/>
              <a:t>13.08.2018</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6074965D-B6FC-48F4-BDEB-A25D835DCF79}" type="slidenum">
              <a:rPr lang="cs-CZ" smtClean="0"/>
              <a:pPr>
                <a:defRPr/>
              </a:pPr>
              <a:t>‹#›</a:t>
            </a:fld>
            <a:endParaRPr lang="cs-CZ"/>
          </a:p>
        </p:txBody>
      </p:sp>
    </p:spTree>
    <p:extLst>
      <p:ext uri="{BB962C8B-B14F-4D97-AF65-F5344CB8AC3E}">
        <p14:creationId xmlns:p14="http://schemas.microsoft.com/office/powerpoint/2010/main" val="40946888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4672" y="972318"/>
            <a:ext cx="3518055" cy="609945"/>
          </a:xfrm>
        </p:spPr>
        <p:txBody>
          <a:bodyPr anchor="b"/>
          <a:lstStyle>
            <a:lvl1pPr algn="l">
              <a:defRPr sz="2000" b="1"/>
            </a:lvl1pPr>
          </a:lstStyle>
          <a:p>
            <a:r>
              <a:rPr lang="cs-CZ" smtClean="0"/>
              <a:t>Kliknutím lze upravit styl.</a:t>
            </a:r>
            <a:endParaRPr lang="cs-CZ" dirty="0"/>
          </a:p>
        </p:txBody>
      </p:sp>
      <p:sp>
        <p:nvSpPr>
          <p:cNvPr id="3" name="Zástupný symbol pro obsah 2"/>
          <p:cNvSpPr>
            <a:spLocks noGrp="1"/>
          </p:cNvSpPr>
          <p:nvPr>
            <p:ph idx="1"/>
          </p:nvPr>
        </p:nvSpPr>
        <p:spPr>
          <a:xfrm>
            <a:off x="4180822" y="301052"/>
            <a:ext cx="5977908" cy="645332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534672" y="1582266"/>
            <a:ext cx="3518055" cy="5172114"/>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D348B92B-E7FC-4C9D-A25B-8D733F1B7F04}" type="datetime1">
              <a:rPr lang="cs-CZ" smtClean="0"/>
              <a:t>13.08.2018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E4235B1B-A23A-4D82-B975-BDB1401989B8}" type="slidenum">
              <a:rPr lang="cs-CZ" smtClean="0"/>
              <a:pPr>
                <a:defRPr/>
              </a:pPr>
              <a:t>‹#›</a:t>
            </a:fld>
            <a:endParaRPr lang="cs-CZ"/>
          </a:p>
        </p:txBody>
      </p:sp>
    </p:spTree>
    <p:extLst>
      <p:ext uri="{BB962C8B-B14F-4D97-AF65-F5344CB8AC3E}">
        <p14:creationId xmlns:p14="http://schemas.microsoft.com/office/powerpoint/2010/main" val="35603630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2095981" y="5292884"/>
            <a:ext cx="6416040" cy="624855"/>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2095981" y="972319"/>
            <a:ext cx="6416040" cy="4240052"/>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2095981" y="5917739"/>
            <a:ext cx="6416040" cy="88739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53806EB7-D81F-404B-ACAE-5954E4C5B005}" type="datetime1">
              <a:rPr lang="cs-CZ" smtClean="0"/>
              <a:t>13.08.2018</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BE20E438-300D-426D-956D-FF05AA67C7E2}" type="slidenum">
              <a:rPr lang="cs-CZ" smtClean="0"/>
              <a:pPr>
                <a:defRPr/>
              </a:pPr>
              <a:t>‹#›</a:t>
            </a:fld>
            <a:endParaRPr lang="cs-CZ"/>
          </a:p>
        </p:txBody>
      </p:sp>
    </p:spTree>
    <p:extLst>
      <p:ext uri="{BB962C8B-B14F-4D97-AF65-F5344CB8AC3E}">
        <p14:creationId xmlns:p14="http://schemas.microsoft.com/office/powerpoint/2010/main" val="2950503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Obdélník 1"/>
          <p:cNvSpPr/>
          <p:nvPr/>
        </p:nvSpPr>
        <p:spPr>
          <a:xfrm>
            <a:off x="0" y="996333"/>
            <a:ext cx="10693400" cy="656493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026" name="Zástupný symbol pro nadpis 1"/>
          <p:cNvSpPr>
            <a:spLocks noGrp="1"/>
          </p:cNvSpPr>
          <p:nvPr>
            <p:ph type="title"/>
          </p:nvPr>
        </p:nvSpPr>
        <p:spPr bwMode="auto">
          <a:xfrm>
            <a:off x="3030538" y="145125"/>
            <a:ext cx="7488312"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endParaRPr lang="cs-CZ" dirty="0" smtClean="0"/>
          </a:p>
        </p:txBody>
      </p:sp>
      <p:sp>
        <p:nvSpPr>
          <p:cNvPr id="1027" name="Zástupný symbol pro text 2"/>
          <p:cNvSpPr>
            <a:spLocks noGrp="1"/>
          </p:cNvSpPr>
          <p:nvPr>
            <p:ph type="body" idx="1"/>
          </p:nvPr>
        </p:nvSpPr>
        <p:spPr bwMode="auto">
          <a:xfrm>
            <a:off x="534988" y="1260475"/>
            <a:ext cx="9623425" cy="5494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4" name="Zástupný symbol pro datum 3"/>
          <p:cNvSpPr>
            <a:spLocks noGrp="1"/>
          </p:cNvSpPr>
          <p:nvPr>
            <p:ph type="dt" sz="half" idx="2"/>
          </p:nvPr>
        </p:nvSpPr>
        <p:spPr>
          <a:xfrm>
            <a:off x="534988" y="7008813"/>
            <a:ext cx="2495550" cy="401637"/>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Clara Sans" pitchFamily="50" charset="0"/>
              </a:defRPr>
            </a:lvl1pPr>
          </a:lstStyle>
          <a:p>
            <a:pPr>
              <a:defRPr/>
            </a:pPr>
            <a:fld id="{B5044EDA-262F-488C-9A1C-4884F878AF7B}" type="datetime1">
              <a:rPr lang="cs-CZ" smtClean="0"/>
              <a:t>13.08.2018</a:t>
            </a:fld>
            <a:endParaRPr lang="cs-CZ"/>
          </a:p>
        </p:txBody>
      </p:sp>
      <p:sp>
        <p:nvSpPr>
          <p:cNvPr id="5" name="Zástupný symbol pro zápatí 4"/>
          <p:cNvSpPr>
            <a:spLocks noGrp="1"/>
          </p:cNvSpPr>
          <p:nvPr>
            <p:ph type="ftr" sz="quarter" idx="3"/>
          </p:nvPr>
        </p:nvSpPr>
        <p:spPr>
          <a:xfrm>
            <a:off x="3652838" y="7008813"/>
            <a:ext cx="3387725" cy="401637"/>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Clara Sans" pitchFamily="50" charset="0"/>
              </a:defRPr>
            </a:lvl1pPr>
          </a:lstStyle>
          <a:p>
            <a:pPr>
              <a:defRPr/>
            </a:pPr>
            <a:endParaRPr lang="cs-CZ"/>
          </a:p>
        </p:txBody>
      </p:sp>
      <p:sp>
        <p:nvSpPr>
          <p:cNvPr id="6" name="Zástupný symbol pro číslo snímku 5"/>
          <p:cNvSpPr>
            <a:spLocks noGrp="1"/>
          </p:cNvSpPr>
          <p:nvPr>
            <p:ph type="sldNum" sz="quarter" idx="4"/>
          </p:nvPr>
        </p:nvSpPr>
        <p:spPr>
          <a:xfrm>
            <a:off x="7662863" y="7008813"/>
            <a:ext cx="2495550" cy="401637"/>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Clara Sans" pitchFamily="50" charset="0"/>
              </a:defRPr>
            </a:lvl1pPr>
          </a:lstStyle>
          <a:p>
            <a:pPr>
              <a:defRPr/>
            </a:pPr>
            <a:fld id="{C0EA4A2D-1AC4-4A39-9436-83225DB5FE6C}" type="slidenum">
              <a:rPr lang="cs-CZ" smtClean="0"/>
              <a:pPr>
                <a:defRPr/>
              </a:pPr>
              <a:t>‹#›</a:t>
            </a:fld>
            <a:endParaRPr lang="cs-CZ"/>
          </a:p>
        </p:txBody>
      </p:sp>
      <p:pic>
        <p:nvPicPr>
          <p:cNvPr id="1031" name="Picture 2" descr="I:\Mayna\!!_práce\RadkaF\JU České Budějovice\PPT prezentace\Podklady\HlavPapir Ekonomická fakulta.jpg"/>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162124" y="216823"/>
            <a:ext cx="2376264" cy="6086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12337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hf hdr="0" ftr="0"/>
  <p:txStyles>
    <p:titleStyle>
      <a:lvl1pPr algn="r" rtl="0" eaLnBrk="1" fontAlgn="base" hangingPunct="1">
        <a:spcBef>
          <a:spcPct val="0"/>
        </a:spcBef>
        <a:spcAft>
          <a:spcPct val="0"/>
        </a:spcAft>
        <a:defRPr sz="2800" kern="1200">
          <a:solidFill>
            <a:schemeClr val="tx2"/>
          </a:solidFill>
          <a:latin typeface="Clara Sans" pitchFamily="50" charset="0"/>
          <a:ea typeface="+mj-ea"/>
          <a:cs typeface="+mj-cs"/>
        </a:defRPr>
      </a:lvl1pPr>
      <a:lvl2pPr algn="l" rtl="0" eaLnBrk="1" fontAlgn="base" hangingPunct="1">
        <a:spcBef>
          <a:spcPct val="0"/>
        </a:spcBef>
        <a:spcAft>
          <a:spcPct val="0"/>
        </a:spcAft>
        <a:defRPr sz="2400">
          <a:solidFill>
            <a:schemeClr val="tx1"/>
          </a:solidFill>
          <a:latin typeface="Clara Sans" pitchFamily="50" charset="0"/>
        </a:defRPr>
      </a:lvl2pPr>
      <a:lvl3pPr algn="l" rtl="0" eaLnBrk="1" fontAlgn="base" hangingPunct="1">
        <a:spcBef>
          <a:spcPct val="0"/>
        </a:spcBef>
        <a:spcAft>
          <a:spcPct val="0"/>
        </a:spcAft>
        <a:defRPr sz="2400">
          <a:solidFill>
            <a:schemeClr val="tx1"/>
          </a:solidFill>
          <a:latin typeface="Clara Sans" pitchFamily="50" charset="0"/>
        </a:defRPr>
      </a:lvl3pPr>
      <a:lvl4pPr algn="l" rtl="0" eaLnBrk="1" fontAlgn="base" hangingPunct="1">
        <a:spcBef>
          <a:spcPct val="0"/>
        </a:spcBef>
        <a:spcAft>
          <a:spcPct val="0"/>
        </a:spcAft>
        <a:defRPr sz="2400">
          <a:solidFill>
            <a:schemeClr val="tx1"/>
          </a:solidFill>
          <a:latin typeface="Clara Sans" pitchFamily="50" charset="0"/>
        </a:defRPr>
      </a:lvl4pPr>
      <a:lvl5pPr algn="l" rtl="0" eaLnBrk="1" fontAlgn="base" hangingPunct="1">
        <a:spcBef>
          <a:spcPct val="0"/>
        </a:spcBef>
        <a:spcAft>
          <a:spcPct val="0"/>
        </a:spcAft>
        <a:defRPr sz="2400">
          <a:solidFill>
            <a:schemeClr val="tx1"/>
          </a:solidFill>
          <a:latin typeface="Clara Sans" pitchFamily="50"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itchFamily="34" charset="0"/>
        <a:buChar char="•"/>
        <a:defRPr sz="3200" kern="1200">
          <a:solidFill>
            <a:schemeClr val="tx1"/>
          </a:solidFill>
          <a:latin typeface="Clara Sans" pitchFamily="50" charset="0"/>
          <a:ea typeface="+mn-ea"/>
          <a:cs typeface="+mn-cs"/>
        </a:defRPr>
      </a:lvl1pPr>
      <a:lvl2pPr marL="742950" indent="-285750" algn="l" rtl="0" eaLnBrk="1" fontAlgn="base" hangingPunct="1">
        <a:spcBef>
          <a:spcPct val="20000"/>
        </a:spcBef>
        <a:spcAft>
          <a:spcPct val="0"/>
        </a:spcAft>
        <a:buFont typeface="Arial" pitchFamily="34" charset="0"/>
        <a:buChar char="–"/>
        <a:defRPr sz="2800" kern="1200">
          <a:solidFill>
            <a:schemeClr val="tx1"/>
          </a:solidFill>
          <a:latin typeface="Clara Sans" pitchFamily="50" charset="0"/>
          <a:ea typeface="+mn-ea"/>
          <a:cs typeface="+mn-cs"/>
        </a:defRPr>
      </a:lvl2pPr>
      <a:lvl3pPr marL="1143000" indent="-228600" algn="l" rtl="0" eaLnBrk="1" fontAlgn="base" hangingPunct="1">
        <a:spcBef>
          <a:spcPct val="20000"/>
        </a:spcBef>
        <a:spcAft>
          <a:spcPct val="0"/>
        </a:spcAft>
        <a:buFont typeface="Arial" pitchFamily="34" charset="0"/>
        <a:buChar char="•"/>
        <a:defRPr sz="2400" kern="1200">
          <a:solidFill>
            <a:schemeClr val="tx1"/>
          </a:solidFill>
          <a:latin typeface="Clara Sans" pitchFamily="50" charset="0"/>
          <a:ea typeface="+mn-ea"/>
          <a:cs typeface="+mn-cs"/>
        </a:defRPr>
      </a:lvl3pPr>
      <a:lvl4pPr marL="16002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4pPr>
      <a:lvl5pPr marL="2057400" indent="-228600" algn="l" rtl="0" eaLnBrk="1" fontAlgn="base" hangingPunct="1">
        <a:spcBef>
          <a:spcPct val="20000"/>
        </a:spcBef>
        <a:spcAft>
          <a:spcPct val="0"/>
        </a:spcAft>
        <a:buFont typeface="Arial" pitchFamily="34" charset="0"/>
        <a:buChar char="»"/>
        <a:defRPr sz="2000" kern="1200">
          <a:solidFill>
            <a:schemeClr val="tx1"/>
          </a:solidFill>
          <a:latin typeface="Clara Sans" pitchFamily="50"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err="1"/>
              <a:t>Financial</a:t>
            </a:r>
            <a:r>
              <a:rPr lang="cs-CZ" dirty="0"/>
              <a:t> </a:t>
            </a:r>
            <a:r>
              <a:rPr lang="cs-CZ" dirty="0" err="1"/>
              <a:t>statements</a:t>
            </a:r>
            <a:endParaRPr lang="cs-CZ" dirty="0"/>
          </a:p>
        </p:txBody>
      </p:sp>
      <p:sp>
        <p:nvSpPr>
          <p:cNvPr id="3" name="Podnadpis 2"/>
          <p:cNvSpPr>
            <a:spLocks noGrp="1"/>
          </p:cNvSpPr>
          <p:nvPr>
            <p:ph type="subTitle" idx="1"/>
          </p:nvPr>
        </p:nvSpPr>
        <p:spPr/>
        <p:txBody>
          <a:bodyPr/>
          <a:lstStyle/>
          <a:p>
            <a:pPr algn="ctr"/>
            <a:r>
              <a:rPr lang="en-US" dirty="0"/>
              <a:t>NOTES (ANNEX, SUPPLEMENT) OF FINANCIAL STATEMENTS</a:t>
            </a:r>
            <a:endParaRPr lang="cs-CZ" dirty="0"/>
          </a:p>
        </p:txBody>
      </p:sp>
    </p:spTree>
    <p:extLst>
      <p:ext uri="{BB962C8B-B14F-4D97-AF65-F5344CB8AC3E}">
        <p14:creationId xmlns:p14="http://schemas.microsoft.com/office/powerpoint/2010/main" val="352721506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DEFINITIONS </a:t>
            </a:r>
            <a:endParaRPr lang="cs-CZ" dirty="0"/>
          </a:p>
        </p:txBody>
      </p:sp>
      <p:sp>
        <p:nvSpPr>
          <p:cNvPr id="3" name="Zástupný symbol pro obsah 2"/>
          <p:cNvSpPr>
            <a:spLocks noGrp="1"/>
          </p:cNvSpPr>
          <p:nvPr>
            <p:ph idx="1"/>
          </p:nvPr>
        </p:nvSpPr>
        <p:spPr/>
        <p:txBody>
          <a:bodyPr/>
          <a:lstStyle/>
          <a:p>
            <a:r>
              <a:rPr lang="en-GB" sz="2800" b="1" dirty="0" smtClean="0">
                <a:solidFill>
                  <a:srgbClr val="FF0000"/>
                </a:solidFill>
              </a:rPr>
              <a:t>N</a:t>
            </a:r>
            <a:r>
              <a:rPr lang="cs-CZ" sz="2800" b="1" dirty="0" smtClean="0">
                <a:solidFill>
                  <a:srgbClr val="FF0000"/>
                </a:solidFill>
              </a:rPr>
              <a:t>OTES</a:t>
            </a:r>
            <a:r>
              <a:rPr lang="en-GB" sz="2800" b="1" dirty="0" smtClean="0">
                <a:solidFill>
                  <a:srgbClr val="FF0000"/>
                </a:solidFill>
              </a:rPr>
              <a:t> </a:t>
            </a:r>
            <a:r>
              <a:rPr lang="en-GB" sz="2800" b="1" dirty="0">
                <a:solidFill>
                  <a:srgbClr val="FF0000"/>
                </a:solidFill>
              </a:rPr>
              <a:t>to financial statements </a:t>
            </a:r>
            <a:r>
              <a:rPr lang="en-GB" sz="2800" b="1" dirty="0">
                <a:solidFill>
                  <a:srgbClr val="FF0000"/>
                </a:solidFill>
              </a:rPr>
              <a:t>(ANNEX, </a:t>
            </a:r>
            <a:r>
              <a:rPr lang="en-GB" sz="2800" b="1" dirty="0" smtClean="0">
                <a:solidFill>
                  <a:srgbClr val="FF0000"/>
                </a:solidFill>
              </a:rPr>
              <a:t>SUPPLEMENT</a:t>
            </a:r>
            <a:r>
              <a:rPr lang="cs-CZ" sz="2800" b="1" dirty="0" smtClean="0">
                <a:solidFill>
                  <a:srgbClr val="FF0000"/>
                </a:solidFill>
              </a:rPr>
              <a:t>, APENDIX</a:t>
            </a:r>
            <a:r>
              <a:rPr lang="en-GB" sz="2800" b="1" dirty="0" smtClean="0">
                <a:solidFill>
                  <a:srgbClr val="FF0000"/>
                </a:solidFill>
              </a:rPr>
              <a:t>) </a:t>
            </a:r>
            <a:r>
              <a:rPr lang="en-GB" sz="2800" dirty="0"/>
              <a:t>are additional information added to the end of financial statements that help explain specific items in the statements as well as provide a more comprehensive assessment of a company's financial condition. Notes to financial statements can include information on debt, going concern criteria, accounts, contingent liabilities or contextual information explaining the financial numbers (e.g. to indicate a lawsuit).</a:t>
            </a:r>
            <a:endParaRPr lang="cs-CZ" sz="2800" dirty="0"/>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2</a:t>
            </a:fld>
            <a:endParaRPr lang="cs-CZ"/>
          </a:p>
        </p:txBody>
      </p:sp>
    </p:spTree>
    <p:extLst>
      <p:ext uri="{BB962C8B-B14F-4D97-AF65-F5344CB8AC3E}">
        <p14:creationId xmlns:p14="http://schemas.microsoft.com/office/powerpoint/2010/main" val="407518622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DEFINITIONS </a:t>
            </a:r>
            <a:endParaRPr lang="cs-CZ" dirty="0"/>
          </a:p>
        </p:txBody>
      </p:sp>
      <p:sp>
        <p:nvSpPr>
          <p:cNvPr id="3" name="Zástupný symbol pro obsah 2"/>
          <p:cNvSpPr>
            <a:spLocks noGrp="1"/>
          </p:cNvSpPr>
          <p:nvPr>
            <p:ph idx="1"/>
          </p:nvPr>
        </p:nvSpPr>
        <p:spPr/>
        <p:txBody>
          <a:bodyPr/>
          <a:lstStyle/>
          <a:p>
            <a:r>
              <a:rPr lang="en-GB" dirty="0"/>
              <a:t>The general purpose of the financial statements is to provide information about the results of operations, financial position, and cash flows of an organization. This information is used by the readers of financial statements to make decisions regarding the allocation of resources.</a:t>
            </a:r>
            <a:endParaRPr lang="cs-CZ" dirty="0"/>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3</a:t>
            </a:fld>
            <a:endParaRPr lang="cs-CZ"/>
          </a:p>
        </p:txBody>
      </p:sp>
    </p:spTree>
    <p:extLst>
      <p:ext uri="{BB962C8B-B14F-4D97-AF65-F5344CB8AC3E}">
        <p14:creationId xmlns:p14="http://schemas.microsoft.com/office/powerpoint/2010/main" val="954044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DEFINITIONS </a:t>
            </a:r>
            <a:endParaRPr lang="cs-CZ" dirty="0"/>
          </a:p>
        </p:txBody>
      </p:sp>
      <p:sp>
        <p:nvSpPr>
          <p:cNvPr id="3" name="Zástupný symbol pro obsah 2"/>
          <p:cNvSpPr>
            <a:spLocks noGrp="1"/>
          </p:cNvSpPr>
          <p:nvPr>
            <p:ph idx="1"/>
          </p:nvPr>
        </p:nvSpPr>
        <p:spPr/>
        <p:txBody>
          <a:bodyPr/>
          <a:lstStyle/>
          <a:p>
            <a:pPr lvl="0"/>
            <a:r>
              <a:rPr lang="en-GB" dirty="0"/>
              <a:t>a mandatory part of the financial statements</a:t>
            </a:r>
            <a:endParaRPr lang="cs-CZ" dirty="0"/>
          </a:p>
          <a:p>
            <a:pPr lvl="0"/>
            <a:r>
              <a:rPr lang="en-GB" dirty="0"/>
              <a:t>serves to assess the overall financial and property situation, especially in time comparability (policy stability</a:t>
            </a:r>
            <a:r>
              <a:rPr lang="en-GB" dirty="0" smtClean="0"/>
              <a:t>)</a:t>
            </a:r>
            <a:endParaRPr lang="cs-CZ"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4</a:t>
            </a:fld>
            <a:endParaRPr lang="cs-CZ"/>
          </a:p>
        </p:txBody>
      </p:sp>
    </p:spTree>
    <p:extLst>
      <p:ext uri="{BB962C8B-B14F-4D97-AF65-F5344CB8AC3E}">
        <p14:creationId xmlns:p14="http://schemas.microsoft.com/office/powerpoint/2010/main" val="28100397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DEFINITIONS </a:t>
            </a:r>
            <a:endParaRPr lang="cs-CZ" dirty="0"/>
          </a:p>
        </p:txBody>
      </p:sp>
      <p:sp>
        <p:nvSpPr>
          <p:cNvPr id="3" name="Zástupný symbol pro obsah 2"/>
          <p:cNvSpPr>
            <a:spLocks noGrp="1"/>
          </p:cNvSpPr>
          <p:nvPr>
            <p:ph idx="1"/>
          </p:nvPr>
        </p:nvSpPr>
        <p:spPr/>
        <p:txBody>
          <a:bodyPr/>
          <a:lstStyle/>
          <a:p>
            <a:pPr lvl="0"/>
            <a:r>
              <a:rPr lang="en-GB" dirty="0"/>
              <a:t>task - in general:</a:t>
            </a:r>
            <a:endParaRPr lang="cs-CZ" dirty="0"/>
          </a:p>
          <a:p>
            <a:pPr lvl="1"/>
            <a:r>
              <a:rPr lang="en-GB" dirty="0" smtClean="0"/>
              <a:t>comment </a:t>
            </a:r>
            <a:r>
              <a:rPr lang="en-GB" dirty="0"/>
              <a:t>on and distribute the information contained in the balance sheet, profit and loss statement</a:t>
            </a:r>
            <a:endParaRPr lang="cs-CZ" dirty="0"/>
          </a:p>
          <a:p>
            <a:pPr lvl="1"/>
            <a:r>
              <a:rPr lang="en-GB" dirty="0" smtClean="0"/>
              <a:t>to </a:t>
            </a:r>
            <a:r>
              <a:rPr lang="en-GB" dirty="0"/>
              <a:t>add significant information not included in the balance sheet, profit and loss statement, as:</a:t>
            </a:r>
            <a:endParaRPr lang="cs-CZ" dirty="0"/>
          </a:p>
          <a:p>
            <a:pPr lvl="2"/>
            <a:r>
              <a:rPr lang="en-GB" dirty="0"/>
              <a:t>they do not belong to the statement items</a:t>
            </a:r>
            <a:endParaRPr lang="cs-CZ" dirty="0"/>
          </a:p>
          <a:p>
            <a:pPr lvl="2"/>
            <a:r>
              <a:rPr lang="en-GB" dirty="0"/>
              <a:t>the accounting period ended</a:t>
            </a:r>
            <a:endParaRPr lang="cs-CZ" dirty="0"/>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5</a:t>
            </a:fld>
            <a:endParaRPr lang="cs-CZ"/>
          </a:p>
        </p:txBody>
      </p:sp>
    </p:spTree>
    <p:extLst>
      <p:ext uri="{BB962C8B-B14F-4D97-AF65-F5344CB8AC3E}">
        <p14:creationId xmlns:p14="http://schemas.microsoft.com/office/powerpoint/2010/main" val="22925344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CONTENT </a:t>
            </a:r>
            <a:endParaRPr lang="cs-CZ" dirty="0"/>
          </a:p>
        </p:txBody>
      </p:sp>
      <p:sp>
        <p:nvSpPr>
          <p:cNvPr id="3" name="Zástupný symbol pro obsah 2"/>
          <p:cNvSpPr>
            <a:spLocks noGrp="1"/>
          </p:cNvSpPr>
          <p:nvPr>
            <p:ph idx="1"/>
          </p:nvPr>
        </p:nvSpPr>
        <p:spPr/>
        <p:txBody>
          <a:bodyPr/>
          <a:lstStyle/>
          <a:p>
            <a:pPr lvl="0"/>
            <a:r>
              <a:rPr lang="en-GB" sz="2400" dirty="0"/>
              <a:t>see type of entity → § 3a + §39 Edict of Ministry of Finance No. 500/2002:</a:t>
            </a:r>
            <a:endParaRPr lang="cs-CZ" sz="2400" dirty="0"/>
          </a:p>
          <a:p>
            <a:r>
              <a:rPr lang="en-GB" sz="2400" dirty="0"/>
              <a:t> </a:t>
            </a:r>
            <a:r>
              <a:rPr lang="en-GB" sz="2400" dirty="0" smtClean="0"/>
              <a:t>a</a:t>
            </a:r>
            <a:r>
              <a:rPr lang="en-GB" sz="2400" dirty="0"/>
              <a:t>) according to §39 and §39b and is made by the accounting entity which is</a:t>
            </a:r>
            <a:endParaRPr lang="cs-CZ" sz="2400" dirty="0"/>
          </a:p>
          <a:p>
            <a:pPr marL="914400" lvl="2" indent="0">
              <a:buNone/>
            </a:pPr>
            <a:r>
              <a:rPr lang="en-GB" sz="1600" dirty="0"/>
              <a:t>1. Large Entity; that entity shall also provide the additional information specified in §39c or</a:t>
            </a:r>
            <a:endParaRPr lang="cs-CZ" sz="1600" dirty="0"/>
          </a:p>
          <a:p>
            <a:pPr marL="914400" lvl="2" indent="0">
              <a:buNone/>
            </a:pPr>
            <a:r>
              <a:rPr lang="en-GB" sz="1600" dirty="0"/>
              <a:t>2. the middle accounting unit,</a:t>
            </a:r>
            <a:endParaRPr lang="cs-CZ" sz="1600" dirty="0"/>
          </a:p>
          <a:p>
            <a:r>
              <a:rPr lang="en-GB" sz="2400" dirty="0"/>
              <a:t>b) according to §39 and §39a and is made by the accounting entity, which is</a:t>
            </a:r>
            <a:endParaRPr lang="cs-CZ" sz="2400" dirty="0"/>
          </a:p>
          <a:p>
            <a:pPr marL="914400" lvl="2" indent="0">
              <a:buNone/>
            </a:pPr>
            <a:r>
              <a:rPr lang="en-GB" sz="1600" dirty="0"/>
              <a:t>1. a small entity that is required to have the financial statements audited by an auditor, or</a:t>
            </a:r>
            <a:endParaRPr lang="cs-CZ" sz="1600" dirty="0"/>
          </a:p>
          <a:p>
            <a:pPr marL="914400" lvl="2" indent="0">
              <a:buNone/>
            </a:pPr>
            <a:r>
              <a:rPr lang="en-GB" sz="1600" dirty="0"/>
              <a:t>2. a micro entity that is required to have the financial statements audited by the auditor.</a:t>
            </a:r>
            <a:endParaRPr lang="cs-CZ" sz="1600" dirty="0"/>
          </a:p>
          <a:p>
            <a:pPr lvl="0"/>
            <a:r>
              <a:rPr lang="en-GB" sz="2400" dirty="0"/>
              <a:t>The Annex to the Financial Statements summarizes the information under §39 and can be compiled by a small entity and a micro entity that is not required to have the financial statements certified by the auditor.</a:t>
            </a:r>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6</a:t>
            </a:fld>
            <a:endParaRPr lang="cs-CZ"/>
          </a:p>
        </p:txBody>
      </p:sp>
    </p:spTree>
    <p:extLst>
      <p:ext uri="{BB962C8B-B14F-4D97-AF65-F5344CB8AC3E}">
        <p14:creationId xmlns:p14="http://schemas.microsoft.com/office/powerpoint/2010/main" val="127806033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CONTENT </a:t>
            </a:r>
            <a:endParaRPr lang="cs-CZ" dirty="0"/>
          </a:p>
        </p:txBody>
      </p:sp>
      <p:sp>
        <p:nvSpPr>
          <p:cNvPr id="3" name="Zástupný symbol pro obsah 2"/>
          <p:cNvSpPr>
            <a:spLocks noGrp="1"/>
          </p:cNvSpPr>
          <p:nvPr>
            <p:ph idx="1"/>
          </p:nvPr>
        </p:nvSpPr>
        <p:spPr/>
        <p:txBody>
          <a:bodyPr/>
          <a:lstStyle/>
          <a:p>
            <a:pPr lvl="0"/>
            <a:r>
              <a:rPr lang="en-GB" sz="2400" dirty="0" smtClean="0"/>
              <a:t>The </a:t>
            </a:r>
            <a:r>
              <a:rPr lang="en-GB" sz="2400" dirty="0"/>
              <a:t>Annex to the Financial Statements summarizes the information under §39 and can be compiled by a small entity and a micro entity that is not required to have the financial statements certified by the auditor.</a:t>
            </a:r>
            <a:endParaRPr lang="cs-CZ" sz="2400" dirty="0"/>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7</a:t>
            </a:fld>
            <a:endParaRPr lang="cs-CZ"/>
          </a:p>
        </p:txBody>
      </p:sp>
    </p:spTree>
    <p:extLst>
      <p:ext uri="{BB962C8B-B14F-4D97-AF65-F5344CB8AC3E}">
        <p14:creationId xmlns:p14="http://schemas.microsoft.com/office/powerpoint/2010/main" val="6132535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l"/>
            <a:r>
              <a:rPr lang="cs-CZ" dirty="0" smtClean="0"/>
              <a:t>CONTENT </a:t>
            </a:r>
            <a:endParaRPr lang="cs-CZ" dirty="0"/>
          </a:p>
        </p:txBody>
      </p:sp>
      <p:sp>
        <p:nvSpPr>
          <p:cNvPr id="3" name="Zástupný symbol pro obsah 2"/>
          <p:cNvSpPr>
            <a:spLocks noGrp="1"/>
          </p:cNvSpPr>
          <p:nvPr>
            <p:ph idx="1"/>
          </p:nvPr>
        </p:nvSpPr>
        <p:spPr/>
        <p:txBody>
          <a:bodyPr/>
          <a:lstStyle/>
          <a:p>
            <a:pPr lvl="0">
              <a:buFont typeface="Wingdings" panose="05000000000000000000" pitchFamily="2" charset="2"/>
              <a:buChar char="Ø"/>
            </a:pPr>
            <a:r>
              <a:rPr lang="en-GB" b="1" dirty="0" smtClean="0"/>
              <a:t>general </a:t>
            </a:r>
            <a:r>
              <a:rPr lang="en-GB" b="1" dirty="0"/>
              <a:t>data on the entity, </a:t>
            </a:r>
            <a:r>
              <a:rPr lang="en-GB" b="1" dirty="0" err="1"/>
              <a:t>eg</a:t>
            </a:r>
            <a:r>
              <a:rPr lang="en-GB" b="1" dirty="0"/>
              <a:t>:</a:t>
            </a:r>
            <a:endParaRPr lang="cs-CZ" dirty="0"/>
          </a:p>
          <a:p>
            <a:pPr lvl="0">
              <a:buFont typeface="Wingdings" panose="05000000000000000000" pitchFamily="2" charset="2"/>
              <a:buChar char="Ø"/>
            </a:pPr>
            <a:r>
              <a:rPr lang="en-GB" b="1" dirty="0"/>
              <a:t>information on the application of general accounting principles, accounting methods used, valuation methods and depreciation</a:t>
            </a:r>
            <a:endParaRPr lang="cs-CZ" dirty="0"/>
          </a:p>
          <a:p>
            <a:pPr lvl="0">
              <a:buFont typeface="Wingdings" panose="05000000000000000000" pitchFamily="2" charset="2"/>
              <a:buChar char="Ø"/>
            </a:pPr>
            <a:r>
              <a:rPr lang="en-GB" b="1" dirty="0"/>
              <a:t>supplementary information for the balance sheet and the profit and loss statement; e.g.:</a:t>
            </a:r>
            <a:endParaRPr lang="cs-CZ" dirty="0"/>
          </a:p>
          <a:p>
            <a:pPr lvl="0">
              <a:buFont typeface="Wingdings" panose="05000000000000000000" pitchFamily="2" charset="2"/>
              <a:buChar char="Ø"/>
            </a:pPr>
            <a:r>
              <a:rPr lang="en-GB" b="1" dirty="0"/>
              <a:t>other important information, </a:t>
            </a:r>
            <a:r>
              <a:rPr lang="en-GB" b="1" dirty="0" err="1"/>
              <a:t>eg</a:t>
            </a:r>
            <a:r>
              <a:rPr lang="en-GB" b="1" dirty="0"/>
              <a:t>.:</a:t>
            </a:r>
            <a:endParaRPr lang="cs-CZ" dirty="0"/>
          </a:p>
          <a:p>
            <a:endParaRPr lang="cs-CZ" sz="2400" dirty="0"/>
          </a:p>
        </p:txBody>
      </p:sp>
      <p:sp>
        <p:nvSpPr>
          <p:cNvPr id="4" name="Zástupný symbol pro datum 3"/>
          <p:cNvSpPr>
            <a:spLocks noGrp="1"/>
          </p:cNvSpPr>
          <p:nvPr>
            <p:ph type="dt" sz="half" idx="10"/>
          </p:nvPr>
        </p:nvSpPr>
        <p:spPr/>
        <p:txBody>
          <a:bodyPr/>
          <a:lstStyle/>
          <a:p>
            <a:pPr>
              <a:defRPr/>
            </a:pPr>
            <a:fld id="{726CC4F1-5057-4CD5-A5C6-D728C577C984}" type="datetime1">
              <a:rPr lang="cs-CZ" smtClean="0"/>
              <a:t>13.08.2018</a:t>
            </a:fld>
            <a:endParaRPr lang="cs-CZ" dirty="0"/>
          </a:p>
        </p:txBody>
      </p:sp>
      <p:sp>
        <p:nvSpPr>
          <p:cNvPr id="5" name="Zástupný symbol pro číslo snímku 4"/>
          <p:cNvSpPr>
            <a:spLocks noGrp="1"/>
          </p:cNvSpPr>
          <p:nvPr>
            <p:ph type="sldNum" sz="quarter" idx="12"/>
          </p:nvPr>
        </p:nvSpPr>
        <p:spPr/>
        <p:txBody>
          <a:bodyPr/>
          <a:lstStyle/>
          <a:p>
            <a:pPr>
              <a:defRPr/>
            </a:pPr>
            <a:fld id="{005B7347-35A8-416A-A6BF-14F7C64C136A}" type="slidenum">
              <a:rPr lang="cs-CZ" smtClean="0"/>
              <a:pPr>
                <a:defRPr/>
              </a:pPr>
              <a:t>8</a:t>
            </a:fld>
            <a:endParaRPr lang="cs-CZ"/>
          </a:p>
        </p:txBody>
      </p:sp>
    </p:spTree>
    <p:extLst>
      <p:ext uri="{BB962C8B-B14F-4D97-AF65-F5344CB8AC3E}">
        <p14:creationId xmlns:p14="http://schemas.microsoft.com/office/powerpoint/2010/main" val="304187039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JU_OPVVV">
  <a:themeElements>
    <a:clrScheme name="JU">
      <a:dk1>
        <a:srgbClr val="151515"/>
      </a:dk1>
      <a:lt1>
        <a:sysClr val="window" lastClr="FFFFFF"/>
      </a:lt1>
      <a:dk2>
        <a:srgbClr val="E00034"/>
      </a:dk2>
      <a:lt2>
        <a:srgbClr val="D8D8D8"/>
      </a:lt2>
      <a:accent1>
        <a:srgbClr val="E00034"/>
      </a:accent1>
      <a:accent2>
        <a:srgbClr val="E98300"/>
      </a:accent2>
      <a:accent3>
        <a:srgbClr val="007D57"/>
      </a:accent3>
      <a:accent4>
        <a:srgbClr val="9C5FB5"/>
      </a:accent4>
      <a:accent5>
        <a:srgbClr val="5BBBB7"/>
      </a:accent5>
      <a:accent6>
        <a:srgbClr val="D10074"/>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JU_OPVVV" id="{308B95AC-FC2F-4F17-80AD-0B8665254CCB}" vid="{353A2476-A1C0-4E71-97AE-34FA5EB80CF7}"/>
    </a:ext>
  </a:extLst>
</a:theme>
</file>

<file path=ppt/theme/theme2.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21</TotalTime>
  <Words>341</Words>
  <Application>Microsoft Office PowerPoint</Application>
  <PresentationFormat>Vlastní</PresentationFormat>
  <Paragraphs>52</Paragraphs>
  <Slides>8</Slides>
  <Notes>7</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8</vt:i4>
      </vt:variant>
    </vt:vector>
  </HeadingPairs>
  <TitlesOfParts>
    <vt:vector size="13" baseType="lpstr">
      <vt:lpstr>Clara Sans</vt:lpstr>
      <vt:lpstr>Arial</vt:lpstr>
      <vt:lpstr>Calibri</vt:lpstr>
      <vt:lpstr>Wingdings</vt:lpstr>
      <vt:lpstr>JU_OPVVV</vt:lpstr>
      <vt:lpstr>Financial statements</vt:lpstr>
      <vt:lpstr>DEFINITIONS </vt:lpstr>
      <vt:lpstr>DEFINITIONS </vt:lpstr>
      <vt:lpstr>DEFINITIONS </vt:lpstr>
      <vt:lpstr>DEFINITIONS </vt:lpstr>
      <vt:lpstr>CONTENT </vt:lpstr>
      <vt:lpstr>CONTENT </vt:lpstr>
      <vt:lpstr>CONTENT </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Ing. Tomáš Lysenko-Chvíla</dc:creator>
  <cp:lastModifiedBy>admin</cp:lastModifiedBy>
  <cp:revision>9</cp:revision>
  <dcterms:created xsi:type="dcterms:W3CDTF">2017-07-17T18:52:59Z</dcterms:created>
  <dcterms:modified xsi:type="dcterms:W3CDTF">2018-08-13T16:31:33Z</dcterms:modified>
</cp:coreProperties>
</file>