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6"/>
  </p:notesMasterIdLst>
  <p:sldIdLst>
    <p:sldId id="256" r:id="rId2"/>
    <p:sldId id="257" r:id="rId3"/>
    <p:sldId id="264" r:id="rId4"/>
    <p:sldId id="265" r:id="rId5"/>
    <p:sldId id="266" r:id="rId6"/>
    <p:sldId id="267" r:id="rId7"/>
    <p:sldId id="272" r:id="rId8"/>
    <p:sldId id="268" r:id="rId9"/>
    <p:sldId id="269" r:id="rId10"/>
    <p:sldId id="270" r:id="rId11"/>
    <p:sldId id="271" r:id="rId12"/>
    <p:sldId id="273" r:id="rId13"/>
    <p:sldId id="274" r:id="rId14"/>
    <p:sldId id="275" r:id="rId1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5" d="100"/>
          <a:sy n="95" d="100"/>
        </p:scale>
        <p:origin x="354" y="9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09.01.2019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5886761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1252815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111011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2878168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3385596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2324951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2962277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4046172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2605234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3468631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3453889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29118658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09.01.2019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09.01.2019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09.01.2019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09.01.2019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09.01.2019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09.01.2019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09.01.2019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09.01.2019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09.01.2019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09.01.2019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09.01.2019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09.01.2019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Financial</a:t>
            </a:r>
            <a:r>
              <a:rPr lang="cs-CZ" dirty="0"/>
              <a:t> </a:t>
            </a:r>
            <a:r>
              <a:rPr lang="cs-CZ" dirty="0" err="1"/>
              <a:t>statements</a:t>
            </a:r>
            <a:endParaRPr lang="cs-CZ" dirty="0"/>
          </a:p>
        </p:txBody>
      </p:sp>
      <p:sp>
        <p:nvSpPr>
          <p:cNvPr id="3" name="Podnadpis 2"/>
          <p:cNvSpPr>
            <a:spLocks noGrp="1"/>
          </p:cNvSpPr>
          <p:nvPr>
            <p:ph type="subTitle" idx="1"/>
          </p:nvPr>
        </p:nvSpPr>
        <p:spPr/>
        <p:txBody>
          <a:bodyPr/>
          <a:lstStyle/>
          <a:p>
            <a:pPr algn="ctr"/>
            <a:r>
              <a:rPr lang="en-US" dirty="0"/>
              <a:t>STATEMENT OF CASH FLOW</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a:t>Format of a statement of cash flows </a:t>
            </a:r>
            <a:endParaRPr lang="cs-CZ" dirty="0"/>
          </a:p>
        </p:txBody>
      </p:sp>
      <p:sp>
        <p:nvSpPr>
          <p:cNvPr id="3" name="Zástupný symbol pro obsah 2"/>
          <p:cNvSpPr>
            <a:spLocks noGrp="1"/>
          </p:cNvSpPr>
          <p:nvPr>
            <p:ph idx="1"/>
          </p:nvPr>
        </p:nvSpPr>
        <p:spPr/>
        <p:txBody>
          <a:bodyPr/>
          <a:lstStyle/>
          <a:p>
            <a:pPr marL="0" indent="0">
              <a:buNone/>
            </a:pPr>
            <a:r>
              <a:rPr lang="en-GB" sz="1200" b="1" u="sng" dirty="0"/>
              <a:t>Statement of cash flows for the period ended 31 December XXX</a:t>
            </a:r>
            <a:endParaRPr lang="cs-CZ" sz="1200" dirty="0"/>
          </a:p>
          <a:p>
            <a:pPr marL="0" indent="0">
              <a:buNone/>
            </a:pPr>
            <a:r>
              <a:rPr lang="en-GB" sz="1200" dirty="0"/>
              <a:t> </a:t>
            </a:r>
            <a:endParaRPr lang="cs-CZ" sz="1200" dirty="0"/>
          </a:p>
          <a:p>
            <a:pPr marL="0" indent="0">
              <a:buNone/>
            </a:pPr>
            <a:r>
              <a:rPr lang="en-GB" sz="1200" b="1" dirty="0"/>
              <a:t>Cash flows from operating activities </a:t>
            </a:r>
            <a:endParaRPr lang="cs-CZ" sz="1200" dirty="0"/>
          </a:p>
          <a:p>
            <a:pPr marL="0" indent="0">
              <a:buNone/>
            </a:pPr>
            <a:r>
              <a:rPr lang="en-GB" sz="1200" dirty="0"/>
              <a:t>Cash generated from operations </a:t>
            </a:r>
            <a:endParaRPr lang="cs-CZ" sz="1200" dirty="0"/>
          </a:p>
          <a:p>
            <a:pPr marL="0" indent="0">
              <a:buNone/>
            </a:pPr>
            <a:r>
              <a:rPr lang="en-GB" sz="1200" dirty="0"/>
              <a:t>Interest paid </a:t>
            </a:r>
            <a:endParaRPr lang="cs-CZ" sz="1200" dirty="0"/>
          </a:p>
          <a:p>
            <a:pPr marL="0" indent="0">
              <a:buNone/>
            </a:pPr>
            <a:r>
              <a:rPr lang="en-GB" sz="1200" dirty="0"/>
              <a:t>Income taxes paid </a:t>
            </a:r>
            <a:endParaRPr lang="cs-CZ" sz="1200" dirty="0"/>
          </a:p>
          <a:p>
            <a:pPr marL="0" indent="0">
              <a:buNone/>
            </a:pPr>
            <a:r>
              <a:rPr lang="en-GB" sz="1200" i="1" dirty="0"/>
              <a:t>Net cash flow from operating activities </a:t>
            </a:r>
            <a:endParaRPr lang="cs-CZ" sz="1200" dirty="0"/>
          </a:p>
          <a:p>
            <a:pPr marL="0" indent="0">
              <a:buNone/>
            </a:pPr>
            <a:r>
              <a:rPr lang="en-GB" sz="1200" dirty="0"/>
              <a:t> </a:t>
            </a:r>
            <a:endParaRPr lang="cs-CZ" sz="1200" dirty="0"/>
          </a:p>
          <a:p>
            <a:pPr marL="0" indent="0">
              <a:buNone/>
            </a:pPr>
            <a:r>
              <a:rPr lang="en-GB" sz="1200" b="1" dirty="0"/>
              <a:t>Cash flows from investing activities</a:t>
            </a:r>
            <a:r>
              <a:rPr lang="en-GB" sz="1200" dirty="0"/>
              <a:t> </a:t>
            </a:r>
            <a:endParaRPr lang="cs-CZ" sz="1200" dirty="0"/>
          </a:p>
          <a:p>
            <a:pPr marL="0" indent="0">
              <a:buNone/>
            </a:pPr>
            <a:r>
              <a:rPr lang="en-GB" sz="1200" dirty="0"/>
              <a:t>Purchase of property, plant and equipment </a:t>
            </a:r>
            <a:endParaRPr lang="cs-CZ" sz="1200" dirty="0"/>
          </a:p>
          <a:p>
            <a:pPr marL="0" indent="0">
              <a:buNone/>
            </a:pPr>
            <a:r>
              <a:rPr lang="en-GB" sz="1200" dirty="0"/>
              <a:t>Proceeds of sale of equipment </a:t>
            </a:r>
            <a:endParaRPr lang="cs-CZ" sz="1200" dirty="0"/>
          </a:p>
          <a:p>
            <a:pPr marL="0" indent="0">
              <a:buNone/>
            </a:pPr>
            <a:r>
              <a:rPr lang="en-GB" sz="1200" dirty="0"/>
              <a:t>Interest received </a:t>
            </a:r>
            <a:endParaRPr lang="cs-CZ" sz="1200" dirty="0"/>
          </a:p>
          <a:p>
            <a:pPr marL="0" indent="0">
              <a:buNone/>
            </a:pPr>
            <a:r>
              <a:rPr lang="en-GB" sz="1200" dirty="0"/>
              <a:t>Dividends received </a:t>
            </a:r>
            <a:endParaRPr lang="cs-CZ" sz="1200" dirty="0"/>
          </a:p>
          <a:p>
            <a:pPr marL="0" indent="0">
              <a:buNone/>
            </a:pPr>
            <a:r>
              <a:rPr lang="en-GB" sz="1200" i="1" dirty="0"/>
              <a:t>Net cash flow from investing activities </a:t>
            </a:r>
            <a:endParaRPr lang="cs-CZ" sz="1200" dirty="0"/>
          </a:p>
          <a:p>
            <a:pPr marL="0" indent="0">
              <a:buNone/>
            </a:pPr>
            <a:r>
              <a:rPr lang="en-GB" sz="1200" dirty="0"/>
              <a:t> </a:t>
            </a:r>
            <a:endParaRPr lang="cs-CZ" sz="1200" dirty="0"/>
          </a:p>
          <a:p>
            <a:pPr marL="0" indent="0">
              <a:buNone/>
            </a:pPr>
            <a:r>
              <a:rPr lang="en-GB" sz="1200" b="1" dirty="0"/>
              <a:t>Cash flows from financing activities </a:t>
            </a:r>
            <a:endParaRPr lang="cs-CZ" sz="1200" dirty="0"/>
          </a:p>
          <a:p>
            <a:pPr marL="0" indent="0">
              <a:buNone/>
            </a:pPr>
            <a:r>
              <a:rPr lang="en-GB" sz="1200" dirty="0"/>
              <a:t>Proceeds of issue of shares </a:t>
            </a:r>
            <a:endParaRPr lang="cs-CZ" sz="1200" dirty="0"/>
          </a:p>
          <a:p>
            <a:pPr marL="0" indent="0">
              <a:buNone/>
            </a:pPr>
            <a:r>
              <a:rPr lang="en-GB" sz="1200" dirty="0"/>
              <a:t>Receipt of new loans</a:t>
            </a:r>
            <a:endParaRPr lang="cs-CZ" sz="1200" dirty="0"/>
          </a:p>
          <a:p>
            <a:pPr marL="0" indent="0">
              <a:buNone/>
            </a:pPr>
            <a:r>
              <a:rPr lang="en-GB" sz="1200" dirty="0"/>
              <a:t>Repayment of loans </a:t>
            </a:r>
            <a:endParaRPr lang="cs-CZ" sz="1200" dirty="0"/>
          </a:p>
          <a:p>
            <a:pPr marL="0" indent="0">
              <a:buNone/>
            </a:pPr>
            <a:r>
              <a:rPr lang="en-GB" sz="1200" dirty="0"/>
              <a:t>Dividends paid</a:t>
            </a:r>
            <a:endParaRPr lang="cs-CZ" sz="1200" dirty="0"/>
          </a:p>
          <a:p>
            <a:pPr marL="0" indent="0">
              <a:buNone/>
            </a:pPr>
            <a:r>
              <a:rPr lang="en-GB" sz="1200" i="1" dirty="0"/>
              <a:t>Net cash flow from financing activities</a:t>
            </a:r>
            <a:endParaRPr lang="cs-CZ" sz="1200" dirty="0"/>
          </a:p>
          <a:p>
            <a:pPr marL="0" indent="0">
              <a:buNone/>
            </a:pPr>
            <a:r>
              <a:rPr lang="en-GB" sz="1200" dirty="0"/>
              <a:t> </a:t>
            </a:r>
            <a:endParaRPr lang="cs-CZ" sz="1200" dirty="0"/>
          </a:p>
          <a:p>
            <a:pPr marL="0" indent="0">
              <a:buNone/>
            </a:pPr>
            <a:r>
              <a:rPr lang="en-GB" sz="1200" b="1" i="1" dirty="0"/>
              <a:t>Net increase (decrease) in cash and cash equivalents </a:t>
            </a:r>
            <a:endParaRPr lang="cs-CZ" sz="1200" dirty="0"/>
          </a:p>
          <a:p>
            <a:pPr marL="0" indent="0">
              <a:buNone/>
            </a:pPr>
            <a:r>
              <a:rPr lang="en-GB" sz="1200" b="1" i="1" dirty="0"/>
              <a:t>Cash and cash equivalents at the beginning of the period </a:t>
            </a:r>
            <a:endParaRPr lang="cs-CZ" sz="1200" dirty="0"/>
          </a:p>
          <a:p>
            <a:pPr marL="0" indent="0">
              <a:buNone/>
            </a:pPr>
            <a:r>
              <a:rPr lang="en-GB" sz="1200" b="1" i="1" dirty="0"/>
              <a:t>Cash and cash equivalents at the end of the period</a:t>
            </a:r>
            <a:endParaRPr lang="cs-CZ" sz="1200" dirty="0"/>
          </a:p>
          <a:p>
            <a:endParaRPr lang="cs-CZ" sz="12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2673657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Methodology</a:t>
            </a:r>
            <a:endParaRPr lang="cs-CZ" dirty="0"/>
          </a:p>
        </p:txBody>
      </p:sp>
      <p:sp>
        <p:nvSpPr>
          <p:cNvPr id="3" name="Zástupný symbol pro obsah 2"/>
          <p:cNvSpPr>
            <a:spLocks noGrp="1"/>
          </p:cNvSpPr>
          <p:nvPr>
            <p:ph idx="1"/>
          </p:nvPr>
        </p:nvSpPr>
        <p:spPr/>
        <p:txBody>
          <a:bodyPr/>
          <a:lstStyle/>
          <a:p>
            <a:r>
              <a:rPr lang="en-GB" sz="2400" b="1" u="sng" dirty="0"/>
              <a:t>Reporting cash flows from operating activities</a:t>
            </a:r>
            <a:endParaRPr lang="cs-CZ" sz="2400" dirty="0"/>
          </a:p>
          <a:p>
            <a:pPr marL="0" indent="0">
              <a:buNone/>
            </a:pPr>
            <a:r>
              <a:rPr lang="en-GB" sz="2400" dirty="0"/>
              <a:t>An entity shall report cash flows from operating activities using either:</a:t>
            </a:r>
            <a:endParaRPr lang="cs-CZ" sz="2400" dirty="0"/>
          </a:p>
          <a:p>
            <a:pPr marL="457200" lvl="1" indent="0">
              <a:buNone/>
            </a:pPr>
            <a:r>
              <a:rPr lang="en-GB" sz="2400" dirty="0" smtClean="0"/>
              <a:t>a</a:t>
            </a:r>
            <a:r>
              <a:rPr lang="en-GB" sz="2400" dirty="0"/>
              <a:t>) the direct method, whereby major classes of gross cash receipts and gross cash payments are disclosed; or</a:t>
            </a:r>
            <a:endParaRPr lang="cs-CZ" sz="2400" dirty="0"/>
          </a:p>
          <a:p>
            <a:pPr marL="457200" lvl="1" indent="0">
              <a:buNone/>
            </a:pPr>
            <a:r>
              <a:rPr lang="en-GB" sz="2400" dirty="0" smtClean="0"/>
              <a:t>b</a:t>
            </a:r>
            <a:r>
              <a:rPr lang="en-GB" sz="2400" dirty="0"/>
              <a:t>) the indirect method, whereby profit or loss is adjusted for the effects of transactions of a non-cash nature, any deferrals or accruals of past or future operating cash receipts or payments, and items of income or expense associated with investing or financing cash flows.</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29278646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Direct </a:t>
            </a:r>
            <a:r>
              <a:rPr lang="cs-CZ" dirty="0" err="1"/>
              <a:t>method</a:t>
            </a:r>
            <a:endParaRPr lang="cs-CZ" dirty="0"/>
          </a:p>
        </p:txBody>
      </p:sp>
      <p:sp>
        <p:nvSpPr>
          <p:cNvPr id="3" name="Zástupný symbol pro obsah 2"/>
          <p:cNvSpPr>
            <a:spLocks noGrp="1"/>
          </p:cNvSpPr>
          <p:nvPr>
            <p:ph idx="1"/>
          </p:nvPr>
        </p:nvSpPr>
        <p:spPr/>
        <p:txBody>
          <a:bodyPr/>
          <a:lstStyle/>
          <a:p>
            <a:pPr marL="0" indent="0">
              <a:buNone/>
            </a:pPr>
            <a:r>
              <a:rPr lang="en-GB" sz="2000" dirty="0"/>
              <a:t>Under the </a:t>
            </a:r>
            <a:r>
              <a:rPr lang="en-GB" sz="2000" b="1" dirty="0"/>
              <a:t>direct method</a:t>
            </a:r>
            <a:r>
              <a:rPr lang="en-GB" sz="2000" dirty="0"/>
              <a:t>, information about major classes of gross cash receipts and gross cash payments may be obtained either:</a:t>
            </a:r>
            <a:endParaRPr lang="cs-CZ" sz="2000" dirty="0"/>
          </a:p>
          <a:p>
            <a:pPr marL="0" indent="0">
              <a:buNone/>
            </a:pPr>
            <a:r>
              <a:rPr lang="en-GB" sz="2000" dirty="0"/>
              <a:t>(a) from the accounting records of the entity; or</a:t>
            </a:r>
            <a:endParaRPr lang="cs-CZ" sz="2000" dirty="0"/>
          </a:p>
          <a:p>
            <a:pPr marL="0" indent="0">
              <a:buNone/>
            </a:pPr>
            <a:r>
              <a:rPr lang="en-GB" sz="2000" dirty="0"/>
              <a:t>(b) by adjusting sales, cost of sales (interest and similar income and interest expense and </a:t>
            </a:r>
            <a:r>
              <a:rPr lang="en-GB" sz="2000" dirty="0" smtClean="0"/>
              <a:t>similar</a:t>
            </a:r>
            <a:r>
              <a:rPr lang="cs-CZ" sz="2000" dirty="0" smtClean="0"/>
              <a:t> </a:t>
            </a:r>
            <a:r>
              <a:rPr lang="en-GB" sz="2000" dirty="0" smtClean="0"/>
              <a:t>charges </a:t>
            </a:r>
            <a:r>
              <a:rPr lang="en-GB" sz="2000" dirty="0"/>
              <a:t>for a financial institution) and other items in the statement of comprehensive income for:</a:t>
            </a:r>
            <a:endParaRPr lang="cs-CZ" sz="2000" dirty="0"/>
          </a:p>
          <a:p>
            <a:pPr marL="400050" lvl="1" indent="0">
              <a:buNone/>
            </a:pPr>
            <a:r>
              <a:rPr lang="en-GB" sz="1600" dirty="0"/>
              <a:t>(</a:t>
            </a:r>
            <a:r>
              <a:rPr lang="en-GB" sz="1600" dirty="0" err="1"/>
              <a:t>i</a:t>
            </a:r>
            <a:r>
              <a:rPr lang="en-GB" sz="1600" dirty="0"/>
              <a:t>) changes during the period in inventories and operating receivables and payables;</a:t>
            </a:r>
            <a:endParaRPr lang="cs-CZ" sz="1600" dirty="0"/>
          </a:p>
          <a:p>
            <a:pPr marL="400050" lvl="1" indent="0">
              <a:buNone/>
            </a:pPr>
            <a:r>
              <a:rPr lang="en-GB" sz="1600" dirty="0"/>
              <a:t>(ii) other non-cash items; and</a:t>
            </a:r>
            <a:endParaRPr lang="cs-CZ" sz="1600" dirty="0"/>
          </a:p>
          <a:p>
            <a:pPr marL="400050" lvl="1" indent="0">
              <a:buNone/>
            </a:pPr>
            <a:r>
              <a:rPr lang="en-GB" sz="1600" dirty="0"/>
              <a:t>(iii) other items for which the cash effects are investing or financing cash flows</a:t>
            </a:r>
            <a:r>
              <a:rPr lang="en-GB" sz="1600" dirty="0" smtClean="0"/>
              <a:t>.</a:t>
            </a:r>
            <a:endParaRPr lang="cs-CZ" sz="1600" dirty="0" smtClean="0"/>
          </a:p>
          <a:p>
            <a:pPr marL="400050" lvl="1" indent="0">
              <a:buNone/>
            </a:pPr>
            <a:endParaRPr lang="cs-CZ" sz="1600" dirty="0"/>
          </a:p>
          <a:p>
            <a:pPr marL="0" indent="0">
              <a:buNone/>
            </a:pPr>
            <a:r>
              <a:rPr lang="cs-CZ" sz="2000" dirty="0" smtClean="0"/>
              <a:t> - </a:t>
            </a:r>
            <a:r>
              <a:rPr lang="cs-CZ" sz="2000" dirty="0" err="1" smtClean="0"/>
              <a:t>this</a:t>
            </a:r>
            <a:r>
              <a:rPr lang="cs-CZ" sz="2000" dirty="0" smtClean="0"/>
              <a:t> </a:t>
            </a:r>
            <a:r>
              <a:rPr lang="cs-CZ" sz="2000" dirty="0" err="1" smtClean="0"/>
              <a:t>method</a:t>
            </a:r>
            <a:r>
              <a:rPr lang="cs-CZ" sz="2000" dirty="0" smtClean="0"/>
              <a:t> </a:t>
            </a:r>
            <a:r>
              <a:rPr lang="cs-CZ" sz="2000" dirty="0" err="1" smtClean="0"/>
              <a:t>is</a:t>
            </a:r>
            <a:r>
              <a:rPr lang="cs-CZ" sz="2000" dirty="0" smtClean="0"/>
              <a:t> </a:t>
            </a:r>
            <a:r>
              <a:rPr lang="cs-CZ" sz="2000" dirty="0" err="1" smtClean="0"/>
              <a:t>using</a:t>
            </a:r>
            <a:r>
              <a:rPr lang="cs-CZ" sz="2000" dirty="0" smtClean="0"/>
              <a:t> </a:t>
            </a:r>
            <a:r>
              <a:rPr lang="cs-CZ" sz="2000" dirty="0" err="1" smtClean="0"/>
              <a:t>also</a:t>
            </a:r>
            <a:r>
              <a:rPr lang="cs-CZ" sz="2000" dirty="0" smtClean="0"/>
              <a:t> </a:t>
            </a:r>
            <a:r>
              <a:rPr lang="cs-CZ" sz="2000" dirty="0" err="1" smtClean="0"/>
              <a:t>for</a:t>
            </a:r>
            <a:r>
              <a:rPr lang="cs-CZ" sz="2000" dirty="0"/>
              <a:t> </a:t>
            </a:r>
            <a:r>
              <a:rPr lang="cs-CZ" sz="2000" u="sng" dirty="0" err="1"/>
              <a:t>investing</a:t>
            </a:r>
            <a:r>
              <a:rPr lang="cs-CZ" sz="2000" u="sng" dirty="0"/>
              <a:t> and </a:t>
            </a:r>
            <a:r>
              <a:rPr lang="cs-CZ" sz="2000" u="sng" dirty="0" err="1"/>
              <a:t>financing</a:t>
            </a:r>
            <a:r>
              <a:rPr lang="cs-CZ" sz="2000" u="sng" dirty="0"/>
              <a:t> </a:t>
            </a:r>
            <a:r>
              <a:rPr lang="cs-CZ" sz="2000" u="sng" dirty="0" err="1"/>
              <a:t>activities</a:t>
            </a:r>
            <a:endParaRPr lang="cs-CZ" sz="2000" u="sng"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0207421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I</a:t>
            </a:r>
            <a:r>
              <a:rPr lang="en-GB" b="1" dirty="0" err="1" smtClean="0"/>
              <a:t>ndirect</a:t>
            </a:r>
            <a:r>
              <a:rPr lang="en-GB" b="1" dirty="0" smtClean="0"/>
              <a:t> </a:t>
            </a:r>
            <a:r>
              <a:rPr lang="en-GB" b="1" dirty="0"/>
              <a:t>method</a:t>
            </a:r>
            <a:endParaRPr lang="cs-CZ" dirty="0"/>
          </a:p>
        </p:txBody>
      </p:sp>
      <p:sp>
        <p:nvSpPr>
          <p:cNvPr id="3" name="Zástupný symbol pro obsah 2"/>
          <p:cNvSpPr>
            <a:spLocks noGrp="1"/>
          </p:cNvSpPr>
          <p:nvPr>
            <p:ph idx="1"/>
          </p:nvPr>
        </p:nvSpPr>
        <p:spPr/>
        <p:txBody>
          <a:bodyPr/>
          <a:lstStyle/>
          <a:p>
            <a:pPr marL="0" indent="0">
              <a:buNone/>
            </a:pPr>
            <a:r>
              <a:rPr lang="en-GB" sz="2400" dirty="0"/>
              <a:t>Under the </a:t>
            </a:r>
            <a:r>
              <a:rPr lang="en-GB" sz="2400" b="1" dirty="0"/>
              <a:t>indirect method</a:t>
            </a:r>
            <a:r>
              <a:rPr lang="en-GB" sz="2400" dirty="0"/>
              <a:t>, the net cash flow from operating activities is determined by adjusting profit or loss for the effects of:</a:t>
            </a:r>
            <a:endParaRPr lang="cs-CZ" sz="2400" dirty="0"/>
          </a:p>
          <a:p>
            <a:pPr marL="0" indent="0">
              <a:buNone/>
            </a:pPr>
            <a:r>
              <a:rPr lang="en-GB" sz="2400" dirty="0"/>
              <a:t>(a) changes during the period in inventories and operating receivables and payables;</a:t>
            </a:r>
            <a:endParaRPr lang="cs-CZ" sz="2400" dirty="0"/>
          </a:p>
          <a:p>
            <a:pPr marL="0" indent="0">
              <a:buNone/>
            </a:pPr>
            <a:r>
              <a:rPr lang="en-GB" sz="2400" dirty="0"/>
              <a:t>(b) non-cash items such as depreciation, provisions, deferred taxes, unrealised foreign currency gains and losses, undistributed profits of associates, and non-controlling interests; and</a:t>
            </a:r>
            <a:endParaRPr lang="cs-CZ" sz="2400" dirty="0"/>
          </a:p>
          <a:p>
            <a:pPr marL="0" indent="0">
              <a:buNone/>
            </a:pPr>
            <a:r>
              <a:rPr lang="en-GB" sz="2400" dirty="0"/>
              <a:t>(c) all other items for which the cash effects are investing or financing cash flows.</a:t>
            </a:r>
            <a:endParaRPr lang="cs-CZ" sz="2400" dirty="0"/>
          </a:p>
          <a:p>
            <a:pPr marL="0" indent="0">
              <a:buNone/>
            </a:pPr>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23065927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I</a:t>
            </a:r>
            <a:r>
              <a:rPr lang="en-GB" b="1" dirty="0" err="1"/>
              <a:t>ndirect</a:t>
            </a:r>
            <a:r>
              <a:rPr lang="en-GB" b="1" dirty="0"/>
              <a:t> method</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
        <p:nvSpPr>
          <p:cNvPr id="7" name="Zástupný symbol pro obsah 6"/>
          <p:cNvSpPr>
            <a:spLocks noGrp="1"/>
          </p:cNvSpPr>
          <p:nvPr>
            <p:ph idx="1"/>
          </p:nvPr>
        </p:nvSpPr>
        <p:spPr/>
        <p:txBody>
          <a:bodyPr/>
          <a:lstStyle/>
          <a:p>
            <a:endParaRPr lang="cs-CZ" dirty="0"/>
          </a:p>
        </p:txBody>
      </p:sp>
      <p:pic>
        <p:nvPicPr>
          <p:cNvPr id="9" name="Obrázek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0588" y="2790984"/>
            <a:ext cx="6591719" cy="3177737"/>
          </a:xfrm>
          <a:prstGeom prst="rect">
            <a:avLst/>
          </a:prstGeom>
          <a:noFill/>
          <a:ln>
            <a:noFill/>
          </a:ln>
        </p:spPr>
      </p:pic>
    </p:spTree>
    <p:extLst>
      <p:ext uri="{BB962C8B-B14F-4D97-AF65-F5344CB8AC3E}">
        <p14:creationId xmlns:p14="http://schemas.microsoft.com/office/powerpoint/2010/main" val="37748528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DEFINITIONS </a:t>
            </a:r>
            <a:endParaRPr lang="cs-CZ" dirty="0"/>
          </a:p>
        </p:txBody>
      </p:sp>
      <p:sp>
        <p:nvSpPr>
          <p:cNvPr id="3" name="Zástupný symbol pro obsah 2"/>
          <p:cNvSpPr>
            <a:spLocks noGrp="1"/>
          </p:cNvSpPr>
          <p:nvPr>
            <p:ph idx="1"/>
          </p:nvPr>
        </p:nvSpPr>
        <p:spPr/>
        <p:txBody>
          <a:bodyPr/>
          <a:lstStyle/>
          <a:p>
            <a:r>
              <a:rPr lang="en-US" sz="2400" dirty="0"/>
              <a:t>Information about the cash flows of an entity is useful in providing users of financial statements with a basis to assess the ability of the entity to generate cash and cash equivalents and the needs of the entity to </a:t>
            </a:r>
            <a:r>
              <a:rPr lang="en-US" sz="2400" dirty="0" err="1"/>
              <a:t>utilise</a:t>
            </a:r>
            <a:r>
              <a:rPr lang="en-US" sz="2400" dirty="0"/>
              <a:t> those cash flows</a:t>
            </a:r>
            <a:r>
              <a:rPr lang="en-US" sz="2400" dirty="0" smtClean="0"/>
              <a:t>.</a:t>
            </a:r>
            <a:endParaRPr lang="cs-CZ" sz="2400" dirty="0" smtClean="0"/>
          </a:p>
          <a:p>
            <a:endParaRPr lang="cs-CZ" sz="2400" dirty="0" smtClean="0"/>
          </a:p>
          <a:p>
            <a:r>
              <a:rPr lang="en-US" sz="2400" dirty="0" smtClean="0"/>
              <a:t>The </a:t>
            </a:r>
            <a:r>
              <a:rPr lang="en-US" sz="2400" dirty="0"/>
              <a:t>economic decisions that are taken by users require an evaluation of the ability of an entity to generate cash and cash equivalents and the timing and certainty of their generation. </a:t>
            </a:r>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Operating</a:t>
            </a:r>
            <a:r>
              <a:rPr lang="cs-CZ" dirty="0" smtClean="0"/>
              <a:t> </a:t>
            </a:r>
            <a:r>
              <a:rPr lang="cs-CZ" dirty="0"/>
              <a:t>(business, </a:t>
            </a:r>
            <a:r>
              <a:rPr lang="cs-CZ" dirty="0" err="1"/>
              <a:t>property</a:t>
            </a:r>
            <a:r>
              <a:rPr lang="cs-CZ" dirty="0"/>
              <a:t>) </a:t>
            </a:r>
            <a:r>
              <a:rPr lang="cs-CZ" dirty="0" err="1"/>
              <a:t>cycle</a:t>
            </a:r>
            <a:r>
              <a:rPr lang="cs-CZ" dirty="0"/>
              <a:t> </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pic>
        <p:nvPicPr>
          <p:cNvPr id="6" name="Zástupný symbol pro obsah 5"/>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56189" y="2203830"/>
            <a:ext cx="6474467" cy="4330533"/>
          </a:xfrm>
          <a:prstGeom prst="rect">
            <a:avLst/>
          </a:prstGeom>
          <a:noFill/>
          <a:ln>
            <a:noFill/>
          </a:ln>
        </p:spPr>
      </p:pic>
    </p:spTree>
    <p:extLst>
      <p:ext uri="{BB962C8B-B14F-4D97-AF65-F5344CB8AC3E}">
        <p14:creationId xmlns:p14="http://schemas.microsoft.com/office/powerpoint/2010/main" val="8682230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Financial</a:t>
            </a:r>
            <a:r>
              <a:rPr lang="cs-CZ" dirty="0" smtClean="0"/>
              <a:t> </a:t>
            </a:r>
            <a:r>
              <a:rPr lang="cs-CZ" dirty="0" err="1" smtClean="0"/>
              <a:t>Statements</a:t>
            </a:r>
            <a:r>
              <a:rPr lang="cs-CZ" dirty="0" smtClean="0"/>
              <a:t> - link</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pic>
        <p:nvPicPr>
          <p:cNvPr id="6" name="Zástupný symbol pro obsah 5"/>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80400" y="2429817"/>
            <a:ext cx="9132601" cy="3082629"/>
          </a:xfrm>
          <a:prstGeom prst="rect">
            <a:avLst/>
          </a:prstGeom>
          <a:noFill/>
          <a:ln>
            <a:noFill/>
          </a:ln>
        </p:spPr>
      </p:pic>
    </p:spTree>
    <p:extLst>
      <p:ext uri="{BB962C8B-B14F-4D97-AF65-F5344CB8AC3E}">
        <p14:creationId xmlns:p14="http://schemas.microsoft.com/office/powerpoint/2010/main" val="35171536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sz="2800" dirty="0"/>
              <a:t>Impact of accounting operations on other statements</a:t>
            </a:r>
            <a:endParaRPr lang="cs-CZ" sz="28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pic>
        <p:nvPicPr>
          <p:cNvPr id="6" name="Zástupný symbol pro obsah 5"/>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899827" y="1828547"/>
            <a:ext cx="8893746" cy="4285169"/>
          </a:xfrm>
          <a:prstGeom prst="rect">
            <a:avLst/>
          </a:prstGeom>
          <a:noFill/>
          <a:ln>
            <a:noFill/>
          </a:ln>
        </p:spPr>
      </p:pic>
    </p:spTree>
    <p:extLst>
      <p:ext uri="{BB962C8B-B14F-4D97-AF65-F5344CB8AC3E}">
        <p14:creationId xmlns:p14="http://schemas.microsoft.com/office/powerpoint/2010/main" val="26126009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Accounting</a:t>
            </a:r>
            <a:r>
              <a:rPr lang="cs-CZ" dirty="0" smtClean="0"/>
              <a:t> </a:t>
            </a:r>
            <a:r>
              <a:rPr lang="cs-CZ" dirty="0" err="1" smtClean="0"/>
              <a:t>systems</a:t>
            </a:r>
            <a:endParaRPr lang="cs-CZ" dirty="0"/>
          </a:p>
        </p:txBody>
      </p:sp>
      <p:sp>
        <p:nvSpPr>
          <p:cNvPr id="3" name="Zástupný symbol pro obsah 2"/>
          <p:cNvSpPr>
            <a:spLocks noGrp="1"/>
          </p:cNvSpPr>
          <p:nvPr>
            <p:ph idx="1"/>
          </p:nvPr>
        </p:nvSpPr>
        <p:spPr/>
        <p:txBody>
          <a:bodyPr/>
          <a:lstStyle/>
          <a:p>
            <a:pPr marL="0" indent="0">
              <a:buNone/>
            </a:pPr>
            <a:r>
              <a:rPr lang="en-US" sz="2400" b="1" u="sng" dirty="0"/>
              <a:t>Accounting system (double-entry)</a:t>
            </a:r>
          </a:p>
          <a:p>
            <a:r>
              <a:rPr lang="en-US" sz="2400" dirty="0"/>
              <a:t>- the so-called accrual principle</a:t>
            </a:r>
          </a:p>
          <a:p>
            <a:r>
              <a:rPr lang="en-US" sz="2400" dirty="0"/>
              <a:t>- four basic types of accounting operations with a different impact on cash flow:</a:t>
            </a:r>
          </a:p>
          <a:p>
            <a:pPr marL="457200" lvl="1" indent="0">
              <a:buNone/>
            </a:pPr>
            <a:r>
              <a:rPr lang="en-US" sz="2000" dirty="0"/>
              <a:t>1. Effective (influencing PP) and non-profitable</a:t>
            </a:r>
          </a:p>
          <a:p>
            <a:pPr marL="457200" lvl="1" indent="0">
              <a:buNone/>
            </a:pPr>
            <a:r>
              <a:rPr lang="en-US" sz="2000" dirty="0"/>
              <a:t>2. Profitable (affect profit) and do not affect the funds</a:t>
            </a:r>
          </a:p>
          <a:p>
            <a:pPr marL="457200" lvl="1" indent="0">
              <a:buNone/>
            </a:pPr>
            <a:r>
              <a:rPr lang="en-US" sz="2000" dirty="0"/>
              <a:t>3. Profitable and financially effective</a:t>
            </a:r>
          </a:p>
          <a:p>
            <a:pPr marL="457200" lvl="1" indent="0">
              <a:buNone/>
            </a:pPr>
            <a:r>
              <a:rPr lang="en-US" sz="2000" dirty="0"/>
              <a:t>4. Does not affect profit or cash</a:t>
            </a:r>
          </a:p>
          <a:p>
            <a:r>
              <a:rPr lang="en-US" sz="2400" dirty="0"/>
              <a:t>→ Transformation of costs (expense) and revenues into outflow (expenditures) and inflow.</a:t>
            </a:r>
          </a:p>
          <a:p>
            <a:endParaRPr lang="en-US" sz="2400" dirty="0"/>
          </a:p>
          <a:p>
            <a:pPr marL="0" indent="0">
              <a:buNone/>
            </a:pPr>
            <a:r>
              <a:rPr lang="en-US" sz="2400" b="1" u="sng" dirty="0"/>
              <a:t>Tax records</a:t>
            </a:r>
          </a:p>
          <a:p>
            <a:r>
              <a:rPr lang="en-US" sz="2400" dirty="0"/>
              <a:t>- monitors inflow/outflow → </a:t>
            </a:r>
            <a:r>
              <a:rPr lang="en-US" sz="2400" dirty="0" err="1"/>
              <a:t>ie</a:t>
            </a:r>
            <a:r>
              <a:rPr lang="en-US" sz="2400" dirty="0"/>
              <a:t> cash flow</a:t>
            </a:r>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15836910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Concepts</a:t>
            </a:r>
            <a:r>
              <a:rPr lang="cs-CZ" dirty="0" smtClean="0"/>
              <a:t> and management</a:t>
            </a:r>
            <a:endParaRPr lang="cs-CZ" dirty="0"/>
          </a:p>
        </p:txBody>
      </p:sp>
      <p:sp>
        <p:nvSpPr>
          <p:cNvPr id="3" name="Zástupný symbol pro obsah 2"/>
          <p:cNvSpPr>
            <a:spLocks noGrp="1"/>
          </p:cNvSpPr>
          <p:nvPr>
            <p:ph idx="1"/>
          </p:nvPr>
        </p:nvSpPr>
        <p:spPr/>
        <p:txBody>
          <a:bodyPr/>
          <a:lstStyle/>
          <a:p>
            <a:r>
              <a:rPr lang="en-GB" sz="2800" dirty="0"/>
              <a:t>Cash flow concepts: liquidity, liquidity, solvency, insolvency (primary, secondary), flow and status item. Cash flow we need for internal or external use. </a:t>
            </a:r>
            <a:endParaRPr lang="cs-CZ" sz="2800" dirty="0" smtClean="0"/>
          </a:p>
          <a:p>
            <a:r>
              <a:rPr lang="en-GB" sz="2800" dirty="0"/>
              <a:t>In summary, management have various liquid assets at their disposal that they can use to settle their debts in the short term. These include inventory, receivables and cash (i.e. current assets). They are used to pay off overdrafts, trade payables, loan interest and tax balances (i.e. current liabilities). </a:t>
            </a:r>
            <a:endParaRPr lang="cs-CZ" sz="2800" dirty="0"/>
          </a:p>
          <a:p>
            <a:endParaRPr lang="cs-CZ" sz="2800" dirty="0"/>
          </a:p>
          <a:p>
            <a:endParaRPr lang="cs-CZ" sz="28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5379197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a:t>The benefits of a statement of cash flow</a:t>
            </a:r>
            <a:endParaRPr lang="cs-CZ" dirty="0"/>
          </a:p>
        </p:txBody>
      </p:sp>
      <p:sp>
        <p:nvSpPr>
          <p:cNvPr id="3" name="Zástupný symbol pro obsah 2"/>
          <p:cNvSpPr>
            <a:spLocks noGrp="1"/>
          </p:cNvSpPr>
          <p:nvPr>
            <p:ph idx="1"/>
          </p:nvPr>
        </p:nvSpPr>
        <p:spPr/>
        <p:txBody>
          <a:bodyPr/>
          <a:lstStyle/>
          <a:p>
            <a:pPr lvl="0"/>
            <a:r>
              <a:rPr lang="en-GB" sz="2400" b="1" dirty="0"/>
              <a:t>liquidity and solvency </a:t>
            </a:r>
            <a:r>
              <a:rPr lang="en-GB" sz="2400" dirty="0"/>
              <a:t>– an adequate cash position is essential in the short term both to ensure the survival of the business entity and to enable debts and dividends to be paid.</a:t>
            </a:r>
            <a:endParaRPr lang="cs-CZ" sz="2400" dirty="0"/>
          </a:p>
          <a:p>
            <a:pPr lvl="0"/>
            <a:r>
              <a:rPr lang="en-GB" sz="2400" b="1" dirty="0"/>
              <a:t>financial adaptability </a:t>
            </a:r>
            <a:r>
              <a:rPr lang="en-GB" sz="2400" dirty="0"/>
              <a:t>– will the business entity be able to take effective action to alter its cash flows in response to any unexpected events?</a:t>
            </a:r>
            <a:endParaRPr lang="cs-CZ" sz="2400" dirty="0"/>
          </a:p>
          <a:p>
            <a:pPr lvl="0"/>
            <a:r>
              <a:rPr lang="en-GB" sz="2400" b="1" dirty="0"/>
              <a:t>future cash flows </a:t>
            </a:r>
            <a:r>
              <a:rPr lang="en-GB" sz="2400" dirty="0"/>
              <a:t>– an adequate cash position in the longer term is essential to enable asset replacement, repayment of debt and fund further expansion.</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41509113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Terminology</a:t>
            </a:r>
            <a:endParaRPr lang="cs-CZ" dirty="0"/>
          </a:p>
        </p:txBody>
      </p:sp>
      <p:sp>
        <p:nvSpPr>
          <p:cNvPr id="3" name="Zástupný symbol pro obsah 2"/>
          <p:cNvSpPr>
            <a:spLocks noGrp="1"/>
          </p:cNvSpPr>
          <p:nvPr>
            <p:ph idx="1"/>
          </p:nvPr>
        </p:nvSpPr>
        <p:spPr/>
        <p:txBody>
          <a:bodyPr/>
          <a:lstStyle/>
          <a:p>
            <a:r>
              <a:rPr lang="en-US" sz="2000" dirty="0"/>
              <a:t>Cash comprises cash on hand and demand deposits.</a:t>
            </a:r>
          </a:p>
          <a:p>
            <a:r>
              <a:rPr lang="en-US" sz="2000" dirty="0"/>
              <a:t>Cash equivalents are short-term, highly liquid investments that are readily convertible to known amounts of cash and which are subject to an insignificant risk of changes in value.</a:t>
            </a:r>
          </a:p>
          <a:p>
            <a:r>
              <a:rPr lang="en-US" sz="2000" dirty="0"/>
              <a:t>Cash flows are inflows and outflows of cash and cash equivalents.</a:t>
            </a:r>
          </a:p>
          <a:p>
            <a:r>
              <a:rPr lang="en-US" sz="2000" dirty="0"/>
              <a:t>Operating activities are the principal revenue-producing activities of the entity and other activities that are not investing or financing activities.</a:t>
            </a:r>
          </a:p>
          <a:p>
            <a:r>
              <a:rPr lang="en-US" sz="2000" dirty="0"/>
              <a:t>Investing activities are the acquisition and disposal of long-term assets and other investments not included in cash equivalents.</a:t>
            </a:r>
          </a:p>
          <a:p>
            <a:r>
              <a:rPr lang="en-US" sz="2000" dirty="0"/>
              <a:t>Financing activities are activities that result in changes in the size and composition of the contributed equity and borrowings of the entity.</a:t>
            </a:r>
          </a:p>
          <a:p>
            <a:endParaRPr lang="cs-CZ" sz="20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09.01.2019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11408471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53</TotalTime>
  <Words>857</Words>
  <Application>Microsoft Office PowerPoint</Application>
  <PresentationFormat>Vlastní</PresentationFormat>
  <Paragraphs>120</Paragraphs>
  <Slides>14</Slides>
  <Notes>13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Clara Sans</vt:lpstr>
      <vt:lpstr>JU_OPVVV</vt:lpstr>
      <vt:lpstr>Financial statements</vt:lpstr>
      <vt:lpstr>DEFINITIONS </vt:lpstr>
      <vt:lpstr>Operating (business, property) cycle </vt:lpstr>
      <vt:lpstr>Financial Statements - link</vt:lpstr>
      <vt:lpstr>Impact of accounting operations on other statements</vt:lpstr>
      <vt:lpstr>Accounting systems</vt:lpstr>
      <vt:lpstr>Concepts and management</vt:lpstr>
      <vt:lpstr>The benefits of a statement of cash flow</vt:lpstr>
      <vt:lpstr>Terminology</vt:lpstr>
      <vt:lpstr>Format of a statement of cash flows </vt:lpstr>
      <vt:lpstr>Methodology</vt:lpstr>
      <vt:lpstr>Direct method</vt:lpstr>
      <vt:lpstr>Indirect method</vt:lpstr>
      <vt:lpstr>Indirect method</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Svoboda Jaroslav Ing. Ph.D.</cp:lastModifiedBy>
  <cp:revision>19</cp:revision>
  <dcterms:created xsi:type="dcterms:W3CDTF">2017-07-17T18:52:59Z</dcterms:created>
  <dcterms:modified xsi:type="dcterms:W3CDTF">2019-01-09T11:43:25Z</dcterms:modified>
</cp:coreProperties>
</file>