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9"/>
  </p:notesMasterIdLst>
  <p:sldIdLst>
    <p:sldId id="256" r:id="rId2"/>
    <p:sldId id="257" r:id="rId3"/>
    <p:sldId id="258" r:id="rId4"/>
    <p:sldId id="268" r:id="rId5"/>
    <p:sldId id="265" r:id="rId6"/>
    <p:sldId id="269" r:id="rId7"/>
    <p:sldId id="266" r:id="rId8"/>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5" d="100"/>
          <a:sy n="95" d="100"/>
        </p:scale>
        <p:origin x="354" y="9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11.02.2019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111020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2786315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2804076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9960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6771787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11.02.2019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11.02.2019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11.02.2019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11.02.2019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11.02.2019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11.02.2019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11.02.2019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11.02.2019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11.02.2019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11.02.2019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11.02.2019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11.02.2019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statements</a:t>
            </a:r>
            <a:endParaRPr lang="cs-CZ" dirty="0"/>
          </a:p>
        </p:txBody>
      </p:sp>
      <p:sp>
        <p:nvSpPr>
          <p:cNvPr id="3" name="Podnadpis 2"/>
          <p:cNvSpPr>
            <a:spLocks noGrp="1"/>
          </p:cNvSpPr>
          <p:nvPr>
            <p:ph type="subTitle" idx="1"/>
          </p:nvPr>
        </p:nvSpPr>
        <p:spPr/>
        <p:txBody>
          <a:bodyPr/>
          <a:lstStyle/>
          <a:p>
            <a:pPr algn="ctr"/>
            <a:r>
              <a:rPr lang="en-US" dirty="0"/>
              <a:t>FINANCIAL STATEMENTS: STATEMENT OF CHANGES IN EQUITY</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r>
              <a:rPr lang="en-GB" sz="2800" dirty="0" smtClean="0"/>
              <a:t>Equity </a:t>
            </a:r>
            <a:r>
              <a:rPr lang="en-GB" sz="2800" dirty="0"/>
              <a:t>represents the owners' interests in the company. An alternative way of defining it is that it represents what is left in the business when it ceases to trade, all the assets are sold off and all the liabilities are paid. This can then be distributed to the equity holders (ordinary shareholders). </a:t>
            </a:r>
            <a:endParaRPr lang="cs-CZ" sz="2800" dirty="0"/>
          </a:p>
          <a:p>
            <a:r>
              <a:rPr lang="en-GB" sz="2800" dirty="0"/>
              <a:t>Equity comprises share capital, share premium, and reserves. The main reserves are the revaluation surplus and retained earnings. </a:t>
            </a:r>
            <a:endParaRPr lang="cs-CZ" sz="2800" dirty="0"/>
          </a:p>
          <a:p>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11.02.2019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r>
              <a:rPr lang="en-US" sz="2400" b="1" dirty="0"/>
              <a:t>Revaluation surplus </a:t>
            </a:r>
          </a:p>
          <a:p>
            <a:r>
              <a:rPr lang="en-US" sz="2400" dirty="0"/>
              <a:t>This is created to </a:t>
            </a:r>
            <a:r>
              <a:rPr lang="en-US" sz="2400" dirty="0" err="1"/>
              <a:t>recognise</a:t>
            </a:r>
            <a:r>
              <a:rPr lang="en-US" sz="2400" dirty="0"/>
              <a:t> the surplus arising when tangible non-current assets (normally land and buildings) are revalued. The gain is not </a:t>
            </a:r>
            <a:r>
              <a:rPr lang="en-US" sz="2400" dirty="0" err="1"/>
              <a:t>realised</a:t>
            </a:r>
            <a:r>
              <a:rPr lang="en-US" sz="2400" dirty="0"/>
              <a:t> so cannot be included in the retained earnings of the entity. However, the gain would still form part of the value repaid to the equity holders if the business were sold off at that point in time. </a:t>
            </a:r>
          </a:p>
          <a:p>
            <a:endParaRPr lang="en-US"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11.02.2019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954044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r>
              <a:rPr lang="en-US" sz="2400" b="1" dirty="0"/>
              <a:t>Retained earnings </a:t>
            </a:r>
          </a:p>
          <a:p>
            <a:r>
              <a:rPr lang="en-US" sz="2400" dirty="0"/>
              <a:t>This represents the sum total of all the profits and losses made by the business since its incorporation and that have not yet been paid to shareholders as a dividend. </a:t>
            </a:r>
          </a:p>
          <a:p>
            <a:r>
              <a:rPr lang="en-US" sz="2400" dirty="0"/>
              <a:t>As these elements are particularly relevant to shareholders (it helps them value their wealth or 'share of the pie') it is important to ensure the shareholders understand any movements in these balances. For this reason a statement of changes in equity is required. It </a:t>
            </a:r>
            <a:r>
              <a:rPr lang="en-US" sz="2400" dirty="0" err="1"/>
              <a:t>summarises</a:t>
            </a:r>
            <a:r>
              <a:rPr lang="en-US" sz="2400" dirty="0"/>
              <a:t> the opening and closing positions on all these accounts and identifies the reason for the movements in between the two periods.</a:t>
            </a:r>
          </a:p>
          <a:p>
            <a:endParaRPr lang="en-US"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11.02.2019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9487154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t>S</a:t>
            </a:r>
            <a:r>
              <a:rPr lang="en-US" sz="2800" dirty="0" err="1" smtClean="0"/>
              <a:t>tatement</a:t>
            </a:r>
            <a:r>
              <a:rPr lang="en-US" sz="2800" dirty="0" smtClean="0"/>
              <a:t> </a:t>
            </a:r>
            <a:r>
              <a:rPr lang="en-US" sz="2800" dirty="0"/>
              <a:t>of changes in equity </a:t>
            </a:r>
            <a:r>
              <a:rPr lang="en-US" sz="2800" dirty="0" smtClean="0"/>
              <a:t>showing</a:t>
            </a:r>
            <a:r>
              <a:rPr lang="cs-CZ" sz="2800" dirty="0" smtClean="0"/>
              <a:t>:</a:t>
            </a:r>
            <a:r>
              <a:rPr lang="en-US" sz="2800" dirty="0" smtClean="0"/>
              <a:t> </a:t>
            </a:r>
            <a:endParaRPr lang="cs-CZ" sz="2800" dirty="0"/>
          </a:p>
        </p:txBody>
      </p:sp>
      <p:sp>
        <p:nvSpPr>
          <p:cNvPr id="3" name="Zástupný symbol pro obsah 2"/>
          <p:cNvSpPr>
            <a:spLocks noGrp="1"/>
          </p:cNvSpPr>
          <p:nvPr>
            <p:ph idx="1"/>
          </p:nvPr>
        </p:nvSpPr>
        <p:spPr/>
        <p:txBody>
          <a:bodyPr/>
          <a:lstStyle/>
          <a:p>
            <a:pPr marL="457200" lvl="1" indent="0">
              <a:buNone/>
            </a:pPr>
            <a:r>
              <a:rPr lang="en-US" sz="2000" dirty="0"/>
              <a:t>(a) profit or loss for the period;</a:t>
            </a:r>
          </a:p>
          <a:p>
            <a:pPr marL="457200" lvl="1" indent="0">
              <a:buNone/>
            </a:pPr>
            <a:r>
              <a:rPr lang="en-US" sz="2000" dirty="0"/>
              <a:t>(b) each item of income and expense for the period that, as required by other Standards or by Interpretations, is </a:t>
            </a:r>
            <a:r>
              <a:rPr lang="en-US" sz="2000" dirty="0" err="1"/>
              <a:t>recognised</a:t>
            </a:r>
            <a:r>
              <a:rPr lang="en-US" sz="2000" dirty="0"/>
              <a:t> directly in equity, and the total of these items;</a:t>
            </a:r>
          </a:p>
          <a:p>
            <a:pPr marL="457200" lvl="1" indent="0">
              <a:buNone/>
            </a:pPr>
            <a:r>
              <a:rPr lang="en-US" sz="2000" dirty="0"/>
              <a:t>(c) total income and expense for the period (calculated as the sum of (a) and (b)), showing separately the total amounts attributable to equity holders of the parent and to minority interest; and</a:t>
            </a:r>
          </a:p>
          <a:p>
            <a:pPr marL="457200" lvl="1" indent="0">
              <a:buNone/>
            </a:pPr>
            <a:r>
              <a:rPr lang="en-US" sz="2000" dirty="0"/>
              <a:t>(d) for each component of equity, the effects of changes in accounting policies and corrections of errors </a:t>
            </a:r>
            <a:r>
              <a:rPr lang="en-US" sz="2000" dirty="0" err="1"/>
              <a:t>recognised</a:t>
            </a:r>
            <a:r>
              <a:rPr lang="en-US" sz="2000" dirty="0"/>
              <a:t> in accordance with IAS 8.</a:t>
            </a:r>
          </a:p>
          <a:p>
            <a:r>
              <a:rPr lang="en-US" sz="2400" dirty="0"/>
              <a:t>A statement of changes in equity that comprises only these items shall be titled a statement of </a:t>
            </a:r>
            <a:r>
              <a:rPr lang="en-US" sz="2400" dirty="0" err="1"/>
              <a:t>recognised</a:t>
            </a:r>
            <a:r>
              <a:rPr lang="en-US" sz="2400" dirty="0"/>
              <a:t> income and expense.</a:t>
            </a:r>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11.02.2019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25220938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smtClean="0"/>
              <a:t>S</a:t>
            </a:r>
            <a:r>
              <a:rPr lang="en-US" sz="2800" dirty="0" err="1" smtClean="0"/>
              <a:t>tatement</a:t>
            </a:r>
            <a:r>
              <a:rPr lang="en-US" sz="2800" dirty="0" smtClean="0"/>
              <a:t> </a:t>
            </a:r>
            <a:r>
              <a:rPr lang="en-US" sz="2800" dirty="0"/>
              <a:t>of changes in equity </a:t>
            </a:r>
            <a:r>
              <a:rPr lang="en-US" sz="2800" dirty="0" smtClean="0"/>
              <a:t>showing</a:t>
            </a:r>
            <a:r>
              <a:rPr lang="cs-CZ" sz="2800" dirty="0" smtClean="0"/>
              <a:t>:</a:t>
            </a:r>
            <a:r>
              <a:rPr lang="en-US" sz="2800" dirty="0" smtClean="0"/>
              <a:t> </a:t>
            </a:r>
            <a:endParaRPr lang="cs-CZ" sz="2800" dirty="0"/>
          </a:p>
        </p:txBody>
      </p:sp>
      <p:sp>
        <p:nvSpPr>
          <p:cNvPr id="3" name="Zástupný symbol pro obsah 2"/>
          <p:cNvSpPr>
            <a:spLocks noGrp="1"/>
          </p:cNvSpPr>
          <p:nvPr>
            <p:ph idx="1"/>
          </p:nvPr>
        </p:nvSpPr>
        <p:spPr/>
        <p:txBody>
          <a:bodyPr/>
          <a:lstStyle/>
          <a:p>
            <a:pPr marL="57150" indent="0">
              <a:buNone/>
            </a:pPr>
            <a:r>
              <a:rPr lang="en-US" sz="2400" dirty="0"/>
              <a:t>An entity shall also present, either on the face of the statement of changes in equity or in the notes: </a:t>
            </a:r>
            <a:endParaRPr lang="cs-CZ" sz="2400" dirty="0" smtClean="0"/>
          </a:p>
          <a:p>
            <a:pPr marL="457200" lvl="1" indent="0">
              <a:buNone/>
            </a:pPr>
            <a:r>
              <a:rPr lang="en-US" sz="2000" dirty="0" smtClean="0"/>
              <a:t>(</a:t>
            </a:r>
            <a:r>
              <a:rPr lang="en-US" sz="2000" dirty="0"/>
              <a:t>a) the amounts of transactions with equity holders acting in their capacity as equity holders, showing separately distributions to equity holders;</a:t>
            </a:r>
          </a:p>
          <a:p>
            <a:pPr marL="457200" lvl="1" indent="0">
              <a:buNone/>
            </a:pPr>
            <a:r>
              <a:rPr lang="en-US" sz="2000" dirty="0"/>
              <a:t>(b) the balance of retained earnings (</a:t>
            </a:r>
            <a:r>
              <a:rPr lang="en-US" sz="2000" dirty="0" err="1"/>
              <a:t>ie</a:t>
            </a:r>
            <a:r>
              <a:rPr lang="en-US" sz="2000" dirty="0"/>
              <a:t> accumulated profit or loss) at the beginning of the period and at the balance sheet date, and the changes during the period; and</a:t>
            </a:r>
          </a:p>
          <a:p>
            <a:pPr marL="457200" lvl="1" indent="0">
              <a:buNone/>
            </a:pPr>
            <a:r>
              <a:rPr lang="en-US" sz="2000" dirty="0"/>
              <a:t>(c) a reconciliation between the carrying amount of each class of contributed equity and each reserve at the beginning and the end of the period, separately disclosing each change.</a:t>
            </a:r>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11.02.2019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1102553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 </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11.02.2019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pic>
        <p:nvPicPr>
          <p:cNvPr id="6" name="Zástupný symbol pro obsah 5"/>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00105" y="1187450"/>
            <a:ext cx="6571622" cy="6027266"/>
          </a:xfrm>
          <a:prstGeom prst="rect">
            <a:avLst/>
          </a:prstGeom>
          <a:noFill/>
          <a:ln>
            <a:noFill/>
          </a:ln>
        </p:spPr>
      </p:pic>
    </p:spTree>
    <p:extLst>
      <p:ext uri="{BB962C8B-B14F-4D97-AF65-F5344CB8AC3E}">
        <p14:creationId xmlns:p14="http://schemas.microsoft.com/office/powerpoint/2010/main" val="11278607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27</TotalTime>
  <Words>552</Words>
  <Application>Microsoft Office PowerPoint</Application>
  <PresentationFormat>Vlastní</PresentationFormat>
  <Paragraphs>42</Paragraphs>
  <Slides>7</Slides>
  <Notes>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Clara Sans</vt:lpstr>
      <vt:lpstr>JU_OPVVV</vt:lpstr>
      <vt:lpstr>Financial statements</vt:lpstr>
      <vt:lpstr>DEFINITIONS </vt:lpstr>
      <vt:lpstr>DEFINITIONS </vt:lpstr>
      <vt:lpstr>DEFINITIONS </vt:lpstr>
      <vt:lpstr>Statement of changes in equity showing: </vt:lpstr>
      <vt:lpstr>Statement of changes in equity showing: </vt:lpstr>
      <vt:lpstr>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Svoboda Jaroslav Ing. Ph.D.</cp:lastModifiedBy>
  <cp:revision>11</cp:revision>
  <dcterms:created xsi:type="dcterms:W3CDTF">2017-07-17T18:52:59Z</dcterms:created>
  <dcterms:modified xsi:type="dcterms:W3CDTF">2019-02-11T08:53:08Z</dcterms:modified>
</cp:coreProperties>
</file>