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6"/>
  </p:notesMasterIdLst>
  <p:sldIdLst>
    <p:sldId id="266" r:id="rId2"/>
    <p:sldId id="257" r:id="rId3"/>
    <p:sldId id="258" r:id="rId4"/>
    <p:sldId id="259" r:id="rId5"/>
    <p:sldId id="260" r:id="rId6"/>
    <p:sldId id="261" r:id="rId7"/>
    <p:sldId id="262" r:id="rId8"/>
    <p:sldId id="263" r:id="rId9"/>
    <p:sldId id="264" r:id="rId10"/>
    <p:sldId id="267" r:id="rId11"/>
    <p:sldId id="268" r:id="rId12"/>
    <p:sldId id="269" r:id="rId13"/>
    <p:sldId id="270" r:id="rId14"/>
    <p:sldId id="271" r:id="rId15"/>
    <p:sldId id="272" r:id="rId16"/>
    <p:sldId id="265" r:id="rId17"/>
    <p:sldId id="273" r:id="rId18"/>
    <p:sldId id="274" r:id="rId19"/>
    <p:sldId id="275" r:id="rId20"/>
    <p:sldId id="276" r:id="rId21"/>
    <p:sldId id="277" r:id="rId22"/>
    <p:sldId id="278" r:id="rId23"/>
    <p:sldId id="279" r:id="rId24"/>
    <p:sldId id="280" r:id="rId25"/>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9" d="100"/>
          <a:sy n="79" d="100"/>
        </p:scale>
        <p:origin x="918" y="84"/>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04.01.2019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2411238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1698233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128239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20559976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15</a:t>
            </a:fld>
            <a:endParaRPr lang="cs-CZ"/>
          </a:p>
        </p:txBody>
      </p:sp>
    </p:spTree>
    <p:extLst>
      <p:ext uri="{BB962C8B-B14F-4D97-AF65-F5344CB8AC3E}">
        <p14:creationId xmlns:p14="http://schemas.microsoft.com/office/powerpoint/2010/main" val="2635116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16</a:t>
            </a:fld>
            <a:endParaRPr lang="cs-CZ"/>
          </a:p>
        </p:txBody>
      </p:sp>
    </p:spTree>
    <p:extLst>
      <p:ext uri="{BB962C8B-B14F-4D97-AF65-F5344CB8AC3E}">
        <p14:creationId xmlns:p14="http://schemas.microsoft.com/office/powerpoint/2010/main" val="3442633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17</a:t>
            </a:fld>
            <a:endParaRPr lang="cs-CZ"/>
          </a:p>
        </p:txBody>
      </p:sp>
    </p:spTree>
    <p:extLst>
      <p:ext uri="{BB962C8B-B14F-4D97-AF65-F5344CB8AC3E}">
        <p14:creationId xmlns:p14="http://schemas.microsoft.com/office/powerpoint/2010/main" val="36273593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18</a:t>
            </a:fld>
            <a:endParaRPr lang="cs-CZ"/>
          </a:p>
        </p:txBody>
      </p:sp>
    </p:spTree>
    <p:extLst>
      <p:ext uri="{BB962C8B-B14F-4D97-AF65-F5344CB8AC3E}">
        <p14:creationId xmlns:p14="http://schemas.microsoft.com/office/powerpoint/2010/main" val="1368467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19</a:t>
            </a:fld>
            <a:endParaRPr lang="cs-CZ"/>
          </a:p>
        </p:txBody>
      </p:sp>
    </p:spTree>
    <p:extLst>
      <p:ext uri="{BB962C8B-B14F-4D97-AF65-F5344CB8AC3E}">
        <p14:creationId xmlns:p14="http://schemas.microsoft.com/office/powerpoint/2010/main" val="5269107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20</a:t>
            </a:fld>
            <a:endParaRPr lang="cs-CZ"/>
          </a:p>
        </p:txBody>
      </p:sp>
    </p:spTree>
    <p:extLst>
      <p:ext uri="{BB962C8B-B14F-4D97-AF65-F5344CB8AC3E}">
        <p14:creationId xmlns:p14="http://schemas.microsoft.com/office/powerpoint/2010/main" val="702330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10822149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21</a:t>
            </a:fld>
            <a:endParaRPr lang="cs-CZ"/>
          </a:p>
        </p:txBody>
      </p:sp>
    </p:spTree>
    <p:extLst>
      <p:ext uri="{BB962C8B-B14F-4D97-AF65-F5344CB8AC3E}">
        <p14:creationId xmlns:p14="http://schemas.microsoft.com/office/powerpoint/2010/main" val="26328502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22</a:t>
            </a:fld>
            <a:endParaRPr lang="cs-CZ"/>
          </a:p>
        </p:txBody>
      </p:sp>
    </p:spTree>
    <p:extLst>
      <p:ext uri="{BB962C8B-B14F-4D97-AF65-F5344CB8AC3E}">
        <p14:creationId xmlns:p14="http://schemas.microsoft.com/office/powerpoint/2010/main" val="14526391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23</a:t>
            </a:fld>
            <a:endParaRPr lang="cs-CZ"/>
          </a:p>
        </p:txBody>
      </p:sp>
    </p:spTree>
    <p:extLst>
      <p:ext uri="{BB962C8B-B14F-4D97-AF65-F5344CB8AC3E}">
        <p14:creationId xmlns:p14="http://schemas.microsoft.com/office/powerpoint/2010/main" val="12211012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24</a:t>
            </a:fld>
            <a:endParaRPr lang="cs-CZ"/>
          </a:p>
        </p:txBody>
      </p:sp>
    </p:spTree>
    <p:extLst>
      <p:ext uri="{BB962C8B-B14F-4D97-AF65-F5344CB8AC3E}">
        <p14:creationId xmlns:p14="http://schemas.microsoft.com/office/powerpoint/2010/main" val="730993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1696957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3135493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2509131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1709182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2054360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1887993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23282425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04.01.2019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04.01.2019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04.01.2019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04.01.2019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04.01.2019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04.01.2019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04.01.2019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04.01.2019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12.emf"/></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6.emf"/><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8.png"/><Relationship Id="rId5" Type="http://schemas.openxmlformats.org/officeDocument/2006/relationships/image" Target="../media/image17.emf"/><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cap="all" dirty="0" err="1"/>
              <a:t>Financial</a:t>
            </a:r>
            <a:r>
              <a:rPr lang="cs-CZ" cap="all" dirty="0"/>
              <a:t> </a:t>
            </a:r>
            <a:r>
              <a:rPr lang="cs-CZ" cap="all" dirty="0" err="1"/>
              <a:t>statements</a:t>
            </a:r>
            <a:endParaRPr lang="cs-CZ" dirty="0"/>
          </a:p>
        </p:txBody>
      </p:sp>
      <p:sp>
        <p:nvSpPr>
          <p:cNvPr id="3" name="Podnadpis 2"/>
          <p:cNvSpPr>
            <a:spLocks noGrp="1"/>
          </p:cNvSpPr>
          <p:nvPr>
            <p:ph type="subTitle" idx="1"/>
          </p:nvPr>
        </p:nvSpPr>
        <p:spPr/>
        <p:txBody>
          <a:bodyPr/>
          <a:lstStyle/>
          <a:p>
            <a:r>
              <a:rPr lang="en-US" dirty="0"/>
              <a:t>FINANCIAL </a:t>
            </a:r>
            <a:r>
              <a:rPr lang="en-US" dirty="0" smtClean="0"/>
              <a:t>ANALYSIS</a:t>
            </a:r>
            <a:r>
              <a:rPr lang="cs-CZ" dirty="0" smtClean="0"/>
              <a:t> – part </a:t>
            </a:r>
            <a:r>
              <a:rPr lang="cs-CZ" dirty="0" smtClean="0"/>
              <a:t>2 (basic </a:t>
            </a:r>
            <a:r>
              <a:rPr lang="cs-CZ" dirty="0" err="1" smtClean="0"/>
              <a:t>methods</a:t>
            </a:r>
            <a:r>
              <a:rPr lang="cs-CZ" dirty="0" smtClean="0"/>
              <a:t> - </a:t>
            </a:r>
            <a:r>
              <a:rPr lang="cs-CZ" dirty="0" err="1" smtClean="0"/>
              <a:t>ratios</a:t>
            </a:r>
            <a:r>
              <a:rPr lang="cs-CZ" dirty="0" smtClean="0"/>
              <a:t>)</a:t>
            </a:r>
            <a:endParaRPr lang="en-US" dirty="0"/>
          </a:p>
          <a:p>
            <a:pPr algn="ctr"/>
            <a:endParaRPr lang="cs-CZ" dirty="0"/>
          </a:p>
        </p:txBody>
      </p:sp>
    </p:spTree>
    <p:extLst>
      <p:ext uri="{BB962C8B-B14F-4D97-AF65-F5344CB8AC3E}">
        <p14:creationId xmlns:p14="http://schemas.microsoft.com/office/powerpoint/2010/main" val="24912033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Activity</a:t>
            </a:r>
            <a:r>
              <a:rPr lang="cs-CZ" dirty="0"/>
              <a:t> </a:t>
            </a:r>
            <a:r>
              <a:rPr lang="cs-CZ" dirty="0" err="1"/>
              <a:t>ratios</a:t>
            </a:r>
            <a:endParaRPr lang="cs-CZ" dirty="0"/>
          </a:p>
        </p:txBody>
      </p:sp>
      <p:sp>
        <p:nvSpPr>
          <p:cNvPr id="3" name="Zástupný symbol pro obsah 2"/>
          <p:cNvSpPr>
            <a:spLocks noGrp="1"/>
          </p:cNvSpPr>
          <p:nvPr>
            <p:ph idx="1"/>
          </p:nvPr>
        </p:nvSpPr>
        <p:spPr/>
        <p:txBody>
          <a:bodyPr/>
          <a:lstStyle/>
          <a:p>
            <a:r>
              <a:rPr lang="en-GB" sz="2800" b="1" dirty="0"/>
              <a:t>Activity</a:t>
            </a:r>
            <a:r>
              <a:rPr lang="en-GB" sz="2800" dirty="0"/>
              <a:t> or </a:t>
            </a:r>
            <a:r>
              <a:rPr lang="en-GB" sz="2800" b="1" dirty="0"/>
              <a:t>turnover ratios</a:t>
            </a:r>
            <a:r>
              <a:rPr lang="en-GB" sz="2800" dirty="0"/>
              <a:t> are measures of efficiency and, generally, the higher the better. Typically, the numerator is an operating measure such as sales (revenues) or cost of goods sold and the denominator is a balance sheet measure such as inventory or receivables. </a:t>
            </a:r>
            <a:endParaRPr lang="cs-CZ" sz="2800" dirty="0"/>
          </a:p>
          <a:p>
            <a:r>
              <a:rPr lang="en-GB" sz="2800" dirty="0"/>
              <a:t>Thus, operating flows are measured against asset and ether levels. Time series trends and comparisons to ether companies are useful to spot red flags or potential opportunities. </a:t>
            </a:r>
            <a:endParaRPr lang="cs-CZ" sz="2800" dirty="0"/>
          </a:p>
          <a:p>
            <a:pPr marL="0" indent="0">
              <a:buNone/>
            </a:pPr>
            <a:endParaRPr lang="cs-CZ" sz="2800" dirty="0"/>
          </a:p>
          <a:p>
            <a:endParaRPr lang="cs-CZ" sz="28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49142911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Activity</a:t>
            </a:r>
            <a:r>
              <a:rPr lang="cs-CZ" dirty="0"/>
              <a:t> </a:t>
            </a:r>
            <a:r>
              <a:rPr lang="cs-CZ" dirty="0" err="1"/>
              <a:t>ratios</a:t>
            </a:r>
            <a:endParaRPr lang="cs-CZ" dirty="0"/>
          </a:p>
        </p:txBody>
      </p:sp>
      <p:sp>
        <p:nvSpPr>
          <p:cNvPr id="3" name="Zástupný symbol pro obsah 2"/>
          <p:cNvSpPr>
            <a:spLocks noGrp="1"/>
          </p:cNvSpPr>
          <p:nvPr>
            <p:ph idx="1"/>
          </p:nvPr>
        </p:nvSpPr>
        <p:spPr/>
        <p:txBody>
          <a:bodyPr/>
          <a:lstStyle/>
          <a:p>
            <a:r>
              <a:rPr lang="cs-CZ" dirty="0" err="1"/>
              <a:t>Total</a:t>
            </a:r>
            <a:r>
              <a:rPr lang="cs-CZ" dirty="0"/>
              <a:t> </a:t>
            </a:r>
            <a:r>
              <a:rPr lang="cs-CZ" dirty="0" err="1"/>
              <a:t>assets</a:t>
            </a:r>
            <a:r>
              <a:rPr lang="cs-CZ" dirty="0"/>
              <a:t> </a:t>
            </a:r>
            <a:r>
              <a:rPr lang="cs-CZ" dirty="0" err="1" smtClean="0"/>
              <a:t>turnover</a:t>
            </a:r>
            <a:endParaRPr lang="cs-CZ" dirty="0" smtClean="0"/>
          </a:p>
          <a:p>
            <a:endParaRPr lang="cs-CZ" dirty="0"/>
          </a:p>
          <a:p>
            <a:endParaRPr lang="cs-CZ" dirty="0" smtClean="0"/>
          </a:p>
          <a:p>
            <a:endParaRPr lang="cs-CZ" dirty="0"/>
          </a:p>
          <a:p>
            <a:endParaRPr lang="cs-CZ" dirty="0" smtClean="0"/>
          </a:p>
          <a:p>
            <a:r>
              <a:rPr lang="cs-CZ" dirty="0"/>
              <a:t>Net </a:t>
            </a:r>
            <a:r>
              <a:rPr lang="cs-CZ" dirty="0" err="1"/>
              <a:t>asset</a:t>
            </a:r>
            <a:r>
              <a:rPr lang="cs-CZ" dirty="0"/>
              <a:t> </a:t>
            </a:r>
            <a:r>
              <a:rPr lang="cs-CZ" dirty="0" err="1"/>
              <a:t>turnover</a:t>
            </a:r>
            <a:endParaRPr lang="cs-CZ" dirty="0" smtClean="0"/>
          </a:p>
          <a:p>
            <a:endParaRPr lang="cs-CZ" dirty="0"/>
          </a:p>
          <a:p>
            <a:endParaRPr lang="cs-CZ" dirty="0" smtClean="0"/>
          </a:p>
          <a:p>
            <a:endParaRPr lang="cs-CZ" dirty="0"/>
          </a:p>
          <a:p>
            <a:endParaRPr lang="cs-CZ" dirty="0" smtClean="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pic>
        <p:nvPicPr>
          <p:cNvPr id="6" name="Obrázek 5"/>
          <p:cNvPicPr>
            <a:picLocks noChangeAspect="1"/>
          </p:cNvPicPr>
          <p:nvPr/>
        </p:nvPicPr>
        <p:blipFill>
          <a:blip r:embed="rId3"/>
          <a:stretch>
            <a:fillRect/>
          </a:stretch>
        </p:blipFill>
        <p:spPr>
          <a:xfrm>
            <a:off x="2283761" y="2023520"/>
            <a:ext cx="4032448" cy="1088265"/>
          </a:xfrm>
          <a:prstGeom prst="rect">
            <a:avLst/>
          </a:prstGeom>
        </p:spPr>
      </p:pic>
      <p:pic>
        <p:nvPicPr>
          <p:cNvPr id="7" name="Obrázek 6"/>
          <p:cNvPicPr>
            <a:picLocks noChangeAspect="1"/>
          </p:cNvPicPr>
          <p:nvPr/>
        </p:nvPicPr>
        <p:blipFill>
          <a:blip r:embed="rId4"/>
          <a:stretch>
            <a:fillRect/>
          </a:stretch>
        </p:blipFill>
        <p:spPr>
          <a:xfrm>
            <a:off x="2054400" y="5190161"/>
            <a:ext cx="4694773" cy="1080120"/>
          </a:xfrm>
          <a:prstGeom prst="rect">
            <a:avLst/>
          </a:prstGeom>
        </p:spPr>
      </p:pic>
    </p:spTree>
    <p:extLst>
      <p:ext uri="{BB962C8B-B14F-4D97-AF65-F5344CB8AC3E}">
        <p14:creationId xmlns:p14="http://schemas.microsoft.com/office/powerpoint/2010/main" val="7753682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Activity</a:t>
            </a:r>
            <a:r>
              <a:rPr lang="cs-CZ" dirty="0"/>
              <a:t> </a:t>
            </a:r>
            <a:r>
              <a:rPr lang="cs-CZ" dirty="0" err="1"/>
              <a:t>ratios</a:t>
            </a:r>
            <a:endParaRPr lang="cs-CZ" dirty="0"/>
          </a:p>
        </p:txBody>
      </p:sp>
      <p:sp>
        <p:nvSpPr>
          <p:cNvPr id="3" name="Zástupný symbol pro obsah 2"/>
          <p:cNvSpPr>
            <a:spLocks noGrp="1"/>
          </p:cNvSpPr>
          <p:nvPr>
            <p:ph idx="1"/>
          </p:nvPr>
        </p:nvSpPr>
        <p:spPr/>
        <p:txBody>
          <a:bodyPr/>
          <a:lstStyle/>
          <a:p>
            <a:r>
              <a:rPr lang="cs-CZ" dirty="0" err="1"/>
              <a:t>Inventory</a:t>
            </a:r>
            <a:r>
              <a:rPr lang="cs-CZ" dirty="0"/>
              <a:t> </a:t>
            </a:r>
            <a:r>
              <a:rPr lang="cs-CZ" dirty="0" err="1" smtClean="0"/>
              <a:t>turnover</a:t>
            </a:r>
            <a:endParaRPr lang="cs-CZ" dirty="0" smtClean="0"/>
          </a:p>
          <a:p>
            <a:endParaRPr lang="cs-CZ" dirty="0"/>
          </a:p>
          <a:p>
            <a:endParaRPr lang="cs-CZ" dirty="0" smtClean="0"/>
          </a:p>
          <a:p>
            <a:endParaRPr lang="cs-CZ" dirty="0"/>
          </a:p>
          <a:p>
            <a:r>
              <a:rPr lang="cs-CZ" dirty="0" err="1"/>
              <a:t>Receivables</a:t>
            </a:r>
            <a:r>
              <a:rPr lang="cs-CZ" dirty="0"/>
              <a:t> </a:t>
            </a:r>
            <a:r>
              <a:rPr lang="cs-CZ" dirty="0" err="1"/>
              <a:t>collection</a:t>
            </a:r>
            <a:r>
              <a:rPr lang="cs-CZ" dirty="0"/>
              <a:t> period </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pic>
        <p:nvPicPr>
          <p:cNvPr id="6" name="Obrázek 5"/>
          <p:cNvPicPr>
            <a:picLocks noChangeAspect="1"/>
          </p:cNvPicPr>
          <p:nvPr/>
        </p:nvPicPr>
        <p:blipFill>
          <a:blip r:embed="rId3"/>
          <a:stretch>
            <a:fillRect/>
          </a:stretch>
        </p:blipFill>
        <p:spPr>
          <a:xfrm>
            <a:off x="1069130" y="2206795"/>
            <a:ext cx="3922816" cy="1099028"/>
          </a:xfrm>
          <a:prstGeom prst="rect">
            <a:avLst/>
          </a:prstGeom>
        </p:spPr>
      </p:pic>
      <p:pic>
        <p:nvPicPr>
          <p:cNvPr id="7" name="Obrázek 6"/>
          <p:cNvPicPr>
            <a:picLocks noChangeAspect="1"/>
          </p:cNvPicPr>
          <p:nvPr/>
        </p:nvPicPr>
        <p:blipFill>
          <a:blip r:embed="rId4"/>
          <a:stretch>
            <a:fillRect/>
          </a:stretch>
        </p:blipFill>
        <p:spPr>
          <a:xfrm>
            <a:off x="5526088" y="2206795"/>
            <a:ext cx="3752097" cy="1069821"/>
          </a:xfrm>
          <a:prstGeom prst="rect">
            <a:avLst/>
          </a:prstGeom>
        </p:spPr>
      </p:pic>
      <p:pic>
        <p:nvPicPr>
          <p:cNvPr id="8" name="Obrázek 7"/>
          <p:cNvPicPr>
            <a:picLocks noChangeAspect="1"/>
          </p:cNvPicPr>
          <p:nvPr/>
        </p:nvPicPr>
        <p:blipFill>
          <a:blip r:embed="rId5"/>
          <a:stretch>
            <a:fillRect/>
          </a:stretch>
        </p:blipFill>
        <p:spPr>
          <a:xfrm>
            <a:off x="1237182" y="4593421"/>
            <a:ext cx="4288906" cy="903000"/>
          </a:xfrm>
          <a:prstGeom prst="rect">
            <a:avLst/>
          </a:prstGeom>
        </p:spPr>
      </p:pic>
    </p:spTree>
    <p:extLst>
      <p:ext uri="{BB962C8B-B14F-4D97-AF65-F5344CB8AC3E}">
        <p14:creationId xmlns:p14="http://schemas.microsoft.com/office/powerpoint/2010/main" val="12728516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Activity</a:t>
            </a:r>
            <a:r>
              <a:rPr lang="cs-CZ" dirty="0"/>
              <a:t> </a:t>
            </a:r>
            <a:r>
              <a:rPr lang="cs-CZ" dirty="0" err="1"/>
              <a:t>ratios</a:t>
            </a:r>
            <a:endParaRPr lang="cs-CZ" dirty="0"/>
          </a:p>
        </p:txBody>
      </p:sp>
      <p:sp>
        <p:nvSpPr>
          <p:cNvPr id="3" name="Zástupný symbol pro obsah 2"/>
          <p:cNvSpPr>
            <a:spLocks noGrp="1"/>
          </p:cNvSpPr>
          <p:nvPr>
            <p:ph idx="1"/>
          </p:nvPr>
        </p:nvSpPr>
        <p:spPr/>
        <p:txBody>
          <a:bodyPr/>
          <a:lstStyle/>
          <a:p>
            <a:r>
              <a:rPr lang="cs-CZ" dirty="0" err="1"/>
              <a:t>Payables</a:t>
            </a:r>
            <a:r>
              <a:rPr lang="cs-CZ" dirty="0"/>
              <a:t> </a:t>
            </a:r>
            <a:r>
              <a:rPr lang="cs-CZ" dirty="0" err="1"/>
              <a:t>payment</a:t>
            </a:r>
            <a:r>
              <a:rPr lang="cs-CZ" dirty="0"/>
              <a:t> </a:t>
            </a:r>
            <a:r>
              <a:rPr lang="cs-CZ" dirty="0" smtClean="0"/>
              <a:t>period</a:t>
            </a:r>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pic>
        <p:nvPicPr>
          <p:cNvPr id="6" name="Obrázek 5"/>
          <p:cNvPicPr>
            <a:picLocks noChangeAspect="1"/>
          </p:cNvPicPr>
          <p:nvPr/>
        </p:nvPicPr>
        <p:blipFill>
          <a:blip r:embed="rId3"/>
          <a:stretch>
            <a:fillRect/>
          </a:stretch>
        </p:blipFill>
        <p:spPr>
          <a:xfrm>
            <a:off x="2034990" y="2180872"/>
            <a:ext cx="4361712" cy="1074392"/>
          </a:xfrm>
          <a:prstGeom prst="rect">
            <a:avLst/>
          </a:prstGeom>
        </p:spPr>
      </p:pic>
    </p:spTree>
    <p:extLst>
      <p:ext uri="{BB962C8B-B14F-4D97-AF65-F5344CB8AC3E}">
        <p14:creationId xmlns:p14="http://schemas.microsoft.com/office/powerpoint/2010/main" val="215027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Liquidity</a:t>
            </a:r>
            <a:r>
              <a:rPr lang="cs-CZ" dirty="0"/>
              <a:t> </a:t>
            </a:r>
            <a:r>
              <a:rPr lang="cs-CZ" dirty="0" err="1"/>
              <a:t>ratios</a:t>
            </a:r>
            <a:endParaRPr lang="cs-CZ" dirty="0"/>
          </a:p>
        </p:txBody>
      </p:sp>
      <p:sp>
        <p:nvSpPr>
          <p:cNvPr id="3" name="Zástupný symbol pro obsah 2"/>
          <p:cNvSpPr>
            <a:spLocks noGrp="1"/>
          </p:cNvSpPr>
          <p:nvPr>
            <p:ph idx="1"/>
          </p:nvPr>
        </p:nvSpPr>
        <p:spPr/>
        <p:txBody>
          <a:bodyPr/>
          <a:lstStyle/>
          <a:p>
            <a:r>
              <a:rPr lang="en-GB" sz="2200" dirty="0"/>
              <a:t>Liquidity in the context of financial analysis refers to a company's ability to satisfy its short-term obligations using assets that are most readily converted into cash. Assets that may be converted into cash in a short period of time are referred to as liquid assets. These assets are listed in financial statements as current assets.</a:t>
            </a:r>
            <a:endParaRPr lang="cs-CZ" sz="2200" dirty="0"/>
          </a:p>
          <a:p>
            <a:r>
              <a:rPr lang="en-GB" sz="2200" b="1" dirty="0">
                <a:solidFill>
                  <a:srgbClr val="FF0000"/>
                </a:solidFill>
              </a:rPr>
              <a:t>Operating cycle</a:t>
            </a:r>
            <a:endParaRPr lang="cs-CZ" sz="2200" dirty="0">
              <a:solidFill>
                <a:srgbClr val="FF0000"/>
              </a:solidFill>
            </a:endParaRPr>
          </a:p>
          <a:p>
            <a:pPr lvl="1"/>
            <a:r>
              <a:rPr lang="en-GB" sz="2200" dirty="0"/>
              <a:t>How much liquidity a company needs depends on its operating cycle. The operating cycle is the duration between the time cash is invested in goods and services to the time that investment produces cash.</a:t>
            </a:r>
            <a:endParaRPr lang="cs-CZ" sz="2200"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26673525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Liquidity</a:t>
            </a:r>
            <a:r>
              <a:rPr lang="cs-CZ" dirty="0"/>
              <a:t> </a:t>
            </a:r>
            <a:r>
              <a:rPr lang="cs-CZ" dirty="0" err="1"/>
              <a:t>ratios</a:t>
            </a:r>
            <a:endParaRPr lang="cs-CZ" dirty="0"/>
          </a:p>
        </p:txBody>
      </p:sp>
      <p:sp>
        <p:nvSpPr>
          <p:cNvPr id="3" name="Zástupný symbol pro obsah 2"/>
          <p:cNvSpPr>
            <a:spLocks noGrp="1"/>
          </p:cNvSpPr>
          <p:nvPr>
            <p:ph idx="1"/>
          </p:nvPr>
        </p:nvSpPr>
        <p:spPr/>
        <p:txBody>
          <a:bodyPr/>
          <a:lstStyle/>
          <a:p>
            <a:r>
              <a:rPr lang="cs-CZ" dirty="0" err="1"/>
              <a:t>Operating</a:t>
            </a:r>
            <a:r>
              <a:rPr lang="cs-CZ" dirty="0"/>
              <a:t> </a:t>
            </a:r>
            <a:r>
              <a:rPr lang="cs-CZ" dirty="0" err="1"/>
              <a:t>cycle</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pic>
        <p:nvPicPr>
          <p:cNvPr id="6" name="Obrázek 5"/>
          <p:cNvPicPr>
            <a:picLocks noChangeAspect="1"/>
          </p:cNvPicPr>
          <p:nvPr/>
        </p:nvPicPr>
        <p:blipFill>
          <a:blip r:embed="rId3"/>
          <a:stretch>
            <a:fillRect/>
          </a:stretch>
        </p:blipFill>
        <p:spPr>
          <a:xfrm>
            <a:off x="3551728" y="1701790"/>
            <a:ext cx="4994864" cy="4538763"/>
          </a:xfrm>
          <a:prstGeom prst="rect">
            <a:avLst/>
          </a:prstGeom>
        </p:spPr>
      </p:pic>
    </p:spTree>
    <p:extLst>
      <p:ext uri="{BB962C8B-B14F-4D97-AF65-F5344CB8AC3E}">
        <p14:creationId xmlns:p14="http://schemas.microsoft.com/office/powerpoint/2010/main" val="13990584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Liquidity</a:t>
            </a:r>
            <a:r>
              <a:rPr lang="cs-CZ" dirty="0"/>
              <a:t> </a:t>
            </a:r>
            <a:r>
              <a:rPr lang="cs-CZ" dirty="0" err="1"/>
              <a:t>ratios</a:t>
            </a:r>
            <a:endParaRPr lang="cs-CZ" dirty="0"/>
          </a:p>
        </p:txBody>
      </p:sp>
      <p:sp>
        <p:nvSpPr>
          <p:cNvPr id="3" name="Zástupný symbol pro obsah 2"/>
          <p:cNvSpPr>
            <a:spLocks noGrp="1"/>
          </p:cNvSpPr>
          <p:nvPr>
            <p:ph idx="1"/>
          </p:nvPr>
        </p:nvSpPr>
        <p:spPr/>
        <p:txBody>
          <a:bodyPr/>
          <a:lstStyle/>
          <a:p>
            <a:r>
              <a:rPr lang="cs-CZ" dirty="0" err="1"/>
              <a:t>Working</a:t>
            </a:r>
            <a:r>
              <a:rPr lang="cs-CZ" dirty="0"/>
              <a:t> </a:t>
            </a:r>
            <a:r>
              <a:rPr lang="cs-CZ" dirty="0" err="1"/>
              <a:t>capital</a:t>
            </a:r>
            <a:r>
              <a:rPr lang="cs-CZ" dirty="0"/>
              <a:t> </a:t>
            </a:r>
            <a:endParaRPr lang="cs-CZ" dirty="0" smtClean="0"/>
          </a:p>
          <a:p>
            <a:endParaRPr lang="cs-CZ" dirty="0" smtClean="0"/>
          </a:p>
          <a:p>
            <a:pPr marL="0" indent="0" algn="ctr">
              <a:buNone/>
            </a:pPr>
            <a:r>
              <a:rPr lang="en-GB" i="1" dirty="0" smtClean="0"/>
              <a:t>= </a:t>
            </a:r>
            <a:r>
              <a:rPr lang="en-GB" sz="2800" i="1" dirty="0"/>
              <a:t>total current assets - total current </a:t>
            </a:r>
            <a:r>
              <a:rPr lang="en-GB" sz="2800" i="1" dirty="0" smtClean="0"/>
              <a:t>liabilities</a:t>
            </a:r>
            <a:endParaRPr lang="cs-CZ" sz="2800" i="1" dirty="0" smtClean="0"/>
          </a:p>
          <a:p>
            <a:pPr marL="0" indent="0" algn="ctr">
              <a:buNone/>
            </a:pPr>
            <a:endParaRPr lang="cs-CZ" sz="2800" i="1" dirty="0"/>
          </a:p>
          <a:p>
            <a:pPr algn="ctr"/>
            <a:r>
              <a:rPr lang="en-US" b="1" dirty="0"/>
              <a:t>Current</a:t>
            </a:r>
            <a:r>
              <a:rPr lang="en-US" sz="2800" b="1" dirty="0"/>
              <a:t> ratio </a:t>
            </a:r>
            <a:r>
              <a:rPr lang="en-US" sz="2800" dirty="0"/>
              <a:t>(or working capital ratio)</a:t>
            </a:r>
            <a:endParaRPr lang="cs-CZ" sz="2800" dirty="0"/>
          </a:p>
          <a:p>
            <a:endParaRPr lang="cs-CZ" dirty="0"/>
          </a:p>
          <a:p>
            <a:pPr marL="0" indent="0">
              <a:buNone/>
            </a:pPr>
            <a:endParaRPr lang="cs-CZ" sz="2800"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graphicFrame>
        <p:nvGraphicFramePr>
          <p:cNvPr id="6" name="Objekt 5"/>
          <p:cNvGraphicFramePr>
            <a:graphicFrameLocks noChangeAspect="1"/>
          </p:cNvGraphicFramePr>
          <p:nvPr>
            <p:extLst>
              <p:ext uri="{D42A27DB-BD31-4B8C-83A1-F6EECF244321}">
                <p14:modId xmlns:p14="http://schemas.microsoft.com/office/powerpoint/2010/main" val="3151858874"/>
              </p:ext>
            </p:extLst>
          </p:nvPr>
        </p:nvGraphicFramePr>
        <p:xfrm>
          <a:off x="2242254" y="4974146"/>
          <a:ext cx="3475794" cy="1271778"/>
        </p:xfrm>
        <a:graphic>
          <a:graphicData uri="http://schemas.openxmlformats.org/presentationml/2006/ole">
            <mc:AlternateContent xmlns:mc="http://schemas.openxmlformats.org/markup-compatibility/2006">
              <mc:Choice xmlns:v="urn:schemas-microsoft-com:vml" Requires="v">
                <p:oleObj spid="_x0000_s1029" name="Rovnice" r:id="rId4" imgW="1852704" imgH="677519" progId="Equation.3">
                  <p:embed/>
                </p:oleObj>
              </mc:Choice>
              <mc:Fallback>
                <p:oleObj name="Rovnice" r:id="rId4" imgW="1852704" imgH="677519" progId="Equation.3">
                  <p:embed/>
                  <p:pic>
                    <p:nvPicPr>
                      <p:cNvPr id="10" name="Objekt 9"/>
                      <p:cNvPicPr/>
                      <p:nvPr/>
                    </p:nvPicPr>
                    <p:blipFill>
                      <a:blip r:embed="rId5"/>
                      <a:stretch>
                        <a:fillRect/>
                      </a:stretch>
                    </p:blipFill>
                    <p:spPr>
                      <a:xfrm>
                        <a:off x="2242254" y="4974146"/>
                        <a:ext cx="3475794" cy="1271778"/>
                      </a:xfrm>
                      <a:prstGeom prst="rect">
                        <a:avLst/>
                      </a:prstGeom>
                    </p:spPr>
                  </p:pic>
                </p:oleObj>
              </mc:Fallback>
            </mc:AlternateContent>
          </a:graphicData>
        </a:graphic>
      </p:graphicFrame>
    </p:spTree>
    <p:extLst>
      <p:ext uri="{BB962C8B-B14F-4D97-AF65-F5344CB8AC3E}">
        <p14:creationId xmlns:p14="http://schemas.microsoft.com/office/powerpoint/2010/main" val="18517993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Liquidity</a:t>
            </a:r>
            <a:r>
              <a:rPr lang="cs-CZ" dirty="0"/>
              <a:t> </a:t>
            </a:r>
            <a:r>
              <a:rPr lang="cs-CZ" dirty="0" err="1"/>
              <a:t>ratios</a:t>
            </a:r>
            <a:endParaRPr lang="cs-CZ" dirty="0"/>
          </a:p>
        </p:txBody>
      </p:sp>
      <p:sp>
        <p:nvSpPr>
          <p:cNvPr id="3" name="Zástupný symbol pro obsah 2"/>
          <p:cNvSpPr>
            <a:spLocks noGrp="1"/>
          </p:cNvSpPr>
          <p:nvPr>
            <p:ph idx="1"/>
          </p:nvPr>
        </p:nvSpPr>
        <p:spPr/>
        <p:txBody>
          <a:bodyPr/>
          <a:lstStyle/>
          <a:p>
            <a:r>
              <a:rPr lang="en-US" dirty="0"/>
              <a:t>Quick ratio (liquidity and acid test</a:t>
            </a:r>
            <a:r>
              <a:rPr lang="en-US" dirty="0" smtClean="0"/>
              <a:t>)</a:t>
            </a:r>
            <a:endParaRPr lang="cs-CZ" dirty="0" smtClean="0"/>
          </a:p>
          <a:p>
            <a:endParaRPr lang="cs-CZ" dirty="0"/>
          </a:p>
          <a:p>
            <a:endParaRPr lang="cs-CZ" dirty="0" smtClean="0"/>
          </a:p>
          <a:p>
            <a:endParaRPr lang="cs-CZ" dirty="0"/>
          </a:p>
          <a:p>
            <a:r>
              <a:rPr lang="en-US" dirty="0"/>
              <a:t>Cash Position Ratio </a:t>
            </a:r>
            <a:endParaRPr lang="cs-CZ" dirty="0" smtClean="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graphicFrame>
        <p:nvGraphicFramePr>
          <p:cNvPr id="6" name="Objekt 5"/>
          <p:cNvGraphicFramePr>
            <a:graphicFrameLocks noChangeAspect="1"/>
          </p:cNvGraphicFramePr>
          <p:nvPr>
            <p:extLst>
              <p:ext uri="{D42A27DB-BD31-4B8C-83A1-F6EECF244321}">
                <p14:modId xmlns:p14="http://schemas.microsoft.com/office/powerpoint/2010/main" val="275157071"/>
              </p:ext>
            </p:extLst>
          </p:nvPr>
        </p:nvGraphicFramePr>
        <p:xfrm>
          <a:off x="2515597" y="2372331"/>
          <a:ext cx="4190756" cy="1048918"/>
        </p:xfrm>
        <a:graphic>
          <a:graphicData uri="http://schemas.openxmlformats.org/presentationml/2006/ole">
            <mc:AlternateContent xmlns:mc="http://schemas.openxmlformats.org/markup-compatibility/2006">
              <mc:Choice xmlns:v="urn:schemas-microsoft-com:vml" Requires="v">
                <p:oleObj spid="_x0000_s2052" name="Rovnice" r:id="rId4" imgW="2708130" imgH="677519" progId="Equation.3">
                  <p:embed/>
                </p:oleObj>
              </mc:Choice>
              <mc:Fallback>
                <p:oleObj name="Rovnice" r:id="rId4" imgW="2708130" imgH="677519" progId="Equation.3">
                  <p:embed/>
                  <p:pic>
                    <p:nvPicPr>
                      <p:cNvPr id="4" name="Objekt 3"/>
                      <p:cNvPicPr/>
                      <p:nvPr/>
                    </p:nvPicPr>
                    <p:blipFill>
                      <a:blip r:embed="rId5"/>
                      <a:stretch>
                        <a:fillRect/>
                      </a:stretch>
                    </p:blipFill>
                    <p:spPr>
                      <a:xfrm>
                        <a:off x="2515597" y="2372331"/>
                        <a:ext cx="4190756" cy="1048918"/>
                      </a:xfrm>
                      <a:prstGeom prst="rect">
                        <a:avLst/>
                      </a:prstGeom>
                    </p:spPr>
                  </p:pic>
                </p:oleObj>
              </mc:Fallback>
            </mc:AlternateContent>
          </a:graphicData>
        </a:graphic>
      </p:graphicFrame>
      <p:pic>
        <p:nvPicPr>
          <p:cNvPr id="7" name="Obrázek 6"/>
          <p:cNvPicPr>
            <a:picLocks noChangeAspect="1"/>
          </p:cNvPicPr>
          <p:nvPr/>
        </p:nvPicPr>
        <p:blipFill>
          <a:blip r:embed="rId6"/>
          <a:stretch>
            <a:fillRect/>
          </a:stretch>
        </p:blipFill>
        <p:spPr>
          <a:xfrm>
            <a:off x="2731324" y="4985031"/>
            <a:ext cx="3596323" cy="1328691"/>
          </a:xfrm>
          <a:prstGeom prst="rect">
            <a:avLst/>
          </a:prstGeom>
        </p:spPr>
      </p:pic>
    </p:spTree>
    <p:extLst>
      <p:ext uri="{BB962C8B-B14F-4D97-AF65-F5344CB8AC3E}">
        <p14:creationId xmlns:p14="http://schemas.microsoft.com/office/powerpoint/2010/main" val="6722374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Debt</a:t>
            </a:r>
            <a:r>
              <a:rPr lang="cs-CZ" dirty="0"/>
              <a:t> </a:t>
            </a:r>
            <a:r>
              <a:rPr lang="cs-CZ" dirty="0" err="1"/>
              <a:t>ratios</a:t>
            </a:r>
            <a:endParaRPr lang="cs-CZ" dirty="0"/>
          </a:p>
        </p:txBody>
      </p:sp>
      <p:sp>
        <p:nvSpPr>
          <p:cNvPr id="3" name="Zástupný symbol pro obsah 2"/>
          <p:cNvSpPr>
            <a:spLocks noGrp="1"/>
          </p:cNvSpPr>
          <p:nvPr>
            <p:ph idx="1"/>
          </p:nvPr>
        </p:nvSpPr>
        <p:spPr/>
        <p:txBody>
          <a:bodyPr/>
          <a:lstStyle/>
          <a:p>
            <a:r>
              <a:rPr lang="en-GB" sz="2400" b="1" dirty="0"/>
              <a:t>Leverage </a:t>
            </a:r>
            <a:r>
              <a:rPr lang="en-GB" sz="2400" dirty="0"/>
              <a:t>(also called solvency</a:t>
            </a:r>
            <a:r>
              <a:rPr lang="cs-CZ" sz="2400" dirty="0"/>
              <a:t>, </a:t>
            </a:r>
            <a:r>
              <a:rPr lang="cs-CZ" sz="2400" dirty="0" err="1"/>
              <a:t>gearing</a:t>
            </a:r>
            <a:r>
              <a:rPr lang="en-GB" sz="2400" dirty="0"/>
              <a:t>) considers the capital structure of the firm and the evaluation of the relative risk and return associated with liabilities (especially long-term debt) and equity (or ownership). </a:t>
            </a:r>
            <a:endParaRPr lang="cs-CZ" sz="2400" dirty="0"/>
          </a:p>
          <a:p>
            <a:r>
              <a:rPr lang="en-GB" sz="2400" dirty="0"/>
              <a:t>A company can finance its assets either with equity or debt. Financing through debt involves risk because debt legally obligates the company to pay interest and to repay the principal as promised. On the other hand, equity financing does not obligate the company to pay anything; dividends are paid at the discretion of the board of directors. </a:t>
            </a:r>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26159127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Debt</a:t>
            </a:r>
            <a:r>
              <a:rPr lang="cs-CZ" dirty="0"/>
              <a:t> </a:t>
            </a:r>
            <a:r>
              <a:rPr lang="cs-CZ" dirty="0" err="1"/>
              <a:t>ratios</a:t>
            </a:r>
            <a:endParaRPr lang="cs-CZ" dirty="0"/>
          </a:p>
        </p:txBody>
      </p:sp>
      <p:sp>
        <p:nvSpPr>
          <p:cNvPr id="3" name="Zástupný symbol pro obsah 2"/>
          <p:cNvSpPr>
            <a:spLocks noGrp="1"/>
          </p:cNvSpPr>
          <p:nvPr>
            <p:ph idx="1"/>
          </p:nvPr>
        </p:nvSpPr>
        <p:spPr/>
        <p:txBody>
          <a:bodyPr/>
          <a:lstStyle/>
          <a:p>
            <a:r>
              <a:rPr lang="en-GB" sz="2400" dirty="0"/>
              <a:t>Leverage ratios are relatively easy to interpret for credit decisions: the lower the better. As debt increases, the potential for credit default decreases. </a:t>
            </a:r>
            <a:endParaRPr lang="cs-CZ" sz="2400" dirty="0"/>
          </a:p>
          <a:p>
            <a:r>
              <a:rPr lang="en-GB" sz="2400" b="1" dirty="0"/>
              <a:t>Gearing ratios</a:t>
            </a:r>
            <a:r>
              <a:rPr lang="en-GB" sz="2400" dirty="0"/>
              <a:t> indicate:</a:t>
            </a:r>
            <a:endParaRPr lang="cs-CZ" sz="2400" dirty="0"/>
          </a:p>
          <a:p>
            <a:pPr lvl="1">
              <a:buFont typeface="Wingdings" panose="05000000000000000000" pitchFamily="2" charset="2"/>
              <a:buChar char="q"/>
            </a:pPr>
            <a:r>
              <a:rPr lang="en-GB" sz="2400" dirty="0"/>
              <a:t>the degree of risk attached to the company and</a:t>
            </a:r>
            <a:endParaRPr lang="cs-CZ" sz="2400" dirty="0"/>
          </a:p>
          <a:p>
            <a:pPr lvl="1">
              <a:buFont typeface="Wingdings" panose="05000000000000000000" pitchFamily="2" charset="2"/>
              <a:buChar char="q"/>
            </a:pPr>
            <a:r>
              <a:rPr lang="en-GB" sz="2400" dirty="0"/>
              <a:t>the sensitivity of earnings and dividends to changes in profitability and activity level.</a:t>
            </a:r>
            <a:endParaRPr lang="cs-CZ" sz="2400" dirty="0"/>
          </a:p>
          <a:p>
            <a:pPr marL="457200" lvl="1" indent="0">
              <a:buNone/>
            </a:pPr>
            <a:endParaRPr lang="cs-CZ" sz="2400" dirty="0"/>
          </a:p>
          <a:p>
            <a:r>
              <a:rPr lang="en-GB" sz="2400" dirty="0"/>
              <a:t>There are two types of financial leverage ratios: component percentages and coverage ratios. </a:t>
            </a:r>
            <a:endParaRPr lang="cs-CZ" sz="2400" dirty="0"/>
          </a:p>
          <a:p>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spTree>
    <p:extLst>
      <p:ext uri="{BB962C8B-B14F-4D97-AF65-F5344CB8AC3E}">
        <p14:creationId xmlns:p14="http://schemas.microsoft.com/office/powerpoint/2010/main" val="28987993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Ratio </a:t>
            </a:r>
            <a:r>
              <a:rPr lang="cs-CZ" dirty="0" err="1"/>
              <a:t>analysis</a:t>
            </a:r>
            <a:endParaRPr lang="cs-CZ" dirty="0"/>
          </a:p>
        </p:txBody>
      </p:sp>
      <p:sp>
        <p:nvSpPr>
          <p:cNvPr id="3" name="Zástupný symbol pro obsah 2"/>
          <p:cNvSpPr>
            <a:spLocks noGrp="1"/>
          </p:cNvSpPr>
          <p:nvPr>
            <p:ph idx="1"/>
          </p:nvPr>
        </p:nvSpPr>
        <p:spPr/>
        <p:txBody>
          <a:bodyPr/>
          <a:lstStyle/>
          <a:p>
            <a:r>
              <a:rPr lang="en-GB" sz="2800" b="1" dirty="0">
                <a:solidFill>
                  <a:srgbClr val="FF0000"/>
                </a:solidFill>
              </a:rPr>
              <a:t>Financial ratios </a:t>
            </a:r>
            <a:r>
              <a:rPr lang="en-GB" sz="2800" dirty="0"/>
              <a:t>= a tool of financial analysis. </a:t>
            </a:r>
            <a:endParaRPr lang="cs-CZ" sz="2800" dirty="0"/>
          </a:p>
          <a:p>
            <a:pPr lvl="1">
              <a:buFont typeface="Wingdings" panose="05000000000000000000" pitchFamily="2" charset="2"/>
              <a:buChar char="q"/>
            </a:pPr>
            <a:r>
              <a:rPr lang="cs-CZ" dirty="0"/>
              <a:t>F</a:t>
            </a:r>
            <a:r>
              <a:rPr lang="en-GB" dirty="0" err="1"/>
              <a:t>inancial</a:t>
            </a:r>
            <a:r>
              <a:rPr lang="en-GB" dirty="0"/>
              <a:t> ratio is simply an expression of the relation between two financial statements accounts and financial ration analysis it the investigation of a company*s condition and performance using one or more of these ratios. We use these ratios to get a measure of the relative value of one account to another.</a:t>
            </a:r>
            <a:endParaRPr lang="cs-CZ" dirty="0"/>
          </a:p>
          <a:p>
            <a:endParaRPr lang="cs-CZ" sz="2800" dirty="0"/>
          </a:p>
          <a:p>
            <a:endParaRPr lang="cs-CZ" sz="28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Debt</a:t>
            </a:r>
            <a:r>
              <a:rPr lang="cs-CZ" dirty="0"/>
              <a:t> </a:t>
            </a:r>
            <a:r>
              <a:rPr lang="cs-CZ" dirty="0" err="1"/>
              <a:t>ratios</a:t>
            </a:r>
            <a:endParaRPr lang="cs-CZ" dirty="0"/>
          </a:p>
        </p:txBody>
      </p:sp>
      <p:sp>
        <p:nvSpPr>
          <p:cNvPr id="3" name="Zástupný symbol pro obsah 2"/>
          <p:cNvSpPr>
            <a:spLocks noGrp="1"/>
          </p:cNvSpPr>
          <p:nvPr>
            <p:ph idx="1"/>
          </p:nvPr>
        </p:nvSpPr>
        <p:spPr/>
        <p:txBody>
          <a:bodyPr/>
          <a:lstStyle/>
          <a:p>
            <a:r>
              <a:rPr lang="cs-CZ" dirty="0" err="1"/>
              <a:t>Total</a:t>
            </a:r>
            <a:r>
              <a:rPr lang="cs-CZ" dirty="0"/>
              <a:t> </a:t>
            </a:r>
            <a:r>
              <a:rPr lang="cs-CZ" dirty="0" err="1"/>
              <a:t>debt</a:t>
            </a:r>
            <a:r>
              <a:rPr lang="cs-CZ" dirty="0"/>
              <a:t>-to-</a:t>
            </a:r>
            <a:r>
              <a:rPr lang="cs-CZ" dirty="0" err="1"/>
              <a:t>assets</a:t>
            </a:r>
            <a:r>
              <a:rPr lang="cs-CZ" dirty="0"/>
              <a:t> </a:t>
            </a:r>
            <a:r>
              <a:rPr lang="cs-CZ" dirty="0" smtClean="0"/>
              <a:t>ratio</a:t>
            </a:r>
          </a:p>
          <a:p>
            <a:endParaRPr lang="cs-CZ" dirty="0"/>
          </a:p>
          <a:p>
            <a:endParaRPr lang="cs-CZ" dirty="0" smtClean="0"/>
          </a:p>
          <a:p>
            <a:endParaRPr lang="cs-CZ" dirty="0"/>
          </a:p>
          <a:p>
            <a:endParaRPr lang="cs-CZ" dirty="0" smtClean="0"/>
          </a:p>
          <a:p>
            <a:r>
              <a:rPr lang="cs-CZ" dirty="0" err="1"/>
              <a:t>Debt</a:t>
            </a:r>
            <a:r>
              <a:rPr lang="cs-CZ" dirty="0"/>
              <a:t>-to-</a:t>
            </a:r>
            <a:r>
              <a:rPr lang="cs-CZ" dirty="0" err="1"/>
              <a:t>equity</a:t>
            </a:r>
            <a:r>
              <a:rPr lang="cs-CZ" dirty="0"/>
              <a:t> ratio</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20</a:t>
            </a:fld>
            <a:endParaRPr lang="cs-CZ"/>
          </a:p>
        </p:txBody>
      </p:sp>
      <p:pic>
        <p:nvPicPr>
          <p:cNvPr id="6" name="Obrázek 5"/>
          <p:cNvPicPr>
            <a:picLocks noChangeAspect="1"/>
          </p:cNvPicPr>
          <p:nvPr/>
        </p:nvPicPr>
        <p:blipFill>
          <a:blip r:embed="rId3"/>
          <a:stretch>
            <a:fillRect/>
          </a:stretch>
        </p:blipFill>
        <p:spPr>
          <a:xfrm>
            <a:off x="2315406" y="2180739"/>
            <a:ext cx="2963730" cy="1426293"/>
          </a:xfrm>
          <a:prstGeom prst="rect">
            <a:avLst/>
          </a:prstGeom>
        </p:spPr>
      </p:pic>
      <p:pic>
        <p:nvPicPr>
          <p:cNvPr id="7" name="Obrázek 6"/>
          <p:cNvPicPr>
            <a:picLocks noChangeAspect="1"/>
          </p:cNvPicPr>
          <p:nvPr/>
        </p:nvPicPr>
        <p:blipFill>
          <a:blip r:embed="rId4"/>
          <a:stretch>
            <a:fillRect/>
          </a:stretch>
        </p:blipFill>
        <p:spPr>
          <a:xfrm>
            <a:off x="1977110" y="5215936"/>
            <a:ext cx="4582186" cy="1179240"/>
          </a:xfrm>
          <a:prstGeom prst="rect">
            <a:avLst/>
          </a:prstGeom>
        </p:spPr>
      </p:pic>
    </p:spTree>
    <p:extLst>
      <p:ext uri="{BB962C8B-B14F-4D97-AF65-F5344CB8AC3E}">
        <p14:creationId xmlns:p14="http://schemas.microsoft.com/office/powerpoint/2010/main" val="11504443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Debt</a:t>
            </a:r>
            <a:r>
              <a:rPr lang="cs-CZ" dirty="0"/>
              <a:t> </a:t>
            </a:r>
            <a:r>
              <a:rPr lang="cs-CZ" dirty="0" err="1"/>
              <a:t>ratios</a:t>
            </a:r>
            <a:endParaRPr lang="cs-CZ" dirty="0"/>
          </a:p>
        </p:txBody>
      </p:sp>
      <p:sp>
        <p:nvSpPr>
          <p:cNvPr id="3" name="Zástupný symbol pro obsah 2"/>
          <p:cNvSpPr>
            <a:spLocks noGrp="1"/>
          </p:cNvSpPr>
          <p:nvPr>
            <p:ph idx="1"/>
          </p:nvPr>
        </p:nvSpPr>
        <p:spPr/>
        <p:txBody>
          <a:bodyPr/>
          <a:lstStyle/>
          <a:p>
            <a:r>
              <a:rPr lang="cs-CZ" dirty="0" err="1"/>
              <a:t>Interest</a:t>
            </a:r>
            <a:r>
              <a:rPr lang="cs-CZ" dirty="0"/>
              <a:t> </a:t>
            </a:r>
            <a:r>
              <a:rPr lang="cs-CZ" dirty="0" err="1"/>
              <a:t>cover</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21</a:t>
            </a:fld>
            <a:endParaRPr lang="cs-CZ"/>
          </a:p>
        </p:txBody>
      </p:sp>
      <p:pic>
        <p:nvPicPr>
          <p:cNvPr id="6" name="Obrázek 5"/>
          <p:cNvPicPr>
            <a:picLocks noChangeAspect="1"/>
          </p:cNvPicPr>
          <p:nvPr/>
        </p:nvPicPr>
        <p:blipFill>
          <a:blip r:embed="rId3"/>
          <a:stretch>
            <a:fillRect/>
          </a:stretch>
        </p:blipFill>
        <p:spPr>
          <a:xfrm>
            <a:off x="1969056" y="2388135"/>
            <a:ext cx="4834080" cy="1062033"/>
          </a:xfrm>
          <a:prstGeom prst="rect">
            <a:avLst/>
          </a:prstGeom>
        </p:spPr>
      </p:pic>
    </p:spTree>
    <p:extLst>
      <p:ext uri="{BB962C8B-B14F-4D97-AF65-F5344CB8AC3E}">
        <p14:creationId xmlns:p14="http://schemas.microsoft.com/office/powerpoint/2010/main" val="5702717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Limitations</a:t>
            </a:r>
            <a:r>
              <a:rPr lang="cs-CZ" dirty="0"/>
              <a:t> ratio </a:t>
            </a:r>
            <a:r>
              <a:rPr lang="cs-CZ" dirty="0" err="1"/>
              <a:t>analysis</a:t>
            </a:r>
            <a:endParaRPr lang="cs-CZ" dirty="0"/>
          </a:p>
        </p:txBody>
      </p:sp>
      <p:sp>
        <p:nvSpPr>
          <p:cNvPr id="3" name="Zástupný symbol pro obsah 2"/>
          <p:cNvSpPr>
            <a:spLocks noGrp="1"/>
          </p:cNvSpPr>
          <p:nvPr>
            <p:ph idx="1"/>
          </p:nvPr>
        </p:nvSpPr>
        <p:spPr/>
        <p:txBody>
          <a:bodyPr/>
          <a:lstStyle/>
          <a:p>
            <a:r>
              <a:rPr lang="en-GB" sz="2200" dirty="0"/>
              <a:t>Ratios are a tool to assist analysis.</a:t>
            </a:r>
            <a:endParaRPr lang="cs-CZ" sz="2200" dirty="0"/>
          </a:p>
          <a:p>
            <a:pPr lvl="1">
              <a:buFont typeface="Wingdings" panose="05000000000000000000" pitchFamily="2" charset="2"/>
              <a:buChar char="q"/>
            </a:pPr>
            <a:r>
              <a:rPr lang="en-GB" sz="2200" dirty="0"/>
              <a:t>They help to focus attention systematically on important areas and summarise information in an understandable form.</a:t>
            </a:r>
            <a:endParaRPr lang="cs-CZ" sz="2200" dirty="0"/>
          </a:p>
          <a:p>
            <a:pPr lvl="1">
              <a:buFont typeface="Wingdings" panose="05000000000000000000" pitchFamily="2" charset="2"/>
              <a:buChar char="q"/>
            </a:pPr>
            <a:r>
              <a:rPr lang="en-GB" sz="2200" dirty="0"/>
              <a:t>They assist in identifying trends and relationships.</a:t>
            </a:r>
            <a:endParaRPr lang="cs-CZ" sz="2200" dirty="0"/>
          </a:p>
          <a:p>
            <a:r>
              <a:rPr lang="en-GB" sz="2200" dirty="0"/>
              <a:t>However ratios are not predictive if they are based on historical information.</a:t>
            </a:r>
            <a:endParaRPr lang="cs-CZ" sz="2200" dirty="0"/>
          </a:p>
          <a:p>
            <a:pPr lvl="1">
              <a:buFont typeface="Wingdings" panose="05000000000000000000" pitchFamily="2" charset="2"/>
              <a:buChar char="q"/>
            </a:pPr>
            <a:r>
              <a:rPr lang="en-GB" sz="2200" dirty="0"/>
              <a:t>They ignore future action by management.</a:t>
            </a:r>
            <a:endParaRPr lang="cs-CZ" sz="2200" dirty="0"/>
          </a:p>
          <a:p>
            <a:pPr lvl="1">
              <a:buFont typeface="Wingdings" panose="05000000000000000000" pitchFamily="2" charset="2"/>
              <a:buChar char="q"/>
            </a:pPr>
            <a:r>
              <a:rPr lang="en-GB" sz="2200" dirty="0"/>
              <a:t>They can be manipulated by window dressing or creative accounting.</a:t>
            </a:r>
            <a:endParaRPr lang="cs-CZ" sz="2200" dirty="0"/>
          </a:p>
          <a:p>
            <a:pPr lvl="1">
              <a:buFont typeface="Wingdings" panose="05000000000000000000" pitchFamily="2" charset="2"/>
              <a:buChar char="q"/>
            </a:pPr>
            <a:r>
              <a:rPr lang="en-GB" sz="2200" dirty="0"/>
              <a:t>They may be distorted by differences in accounting policies.</a:t>
            </a:r>
            <a:endParaRPr lang="cs-CZ" sz="2200" dirty="0"/>
          </a:p>
          <a:p>
            <a:endParaRPr lang="cs-CZ" sz="2200"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22</a:t>
            </a:fld>
            <a:endParaRPr lang="cs-CZ"/>
          </a:p>
        </p:txBody>
      </p:sp>
    </p:spTree>
    <p:extLst>
      <p:ext uri="{BB962C8B-B14F-4D97-AF65-F5344CB8AC3E}">
        <p14:creationId xmlns:p14="http://schemas.microsoft.com/office/powerpoint/2010/main" val="381751665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Limitations</a:t>
            </a:r>
            <a:r>
              <a:rPr lang="cs-CZ" dirty="0"/>
              <a:t> ratio </a:t>
            </a:r>
            <a:r>
              <a:rPr lang="cs-CZ" dirty="0" err="1"/>
              <a:t>analysis</a:t>
            </a:r>
            <a:endParaRPr lang="cs-CZ" dirty="0"/>
          </a:p>
        </p:txBody>
      </p:sp>
      <p:sp>
        <p:nvSpPr>
          <p:cNvPr id="3" name="Zástupný symbol pro obsah 2"/>
          <p:cNvSpPr>
            <a:spLocks noGrp="1"/>
          </p:cNvSpPr>
          <p:nvPr>
            <p:ph idx="1"/>
          </p:nvPr>
        </p:nvSpPr>
        <p:spPr/>
        <p:txBody>
          <a:bodyPr/>
          <a:lstStyle/>
          <a:p>
            <a:r>
              <a:rPr lang="en-GB" sz="2400" b="1" dirty="0">
                <a:solidFill>
                  <a:srgbClr val="FF0000"/>
                </a:solidFill>
              </a:rPr>
              <a:t>Additional information</a:t>
            </a:r>
            <a:endParaRPr lang="cs-CZ" sz="2400" dirty="0">
              <a:solidFill>
                <a:srgbClr val="FF0000"/>
              </a:solidFill>
            </a:endParaRPr>
          </a:p>
          <a:p>
            <a:pPr lvl="1"/>
            <a:r>
              <a:rPr lang="en-GB" sz="2400" dirty="0"/>
              <a:t>In practice it is likely that the information available in the financial statements may not be enough to make a thorough analysis.</a:t>
            </a:r>
            <a:endParaRPr lang="cs-CZ" sz="2400" dirty="0"/>
          </a:p>
          <a:p>
            <a:pPr lvl="1"/>
            <a:r>
              <a:rPr lang="en-GB" sz="2400" dirty="0"/>
              <a:t> You may require additional</a:t>
            </a:r>
            <a:r>
              <a:rPr lang="en-GB" sz="2400" dirty="0">
                <a:solidFill>
                  <a:srgbClr val="FF0000"/>
                </a:solidFill>
              </a:rPr>
              <a:t> financial information </a:t>
            </a:r>
            <a:r>
              <a:rPr lang="en-GB" sz="2400" dirty="0"/>
              <a:t>such as:</a:t>
            </a:r>
            <a:endParaRPr lang="cs-CZ" sz="2400" dirty="0"/>
          </a:p>
          <a:p>
            <a:pPr lvl="2">
              <a:buFont typeface="Wingdings" panose="05000000000000000000" pitchFamily="2" charset="2"/>
              <a:buChar char="q"/>
            </a:pPr>
            <a:r>
              <a:rPr lang="en-GB" dirty="0"/>
              <a:t>budgeted figures</a:t>
            </a:r>
            <a:endParaRPr lang="cs-CZ" dirty="0"/>
          </a:p>
          <a:p>
            <a:pPr lvl="2">
              <a:buFont typeface="Wingdings" panose="05000000000000000000" pitchFamily="2" charset="2"/>
              <a:buChar char="q"/>
            </a:pPr>
            <a:r>
              <a:rPr lang="en-GB" dirty="0"/>
              <a:t>other management information</a:t>
            </a:r>
            <a:endParaRPr lang="cs-CZ" dirty="0"/>
          </a:p>
          <a:p>
            <a:pPr lvl="2">
              <a:buFont typeface="Wingdings" panose="05000000000000000000" pitchFamily="2" charset="2"/>
              <a:buChar char="q"/>
            </a:pPr>
            <a:r>
              <a:rPr lang="en-GB" dirty="0"/>
              <a:t>industry averages</a:t>
            </a:r>
            <a:endParaRPr lang="cs-CZ" dirty="0"/>
          </a:p>
          <a:p>
            <a:pPr lvl="2">
              <a:buFont typeface="Wingdings" panose="05000000000000000000" pitchFamily="2" charset="2"/>
              <a:buChar char="q"/>
            </a:pPr>
            <a:r>
              <a:rPr lang="en-GB" dirty="0"/>
              <a:t>figures for a similar business</a:t>
            </a:r>
            <a:endParaRPr lang="cs-CZ" dirty="0"/>
          </a:p>
          <a:p>
            <a:pPr lvl="2">
              <a:buFont typeface="Wingdings" panose="05000000000000000000" pitchFamily="2" charset="2"/>
              <a:buChar char="q"/>
            </a:pPr>
            <a:r>
              <a:rPr lang="en-GB" dirty="0"/>
              <a:t>figures for the business over a period of time.</a:t>
            </a:r>
            <a:endParaRPr lang="cs-CZ" dirty="0"/>
          </a:p>
          <a:p>
            <a:pPr lvl="2">
              <a:buFont typeface="Wingdings" panose="05000000000000000000" pitchFamily="2" charset="2"/>
              <a:buChar char="q"/>
            </a:pPr>
            <a:endParaRPr lang="cs-CZ" dirty="0"/>
          </a:p>
          <a:p>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23</a:t>
            </a:fld>
            <a:endParaRPr lang="cs-CZ"/>
          </a:p>
        </p:txBody>
      </p:sp>
    </p:spTree>
    <p:extLst>
      <p:ext uri="{BB962C8B-B14F-4D97-AF65-F5344CB8AC3E}">
        <p14:creationId xmlns:p14="http://schemas.microsoft.com/office/powerpoint/2010/main" val="35525218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Limitations</a:t>
            </a:r>
            <a:r>
              <a:rPr lang="cs-CZ" dirty="0"/>
              <a:t> ratio </a:t>
            </a:r>
            <a:r>
              <a:rPr lang="cs-CZ" dirty="0" err="1"/>
              <a:t>analysis</a:t>
            </a:r>
            <a:endParaRPr lang="cs-CZ" dirty="0"/>
          </a:p>
        </p:txBody>
      </p:sp>
      <p:sp>
        <p:nvSpPr>
          <p:cNvPr id="3" name="Zástupný symbol pro obsah 2"/>
          <p:cNvSpPr>
            <a:spLocks noGrp="1"/>
          </p:cNvSpPr>
          <p:nvPr>
            <p:ph idx="1"/>
          </p:nvPr>
        </p:nvSpPr>
        <p:spPr/>
        <p:txBody>
          <a:bodyPr/>
          <a:lstStyle/>
          <a:p>
            <a:pPr lvl="1"/>
            <a:r>
              <a:rPr lang="en-GB" dirty="0"/>
              <a:t>You may also require other </a:t>
            </a:r>
            <a:r>
              <a:rPr lang="en-GB" dirty="0">
                <a:solidFill>
                  <a:srgbClr val="FF0000"/>
                </a:solidFill>
              </a:rPr>
              <a:t>nonfinancial information </a:t>
            </a:r>
            <a:r>
              <a:rPr lang="en-GB" dirty="0"/>
              <a:t>such as:</a:t>
            </a:r>
            <a:endParaRPr lang="cs-CZ" dirty="0"/>
          </a:p>
          <a:p>
            <a:pPr lvl="2">
              <a:buFont typeface="Wingdings" panose="05000000000000000000" pitchFamily="2" charset="2"/>
              <a:buChar char="q"/>
            </a:pPr>
            <a:r>
              <a:rPr lang="en-GB" sz="2800" dirty="0"/>
              <a:t>market share</a:t>
            </a:r>
            <a:endParaRPr lang="cs-CZ" sz="2800" dirty="0"/>
          </a:p>
          <a:p>
            <a:pPr lvl="2">
              <a:buFont typeface="Wingdings" panose="05000000000000000000" pitchFamily="2" charset="2"/>
              <a:buChar char="q"/>
            </a:pPr>
            <a:r>
              <a:rPr lang="en-GB" sz="2800" dirty="0"/>
              <a:t>key employee information</a:t>
            </a:r>
            <a:endParaRPr lang="cs-CZ" sz="2800" dirty="0"/>
          </a:p>
          <a:p>
            <a:pPr lvl="2">
              <a:buFont typeface="Wingdings" panose="05000000000000000000" pitchFamily="2" charset="2"/>
              <a:buChar char="q"/>
            </a:pPr>
            <a:r>
              <a:rPr lang="en-GB" sz="2800" dirty="0"/>
              <a:t>sales mix information</a:t>
            </a:r>
            <a:endParaRPr lang="cs-CZ" sz="2800" dirty="0"/>
          </a:p>
          <a:p>
            <a:pPr lvl="2">
              <a:buFont typeface="Wingdings" panose="05000000000000000000" pitchFamily="2" charset="2"/>
              <a:buChar char="q"/>
            </a:pPr>
            <a:r>
              <a:rPr lang="en-GB" sz="2800" dirty="0"/>
              <a:t>product range information</a:t>
            </a:r>
            <a:endParaRPr lang="cs-CZ" sz="2800" dirty="0"/>
          </a:p>
          <a:p>
            <a:pPr lvl="2">
              <a:buFont typeface="Wingdings" panose="05000000000000000000" pitchFamily="2" charset="2"/>
              <a:buChar char="q"/>
            </a:pPr>
            <a:r>
              <a:rPr lang="en-GB" sz="2800" dirty="0"/>
              <a:t>the size of the order book</a:t>
            </a:r>
            <a:endParaRPr lang="cs-CZ" sz="2800" dirty="0"/>
          </a:p>
          <a:p>
            <a:pPr lvl="2">
              <a:buFont typeface="Wingdings" panose="05000000000000000000" pitchFamily="2" charset="2"/>
              <a:buChar char="q"/>
            </a:pPr>
            <a:r>
              <a:rPr lang="en-GB" sz="2800" dirty="0"/>
              <a:t>the long-term plans of management</a:t>
            </a:r>
            <a:endParaRPr lang="cs-CZ" sz="2800" dirty="0"/>
          </a:p>
          <a:p>
            <a:endParaRPr lang="cs-CZ" sz="2800" dirty="0"/>
          </a:p>
          <a:p>
            <a:endParaRPr lang="cs-CZ" sz="28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24</a:t>
            </a:fld>
            <a:endParaRPr lang="cs-CZ"/>
          </a:p>
        </p:txBody>
      </p:sp>
    </p:spTree>
    <p:extLst>
      <p:ext uri="{BB962C8B-B14F-4D97-AF65-F5344CB8AC3E}">
        <p14:creationId xmlns:p14="http://schemas.microsoft.com/office/powerpoint/2010/main" val="26450524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Ratio </a:t>
            </a:r>
            <a:r>
              <a:rPr lang="cs-CZ" dirty="0" err="1"/>
              <a:t>analysis</a:t>
            </a:r>
            <a:endParaRPr lang="cs-CZ" dirty="0"/>
          </a:p>
        </p:txBody>
      </p:sp>
      <p:sp>
        <p:nvSpPr>
          <p:cNvPr id="3" name="Zástupný symbol pro obsah 2"/>
          <p:cNvSpPr>
            <a:spLocks noGrp="1"/>
          </p:cNvSpPr>
          <p:nvPr>
            <p:ph idx="1"/>
          </p:nvPr>
        </p:nvSpPr>
        <p:spPr/>
        <p:txBody>
          <a:bodyPr/>
          <a:lstStyle/>
          <a:p>
            <a:r>
              <a:rPr lang="en-GB" dirty="0"/>
              <a:t>A ratio has a numerator and a denominator, which converts the financial data to a percentage. This provides one approach to standardizing financial information for useful comparisons.</a:t>
            </a:r>
            <a:endParaRPr lang="cs-CZ" dirty="0"/>
          </a:p>
          <a:p>
            <a:r>
              <a:rPr lang="en-GB" b="1" u="sng" dirty="0"/>
              <a:t>The value </a:t>
            </a:r>
            <a:r>
              <a:rPr lang="en-GB" dirty="0"/>
              <a:t>of a given ratio, however, is rarely informative. Financial ratios provide information when compared to other financial ratios and standards.</a:t>
            </a:r>
            <a:endParaRPr lang="cs-CZ" dirty="0"/>
          </a:p>
          <a:p>
            <a:endParaRPr lang="cs-CZ" dirty="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1999069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Ratio </a:t>
            </a:r>
            <a:r>
              <a:rPr lang="cs-CZ" dirty="0" err="1"/>
              <a:t>analysis</a:t>
            </a:r>
            <a:endParaRPr lang="cs-CZ" dirty="0"/>
          </a:p>
        </p:txBody>
      </p:sp>
      <p:sp>
        <p:nvSpPr>
          <p:cNvPr id="3" name="Zástupný symbol pro obsah 2"/>
          <p:cNvSpPr>
            <a:spLocks noGrp="1"/>
          </p:cNvSpPr>
          <p:nvPr>
            <p:ph idx="1"/>
          </p:nvPr>
        </p:nvSpPr>
        <p:spPr/>
        <p:txBody>
          <a:bodyPr/>
          <a:lstStyle/>
          <a:p>
            <a:r>
              <a:rPr lang="en-US" sz="2800" b="1" dirty="0"/>
              <a:t>Advantages</a:t>
            </a:r>
            <a:r>
              <a:rPr lang="en-US" sz="2800" dirty="0"/>
              <a:t> of the construction ratios</a:t>
            </a:r>
            <a:r>
              <a:rPr lang="cs-CZ" sz="2800" dirty="0"/>
              <a:t>:</a:t>
            </a:r>
          </a:p>
          <a:p>
            <a:pPr lvl="1">
              <a:buFont typeface="Wingdings" panose="05000000000000000000" pitchFamily="2" charset="2"/>
              <a:buChar char="q"/>
            </a:pPr>
            <a:r>
              <a:rPr lang="cs-CZ" dirty="0"/>
              <a:t>r</a:t>
            </a:r>
            <a:r>
              <a:rPr lang="en-US" dirty="0"/>
              <a:t>educe gross data, differing by company size, on a common basis, and therefore comparative</a:t>
            </a:r>
            <a:endParaRPr lang="cs-CZ" dirty="0"/>
          </a:p>
          <a:p>
            <a:pPr lvl="1">
              <a:buFont typeface="Wingdings" panose="05000000000000000000" pitchFamily="2" charset="2"/>
              <a:buChar char="q"/>
            </a:pPr>
            <a:r>
              <a:rPr lang="en-US" dirty="0"/>
              <a:t>allow </a:t>
            </a:r>
            <a:r>
              <a:rPr lang="cs-CZ" dirty="0"/>
              <a:t>to </a:t>
            </a:r>
            <a:r>
              <a:rPr lang="en-US" dirty="0"/>
              <a:t>analysis of time development</a:t>
            </a:r>
            <a:endParaRPr lang="cs-CZ" dirty="0"/>
          </a:p>
          <a:p>
            <a:pPr lvl="1">
              <a:buFont typeface="Wingdings" panose="05000000000000000000" pitchFamily="2" charset="2"/>
              <a:buChar char="q"/>
            </a:pPr>
            <a:r>
              <a:rPr lang="en-AU" dirty="0"/>
              <a:t>allow to </a:t>
            </a:r>
            <a:r>
              <a:rPr lang="cs-CZ" dirty="0" err="1"/>
              <a:t>construction</a:t>
            </a:r>
            <a:r>
              <a:rPr lang="cs-CZ" dirty="0"/>
              <a:t> </a:t>
            </a:r>
            <a:r>
              <a:rPr lang="en-US" dirty="0"/>
              <a:t>of financial models.</a:t>
            </a:r>
            <a:endParaRPr lang="cs-CZ" dirty="0"/>
          </a:p>
          <a:p>
            <a:endParaRPr lang="cs-CZ" sz="28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32891684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Profitability </a:t>
            </a:r>
            <a:r>
              <a:rPr lang="cs-CZ" dirty="0" err="1"/>
              <a:t>ratios</a:t>
            </a:r>
            <a:endParaRPr lang="cs-CZ" dirty="0"/>
          </a:p>
        </p:txBody>
      </p:sp>
      <p:sp>
        <p:nvSpPr>
          <p:cNvPr id="3" name="Zástupný symbol pro obsah 2"/>
          <p:cNvSpPr>
            <a:spLocks noGrp="1"/>
          </p:cNvSpPr>
          <p:nvPr>
            <p:ph idx="1"/>
          </p:nvPr>
        </p:nvSpPr>
        <p:spPr/>
        <p:txBody>
          <a:bodyPr/>
          <a:lstStyle/>
          <a:p>
            <a:r>
              <a:rPr lang="en-GB" sz="2400" b="1" dirty="0"/>
              <a:t>Profitability ratios</a:t>
            </a:r>
            <a:r>
              <a:rPr lang="en-GB" sz="2400" dirty="0"/>
              <a:t> (also referred to as profit margin ratios) compare components of income with sales. They give us an idea of what makes up a company's income and are usually expressed as a portion of each </a:t>
            </a:r>
            <a:r>
              <a:rPr lang="cs-CZ" sz="2400" dirty="0"/>
              <a:t>euro</a:t>
            </a:r>
            <a:r>
              <a:rPr lang="en-GB" sz="2400" dirty="0"/>
              <a:t> of sales. The profit margin ratios we discuss here differ only by the numerator. It is in the numerator that we reflect and thus evaluate performance for different aspects of the business.</a:t>
            </a:r>
            <a:endParaRPr lang="cs-CZ" sz="2400" dirty="0"/>
          </a:p>
          <a:p>
            <a:r>
              <a:rPr lang="en-GB" sz="2400" b="1" dirty="0">
                <a:solidFill>
                  <a:srgbClr val="FF0000"/>
                </a:solidFill>
              </a:rPr>
              <a:t>Profit (profit/loss, earning, income)</a:t>
            </a:r>
            <a:r>
              <a:rPr lang="en-GB" sz="2400" dirty="0"/>
              <a:t> is the most important criterion for evaluating commercial firms for investment decisions. The most significant predictor of firm market valuation is profitability and the likelihood of continuous profit </a:t>
            </a:r>
            <a:r>
              <a:rPr lang="en-GB" sz="2400" dirty="0" err="1"/>
              <a:t>growth→success</a:t>
            </a:r>
            <a:r>
              <a:rPr lang="en-GB" sz="2400" dirty="0"/>
              <a:t> of corporations</a:t>
            </a:r>
            <a:r>
              <a:rPr lang="cs-CZ" sz="2400" dirty="0"/>
              <a:t>.</a:t>
            </a:r>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15667102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a:t>Type of profit/loss (earning, income)</a:t>
            </a:r>
            <a:endParaRPr lang="cs-CZ" dirty="0"/>
          </a:p>
        </p:txBody>
      </p:sp>
      <p:sp>
        <p:nvSpPr>
          <p:cNvPr id="3" name="Zástupný symbol pro obsah 2"/>
          <p:cNvSpPr>
            <a:spLocks noGrp="1"/>
          </p:cNvSpPr>
          <p:nvPr>
            <p:ph idx="1"/>
          </p:nvPr>
        </p:nvSpPr>
        <p:spPr/>
        <p:txBody>
          <a:bodyPr/>
          <a:lstStyle/>
          <a:p>
            <a:r>
              <a:rPr lang="en-GB" sz="2800" b="1" dirty="0"/>
              <a:t>Gross profit</a:t>
            </a:r>
            <a:r>
              <a:rPr lang="en-GB" sz="2800" dirty="0"/>
              <a:t> equals sales </a:t>
            </a:r>
            <a:r>
              <a:rPr lang="en-GB" sz="2800" b="1" dirty="0"/>
              <a:t>revenue minus cost of goods sold</a:t>
            </a:r>
            <a:endParaRPr lang="cs-CZ" sz="2800" b="1" dirty="0"/>
          </a:p>
          <a:p>
            <a:r>
              <a:rPr lang="en-GB" sz="2800" b="1" dirty="0"/>
              <a:t>Earnings before interest, taxes, depreciation, and amortization (EBITDA)</a:t>
            </a:r>
            <a:r>
              <a:rPr lang="en-GB" sz="2800" dirty="0"/>
              <a:t> </a:t>
            </a:r>
            <a:endParaRPr lang="cs-CZ" sz="2800" dirty="0"/>
          </a:p>
          <a:p>
            <a:r>
              <a:rPr lang="en-GB" sz="2800" b="1" dirty="0"/>
              <a:t>Earnings before interest and taxes (EBIT)</a:t>
            </a:r>
            <a:r>
              <a:rPr lang="en-GB" sz="2800" dirty="0"/>
              <a:t> or </a:t>
            </a:r>
            <a:r>
              <a:rPr lang="en-GB" sz="2800" b="1" dirty="0"/>
              <a:t>operating profit</a:t>
            </a:r>
            <a:r>
              <a:rPr lang="en-GB" sz="2800" dirty="0"/>
              <a:t> </a:t>
            </a:r>
            <a:endParaRPr lang="cs-CZ" sz="2800" dirty="0"/>
          </a:p>
          <a:p>
            <a:r>
              <a:rPr lang="en-GB" sz="2800" b="1" dirty="0"/>
              <a:t>Earnings before taxes (EBT)</a:t>
            </a:r>
            <a:r>
              <a:rPr lang="en-GB" sz="2800" dirty="0"/>
              <a:t> or </a:t>
            </a:r>
            <a:r>
              <a:rPr lang="en-GB" sz="2800" b="1" dirty="0"/>
              <a:t>net profit before tax</a:t>
            </a:r>
            <a:r>
              <a:rPr lang="en-GB" sz="2800" dirty="0"/>
              <a:t> </a:t>
            </a:r>
            <a:endParaRPr lang="cs-CZ" sz="2800" dirty="0"/>
          </a:p>
          <a:p>
            <a:r>
              <a:rPr lang="en-GB" sz="2800" b="1" dirty="0"/>
              <a:t>Net income or earnings after tax </a:t>
            </a:r>
            <a:r>
              <a:rPr lang="en-GB" sz="2800" dirty="0"/>
              <a:t>or</a:t>
            </a:r>
            <a:r>
              <a:rPr lang="en-GB" sz="2800" b="1" dirty="0"/>
              <a:t> net profit after tax</a:t>
            </a:r>
            <a:r>
              <a:rPr lang="en-GB" sz="2800" dirty="0"/>
              <a:t> </a:t>
            </a:r>
            <a:endParaRPr lang="cs-CZ" sz="2800" dirty="0"/>
          </a:p>
          <a:p>
            <a:r>
              <a:rPr lang="en-GB" sz="2800" b="1" dirty="0"/>
              <a:t>Retained earnings</a:t>
            </a:r>
            <a:r>
              <a:rPr lang="en-GB" sz="2800" dirty="0"/>
              <a:t> equals earnings after tax minus payable dividends</a:t>
            </a:r>
            <a:endParaRPr lang="cs-CZ" sz="2800" dirty="0"/>
          </a:p>
          <a:p>
            <a:endParaRPr lang="cs-CZ" sz="28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25817040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Profitability </a:t>
            </a:r>
            <a:r>
              <a:rPr lang="cs-CZ" dirty="0" err="1"/>
              <a:t>ratios</a:t>
            </a:r>
            <a:endParaRPr lang="cs-CZ" dirty="0"/>
          </a:p>
        </p:txBody>
      </p:sp>
      <p:sp>
        <p:nvSpPr>
          <p:cNvPr id="3" name="Zástupný symbol pro obsah 2"/>
          <p:cNvSpPr>
            <a:spLocks noGrp="1"/>
          </p:cNvSpPr>
          <p:nvPr>
            <p:ph idx="1"/>
          </p:nvPr>
        </p:nvSpPr>
        <p:spPr/>
        <p:txBody>
          <a:bodyPr/>
          <a:lstStyle/>
          <a:p>
            <a:r>
              <a:rPr lang="cs-CZ" dirty="0"/>
              <a:t>Gross profit </a:t>
            </a:r>
            <a:r>
              <a:rPr lang="cs-CZ" dirty="0" err="1" smtClean="0"/>
              <a:t>margin</a:t>
            </a:r>
            <a:endParaRPr lang="cs-CZ" dirty="0" smtClean="0"/>
          </a:p>
          <a:p>
            <a:endParaRPr lang="cs-CZ" dirty="0"/>
          </a:p>
          <a:p>
            <a:endParaRPr lang="cs-CZ" dirty="0" smtClean="0"/>
          </a:p>
          <a:p>
            <a:endParaRPr lang="cs-CZ" dirty="0"/>
          </a:p>
          <a:p>
            <a:r>
              <a:rPr lang="cs-CZ" dirty="0" err="1"/>
              <a:t>Operating</a:t>
            </a:r>
            <a:r>
              <a:rPr lang="cs-CZ" dirty="0"/>
              <a:t> profit </a:t>
            </a:r>
            <a:r>
              <a:rPr lang="cs-CZ" dirty="0" err="1" smtClean="0"/>
              <a:t>margin</a:t>
            </a:r>
            <a:endParaRPr lang="cs-CZ" dirty="0" smtClean="0"/>
          </a:p>
          <a:p>
            <a:endParaRPr lang="cs-CZ" dirty="0" smtClean="0"/>
          </a:p>
          <a:p>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pic>
        <p:nvPicPr>
          <p:cNvPr id="6" name="Obrázek 5"/>
          <p:cNvPicPr>
            <a:picLocks noChangeAspect="1"/>
          </p:cNvPicPr>
          <p:nvPr/>
        </p:nvPicPr>
        <p:blipFill>
          <a:blip r:embed="rId3"/>
          <a:stretch>
            <a:fillRect/>
          </a:stretch>
        </p:blipFill>
        <p:spPr>
          <a:xfrm>
            <a:off x="3030538" y="2077212"/>
            <a:ext cx="3447094" cy="1008112"/>
          </a:xfrm>
          <a:prstGeom prst="rect">
            <a:avLst/>
          </a:prstGeom>
        </p:spPr>
      </p:pic>
      <p:pic>
        <p:nvPicPr>
          <p:cNvPr id="7" name="Obrázek 6"/>
          <p:cNvPicPr>
            <a:picLocks noChangeAspect="1"/>
          </p:cNvPicPr>
          <p:nvPr/>
        </p:nvPicPr>
        <p:blipFill>
          <a:blip r:embed="rId4"/>
          <a:stretch>
            <a:fillRect/>
          </a:stretch>
        </p:blipFill>
        <p:spPr>
          <a:xfrm>
            <a:off x="2491024" y="4725568"/>
            <a:ext cx="4832536" cy="1008112"/>
          </a:xfrm>
          <a:prstGeom prst="rect">
            <a:avLst/>
          </a:prstGeom>
        </p:spPr>
      </p:pic>
    </p:spTree>
    <p:extLst>
      <p:ext uri="{BB962C8B-B14F-4D97-AF65-F5344CB8AC3E}">
        <p14:creationId xmlns:p14="http://schemas.microsoft.com/office/powerpoint/2010/main" val="14971656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Profitability </a:t>
            </a:r>
            <a:r>
              <a:rPr lang="cs-CZ" dirty="0" err="1"/>
              <a:t>ratios</a:t>
            </a:r>
            <a:endParaRPr lang="cs-CZ" dirty="0"/>
          </a:p>
        </p:txBody>
      </p:sp>
      <p:sp>
        <p:nvSpPr>
          <p:cNvPr id="3" name="Zástupný symbol pro obsah 2"/>
          <p:cNvSpPr>
            <a:spLocks noGrp="1"/>
          </p:cNvSpPr>
          <p:nvPr>
            <p:ph idx="1"/>
          </p:nvPr>
        </p:nvSpPr>
        <p:spPr/>
        <p:txBody>
          <a:bodyPr/>
          <a:lstStyle/>
          <a:p>
            <a:r>
              <a:rPr lang="cs-CZ" dirty="0"/>
              <a:t>Profitability </a:t>
            </a:r>
            <a:r>
              <a:rPr lang="cs-CZ" dirty="0" err="1" smtClean="0"/>
              <a:t>ratios</a:t>
            </a:r>
            <a:endParaRPr lang="cs-CZ" dirty="0" smtClean="0"/>
          </a:p>
          <a:p>
            <a:endParaRPr lang="cs-CZ" dirty="0"/>
          </a:p>
          <a:p>
            <a:endParaRPr lang="cs-CZ" dirty="0" smtClean="0"/>
          </a:p>
          <a:p>
            <a:endParaRPr lang="cs-CZ" dirty="0"/>
          </a:p>
          <a:p>
            <a:endParaRPr lang="cs-CZ" dirty="0" smtClean="0"/>
          </a:p>
          <a:p>
            <a:r>
              <a:rPr lang="cs-CZ" dirty="0"/>
              <a:t>Return on </a:t>
            </a:r>
            <a:r>
              <a:rPr lang="cs-CZ" dirty="0" err="1"/>
              <a:t>equity</a:t>
            </a:r>
            <a:r>
              <a:rPr lang="cs-CZ" dirty="0"/>
              <a:t> - ROE</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pic>
        <p:nvPicPr>
          <p:cNvPr id="6" name="Zástupný symbol pro obsah 6"/>
          <p:cNvPicPr>
            <a:picLocks noChangeAspect="1"/>
          </p:cNvPicPr>
          <p:nvPr/>
        </p:nvPicPr>
        <p:blipFill>
          <a:blip r:embed="rId3"/>
          <a:stretch>
            <a:fillRect/>
          </a:stretch>
        </p:blipFill>
        <p:spPr bwMode="auto">
          <a:xfrm>
            <a:off x="2613034" y="2356762"/>
            <a:ext cx="4176464" cy="112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4"/>
          <a:stretch>
            <a:fillRect/>
          </a:stretch>
        </p:blipFill>
        <p:spPr>
          <a:xfrm>
            <a:off x="2613034" y="5050034"/>
            <a:ext cx="3956463" cy="1157990"/>
          </a:xfrm>
          <a:prstGeom prst="rect">
            <a:avLst/>
          </a:prstGeom>
        </p:spPr>
      </p:pic>
    </p:spTree>
    <p:extLst>
      <p:ext uri="{BB962C8B-B14F-4D97-AF65-F5344CB8AC3E}">
        <p14:creationId xmlns:p14="http://schemas.microsoft.com/office/powerpoint/2010/main" val="37287517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Profitability </a:t>
            </a:r>
            <a:r>
              <a:rPr lang="cs-CZ" dirty="0" err="1"/>
              <a:t>ratios</a:t>
            </a:r>
            <a:endParaRPr lang="cs-CZ" dirty="0"/>
          </a:p>
        </p:txBody>
      </p:sp>
      <p:sp>
        <p:nvSpPr>
          <p:cNvPr id="3" name="Zástupný symbol pro obsah 2"/>
          <p:cNvSpPr>
            <a:spLocks noGrp="1"/>
          </p:cNvSpPr>
          <p:nvPr>
            <p:ph idx="1"/>
          </p:nvPr>
        </p:nvSpPr>
        <p:spPr/>
        <p:txBody>
          <a:bodyPr/>
          <a:lstStyle/>
          <a:p>
            <a:r>
              <a:rPr lang="cs-CZ" dirty="0"/>
              <a:t>Return on </a:t>
            </a:r>
            <a:r>
              <a:rPr lang="cs-CZ" dirty="0" err="1"/>
              <a:t>assets</a:t>
            </a:r>
            <a:r>
              <a:rPr lang="cs-CZ" dirty="0"/>
              <a:t> - ROA</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04.01.2019</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pic>
        <p:nvPicPr>
          <p:cNvPr id="6" name="Obrázek 5"/>
          <p:cNvPicPr>
            <a:picLocks noChangeAspect="1"/>
          </p:cNvPicPr>
          <p:nvPr/>
        </p:nvPicPr>
        <p:blipFill>
          <a:blip r:embed="rId3"/>
          <a:stretch>
            <a:fillRect/>
          </a:stretch>
        </p:blipFill>
        <p:spPr>
          <a:xfrm>
            <a:off x="2455592" y="2424712"/>
            <a:ext cx="3397153" cy="1080120"/>
          </a:xfrm>
          <a:prstGeom prst="rect">
            <a:avLst/>
          </a:prstGeom>
        </p:spPr>
      </p:pic>
    </p:spTree>
    <p:extLst>
      <p:ext uri="{BB962C8B-B14F-4D97-AF65-F5344CB8AC3E}">
        <p14:creationId xmlns:p14="http://schemas.microsoft.com/office/powerpoint/2010/main" val="36873641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20</TotalTime>
  <Words>1022</Words>
  <Application>Microsoft Office PowerPoint</Application>
  <PresentationFormat>Vlastní</PresentationFormat>
  <Paragraphs>192</Paragraphs>
  <Slides>24</Slides>
  <Notes>23</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24</vt:i4>
      </vt:variant>
    </vt:vector>
  </HeadingPairs>
  <TitlesOfParts>
    <vt:vector size="30" baseType="lpstr">
      <vt:lpstr>Clara Sans</vt:lpstr>
      <vt:lpstr>Arial</vt:lpstr>
      <vt:lpstr>Calibri</vt:lpstr>
      <vt:lpstr>Wingdings</vt:lpstr>
      <vt:lpstr>JU_OPVVV</vt:lpstr>
      <vt:lpstr>Rovnice</vt:lpstr>
      <vt:lpstr>Financial statements</vt:lpstr>
      <vt:lpstr>Ratio analysis</vt:lpstr>
      <vt:lpstr>Ratio analysis</vt:lpstr>
      <vt:lpstr>Ratio analysis</vt:lpstr>
      <vt:lpstr>Profitability ratios</vt:lpstr>
      <vt:lpstr>Type of profit/loss (earning, income)</vt:lpstr>
      <vt:lpstr>Profitability ratios</vt:lpstr>
      <vt:lpstr>Profitability ratios</vt:lpstr>
      <vt:lpstr>Profitability ratios</vt:lpstr>
      <vt:lpstr>Activity ratios</vt:lpstr>
      <vt:lpstr>Activity ratios</vt:lpstr>
      <vt:lpstr>Activity ratios</vt:lpstr>
      <vt:lpstr>Activity ratios</vt:lpstr>
      <vt:lpstr>Liquidity ratios</vt:lpstr>
      <vt:lpstr>Liquidity ratios</vt:lpstr>
      <vt:lpstr>Liquidity ratios</vt:lpstr>
      <vt:lpstr>Liquidity ratios</vt:lpstr>
      <vt:lpstr>Debt ratios</vt:lpstr>
      <vt:lpstr>Debt ratios</vt:lpstr>
      <vt:lpstr>Debt ratios</vt:lpstr>
      <vt:lpstr>Debt ratios</vt:lpstr>
      <vt:lpstr>Limitations ratio analysis</vt:lpstr>
      <vt:lpstr>Limitations ratio analysis</vt:lpstr>
      <vt:lpstr>Limitations ratio analysis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admin</cp:lastModifiedBy>
  <cp:revision>12</cp:revision>
  <dcterms:created xsi:type="dcterms:W3CDTF">2017-07-17T18:52:59Z</dcterms:created>
  <dcterms:modified xsi:type="dcterms:W3CDTF">2019-01-04T14:06:57Z</dcterms:modified>
</cp:coreProperties>
</file>